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4" r:id="rId18"/>
    <p:sldId id="275" r:id="rId19"/>
    <p:sldId id="276" r:id="rId20"/>
    <p:sldId id="277" r:id="rId21"/>
    <p:sldId id="279" r:id="rId22"/>
    <p:sldId id="281" r:id="rId23"/>
    <p:sldId id="283"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344" r:id="rId39"/>
    <p:sldId id="345" r:id="rId40"/>
    <p:sldId id="297" r:id="rId41"/>
    <p:sldId id="298" r:id="rId42"/>
    <p:sldId id="299" r:id="rId43"/>
    <p:sldId id="300" r:id="rId44"/>
    <p:sldId id="301" r:id="rId45"/>
    <p:sldId id="302" r:id="rId46"/>
    <p:sldId id="303" r:id="rId47"/>
    <p:sldId id="304" r:id="rId48"/>
    <p:sldId id="305" r:id="rId49"/>
    <p:sldId id="311" r:id="rId50"/>
    <p:sldId id="312" r:id="rId51"/>
    <p:sldId id="308" r:id="rId52"/>
    <p:sldId id="309" r:id="rId53"/>
    <p:sldId id="310" r:id="rId54"/>
    <p:sldId id="313" r:id="rId55"/>
    <p:sldId id="314" r:id="rId56"/>
    <p:sldId id="315" r:id="rId57"/>
    <p:sldId id="316" r:id="rId58"/>
    <p:sldId id="317" r:id="rId59"/>
    <p:sldId id="318" r:id="rId60"/>
    <p:sldId id="319" r:id="rId61"/>
    <p:sldId id="320" r:id="rId62"/>
    <p:sldId id="346" r:id="rId63"/>
    <p:sldId id="347" r:id="rId64"/>
    <p:sldId id="321" r:id="rId65"/>
    <p:sldId id="322" r:id="rId66"/>
    <p:sldId id="323" r:id="rId67"/>
    <p:sldId id="324" r:id="rId68"/>
    <p:sldId id="325" r:id="rId69"/>
    <p:sldId id="326" r:id="rId70"/>
    <p:sldId id="328" r:id="rId71"/>
    <p:sldId id="329" r:id="rId72"/>
    <p:sldId id="330" r:id="rId73"/>
    <p:sldId id="331" r:id="rId74"/>
    <p:sldId id="332" r:id="rId75"/>
    <p:sldId id="333" r:id="rId76"/>
    <p:sldId id="334" r:id="rId77"/>
    <p:sldId id="335" r:id="rId78"/>
    <p:sldId id="336" r:id="rId79"/>
    <p:sldId id="338" r:id="rId80"/>
    <p:sldId id="339" r:id="rId81"/>
    <p:sldId id="340" r:id="rId82"/>
    <p:sldId id="337" r:id="rId83"/>
    <p:sldId id="341" r:id="rId84"/>
    <p:sldId id="342" r:id="rId85"/>
    <p:sldId id="34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tal Bhayani" initials="SB" lastIdx="1" clrIdx="0">
    <p:extLst>
      <p:ext uri="{19B8F6BF-5375-455C-9EA6-DF929625EA0E}">
        <p15:presenceInfo xmlns:p15="http://schemas.microsoft.com/office/powerpoint/2012/main" userId="Shital Bhay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9T20:05:20.302" idx="1">
    <p:pos x="10" y="10"/>
    <p:text/>
    <p:extLst>
      <p:ext uri="{C676402C-5697-4E1C-873F-D02D1690AC5C}">
        <p15:threadingInfo xmlns:p15="http://schemas.microsoft.com/office/powerpoint/2012/main" timeZoneBias="-33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irefox" TargetMode="External"/><Relationship Id="rId1" Type="http://schemas.openxmlformats.org/officeDocument/2006/relationships/image" Target="../media/image1.png"/><Relationship Id="rId6" Type="http://schemas.openxmlformats.org/officeDocument/2006/relationships/hyperlink" Target="http://dtafalonso.deviantart.com/art/Internet-Explorer-375582787" TargetMode="External"/><Relationship Id="rId5" Type="http://schemas.openxmlformats.org/officeDocument/2006/relationships/image" Target="../media/image3.png"/><Relationship Id="rId4" Type="http://schemas.openxmlformats.org/officeDocument/2006/relationships/hyperlink" Target="http://blog.extramaster.net/2014/06/flat-google-chrome-google-chrome-canary.html"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irefox" TargetMode="External"/><Relationship Id="rId1" Type="http://schemas.openxmlformats.org/officeDocument/2006/relationships/image" Target="../media/image1.png"/><Relationship Id="rId6" Type="http://schemas.openxmlformats.org/officeDocument/2006/relationships/hyperlink" Target="http://dtafalonso.deviantart.com/art/Internet-Explorer-375582787" TargetMode="External"/><Relationship Id="rId5" Type="http://schemas.openxmlformats.org/officeDocument/2006/relationships/image" Target="../media/image3.png"/><Relationship Id="rId4" Type="http://schemas.openxmlformats.org/officeDocument/2006/relationships/hyperlink" Target="http://blog.extramaster.net/2014/06/flat-google-chrome-google-chrome-canary.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E0E771-D46A-4007-BC31-E16D3181AD89}" type="doc">
      <dgm:prSet loTypeId="urn:microsoft.com/office/officeart/2005/8/layout/process1" loCatId="process" qsTypeId="urn:microsoft.com/office/officeart/2005/8/quickstyle/simple1" qsCatId="simple" csTypeId="urn:microsoft.com/office/officeart/2005/8/colors/accent1_2" csCatId="accent1" phldr="1"/>
      <dgm:spPr/>
    </dgm:pt>
    <dgm:pt modelId="{5C7CCB0D-40AF-448F-81D8-F26639226B6F}">
      <dgm:prSet phldrT="[Text]"/>
      <dgm:spPr/>
      <dgm:t>
        <a:bodyPr/>
        <a:lstStyle/>
        <a:p>
          <a:r>
            <a:rPr lang="en-IN" dirty="0"/>
            <a:t>JS Code</a:t>
          </a:r>
        </a:p>
      </dgm:t>
    </dgm:pt>
    <dgm:pt modelId="{BCFA3811-9232-4375-A593-62C2428D3F3A}" type="parTrans" cxnId="{79D51987-DD3C-452F-BDC0-DD0C26DBE8F7}">
      <dgm:prSet/>
      <dgm:spPr/>
      <dgm:t>
        <a:bodyPr/>
        <a:lstStyle/>
        <a:p>
          <a:endParaRPr lang="en-IN"/>
        </a:p>
      </dgm:t>
    </dgm:pt>
    <dgm:pt modelId="{8BC9F43E-4478-46B7-BED3-569EF79CCEC8}" type="sibTrans" cxnId="{79D51987-DD3C-452F-BDC0-DD0C26DBE8F7}">
      <dgm:prSet/>
      <dgm:spPr/>
      <dgm:t>
        <a:bodyPr/>
        <a:lstStyle/>
        <a:p>
          <a:endParaRPr lang="en-IN"/>
        </a:p>
      </dgm:t>
    </dgm:pt>
    <dgm:pt modelId="{44073E7D-1642-4778-B353-0A49C1BB8A17}">
      <dgm:prSet phldrT="[Text]"/>
      <dgm:spPr/>
      <dgm:t>
        <a:bodyPr/>
        <a:lstStyle/>
        <a:p>
          <a:r>
            <a:rPr lang="en-IN" dirty="0"/>
            <a:t>JS Engine</a:t>
          </a:r>
        </a:p>
      </dgm:t>
    </dgm:pt>
    <dgm:pt modelId="{E81B0641-6302-4FE4-85F0-B855ABC6FDAB}" type="parTrans" cxnId="{959B66CA-6F61-4C68-B762-EEE742CA4B58}">
      <dgm:prSet/>
      <dgm:spPr/>
      <dgm:t>
        <a:bodyPr/>
        <a:lstStyle/>
        <a:p>
          <a:endParaRPr lang="en-IN"/>
        </a:p>
      </dgm:t>
    </dgm:pt>
    <dgm:pt modelId="{81611C30-84F6-46AE-86E6-B12FCBDCE75A}" type="sibTrans" cxnId="{959B66CA-6F61-4C68-B762-EEE742CA4B58}">
      <dgm:prSet/>
      <dgm:spPr/>
      <dgm:t>
        <a:bodyPr/>
        <a:lstStyle/>
        <a:p>
          <a:endParaRPr lang="en-IN"/>
        </a:p>
      </dgm:t>
    </dgm:pt>
    <dgm:pt modelId="{79E94C48-C4D2-4691-AD3F-0BB259A480D1}">
      <dgm:prSet phldrT="[Text]"/>
      <dgm:spPr/>
      <dgm:t>
        <a:bodyPr/>
        <a:lstStyle/>
        <a:p>
          <a:r>
            <a:rPr lang="en-IN" dirty="0"/>
            <a:t>Machine code</a:t>
          </a:r>
        </a:p>
      </dgm:t>
    </dgm:pt>
    <dgm:pt modelId="{27C065E9-69CB-46C7-BEC5-94D0EFE60F98}" type="parTrans" cxnId="{3CF65A62-8C7B-47AD-815D-6E1DB41B2A77}">
      <dgm:prSet/>
      <dgm:spPr/>
      <dgm:t>
        <a:bodyPr/>
        <a:lstStyle/>
        <a:p>
          <a:endParaRPr lang="en-IN"/>
        </a:p>
      </dgm:t>
    </dgm:pt>
    <dgm:pt modelId="{05E5E783-22B8-4E29-B064-5BAA97B2074B}" type="sibTrans" cxnId="{3CF65A62-8C7B-47AD-815D-6E1DB41B2A77}">
      <dgm:prSet/>
      <dgm:spPr/>
      <dgm:t>
        <a:bodyPr/>
        <a:lstStyle/>
        <a:p>
          <a:endParaRPr lang="en-IN"/>
        </a:p>
      </dgm:t>
    </dgm:pt>
    <dgm:pt modelId="{C385A9C2-2D4D-4946-BD5B-DF6EF7A34F25}" type="pres">
      <dgm:prSet presAssocID="{E1E0E771-D46A-4007-BC31-E16D3181AD89}" presName="Name0" presStyleCnt="0">
        <dgm:presLayoutVars>
          <dgm:dir/>
          <dgm:resizeHandles val="exact"/>
        </dgm:presLayoutVars>
      </dgm:prSet>
      <dgm:spPr/>
    </dgm:pt>
    <dgm:pt modelId="{8D7F4BA2-6143-41D9-97CF-61AF34D6B141}" type="pres">
      <dgm:prSet presAssocID="{5C7CCB0D-40AF-448F-81D8-F26639226B6F}" presName="node" presStyleLbl="node1" presStyleIdx="0" presStyleCnt="3">
        <dgm:presLayoutVars>
          <dgm:bulletEnabled val="1"/>
        </dgm:presLayoutVars>
      </dgm:prSet>
      <dgm:spPr/>
    </dgm:pt>
    <dgm:pt modelId="{BBEC22E4-6FF4-4254-BD70-D18A4857EDC4}" type="pres">
      <dgm:prSet presAssocID="{8BC9F43E-4478-46B7-BED3-569EF79CCEC8}" presName="sibTrans" presStyleLbl="sibTrans2D1" presStyleIdx="0" presStyleCnt="2"/>
      <dgm:spPr/>
    </dgm:pt>
    <dgm:pt modelId="{FA901924-C9BA-40AA-8EA1-7AEA94D74654}" type="pres">
      <dgm:prSet presAssocID="{8BC9F43E-4478-46B7-BED3-569EF79CCEC8}" presName="connectorText" presStyleLbl="sibTrans2D1" presStyleIdx="0" presStyleCnt="2"/>
      <dgm:spPr/>
    </dgm:pt>
    <dgm:pt modelId="{664ADB19-8578-40BC-A32D-A3FE142BCFBF}" type="pres">
      <dgm:prSet presAssocID="{44073E7D-1642-4778-B353-0A49C1BB8A17}" presName="node" presStyleLbl="node1" presStyleIdx="1" presStyleCnt="3">
        <dgm:presLayoutVars>
          <dgm:bulletEnabled val="1"/>
        </dgm:presLayoutVars>
      </dgm:prSet>
      <dgm:spPr/>
    </dgm:pt>
    <dgm:pt modelId="{4656D67F-E4D3-412A-9DEC-BCAF547CA832}" type="pres">
      <dgm:prSet presAssocID="{81611C30-84F6-46AE-86E6-B12FCBDCE75A}" presName="sibTrans" presStyleLbl="sibTrans2D1" presStyleIdx="1" presStyleCnt="2"/>
      <dgm:spPr/>
    </dgm:pt>
    <dgm:pt modelId="{0A1086B6-5A73-45B1-ABA9-A96021A08519}" type="pres">
      <dgm:prSet presAssocID="{81611C30-84F6-46AE-86E6-B12FCBDCE75A}" presName="connectorText" presStyleLbl="sibTrans2D1" presStyleIdx="1" presStyleCnt="2"/>
      <dgm:spPr/>
    </dgm:pt>
    <dgm:pt modelId="{16BFFB27-2C24-46FB-BE02-4A3E097FCBE2}" type="pres">
      <dgm:prSet presAssocID="{79E94C48-C4D2-4691-AD3F-0BB259A480D1}" presName="node" presStyleLbl="node1" presStyleIdx="2" presStyleCnt="3">
        <dgm:presLayoutVars>
          <dgm:bulletEnabled val="1"/>
        </dgm:presLayoutVars>
      </dgm:prSet>
      <dgm:spPr/>
    </dgm:pt>
  </dgm:ptLst>
  <dgm:cxnLst>
    <dgm:cxn modelId="{68E6C138-2C09-47BC-ACA1-1D790D76BB02}" type="presOf" srcId="{5C7CCB0D-40AF-448F-81D8-F26639226B6F}" destId="{8D7F4BA2-6143-41D9-97CF-61AF34D6B141}" srcOrd="0" destOrd="0" presId="urn:microsoft.com/office/officeart/2005/8/layout/process1"/>
    <dgm:cxn modelId="{160BE55F-D2E0-463F-88D3-CC87781B75EC}" type="presOf" srcId="{81611C30-84F6-46AE-86E6-B12FCBDCE75A}" destId="{0A1086B6-5A73-45B1-ABA9-A96021A08519}" srcOrd="1" destOrd="0" presId="urn:microsoft.com/office/officeart/2005/8/layout/process1"/>
    <dgm:cxn modelId="{3B128A60-04DF-4AA6-97EF-483B4837E9DA}" type="presOf" srcId="{8BC9F43E-4478-46B7-BED3-569EF79CCEC8}" destId="{FA901924-C9BA-40AA-8EA1-7AEA94D74654}" srcOrd="1" destOrd="0" presId="urn:microsoft.com/office/officeart/2005/8/layout/process1"/>
    <dgm:cxn modelId="{3CF65A62-8C7B-47AD-815D-6E1DB41B2A77}" srcId="{E1E0E771-D46A-4007-BC31-E16D3181AD89}" destId="{79E94C48-C4D2-4691-AD3F-0BB259A480D1}" srcOrd="2" destOrd="0" parTransId="{27C065E9-69CB-46C7-BEC5-94D0EFE60F98}" sibTransId="{05E5E783-22B8-4E29-B064-5BAA97B2074B}"/>
    <dgm:cxn modelId="{66DE6852-8788-4F16-A811-45D6473810D0}" type="presOf" srcId="{79E94C48-C4D2-4691-AD3F-0BB259A480D1}" destId="{16BFFB27-2C24-46FB-BE02-4A3E097FCBE2}" srcOrd="0" destOrd="0" presId="urn:microsoft.com/office/officeart/2005/8/layout/process1"/>
    <dgm:cxn modelId="{8C8C1082-0E44-483A-ADBC-80B337EFA278}" type="presOf" srcId="{81611C30-84F6-46AE-86E6-B12FCBDCE75A}" destId="{4656D67F-E4D3-412A-9DEC-BCAF547CA832}" srcOrd="0" destOrd="0" presId="urn:microsoft.com/office/officeart/2005/8/layout/process1"/>
    <dgm:cxn modelId="{79D51987-DD3C-452F-BDC0-DD0C26DBE8F7}" srcId="{E1E0E771-D46A-4007-BC31-E16D3181AD89}" destId="{5C7CCB0D-40AF-448F-81D8-F26639226B6F}" srcOrd="0" destOrd="0" parTransId="{BCFA3811-9232-4375-A593-62C2428D3F3A}" sibTransId="{8BC9F43E-4478-46B7-BED3-569EF79CCEC8}"/>
    <dgm:cxn modelId="{AD0C0888-EB82-4C08-B89D-FB8B80B2EF4E}" type="presOf" srcId="{E1E0E771-D46A-4007-BC31-E16D3181AD89}" destId="{C385A9C2-2D4D-4946-BD5B-DF6EF7A34F25}" srcOrd="0" destOrd="0" presId="urn:microsoft.com/office/officeart/2005/8/layout/process1"/>
    <dgm:cxn modelId="{4A2CB2A5-FB28-4F3B-940E-1D0220641DB5}" type="presOf" srcId="{44073E7D-1642-4778-B353-0A49C1BB8A17}" destId="{664ADB19-8578-40BC-A32D-A3FE142BCFBF}" srcOrd="0" destOrd="0" presId="urn:microsoft.com/office/officeart/2005/8/layout/process1"/>
    <dgm:cxn modelId="{959B66CA-6F61-4C68-B762-EEE742CA4B58}" srcId="{E1E0E771-D46A-4007-BC31-E16D3181AD89}" destId="{44073E7D-1642-4778-B353-0A49C1BB8A17}" srcOrd="1" destOrd="0" parTransId="{E81B0641-6302-4FE4-85F0-B855ABC6FDAB}" sibTransId="{81611C30-84F6-46AE-86E6-B12FCBDCE75A}"/>
    <dgm:cxn modelId="{815DDDF4-9AF0-4CDC-AF16-97C4A74764A1}" type="presOf" srcId="{8BC9F43E-4478-46B7-BED3-569EF79CCEC8}" destId="{BBEC22E4-6FF4-4254-BD70-D18A4857EDC4}" srcOrd="0" destOrd="0" presId="urn:microsoft.com/office/officeart/2005/8/layout/process1"/>
    <dgm:cxn modelId="{01FE23C2-8DE8-46AA-8933-55779B010EE0}" type="presParOf" srcId="{C385A9C2-2D4D-4946-BD5B-DF6EF7A34F25}" destId="{8D7F4BA2-6143-41D9-97CF-61AF34D6B141}" srcOrd="0" destOrd="0" presId="urn:microsoft.com/office/officeart/2005/8/layout/process1"/>
    <dgm:cxn modelId="{BF185D66-A113-4067-BC59-68AA53E68FAD}" type="presParOf" srcId="{C385A9C2-2D4D-4946-BD5B-DF6EF7A34F25}" destId="{BBEC22E4-6FF4-4254-BD70-D18A4857EDC4}" srcOrd="1" destOrd="0" presId="urn:microsoft.com/office/officeart/2005/8/layout/process1"/>
    <dgm:cxn modelId="{38FF5768-0C10-4D5C-AD2F-4EB9037E7C08}" type="presParOf" srcId="{BBEC22E4-6FF4-4254-BD70-D18A4857EDC4}" destId="{FA901924-C9BA-40AA-8EA1-7AEA94D74654}" srcOrd="0" destOrd="0" presId="urn:microsoft.com/office/officeart/2005/8/layout/process1"/>
    <dgm:cxn modelId="{B5069F00-E700-4746-AD7B-F5D136CE04E2}" type="presParOf" srcId="{C385A9C2-2D4D-4946-BD5B-DF6EF7A34F25}" destId="{664ADB19-8578-40BC-A32D-A3FE142BCFBF}" srcOrd="2" destOrd="0" presId="urn:microsoft.com/office/officeart/2005/8/layout/process1"/>
    <dgm:cxn modelId="{165449FD-1A30-4DB4-BC49-7275ADDBB3D9}" type="presParOf" srcId="{C385A9C2-2D4D-4946-BD5B-DF6EF7A34F25}" destId="{4656D67F-E4D3-412A-9DEC-BCAF547CA832}" srcOrd="3" destOrd="0" presId="urn:microsoft.com/office/officeart/2005/8/layout/process1"/>
    <dgm:cxn modelId="{9DC389B1-03B9-4C66-8B11-43788DD74DD3}" type="presParOf" srcId="{4656D67F-E4D3-412A-9DEC-BCAF547CA832}" destId="{0A1086B6-5A73-45B1-ABA9-A96021A08519}" srcOrd="0" destOrd="0" presId="urn:microsoft.com/office/officeart/2005/8/layout/process1"/>
    <dgm:cxn modelId="{EC0F1592-D876-42FC-8C36-DA3564854F62}" type="presParOf" srcId="{C385A9C2-2D4D-4946-BD5B-DF6EF7A34F25}" destId="{16BFFB27-2C24-46FB-BE02-4A3E097FCBE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150A30-5B68-4AA1-B3A5-120E4EA10AE6}"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IN"/>
        </a:p>
      </dgm:t>
    </dgm:pt>
    <dgm:pt modelId="{4F03F183-C5ED-49B8-A479-FA968BEF148F}">
      <dgm:prSet phldrT="[Text]" custT="1"/>
      <dgm:spPr/>
      <dgm:t>
        <a:bodyPr/>
        <a:lstStyle/>
        <a:p>
          <a:r>
            <a:rPr lang="en-IN" sz="2400" b="1" i="0" dirty="0"/>
            <a:t>Spider Monkey</a:t>
          </a:r>
        </a:p>
      </dgm:t>
    </dgm:pt>
    <dgm:pt modelId="{0E34E328-1ECF-40B4-9943-922FB58F0BB8}" type="parTrans" cxnId="{B2DE1357-F283-4B4F-AEBC-A76D7B314257}">
      <dgm:prSet/>
      <dgm:spPr/>
      <dgm:t>
        <a:bodyPr/>
        <a:lstStyle/>
        <a:p>
          <a:endParaRPr lang="en-IN"/>
        </a:p>
      </dgm:t>
    </dgm:pt>
    <dgm:pt modelId="{7018A942-09C6-434C-BC1C-0A9B7A2FCBDF}" type="sibTrans" cxnId="{B2DE1357-F283-4B4F-AEBC-A76D7B314257}">
      <dgm:prSet/>
      <dgm:spPr/>
      <dgm:t>
        <a:bodyPr/>
        <a:lstStyle/>
        <a:p>
          <a:endParaRPr lang="en-IN"/>
        </a:p>
      </dgm:t>
    </dgm:pt>
    <dgm:pt modelId="{F751DFDE-444D-45B5-9054-D468DB3A6909}">
      <dgm:prSet phldrT="[Text]"/>
      <dgm:spPr/>
      <dgm:t>
        <a:bodyPr/>
        <a:lstStyle/>
        <a:p>
          <a:r>
            <a:rPr lang="en-IN" dirty="0"/>
            <a:t>Google Chrome</a:t>
          </a:r>
        </a:p>
      </dgm:t>
    </dgm:pt>
    <dgm:pt modelId="{444ADA4B-98D0-4CC1-A9DA-8D2F59CEAA02}" type="parTrans" cxnId="{9975DB9D-CEDC-4FD1-B1D5-9ED64FC8D584}">
      <dgm:prSet/>
      <dgm:spPr/>
      <dgm:t>
        <a:bodyPr/>
        <a:lstStyle/>
        <a:p>
          <a:endParaRPr lang="en-IN"/>
        </a:p>
      </dgm:t>
    </dgm:pt>
    <dgm:pt modelId="{6DA5B7DA-1DCA-41DB-BF87-61C6D212D0D9}" type="sibTrans" cxnId="{9975DB9D-CEDC-4FD1-B1D5-9ED64FC8D584}">
      <dgm:prSet/>
      <dgm:spPr/>
      <dgm:t>
        <a:bodyPr/>
        <a:lstStyle/>
        <a:p>
          <a:endParaRPr lang="en-IN"/>
        </a:p>
      </dgm:t>
    </dgm:pt>
    <dgm:pt modelId="{A204FCBF-755C-48DA-B998-61AEB4D7EA0C}">
      <dgm:prSet phldrT="[Text]" custT="1"/>
      <dgm:spPr/>
      <dgm:t>
        <a:bodyPr/>
        <a:lstStyle/>
        <a:p>
          <a:r>
            <a:rPr lang="en-IN" sz="2400" b="1" dirty="0"/>
            <a:t>V8</a:t>
          </a:r>
        </a:p>
      </dgm:t>
    </dgm:pt>
    <dgm:pt modelId="{59B6120E-DF47-49D8-8D7E-DB307E2824CF}" type="parTrans" cxnId="{583D3BB8-D2FD-4A49-A8C5-A71623546858}">
      <dgm:prSet/>
      <dgm:spPr/>
      <dgm:t>
        <a:bodyPr/>
        <a:lstStyle/>
        <a:p>
          <a:endParaRPr lang="en-IN"/>
        </a:p>
      </dgm:t>
    </dgm:pt>
    <dgm:pt modelId="{7558FD92-EA72-4541-8661-9490D6C2D6E1}" type="sibTrans" cxnId="{583D3BB8-D2FD-4A49-A8C5-A71623546858}">
      <dgm:prSet/>
      <dgm:spPr/>
      <dgm:t>
        <a:bodyPr/>
        <a:lstStyle/>
        <a:p>
          <a:endParaRPr lang="en-IN"/>
        </a:p>
      </dgm:t>
    </dgm:pt>
    <dgm:pt modelId="{AA323875-D64C-4DB7-9607-DFB670D51A6A}">
      <dgm:prSet phldrT="[Text]"/>
      <dgm:spPr/>
      <dgm:t>
        <a:bodyPr/>
        <a:lstStyle/>
        <a:p>
          <a:r>
            <a:rPr lang="en-IN" dirty="0"/>
            <a:t>IE</a:t>
          </a:r>
        </a:p>
      </dgm:t>
    </dgm:pt>
    <dgm:pt modelId="{EF557AC3-8EBC-4A6C-B3A8-64734FA7593E}" type="parTrans" cxnId="{9AD07AF8-B184-4A09-A6EA-009A0BCBE06D}">
      <dgm:prSet/>
      <dgm:spPr/>
      <dgm:t>
        <a:bodyPr/>
        <a:lstStyle/>
        <a:p>
          <a:endParaRPr lang="en-IN"/>
        </a:p>
      </dgm:t>
    </dgm:pt>
    <dgm:pt modelId="{E51FAC94-7414-46BC-A4E4-4E2FE9DA5281}" type="sibTrans" cxnId="{9AD07AF8-B184-4A09-A6EA-009A0BCBE06D}">
      <dgm:prSet/>
      <dgm:spPr/>
      <dgm:t>
        <a:bodyPr/>
        <a:lstStyle/>
        <a:p>
          <a:endParaRPr lang="en-IN"/>
        </a:p>
      </dgm:t>
    </dgm:pt>
    <dgm:pt modelId="{8AE04100-6D22-4C00-B2F4-30AEBC8F0A15}">
      <dgm:prSet phldrT="[Text]" custT="1"/>
      <dgm:spPr/>
      <dgm:t>
        <a:bodyPr/>
        <a:lstStyle/>
        <a:p>
          <a:r>
            <a:rPr lang="en-IN" sz="2400" b="1" dirty="0"/>
            <a:t>Chakra</a:t>
          </a:r>
        </a:p>
      </dgm:t>
    </dgm:pt>
    <dgm:pt modelId="{FD521C87-B551-4605-9FB8-A1C96E14EE8E}" type="parTrans" cxnId="{75C54CA0-6DDE-4119-B540-977B3DC6DD96}">
      <dgm:prSet/>
      <dgm:spPr/>
      <dgm:t>
        <a:bodyPr/>
        <a:lstStyle/>
        <a:p>
          <a:endParaRPr lang="en-IN"/>
        </a:p>
      </dgm:t>
    </dgm:pt>
    <dgm:pt modelId="{E15FE3CE-6E79-4F67-9460-B3018E927C32}" type="sibTrans" cxnId="{75C54CA0-6DDE-4119-B540-977B3DC6DD96}">
      <dgm:prSet/>
      <dgm:spPr/>
      <dgm:t>
        <a:bodyPr/>
        <a:lstStyle/>
        <a:p>
          <a:endParaRPr lang="en-IN"/>
        </a:p>
      </dgm:t>
    </dgm:pt>
    <dgm:pt modelId="{EC68866E-6E18-4E62-A961-35EA273B2FA0}">
      <dgm:prSet phldrT="[Text]"/>
      <dgm:spPr/>
      <dgm:t>
        <a:bodyPr/>
        <a:lstStyle/>
        <a:p>
          <a:r>
            <a:rPr lang="en-IN" dirty="0"/>
            <a:t>Firefox</a:t>
          </a:r>
        </a:p>
      </dgm:t>
    </dgm:pt>
    <dgm:pt modelId="{47EAF4E6-6B35-4F34-A8C6-137A5F60A24F}" type="sibTrans" cxnId="{9B47935F-6410-4992-B2AE-F809B5BCBB4C}">
      <dgm:prSet/>
      <dgm:spPr/>
      <dgm:t>
        <a:bodyPr/>
        <a:lstStyle/>
        <a:p>
          <a:endParaRPr lang="en-IN"/>
        </a:p>
      </dgm:t>
    </dgm:pt>
    <dgm:pt modelId="{A419B43A-A8BF-4BD5-A6A8-096EDB826FB6}" type="parTrans" cxnId="{9B47935F-6410-4992-B2AE-F809B5BCBB4C}">
      <dgm:prSet/>
      <dgm:spPr/>
      <dgm:t>
        <a:bodyPr/>
        <a:lstStyle/>
        <a:p>
          <a:endParaRPr lang="en-IN"/>
        </a:p>
      </dgm:t>
    </dgm:pt>
    <dgm:pt modelId="{5F27FB16-167A-43BC-9BC9-711F674C0E59}" type="pres">
      <dgm:prSet presAssocID="{63150A30-5B68-4AA1-B3A5-120E4EA10AE6}" presName="Name0" presStyleCnt="0">
        <dgm:presLayoutVars>
          <dgm:chMax/>
          <dgm:chPref/>
          <dgm:dir/>
        </dgm:presLayoutVars>
      </dgm:prSet>
      <dgm:spPr/>
    </dgm:pt>
    <dgm:pt modelId="{D48ECA17-2EA1-4388-B15C-39FB09CB9FA5}" type="pres">
      <dgm:prSet presAssocID="{EC68866E-6E18-4E62-A961-35EA273B2FA0}" presName="composite" presStyleCnt="0">
        <dgm:presLayoutVars>
          <dgm:chMax val="1"/>
          <dgm:chPref val="1"/>
        </dgm:presLayoutVars>
      </dgm:prSet>
      <dgm:spPr/>
    </dgm:pt>
    <dgm:pt modelId="{1D961853-B6DF-4A9A-832A-3796AD12A56F}" type="pres">
      <dgm:prSet presAssocID="{EC68866E-6E18-4E62-A961-35EA273B2FA0}" presName="Accent" presStyleLbl="trAlignAcc1" presStyleIdx="0" presStyleCnt="3">
        <dgm:presLayoutVars>
          <dgm:chMax val="0"/>
          <dgm:chPref val="0"/>
        </dgm:presLayoutVars>
      </dgm:prSet>
      <dgm:spPr/>
    </dgm:pt>
    <dgm:pt modelId="{2E72C0EC-0B9F-4AE8-B6EA-DA5CF0E1474A}" type="pres">
      <dgm:prSet presAssocID="{EC68866E-6E18-4E62-A961-35EA273B2FA0}" presName="Image" presStyleLbl="alignImgPlace1" presStyleIdx="0" presStyleCnt="3">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9000" b="-9000"/>
          </a:stretch>
        </a:blipFill>
      </dgm:spPr>
    </dgm:pt>
    <dgm:pt modelId="{851BC81F-8A8B-40B5-A73E-27A7D24FD434}" type="pres">
      <dgm:prSet presAssocID="{EC68866E-6E18-4E62-A961-35EA273B2FA0}" presName="ChildComposite" presStyleCnt="0"/>
      <dgm:spPr/>
    </dgm:pt>
    <dgm:pt modelId="{FC606A82-602F-4D4A-84DD-A1BDC05B0351}" type="pres">
      <dgm:prSet presAssocID="{EC68866E-6E18-4E62-A961-35EA273B2FA0}" presName="Child" presStyleLbl="node1" presStyleIdx="0" presStyleCnt="3">
        <dgm:presLayoutVars>
          <dgm:chMax val="0"/>
          <dgm:chPref val="0"/>
          <dgm:bulletEnabled val="1"/>
        </dgm:presLayoutVars>
      </dgm:prSet>
      <dgm:spPr/>
    </dgm:pt>
    <dgm:pt modelId="{72554580-826D-4444-A049-7679447A7C65}" type="pres">
      <dgm:prSet presAssocID="{EC68866E-6E18-4E62-A961-35EA273B2FA0}" presName="Parent" presStyleLbl="revTx" presStyleIdx="0" presStyleCnt="3">
        <dgm:presLayoutVars>
          <dgm:chMax val="1"/>
          <dgm:chPref val="0"/>
          <dgm:bulletEnabled val="1"/>
        </dgm:presLayoutVars>
      </dgm:prSet>
      <dgm:spPr/>
    </dgm:pt>
    <dgm:pt modelId="{05626E4D-FBAB-457E-87B0-DE28D4EAA126}" type="pres">
      <dgm:prSet presAssocID="{47EAF4E6-6B35-4F34-A8C6-137A5F60A24F}" presName="sibTrans" presStyleCnt="0"/>
      <dgm:spPr/>
    </dgm:pt>
    <dgm:pt modelId="{19D69125-13B5-4597-A996-B51B6DBED1E2}" type="pres">
      <dgm:prSet presAssocID="{F751DFDE-444D-45B5-9054-D468DB3A6909}" presName="composite" presStyleCnt="0">
        <dgm:presLayoutVars>
          <dgm:chMax val="1"/>
          <dgm:chPref val="1"/>
        </dgm:presLayoutVars>
      </dgm:prSet>
      <dgm:spPr/>
    </dgm:pt>
    <dgm:pt modelId="{CF25FBCF-D5F1-4D08-827A-257FB410020C}" type="pres">
      <dgm:prSet presAssocID="{F751DFDE-444D-45B5-9054-D468DB3A6909}" presName="Accent" presStyleLbl="trAlignAcc1" presStyleIdx="1" presStyleCnt="3">
        <dgm:presLayoutVars>
          <dgm:chMax val="0"/>
          <dgm:chPref val="0"/>
        </dgm:presLayoutVars>
      </dgm:prSet>
      <dgm:spPr/>
    </dgm:pt>
    <dgm:pt modelId="{81BDD084-6CA0-41C6-9AF8-3D8E1CD14C98}" type="pres">
      <dgm:prSet presAssocID="{F751DFDE-444D-45B5-9054-D468DB3A6909}" presName="Image" presStyleLbl="alignImgPlace1" presStyleIdx="1" presStyleCnt="3">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9000" b="-9000"/>
          </a:stretch>
        </a:blipFill>
      </dgm:spPr>
    </dgm:pt>
    <dgm:pt modelId="{2ED7394A-69B9-4DE7-9AB3-15C44751E14D}" type="pres">
      <dgm:prSet presAssocID="{F751DFDE-444D-45B5-9054-D468DB3A6909}" presName="ChildComposite" presStyleCnt="0"/>
      <dgm:spPr/>
    </dgm:pt>
    <dgm:pt modelId="{838F0835-C57D-4489-A9B0-E91D35D55654}" type="pres">
      <dgm:prSet presAssocID="{F751DFDE-444D-45B5-9054-D468DB3A6909}" presName="Child" presStyleLbl="node1" presStyleIdx="1" presStyleCnt="3">
        <dgm:presLayoutVars>
          <dgm:chMax val="0"/>
          <dgm:chPref val="0"/>
          <dgm:bulletEnabled val="1"/>
        </dgm:presLayoutVars>
      </dgm:prSet>
      <dgm:spPr/>
    </dgm:pt>
    <dgm:pt modelId="{26515078-83BF-4F20-99B6-27863AA1F141}" type="pres">
      <dgm:prSet presAssocID="{F751DFDE-444D-45B5-9054-D468DB3A6909}" presName="Parent" presStyleLbl="revTx" presStyleIdx="1" presStyleCnt="3">
        <dgm:presLayoutVars>
          <dgm:chMax val="1"/>
          <dgm:chPref val="0"/>
          <dgm:bulletEnabled val="1"/>
        </dgm:presLayoutVars>
      </dgm:prSet>
      <dgm:spPr/>
    </dgm:pt>
    <dgm:pt modelId="{0757FA63-51BA-402D-8012-14E6C19A81F9}" type="pres">
      <dgm:prSet presAssocID="{6DA5B7DA-1DCA-41DB-BF87-61C6D212D0D9}" presName="sibTrans" presStyleCnt="0"/>
      <dgm:spPr/>
    </dgm:pt>
    <dgm:pt modelId="{AD064E45-BD82-4AA0-AF00-6ED369D75A2A}" type="pres">
      <dgm:prSet presAssocID="{AA323875-D64C-4DB7-9607-DFB670D51A6A}" presName="composite" presStyleCnt="0">
        <dgm:presLayoutVars>
          <dgm:chMax val="1"/>
          <dgm:chPref val="1"/>
        </dgm:presLayoutVars>
      </dgm:prSet>
      <dgm:spPr/>
    </dgm:pt>
    <dgm:pt modelId="{8C0D5598-B328-44A7-9114-DD4F00F0C9C0}" type="pres">
      <dgm:prSet presAssocID="{AA323875-D64C-4DB7-9607-DFB670D51A6A}" presName="Accent" presStyleLbl="trAlignAcc1" presStyleIdx="2" presStyleCnt="3">
        <dgm:presLayoutVars>
          <dgm:chMax val="0"/>
          <dgm:chPref val="0"/>
        </dgm:presLayoutVars>
      </dgm:prSet>
      <dgm:spPr/>
    </dgm:pt>
    <dgm:pt modelId="{90465ADD-A7D7-4713-B79F-0082204A11EB}" type="pres">
      <dgm:prSet presAssocID="{AA323875-D64C-4DB7-9607-DFB670D51A6A}" presName="Image" presStyleLbl="alignImgPlace1" presStyleIdx="2" presStyleCnt="3">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dgm:spPr>
    </dgm:pt>
    <dgm:pt modelId="{9CFCD17D-038C-4C15-99C3-9A4284C9A74E}" type="pres">
      <dgm:prSet presAssocID="{AA323875-D64C-4DB7-9607-DFB670D51A6A}" presName="ChildComposite" presStyleCnt="0"/>
      <dgm:spPr/>
    </dgm:pt>
    <dgm:pt modelId="{7DC5B3DD-E404-4B15-98F5-0AC6836D328F}" type="pres">
      <dgm:prSet presAssocID="{AA323875-D64C-4DB7-9607-DFB670D51A6A}" presName="Child" presStyleLbl="node1" presStyleIdx="2" presStyleCnt="3">
        <dgm:presLayoutVars>
          <dgm:chMax val="0"/>
          <dgm:chPref val="0"/>
          <dgm:bulletEnabled val="1"/>
        </dgm:presLayoutVars>
      </dgm:prSet>
      <dgm:spPr/>
    </dgm:pt>
    <dgm:pt modelId="{4FBF0B22-FB46-4574-B85A-38C90F5998A5}" type="pres">
      <dgm:prSet presAssocID="{AA323875-D64C-4DB7-9607-DFB670D51A6A}" presName="Parent" presStyleLbl="revTx" presStyleIdx="2" presStyleCnt="3">
        <dgm:presLayoutVars>
          <dgm:chMax val="1"/>
          <dgm:chPref val="0"/>
          <dgm:bulletEnabled val="1"/>
        </dgm:presLayoutVars>
      </dgm:prSet>
      <dgm:spPr/>
    </dgm:pt>
  </dgm:ptLst>
  <dgm:cxnLst>
    <dgm:cxn modelId="{9B47935F-6410-4992-B2AE-F809B5BCBB4C}" srcId="{63150A30-5B68-4AA1-B3A5-120E4EA10AE6}" destId="{EC68866E-6E18-4E62-A961-35EA273B2FA0}" srcOrd="0" destOrd="0" parTransId="{A419B43A-A8BF-4BD5-A6A8-096EDB826FB6}" sibTransId="{47EAF4E6-6B35-4F34-A8C6-137A5F60A24F}"/>
    <dgm:cxn modelId="{EAC48E6C-7EC5-49BD-A306-8837D49D851E}" type="presOf" srcId="{4F03F183-C5ED-49B8-A479-FA968BEF148F}" destId="{FC606A82-602F-4D4A-84DD-A1BDC05B0351}" srcOrd="0" destOrd="0" presId="urn:microsoft.com/office/officeart/2008/layout/CaptionedPictures"/>
    <dgm:cxn modelId="{A65E2273-E42F-4A44-B138-61E3AA473688}" type="presOf" srcId="{8AE04100-6D22-4C00-B2F4-30AEBC8F0A15}" destId="{7DC5B3DD-E404-4B15-98F5-0AC6836D328F}" srcOrd="0" destOrd="0" presId="urn:microsoft.com/office/officeart/2008/layout/CaptionedPictures"/>
    <dgm:cxn modelId="{B2DE1357-F283-4B4F-AEBC-A76D7B314257}" srcId="{EC68866E-6E18-4E62-A961-35EA273B2FA0}" destId="{4F03F183-C5ED-49B8-A479-FA968BEF148F}" srcOrd="0" destOrd="0" parTransId="{0E34E328-1ECF-40B4-9943-922FB58F0BB8}" sibTransId="{7018A942-09C6-434C-BC1C-0A9B7A2FCBDF}"/>
    <dgm:cxn modelId="{625BF658-4B17-4B8F-A74E-BCD1E9DA82EB}" type="presOf" srcId="{F751DFDE-444D-45B5-9054-D468DB3A6909}" destId="{26515078-83BF-4F20-99B6-27863AA1F141}" srcOrd="0" destOrd="0" presId="urn:microsoft.com/office/officeart/2008/layout/CaptionedPictures"/>
    <dgm:cxn modelId="{9975DB9D-CEDC-4FD1-B1D5-9ED64FC8D584}" srcId="{63150A30-5B68-4AA1-B3A5-120E4EA10AE6}" destId="{F751DFDE-444D-45B5-9054-D468DB3A6909}" srcOrd="1" destOrd="0" parTransId="{444ADA4B-98D0-4CC1-A9DA-8D2F59CEAA02}" sibTransId="{6DA5B7DA-1DCA-41DB-BF87-61C6D212D0D9}"/>
    <dgm:cxn modelId="{ACCE30A0-1100-4542-8C77-CA682EF3C65E}" type="presOf" srcId="{EC68866E-6E18-4E62-A961-35EA273B2FA0}" destId="{72554580-826D-4444-A049-7679447A7C65}" srcOrd="0" destOrd="0" presId="urn:microsoft.com/office/officeart/2008/layout/CaptionedPictures"/>
    <dgm:cxn modelId="{75C54CA0-6DDE-4119-B540-977B3DC6DD96}" srcId="{AA323875-D64C-4DB7-9607-DFB670D51A6A}" destId="{8AE04100-6D22-4C00-B2F4-30AEBC8F0A15}" srcOrd="0" destOrd="0" parTransId="{FD521C87-B551-4605-9FB8-A1C96E14EE8E}" sibTransId="{E15FE3CE-6E79-4F67-9460-B3018E927C32}"/>
    <dgm:cxn modelId="{B2205FAB-FFA3-4CC4-A4FD-D88DD694E232}" type="presOf" srcId="{AA323875-D64C-4DB7-9607-DFB670D51A6A}" destId="{4FBF0B22-FB46-4574-B85A-38C90F5998A5}" srcOrd="0" destOrd="0" presId="urn:microsoft.com/office/officeart/2008/layout/CaptionedPictures"/>
    <dgm:cxn modelId="{583D3BB8-D2FD-4A49-A8C5-A71623546858}" srcId="{F751DFDE-444D-45B5-9054-D468DB3A6909}" destId="{A204FCBF-755C-48DA-B998-61AEB4D7EA0C}" srcOrd="0" destOrd="0" parTransId="{59B6120E-DF47-49D8-8D7E-DB307E2824CF}" sibTransId="{7558FD92-EA72-4541-8661-9490D6C2D6E1}"/>
    <dgm:cxn modelId="{F5A984CE-0549-4599-B0D8-42667773B7F7}" type="presOf" srcId="{63150A30-5B68-4AA1-B3A5-120E4EA10AE6}" destId="{5F27FB16-167A-43BC-9BC9-711F674C0E59}" srcOrd="0" destOrd="0" presId="urn:microsoft.com/office/officeart/2008/layout/CaptionedPictures"/>
    <dgm:cxn modelId="{A07E1AD1-928A-4C76-A7A8-CBF83EA4FB48}" type="presOf" srcId="{A204FCBF-755C-48DA-B998-61AEB4D7EA0C}" destId="{838F0835-C57D-4489-A9B0-E91D35D55654}" srcOrd="0" destOrd="0" presId="urn:microsoft.com/office/officeart/2008/layout/CaptionedPictures"/>
    <dgm:cxn modelId="{9AD07AF8-B184-4A09-A6EA-009A0BCBE06D}" srcId="{63150A30-5B68-4AA1-B3A5-120E4EA10AE6}" destId="{AA323875-D64C-4DB7-9607-DFB670D51A6A}" srcOrd="2" destOrd="0" parTransId="{EF557AC3-8EBC-4A6C-B3A8-64734FA7593E}" sibTransId="{E51FAC94-7414-46BC-A4E4-4E2FE9DA5281}"/>
    <dgm:cxn modelId="{BB9630C8-3E1C-4D6A-91E0-164A081E13AC}" type="presParOf" srcId="{5F27FB16-167A-43BC-9BC9-711F674C0E59}" destId="{D48ECA17-2EA1-4388-B15C-39FB09CB9FA5}" srcOrd="0" destOrd="0" presId="urn:microsoft.com/office/officeart/2008/layout/CaptionedPictures"/>
    <dgm:cxn modelId="{4106293F-A4D4-4182-BA61-1931656BBE12}" type="presParOf" srcId="{D48ECA17-2EA1-4388-B15C-39FB09CB9FA5}" destId="{1D961853-B6DF-4A9A-832A-3796AD12A56F}" srcOrd="0" destOrd="0" presId="urn:microsoft.com/office/officeart/2008/layout/CaptionedPictures"/>
    <dgm:cxn modelId="{063CAF9C-0747-40A8-B173-94F3F5AFC817}" type="presParOf" srcId="{D48ECA17-2EA1-4388-B15C-39FB09CB9FA5}" destId="{2E72C0EC-0B9F-4AE8-B6EA-DA5CF0E1474A}" srcOrd="1" destOrd="0" presId="urn:microsoft.com/office/officeart/2008/layout/CaptionedPictures"/>
    <dgm:cxn modelId="{E73315C6-9CA6-47A5-8130-7BBC6C59B532}" type="presParOf" srcId="{D48ECA17-2EA1-4388-B15C-39FB09CB9FA5}" destId="{851BC81F-8A8B-40B5-A73E-27A7D24FD434}" srcOrd="2" destOrd="0" presId="urn:microsoft.com/office/officeart/2008/layout/CaptionedPictures"/>
    <dgm:cxn modelId="{8792D59E-A968-40AA-B3CA-FA9682B58447}" type="presParOf" srcId="{851BC81F-8A8B-40B5-A73E-27A7D24FD434}" destId="{FC606A82-602F-4D4A-84DD-A1BDC05B0351}" srcOrd="0" destOrd="0" presId="urn:microsoft.com/office/officeart/2008/layout/CaptionedPictures"/>
    <dgm:cxn modelId="{09D615C8-20E0-4825-8305-77F9FD06602A}" type="presParOf" srcId="{851BC81F-8A8B-40B5-A73E-27A7D24FD434}" destId="{72554580-826D-4444-A049-7679447A7C65}" srcOrd="1" destOrd="0" presId="urn:microsoft.com/office/officeart/2008/layout/CaptionedPictures"/>
    <dgm:cxn modelId="{BEA7A0B3-72AB-438A-9349-8A7CF2B3D85F}" type="presParOf" srcId="{5F27FB16-167A-43BC-9BC9-711F674C0E59}" destId="{05626E4D-FBAB-457E-87B0-DE28D4EAA126}" srcOrd="1" destOrd="0" presId="urn:microsoft.com/office/officeart/2008/layout/CaptionedPictures"/>
    <dgm:cxn modelId="{68342F65-0FBC-4877-9BA3-8ABCB4FAB0BC}" type="presParOf" srcId="{5F27FB16-167A-43BC-9BC9-711F674C0E59}" destId="{19D69125-13B5-4597-A996-B51B6DBED1E2}" srcOrd="2" destOrd="0" presId="urn:microsoft.com/office/officeart/2008/layout/CaptionedPictures"/>
    <dgm:cxn modelId="{F98B617E-0D01-4426-99BC-CF988D13EA8A}" type="presParOf" srcId="{19D69125-13B5-4597-A996-B51B6DBED1E2}" destId="{CF25FBCF-D5F1-4D08-827A-257FB410020C}" srcOrd="0" destOrd="0" presId="urn:microsoft.com/office/officeart/2008/layout/CaptionedPictures"/>
    <dgm:cxn modelId="{42757B2D-0A9B-4ADD-BB2D-265F71B8B514}" type="presParOf" srcId="{19D69125-13B5-4597-A996-B51B6DBED1E2}" destId="{81BDD084-6CA0-41C6-9AF8-3D8E1CD14C98}" srcOrd="1" destOrd="0" presId="urn:microsoft.com/office/officeart/2008/layout/CaptionedPictures"/>
    <dgm:cxn modelId="{B58D6599-2C5D-4DBA-96CD-980B114A1025}" type="presParOf" srcId="{19D69125-13B5-4597-A996-B51B6DBED1E2}" destId="{2ED7394A-69B9-4DE7-9AB3-15C44751E14D}" srcOrd="2" destOrd="0" presId="urn:microsoft.com/office/officeart/2008/layout/CaptionedPictures"/>
    <dgm:cxn modelId="{2C3D2D75-3CF7-4404-8658-75D373BDB2DF}" type="presParOf" srcId="{2ED7394A-69B9-4DE7-9AB3-15C44751E14D}" destId="{838F0835-C57D-4489-A9B0-E91D35D55654}" srcOrd="0" destOrd="0" presId="urn:microsoft.com/office/officeart/2008/layout/CaptionedPictures"/>
    <dgm:cxn modelId="{72E541C8-863E-490D-8659-3185AC084A0E}" type="presParOf" srcId="{2ED7394A-69B9-4DE7-9AB3-15C44751E14D}" destId="{26515078-83BF-4F20-99B6-27863AA1F141}" srcOrd="1" destOrd="0" presId="urn:microsoft.com/office/officeart/2008/layout/CaptionedPictures"/>
    <dgm:cxn modelId="{8788D377-F416-4C5B-85E7-DDFC84BFCF96}" type="presParOf" srcId="{5F27FB16-167A-43BC-9BC9-711F674C0E59}" destId="{0757FA63-51BA-402D-8012-14E6C19A81F9}" srcOrd="3" destOrd="0" presId="urn:microsoft.com/office/officeart/2008/layout/CaptionedPictures"/>
    <dgm:cxn modelId="{D884BE0C-B3BD-482C-AA77-EB9E7901C181}" type="presParOf" srcId="{5F27FB16-167A-43BC-9BC9-711F674C0E59}" destId="{AD064E45-BD82-4AA0-AF00-6ED369D75A2A}" srcOrd="4" destOrd="0" presId="urn:microsoft.com/office/officeart/2008/layout/CaptionedPictures"/>
    <dgm:cxn modelId="{FAD0EF8B-05C1-4FEA-8786-9047BE7835FD}" type="presParOf" srcId="{AD064E45-BD82-4AA0-AF00-6ED369D75A2A}" destId="{8C0D5598-B328-44A7-9114-DD4F00F0C9C0}" srcOrd="0" destOrd="0" presId="urn:microsoft.com/office/officeart/2008/layout/CaptionedPictures"/>
    <dgm:cxn modelId="{78DE547F-07B2-4A05-B517-8DF8246EB84D}" type="presParOf" srcId="{AD064E45-BD82-4AA0-AF00-6ED369D75A2A}" destId="{90465ADD-A7D7-4713-B79F-0082204A11EB}" srcOrd="1" destOrd="0" presId="urn:microsoft.com/office/officeart/2008/layout/CaptionedPictures"/>
    <dgm:cxn modelId="{234AEFA2-35B2-4D12-9CC1-8A4DED139BF2}" type="presParOf" srcId="{AD064E45-BD82-4AA0-AF00-6ED369D75A2A}" destId="{9CFCD17D-038C-4C15-99C3-9A4284C9A74E}" srcOrd="2" destOrd="0" presId="urn:microsoft.com/office/officeart/2008/layout/CaptionedPictures"/>
    <dgm:cxn modelId="{1B9D8F54-B148-43CA-8776-00AA3EAB37A7}" type="presParOf" srcId="{9CFCD17D-038C-4C15-99C3-9A4284C9A74E}" destId="{7DC5B3DD-E404-4B15-98F5-0AC6836D328F}" srcOrd="0" destOrd="0" presId="urn:microsoft.com/office/officeart/2008/layout/CaptionedPictures"/>
    <dgm:cxn modelId="{18E68166-56E3-4E17-8621-14F4507F7F4C}" type="presParOf" srcId="{9CFCD17D-038C-4C15-99C3-9A4284C9A74E}" destId="{4FBF0B22-FB46-4574-B85A-38C90F5998A5}"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F4BA2-6143-41D9-97CF-61AF34D6B141}">
      <dsp:nvSpPr>
        <dsp:cNvPr id="0" name=""/>
        <dsp:cNvSpPr/>
      </dsp:nvSpPr>
      <dsp:spPr>
        <a:xfrm>
          <a:off x="9242" y="387327"/>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t>JS Code</a:t>
          </a:r>
        </a:p>
      </dsp:txBody>
      <dsp:txXfrm>
        <a:off x="57787" y="435872"/>
        <a:ext cx="2665308" cy="1560349"/>
      </dsp:txXfrm>
    </dsp:sp>
    <dsp:sp modelId="{BBEC22E4-6FF4-4254-BD70-D18A4857EDC4}">
      <dsp:nvSpPr>
        <dsp:cNvPr id="0" name=""/>
        <dsp:cNvSpPr/>
      </dsp:nvSpPr>
      <dsp:spPr>
        <a:xfrm>
          <a:off x="3047880" y="873509"/>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3047880" y="1010524"/>
        <a:ext cx="409940" cy="411044"/>
      </dsp:txXfrm>
    </dsp:sp>
    <dsp:sp modelId="{664ADB19-8578-40BC-A32D-A3FE142BCFBF}">
      <dsp:nvSpPr>
        <dsp:cNvPr id="0" name=""/>
        <dsp:cNvSpPr/>
      </dsp:nvSpPr>
      <dsp:spPr>
        <a:xfrm>
          <a:off x="3876600" y="387327"/>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t>JS Engine</a:t>
          </a:r>
        </a:p>
      </dsp:txBody>
      <dsp:txXfrm>
        <a:off x="3925145" y="435872"/>
        <a:ext cx="2665308" cy="1560349"/>
      </dsp:txXfrm>
    </dsp:sp>
    <dsp:sp modelId="{4656D67F-E4D3-412A-9DEC-BCAF547CA832}">
      <dsp:nvSpPr>
        <dsp:cNvPr id="0" name=""/>
        <dsp:cNvSpPr/>
      </dsp:nvSpPr>
      <dsp:spPr>
        <a:xfrm>
          <a:off x="6915239" y="873509"/>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6915239" y="1010524"/>
        <a:ext cx="409940" cy="411044"/>
      </dsp:txXfrm>
    </dsp:sp>
    <dsp:sp modelId="{16BFFB27-2C24-46FB-BE02-4A3E097FCBE2}">
      <dsp:nvSpPr>
        <dsp:cNvPr id="0" name=""/>
        <dsp:cNvSpPr/>
      </dsp:nvSpPr>
      <dsp:spPr>
        <a:xfrm>
          <a:off x="7743958" y="387327"/>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t>Machine code</a:t>
          </a:r>
        </a:p>
      </dsp:txBody>
      <dsp:txXfrm>
        <a:off x="7792503" y="435872"/>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61853-B6DF-4A9A-832A-3796AD12A56F}">
      <dsp:nvSpPr>
        <dsp:cNvPr id="0" name=""/>
        <dsp:cNvSpPr/>
      </dsp:nvSpPr>
      <dsp:spPr>
        <a:xfrm>
          <a:off x="5255" y="444057"/>
          <a:ext cx="2943739" cy="34632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E72C0EC-0B9F-4AE8-B6EA-DA5CF0E1474A}">
      <dsp:nvSpPr>
        <dsp:cNvPr id="0" name=""/>
        <dsp:cNvSpPr/>
      </dsp:nvSpPr>
      <dsp:spPr>
        <a:xfrm>
          <a:off x="152442" y="582586"/>
          <a:ext cx="2649365" cy="2251095"/>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06A82-602F-4D4A-84DD-A1BDC05B0351}">
      <dsp:nvSpPr>
        <dsp:cNvPr id="0" name=""/>
        <dsp:cNvSpPr/>
      </dsp:nvSpPr>
      <dsp:spPr>
        <a:xfrm>
          <a:off x="152442" y="3180031"/>
          <a:ext cx="2649365" cy="588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0" kern="1200" dirty="0"/>
            <a:t>Spider Monkey</a:t>
          </a:r>
        </a:p>
      </dsp:txBody>
      <dsp:txXfrm>
        <a:off x="152442" y="3180031"/>
        <a:ext cx="2649365" cy="588720"/>
      </dsp:txXfrm>
    </dsp:sp>
    <dsp:sp modelId="{72554580-826D-4444-A049-7679447A7C65}">
      <dsp:nvSpPr>
        <dsp:cNvPr id="0" name=""/>
        <dsp:cNvSpPr/>
      </dsp:nvSpPr>
      <dsp:spPr>
        <a:xfrm>
          <a:off x="152442" y="2833681"/>
          <a:ext cx="2649365" cy="34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Firefox</a:t>
          </a:r>
        </a:p>
      </dsp:txBody>
      <dsp:txXfrm>
        <a:off x="152442" y="2833681"/>
        <a:ext cx="2649365" cy="346350"/>
      </dsp:txXfrm>
    </dsp:sp>
    <dsp:sp modelId="{CF25FBCF-D5F1-4D08-827A-257FB410020C}">
      <dsp:nvSpPr>
        <dsp:cNvPr id="0" name=""/>
        <dsp:cNvSpPr/>
      </dsp:nvSpPr>
      <dsp:spPr>
        <a:xfrm>
          <a:off x="3785930" y="444057"/>
          <a:ext cx="2943739" cy="34632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1BDD084-6CA0-41C6-9AF8-3D8E1CD14C98}">
      <dsp:nvSpPr>
        <dsp:cNvPr id="0" name=""/>
        <dsp:cNvSpPr/>
      </dsp:nvSpPr>
      <dsp:spPr>
        <a:xfrm>
          <a:off x="3933117" y="582586"/>
          <a:ext cx="2649365" cy="2251095"/>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8F0835-C57D-4489-A9B0-E91D35D55654}">
      <dsp:nvSpPr>
        <dsp:cNvPr id="0" name=""/>
        <dsp:cNvSpPr/>
      </dsp:nvSpPr>
      <dsp:spPr>
        <a:xfrm>
          <a:off x="3933117" y="3180031"/>
          <a:ext cx="2649365" cy="588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V8</a:t>
          </a:r>
        </a:p>
      </dsp:txBody>
      <dsp:txXfrm>
        <a:off x="3933117" y="3180031"/>
        <a:ext cx="2649365" cy="588720"/>
      </dsp:txXfrm>
    </dsp:sp>
    <dsp:sp modelId="{26515078-83BF-4F20-99B6-27863AA1F141}">
      <dsp:nvSpPr>
        <dsp:cNvPr id="0" name=""/>
        <dsp:cNvSpPr/>
      </dsp:nvSpPr>
      <dsp:spPr>
        <a:xfrm>
          <a:off x="3933117" y="2833681"/>
          <a:ext cx="2649365" cy="34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Google Chrome</a:t>
          </a:r>
        </a:p>
      </dsp:txBody>
      <dsp:txXfrm>
        <a:off x="3933117" y="2833681"/>
        <a:ext cx="2649365" cy="346350"/>
      </dsp:txXfrm>
    </dsp:sp>
    <dsp:sp modelId="{8C0D5598-B328-44A7-9114-DD4F00F0C9C0}">
      <dsp:nvSpPr>
        <dsp:cNvPr id="0" name=""/>
        <dsp:cNvSpPr/>
      </dsp:nvSpPr>
      <dsp:spPr>
        <a:xfrm>
          <a:off x="7566604" y="444057"/>
          <a:ext cx="2943739" cy="34632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465ADD-A7D7-4713-B79F-0082204A11EB}">
      <dsp:nvSpPr>
        <dsp:cNvPr id="0" name=""/>
        <dsp:cNvSpPr/>
      </dsp:nvSpPr>
      <dsp:spPr>
        <a:xfrm>
          <a:off x="7713791" y="582586"/>
          <a:ext cx="2649365" cy="2251095"/>
        </a:xfrm>
        <a:prstGeom prst="rect">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C5B3DD-E404-4B15-98F5-0AC6836D328F}">
      <dsp:nvSpPr>
        <dsp:cNvPr id="0" name=""/>
        <dsp:cNvSpPr/>
      </dsp:nvSpPr>
      <dsp:spPr>
        <a:xfrm>
          <a:off x="7713791" y="3180031"/>
          <a:ext cx="2649365" cy="588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Chakra</a:t>
          </a:r>
        </a:p>
      </dsp:txBody>
      <dsp:txXfrm>
        <a:off x="7713791" y="3180031"/>
        <a:ext cx="2649365" cy="588720"/>
      </dsp:txXfrm>
    </dsp:sp>
    <dsp:sp modelId="{4FBF0B22-FB46-4574-B85A-38C90F5998A5}">
      <dsp:nvSpPr>
        <dsp:cNvPr id="0" name=""/>
        <dsp:cNvSpPr/>
      </dsp:nvSpPr>
      <dsp:spPr>
        <a:xfrm>
          <a:off x="7713791" y="2833681"/>
          <a:ext cx="2649365" cy="34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IE</a:t>
          </a:r>
        </a:p>
      </dsp:txBody>
      <dsp:txXfrm>
        <a:off x="7713791" y="2833681"/>
        <a:ext cx="2649365" cy="3463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8C16-8103-4A74-93C4-11C703EC76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BD7A7C-5838-4CBA-964C-6CEB5192D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30E852-BC83-4F2F-B388-1DF9B43A39FD}"/>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0441C2B6-D32B-4E8D-85D4-051423965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E1F1BF-D898-4A66-BCF0-4361F592F888}"/>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50762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17BB-1E1A-408D-A04F-0F7CAF9CE9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5635A-926D-4BF5-9244-E903BCA86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AC1BC-4389-4B9C-B3E5-A840EB5652CC}"/>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78C1F7F1-2ADA-4930-8139-0A2EE6EAD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1A5C46-51A2-4B26-8AAB-8BD4AC21C7BC}"/>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260334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F3E017-1EB8-44BB-B6AC-6FB222F962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50ABF-D5DA-42F6-B0BA-D09DC329B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B74C6-7D5A-476D-BE3E-E1E3E3E795F4}"/>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AA0FC884-246E-4AC1-8307-C61422584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174CA-1912-4970-B48D-B64AD7BE5370}"/>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26744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D908-03CC-4FCD-A183-A4704DBDA8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04AA26-E30D-4C49-BCEF-F5A9AFBE0C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58E24-1B26-40A8-8026-720459657B79}"/>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300AF4A2-4398-4FAB-8213-3369E2AA7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7CAAB-6114-4985-A410-32ADDF43B58B}"/>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79077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B94B-F7B9-48F3-A99B-02952FA1E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3B84F8-2517-4001-81C9-9BF1C4233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C20A5-16D8-42A6-AFB4-34630365BBFD}"/>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220A358D-6388-4A16-B929-709A8FB7D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11C0B-9458-4A8A-B3CF-A7037A74F73F}"/>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273565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E5E5-A854-4742-AC38-6E3C9D266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CD75F3-7D67-4CC4-932A-53FA4AAFA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B0CB9A-4FE1-4DF7-BB6D-D7C1A81D0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46C3DE-4803-4A83-9B19-16ABE1DA4B0E}"/>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6" name="Footer Placeholder 5">
            <a:extLst>
              <a:ext uri="{FF2B5EF4-FFF2-40B4-BE49-F238E27FC236}">
                <a16:creationId xmlns:a16="http://schemas.microsoft.com/office/drawing/2014/main" id="{67304AA2-0B38-4970-B787-5511031E2A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CA4CD-0688-461B-8856-B87A668282EA}"/>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64743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E2F8-2A05-4B7E-BE58-0697145FF4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C954CB-3D26-4E3B-B89C-C95291F2A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CB755-21A0-43F5-8B00-42AFD4A7C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AB2810-2CE2-41E4-A7EF-949D873D8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79690-BA8C-4FA1-B9FB-1652FE43C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2EABD0-4521-4522-A32A-AD5339E5F10E}"/>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8" name="Footer Placeholder 7">
            <a:extLst>
              <a:ext uri="{FF2B5EF4-FFF2-40B4-BE49-F238E27FC236}">
                <a16:creationId xmlns:a16="http://schemas.microsoft.com/office/drawing/2014/main" id="{F9F0910D-7E29-4905-9393-496590E995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7CEFBE-AAAB-4E71-9314-927C0E49B335}"/>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86214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C70A-2505-44B0-B4AD-A6A397C46E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67DCAE-8CD2-463F-AD30-362924A1A292}"/>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4" name="Footer Placeholder 3">
            <a:extLst>
              <a:ext uri="{FF2B5EF4-FFF2-40B4-BE49-F238E27FC236}">
                <a16:creationId xmlns:a16="http://schemas.microsoft.com/office/drawing/2014/main" id="{3670FB55-648B-4321-9C43-35486349D6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FF201B-FADD-43EB-A38D-07D24CCB75A7}"/>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73191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8F1C2-C5F7-4D92-97BC-CBAB9EB6076F}"/>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3" name="Footer Placeholder 2">
            <a:extLst>
              <a:ext uri="{FF2B5EF4-FFF2-40B4-BE49-F238E27FC236}">
                <a16:creationId xmlns:a16="http://schemas.microsoft.com/office/drawing/2014/main" id="{BD6BB640-D1A1-44D6-AEC7-CEBDC2A1F0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64666B-A72A-4C91-AB21-117AFB0E140F}"/>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26079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C34D-5E71-4A31-B203-67FB31F8D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10CBF8-3D3C-426E-88AA-7B127CE23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EE090-8B06-4E4B-AF93-27459FD0F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A4BA8-CDA6-4F73-9186-A22E97473D31}"/>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6" name="Footer Placeholder 5">
            <a:extLst>
              <a:ext uri="{FF2B5EF4-FFF2-40B4-BE49-F238E27FC236}">
                <a16:creationId xmlns:a16="http://schemas.microsoft.com/office/drawing/2014/main" id="{D9AC12C2-4BDF-4603-9C07-DA7871E564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66B4A7-F3A8-44C0-804E-22C1861B7623}"/>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91995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A272-69E8-4B20-8860-0F4BE5204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5F5F25-8F04-4E25-A8A3-DEF2ADC7B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7FF92F-3C49-455B-81EF-8473911E7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3B1E4-F047-4717-949B-B61D44BEF371}"/>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6" name="Footer Placeholder 5">
            <a:extLst>
              <a:ext uri="{FF2B5EF4-FFF2-40B4-BE49-F238E27FC236}">
                <a16:creationId xmlns:a16="http://schemas.microsoft.com/office/drawing/2014/main" id="{11D6A6CC-B3A5-401B-AE53-9D4BEFDE99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F8D88-8D7F-43C2-8C03-66A87A08472E}"/>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20894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05944-F8D8-406B-A2B4-4563C4C845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D61801-5ABE-49AE-A289-19380400C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AA994-B5E3-4F28-9D13-4459A1CB2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37130122-BEC1-43D6-92B2-0E76CA5F2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84045C-BC38-49AE-A0F3-F20591F60E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C1744-BE2D-464C-8EE0-310849567EF2}" type="slidenum">
              <a:rPr lang="en-IN" smtClean="0"/>
              <a:t>‹#›</a:t>
            </a:fld>
            <a:endParaRPr lang="en-IN"/>
          </a:p>
        </p:txBody>
      </p:sp>
    </p:spTree>
    <p:extLst>
      <p:ext uri="{BB962C8B-B14F-4D97-AF65-F5344CB8AC3E}">
        <p14:creationId xmlns:p14="http://schemas.microsoft.com/office/powerpoint/2010/main" val="2091659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aw.githubusercontent.com/mahesh9696/meanstack/master/logger.j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aw.githubusercontent.com/mahesh9696/meanstack/master/module_example.j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nodejs.org/en/do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aw.githubusercontent.com/mahesh9696/meanstack/master/path_module.js" TargetMode="External"/><Relationship Id="rId2" Type="http://schemas.openxmlformats.org/officeDocument/2006/relationships/hyperlink" Target="path_module.j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aw.githubusercontent.com/mahesh9696/meanstack/master/os_module.js" TargetMode="External"/><Relationship Id="rId2" Type="http://schemas.openxmlformats.org/officeDocument/2006/relationships/hyperlink" Target="path_module.js" TargetMode="External"/><Relationship Id="rId1" Type="http://schemas.openxmlformats.org/officeDocument/2006/relationships/slideLayout" Target="../slideLayouts/slideLayout2.xml"/><Relationship Id="rId4" Type="http://schemas.openxmlformats.org/officeDocument/2006/relationships/hyperlink" Target="os_module.j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raw.githubusercontent.com/mahesh9696/meanstack/master/fs_module.js" TargetMode="External"/><Relationship Id="rId2" Type="http://schemas.openxmlformats.org/officeDocument/2006/relationships/hyperlink" Target="path_module.js" TargetMode="External"/><Relationship Id="rId1" Type="http://schemas.openxmlformats.org/officeDocument/2006/relationships/slideLayout" Target="../slideLayouts/slideLayout2.xml"/><Relationship Id="rId4" Type="http://schemas.openxmlformats.org/officeDocument/2006/relationships/hyperlink" Target="os_module.j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os_module.js" TargetMode="External"/><Relationship Id="rId2" Type="http://schemas.openxmlformats.org/officeDocument/2006/relationships/hyperlink" Target="https://raw.githubusercontent.com/mahesh9696/meanstack/master/event_module.j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os_module.js" TargetMode="External"/><Relationship Id="rId2" Type="http://schemas.openxmlformats.org/officeDocument/2006/relationships/hyperlink" Target="https://raw.githubusercontent.com/mahesh9696/meanstack/master/event_arguments.j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os_module.js" TargetMode="External"/><Relationship Id="rId2" Type="http://schemas.openxmlformats.org/officeDocument/2006/relationships/hyperlink" Target="https://raw.githubusercontent.com/mahesh9696/meanstack/master/http_module.j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hyperlink" Target="os_module.j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aw.githubusercontent.com/mahesh9696/meanstack/master/demo/underscore_module.js" TargetMode="External"/><Relationship Id="rId2" Type="http://schemas.openxmlformats.org/officeDocument/2006/relationships/hyperlink" Target="https://www.npmjs.com/" TargetMode="External"/><Relationship Id="rId1" Type="http://schemas.openxmlformats.org/officeDocument/2006/relationships/slideLayout" Target="../slideLayouts/slideLayout2.xml"/><Relationship Id="rId4" Type="http://schemas.openxmlformats.org/officeDocument/2006/relationships/hyperlink" Target="https://underscorejs.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npmjs.com/package/node-cr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npmjs.com/package/node-cr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expressjs.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raw.githubusercontent.com/mahesh9696/meanstack/master/customer.j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raw.githubusercontent.com/mahesh9696/meanstack/master/customer.j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expressjs.com/en/resources/middleware.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expressjs.com/en/resources/middlewar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npmjs.com/package/confi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github.com/expressjs/session"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npmjs.com/package/pu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expressjs.com/en/guide/database-integration.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npmjs.com/package/express-mvc-generator"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s://raw.githubusercontent.com/mahesh9696/meanstack/master/sync_async.j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raw.githubusercontent.com/mahesh9696/meanstack/master/async_patterns.js" TargetMode="Externa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hyperlink" Target="https://raw.githubusercontent.com/mahesh9696/meanstack/master/callbacks.js" TargetMode="Externa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hyperlink" Target="https://raw.githubusercontent.com/mahesh9696/meanstack/master/callback_hell.js" TargetMode="Externa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hyperlink" Target="promise.js"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raw.githubusercontent.com/mahesh9696/meanstack/master/promise.js" TargetMode="External"/></Relationships>
</file>

<file path=ppt/slides/_rels/slide74.xml.rels><?xml version="1.0" encoding="UTF-8" standalone="yes"?>
<Relationships xmlns="http://schemas.openxmlformats.org/package/2006/relationships"><Relationship Id="rId2" Type="http://schemas.openxmlformats.org/officeDocument/2006/relationships/hyperlink" Target="https://raw.githubusercontent.com/mahesh9696/meanstack/master/calllback_to_promise.js" TargetMode="Externa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hyperlink" Target="https://raw.githubusercontent.com/mahesh9696/meanstack/master/multi_promises.js" TargetMode="Externa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hyperlink" Target="https://raw.githubusercontent.com/mahesh9696/meanstack/master/async_await.js" TargetMode="Externa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mongoosejs.com/docs/guide.html" TargetMode="External"/><Relationship Id="rId2" Type="http://schemas.openxmlformats.org/officeDocument/2006/relationships/hyperlink" Target="https://www.npmjs.com/package/mongoos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mahesh9696/meanstack/blob/master/mongo_api/index.j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aw.githubusercontent.com/mahesh9696/meanstack/master/app.j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What is Node JS?</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2069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Node Module System</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60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7853-B487-43E6-B8CF-4220ADA4B2BE}"/>
              </a:ext>
            </a:extLst>
          </p:cNvPr>
          <p:cNvSpPr>
            <a:spLocks noGrp="1"/>
          </p:cNvSpPr>
          <p:nvPr>
            <p:ph type="title"/>
          </p:nvPr>
        </p:nvSpPr>
        <p:spPr/>
        <p:txBody>
          <a:bodyPr>
            <a:normAutofit/>
          </a:bodyPr>
          <a:lstStyle/>
          <a:p>
            <a:pPr algn="ctr"/>
            <a:r>
              <a:rPr lang="en-IN" sz="3600" b="1" dirty="0"/>
              <a:t>Modules</a:t>
            </a:r>
          </a:p>
        </p:txBody>
      </p:sp>
      <p:sp>
        <p:nvSpPr>
          <p:cNvPr id="3" name="Content Placeholder 2">
            <a:extLst>
              <a:ext uri="{FF2B5EF4-FFF2-40B4-BE49-F238E27FC236}">
                <a16:creationId xmlns:a16="http://schemas.microsoft.com/office/drawing/2014/main" id="{7B74C81D-2753-4302-9EBC-027D35B10309}"/>
              </a:ext>
            </a:extLst>
          </p:cNvPr>
          <p:cNvSpPr>
            <a:spLocks noGrp="1"/>
          </p:cNvSpPr>
          <p:nvPr>
            <p:ph idx="1"/>
          </p:nvPr>
        </p:nvSpPr>
        <p:spPr/>
        <p:txBody>
          <a:bodyPr/>
          <a:lstStyle/>
          <a:p>
            <a:endParaRPr lang="en-IN" dirty="0"/>
          </a:p>
          <a:p>
            <a:r>
              <a:rPr lang="en-US" b="1" dirty="0"/>
              <a:t>Module in Node</a:t>
            </a:r>
            <a:r>
              <a:rPr lang="en-US" dirty="0"/>
              <a:t>.</a:t>
            </a:r>
            <a:r>
              <a:rPr lang="en-US" b="1" dirty="0"/>
              <a:t>js</a:t>
            </a:r>
            <a:r>
              <a:rPr lang="en-US" dirty="0"/>
              <a:t> is a simple or complex functionality organized in single or multiple JavaScript files which can be reused throughout the </a:t>
            </a:r>
            <a:r>
              <a:rPr lang="en-US" b="1" dirty="0"/>
              <a:t>Node</a:t>
            </a:r>
            <a:r>
              <a:rPr lang="en-US" dirty="0"/>
              <a:t>.</a:t>
            </a:r>
            <a:r>
              <a:rPr lang="en-US" b="1" dirty="0"/>
              <a:t>js</a:t>
            </a:r>
            <a:r>
              <a:rPr lang="en-US" dirty="0"/>
              <a:t> application. Each </a:t>
            </a:r>
            <a:r>
              <a:rPr lang="en-US" b="1" dirty="0"/>
              <a:t>module in Node</a:t>
            </a:r>
            <a:r>
              <a:rPr lang="en-US" dirty="0"/>
              <a:t>.</a:t>
            </a:r>
            <a:r>
              <a:rPr lang="en-US" b="1" dirty="0"/>
              <a:t>js</a:t>
            </a:r>
            <a:r>
              <a:rPr lang="en-US" dirty="0"/>
              <a:t> has its own context, so it cannot interfere with other </a:t>
            </a:r>
            <a:r>
              <a:rPr lang="en-US" b="1" dirty="0"/>
              <a:t>modules</a:t>
            </a:r>
          </a:p>
          <a:p>
            <a:pPr marL="0" indent="0">
              <a:buNone/>
            </a:pPr>
            <a:endParaRPr lang="en-IN" dirty="0"/>
          </a:p>
          <a:p>
            <a:r>
              <a:rPr lang="en-IN" dirty="0"/>
              <a:t>Every file consider as module</a:t>
            </a:r>
          </a:p>
          <a:p>
            <a:pPr marL="0" indent="0">
              <a:buNone/>
            </a:pPr>
            <a:endParaRPr lang="en-IN" dirty="0"/>
          </a:p>
          <a:p>
            <a:r>
              <a:rPr lang="en-IN" dirty="0"/>
              <a:t>console.log(module)</a:t>
            </a:r>
          </a:p>
        </p:txBody>
      </p:sp>
    </p:spTree>
    <p:extLst>
      <p:ext uri="{BB962C8B-B14F-4D97-AF65-F5344CB8AC3E}">
        <p14:creationId xmlns:p14="http://schemas.microsoft.com/office/powerpoint/2010/main" val="171341570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BB60-DC61-4C35-BDEB-FF9041C235F7}"/>
              </a:ext>
            </a:extLst>
          </p:cNvPr>
          <p:cNvSpPr>
            <a:spLocks noGrp="1"/>
          </p:cNvSpPr>
          <p:nvPr>
            <p:ph type="title"/>
          </p:nvPr>
        </p:nvSpPr>
        <p:spPr/>
        <p:txBody>
          <a:bodyPr>
            <a:normAutofit/>
          </a:bodyPr>
          <a:lstStyle/>
          <a:p>
            <a:pPr algn="ctr"/>
            <a:r>
              <a:rPr lang="en-IN" sz="3600" b="1" dirty="0"/>
              <a:t>Creating a Module</a:t>
            </a:r>
          </a:p>
        </p:txBody>
      </p:sp>
      <p:sp>
        <p:nvSpPr>
          <p:cNvPr id="3" name="Content Placeholder 2">
            <a:extLst>
              <a:ext uri="{FF2B5EF4-FFF2-40B4-BE49-F238E27FC236}">
                <a16:creationId xmlns:a16="http://schemas.microsoft.com/office/drawing/2014/main" id="{5D253C7B-D4C6-45FF-B61C-43717BC51CE1}"/>
              </a:ext>
            </a:extLst>
          </p:cNvPr>
          <p:cNvSpPr>
            <a:spLocks noGrp="1"/>
          </p:cNvSpPr>
          <p:nvPr>
            <p:ph idx="1"/>
          </p:nvPr>
        </p:nvSpPr>
        <p:spPr/>
        <p:txBody>
          <a:bodyPr/>
          <a:lstStyle/>
          <a:p>
            <a:r>
              <a:rPr lang="en-IN" dirty="0">
                <a:hlinkClick r:id="rId2"/>
              </a:rPr>
              <a:t>logger.js</a:t>
            </a:r>
            <a:endParaRPr lang="en-IN" dirty="0"/>
          </a:p>
        </p:txBody>
      </p:sp>
    </p:spTree>
    <p:extLst>
      <p:ext uri="{BB962C8B-B14F-4D97-AF65-F5344CB8AC3E}">
        <p14:creationId xmlns:p14="http://schemas.microsoft.com/office/powerpoint/2010/main" val="429036454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BB60-DC61-4C35-BDEB-FF9041C235F7}"/>
              </a:ext>
            </a:extLst>
          </p:cNvPr>
          <p:cNvSpPr>
            <a:spLocks noGrp="1"/>
          </p:cNvSpPr>
          <p:nvPr>
            <p:ph type="title"/>
          </p:nvPr>
        </p:nvSpPr>
        <p:spPr/>
        <p:txBody>
          <a:bodyPr>
            <a:normAutofit/>
          </a:bodyPr>
          <a:lstStyle/>
          <a:p>
            <a:pPr algn="ctr"/>
            <a:r>
              <a:rPr lang="en-IN" sz="3600" b="1" dirty="0"/>
              <a:t>Loading a Module</a:t>
            </a:r>
          </a:p>
        </p:txBody>
      </p:sp>
      <p:sp>
        <p:nvSpPr>
          <p:cNvPr id="3" name="Content Placeholder 2">
            <a:extLst>
              <a:ext uri="{FF2B5EF4-FFF2-40B4-BE49-F238E27FC236}">
                <a16:creationId xmlns:a16="http://schemas.microsoft.com/office/drawing/2014/main" id="{5D253C7B-D4C6-45FF-B61C-43717BC51CE1}"/>
              </a:ext>
            </a:extLst>
          </p:cNvPr>
          <p:cNvSpPr>
            <a:spLocks noGrp="1"/>
          </p:cNvSpPr>
          <p:nvPr>
            <p:ph idx="1"/>
          </p:nvPr>
        </p:nvSpPr>
        <p:spPr/>
        <p:txBody>
          <a:bodyPr/>
          <a:lstStyle/>
          <a:p>
            <a:r>
              <a:rPr lang="en-IN" dirty="0">
                <a:hlinkClick r:id="rId2"/>
              </a:rPr>
              <a:t>module_example.js</a:t>
            </a:r>
            <a:endParaRPr lang="en-IN" dirty="0"/>
          </a:p>
        </p:txBody>
      </p:sp>
    </p:spTree>
    <p:extLst>
      <p:ext uri="{BB962C8B-B14F-4D97-AF65-F5344CB8AC3E}">
        <p14:creationId xmlns:p14="http://schemas.microsoft.com/office/powerpoint/2010/main" val="369437051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BB60-DC61-4C35-BDEB-FF9041C235F7}"/>
              </a:ext>
            </a:extLst>
          </p:cNvPr>
          <p:cNvSpPr>
            <a:spLocks noGrp="1"/>
          </p:cNvSpPr>
          <p:nvPr>
            <p:ph type="title"/>
          </p:nvPr>
        </p:nvSpPr>
        <p:spPr/>
        <p:txBody>
          <a:bodyPr>
            <a:normAutofit/>
          </a:bodyPr>
          <a:lstStyle/>
          <a:p>
            <a:pPr algn="ctr"/>
            <a:r>
              <a:rPr lang="en-IN" sz="3600" b="1" dirty="0"/>
              <a:t>Inbuilt Module</a:t>
            </a:r>
          </a:p>
        </p:txBody>
      </p:sp>
      <p:sp>
        <p:nvSpPr>
          <p:cNvPr id="3" name="Content Placeholder 2">
            <a:extLst>
              <a:ext uri="{FF2B5EF4-FFF2-40B4-BE49-F238E27FC236}">
                <a16:creationId xmlns:a16="http://schemas.microsoft.com/office/drawing/2014/main" id="{5D253C7B-D4C6-45FF-B61C-43717BC51CE1}"/>
              </a:ext>
            </a:extLst>
          </p:cNvPr>
          <p:cNvSpPr>
            <a:spLocks noGrp="1"/>
          </p:cNvSpPr>
          <p:nvPr>
            <p:ph idx="1"/>
          </p:nvPr>
        </p:nvSpPr>
        <p:spPr/>
        <p:txBody>
          <a:bodyPr/>
          <a:lstStyle/>
          <a:p>
            <a:r>
              <a:rPr lang="en-IN" dirty="0">
                <a:hlinkClick r:id="rId2"/>
              </a:rPr>
              <a:t>https://nodejs.org/en/docs/</a:t>
            </a:r>
            <a:endParaRPr lang="en-IN" dirty="0"/>
          </a:p>
          <a:p>
            <a:endParaRPr lang="en-IN" dirty="0"/>
          </a:p>
          <a:p>
            <a:r>
              <a:rPr lang="en-IN" dirty="0"/>
              <a:t>How to use in built module </a:t>
            </a:r>
          </a:p>
        </p:txBody>
      </p:sp>
    </p:spTree>
    <p:extLst>
      <p:ext uri="{BB962C8B-B14F-4D97-AF65-F5344CB8AC3E}">
        <p14:creationId xmlns:p14="http://schemas.microsoft.com/office/powerpoint/2010/main" val="412014995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Path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US" dirty="0"/>
              <a:t>The path module provides utilities for working with file and directory paths. It can be accessed using:</a:t>
            </a:r>
          </a:p>
          <a:p>
            <a:pPr marL="0" indent="0">
              <a:buNone/>
            </a:pPr>
            <a:endParaRPr lang="en-US" dirty="0"/>
          </a:p>
          <a:p>
            <a:r>
              <a:rPr lang="en-IN" dirty="0" err="1"/>
              <a:t>const</a:t>
            </a:r>
            <a:r>
              <a:rPr lang="en-IN" dirty="0"/>
              <a:t> path = require('path');</a:t>
            </a:r>
            <a:endParaRPr lang="en-IN" dirty="0">
              <a:hlinkClick r:id="rId2" action="ppaction://hlinkfile">
                <a:extLst>
                  <a:ext uri="{A12FA001-AC4F-418D-AE19-62706E023703}">
                    <ahyp:hlinkClr xmlns:ahyp="http://schemas.microsoft.com/office/drawing/2018/hyperlinkcolor" val="tx"/>
                  </a:ext>
                </a:extLst>
              </a:hlinkClick>
            </a:endParaRPr>
          </a:p>
          <a:p>
            <a:endParaRPr lang="en-IN" dirty="0">
              <a:hlinkClick r:id="rId3"/>
            </a:endParaRPr>
          </a:p>
          <a:p>
            <a:r>
              <a:rPr lang="en-IN" dirty="0">
                <a:hlinkClick r:id="rId3"/>
              </a:rPr>
              <a:t>path_module.js</a:t>
            </a:r>
            <a:endParaRPr lang="en-IN" dirty="0"/>
          </a:p>
        </p:txBody>
      </p:sp>
    </p:spTree>
    <p:extLst>
      <p:ext uri="{BB962C8B-B14F-4D97-AF65-F5344CB8AC3E}">
        <p14:creationId xmlns:p14="http://schemas.microsoft.com/office/powerpoint/2010/main" val="111131688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OS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US" dirty="0"/>
              <a:t>The </a:t>
            </a:r>
            <a:r>
              <a:rPr lang="en-US" dirty="0" err="1"/>
              <a:t>os</a:t>
            </a:r>
            <a:r>
              <a:rPr lang="en-US" dirty="0"/>
              <a:t> module provides a number of operating system-related utility methods. It can be accessed using:</a:t>
            </a:r>
          </a:p>
          <a:p>
            <a:r>
              <a:rPr lang="en-IN" dirty="0" err="1"/>
              <a:t>const</a:t>
            </a:r>
            <a:r>
              <a:rPr lang="en-IN" dirty="0"/>
              <a:t> </a:t>
            </a:r>
            <a:r>
              <a:rPr lang="en-IN" dirty="0" err="1"/>
              <a:t>os</a:t>
            </a:r>
            <a:r>
              <a:rPr lang="en-IN" dirty="0"/>
              <a:t> = require(</a:t>
            </a:r>
            <a:r>
              <a:rPr lang="en-IN" dirty="0">
                <a:hlinkClick r:id="rId2" action="ppaction://hlinkfile">
                  <a:extLst>
                    <a:ext uri="{A12FA001-AC4F-418D-AE19-62706E023703}">
                      <ahyp:hlinkClr xmlns:ahyp="http://schemas.microsoft.com/office/drawing/2018/hyperlinkcolor" val="tx"/>
                    </a:ext>
                  </a:extLst>
                </a:hlinkClick>
              </a:rPr>
              <a:t>‘</a:t>
            </a:r>
            <a:r>
              <a:rPr lang="en-IN" dirty="0" err="1">
                <a:hlinkClick r:id="rId2" action="ppaction://hlinkfile">
                  <a:extLst>
                    <a:ext uri="{A12FA001-AC4F-418D-AE19-62706E023703}">
                      <ahyp:hlinkClr xmlns:ahyp="http://schemas.microsoft.com/office/drawing/2018/hyperlinkcolor" val="tx"/>
                    </a:ext>
                  </a:extLst>
                </a:hlinkClick>
              </a:rPr>
              <a:t>os</a:t>
            </a:r>
            <a:r>
              <a:rPr lang="en-IN" dirty="0">
                <a:hlinkClick r:id="rId2" action="ppaction://hlinkfile">
                  <a:extLst>
                    <a:ext uri="{A12FA001-AC4F-418D-AE19-62706E023703}">
                      <ahyp:hlinkClr xmlns:ahyp="http://schemas.microsoft.com/office/drawing/2018/hyperlinkcolor" val="tx"/>
                    </a:ext>
                  </a:extLst>
                </a:hlinkClick>
              </a:rPr>
              <a:t>’);</a:t>
            </a:r>
          </a:p>
          <a:p>
            <a:endParaRPr lang="en-IN" dirty="0">
              <a:hlinkClick r:id="rId3"/>
            </a:endParaRPr>
          </a:p>
          <a:p>
            <a:r>
              <a:rPr lang="en-IN" dirty="0">
                <a:hlinkClick r:id="rId3"/>
              </a:rPr>
              <a:t>os_module.js</a:t>
            </a:r>
            <a:endParaRPr lang="en-IN" dirty="0">
              <a:hlinkClick r:id="rId4" action="ppaction://hlinkfile"/>
            </a:endParaRPr>
          </a:p>
        </p:txBody>
      </p:sp>
    </p:spTree>
    <p:extLst>
      <p:ext uri="{BB962C8B-B14F-4D97-AF65-F5344CB8AC3E}">
        <p14:creationId xmlns:p14="http://schemas.microsoft.com/office/powerpoint/2010/main" val="150760825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File System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US" dirty="0"/>
              <a:t>The fs module provides an API for interacting with the file system. It can be accessed using:</a:t>
            </a:r>
          </a:p>
          <a:p>
            <a:r>
              <a:rPr lang="en-IN" dirty="0" err="1"/>
              <a:t>const</a:t>
            </a:r>
            <a:r>
              <a:rPr lang="en-IN" dirty="0"/>
              <a:t> fs = require(‘fs');</a:t>
            </a:r>
            <a:endParaRPr lang="en-IN" dirty="0">
              <a:hlinkClick r:id="rId2" action="ppaction://hlinkfile">
                <a:extLst>
                  <a:ext uri="{A12FA001-AC4F-418D-AE19-62706E023703}">
                    <ahyp:hlinkClr xmlns:ahyp="http://schemas.microsoft.com/office/drawing/2018/hyperlinkcolor" val="tx"/>
                  </a:ext>
                </a:extLst>
              </a:hlinkClick>
            </a:endParaRPr>
          </a:p>
          <a:p>
            <a:endParaRPr lang="en-IN" dirty="0">
              <a:hlinkClick r:id="rId3"/>
            </a:endParaRPr>
          </a:p>
          <a:p>
            <a:r>
              <a:rPr lang="en-IN" dirty="0">
                <a:hlinkClick r:id="rId3"/>
              </a:rPr>
              <a:t>fs_module.js</a:t>
            </a:r>
            <a:endParaRPr lang="en-IN" dirty="0">
              <a:hlinkClick r:id="rId4" action="ppaction://hlinkfile"/>
            </a:endParaRPr>
          </a:p>
        </p:txBody>
      </p:sp>
    </p:spTree>
    <p:extLst>
      <p:ext uri="{BB962C8B-B14F-4D97-AF65-F5344CB8AC3E}">
        <p14:creationId xmlns:p14="http://schemas.microsoft.com/office/powerpoint/2010/main" val="284966163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Events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IN" dirty="0"/>
              <a:t>Event is a core functionality of node JS. Lots off core functionality of node JS is base on events</a:t>
            </a:r>
          </a:p>
          <a:p>
            <a:r>
              <a:rPr lang="en-IN" dirty="0"/>
              <a:t>Event is a single that something has happened.</a:t>
            </a:r>
          </a:p>
          <a:p>
            <a:r>
              <a:rPr lang="en-IN" dirty="0"/>
              <a:t>Class: </a:t>
            </a:r>
            <a:r>
              <a:rPr lang="en-IN" dirty="0" err="1"/>
              <a:t>EventEmitter</a:t>
            </a:r>
            <a:endParaRPr lang="en-IN" dirty="0"/>
          </a:p>
          <a:p>
            <a:endParaRPr lang="en-IN" dirty="0"/>
          </a:p>
          <a:p>
            <a:r>
              <a:rPr lang="en-IN" dirty="0">
                <a:hlinkClick r:id="rId2"/>
              </a:rPr>
              <a:t>event_module.js</a:t>
            </a:r>
            <a:endParaRPr lang="en-IN" dirty="0">
              <a:hlinkClick r:id="rId3" action="ppaction://hlinkfile"/>
            </a:endParaRPr>
          </a:p>
        </p:txBody>
      </p:sp>
    </p:spTree>
    <p:extLst>
      <p:ext uri="{BB962C8B-B14F-4D97-AF65-F5344CB8AC3E}">
        <p14:creationId xmlns:p14="http://schemas.microsoft.com/office/powerpoint/2010/main" val="247500878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Events Arguments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endParaRPr lang="en-IN" dirty="0"/>
          </a:p>
          <a:p>
            <a:r>
              <a:rPr lang="en-IN" dirty="0">
                <a:hlinkClick r:id="rId2"/>
              </a:rPr>
              <a:t>event_arguments.js</a:t>
            </a:r>
            <a:endParaRPr lang="en-IN" dirty="0">
              <a:hlinkClick r:id="rId3" action="ppaction://hlinkfile"/>
            </a:endParaRPr>
          </a:p>
        </p:txBody>
      </p:sp>
    </p:spTree>
    <p:extLst>
      <p:ext uri="{BB962C8B-B14F-4D97-AF65-F5344CB8AC3E}">
        <p14:creationId xmlns:p14="http://schemas.microsoft.com/office/powerpoint/2010/main" val="111355632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378444-03C9-4BC1-9BA5-4E5F944D23F0}"/>
              </a:ext>
            </a:extLst>
          </p:cNvPr>
          <p:cNvSpPr>
            <a:spLocks noGrp="1"/>
          </p:cNvSpPr>
          <p:nvPr>
            <p:ph type="subTitle" idx="1"/>
          </p:nvPr>
        </p:nvSpPr>
        <p:spPr>
          <a:xfrm>
            <a:off x="1524000" y="639192"/>
            <a:ext cx="9144000" cy="5220070"/>
          </a:xfrm>
        </p:spPr>
        <p:txBody>
          <a:bodyPr/>
          <a:lstStyle/>
          <a:p>
            <a:pPr marL="457200" indent="-457200" algn="l">
              <a:buFont typeface="Arial" panose="020B0604020202020204" pitchFamily="34" charset="0"/>
              <a:buChar char="•"/>
            </a:pPr>
            <a:r>
              <a:rPr lang="en-IN" dirty="0"/>
              <a:t>Open Source</a:t>
            </a:r>
          </a:p>
          <a:p>
            <a:pPr marL="457200" indent="-457200" algn="l">
              <a:buFont typeface="Arial" panose="020B0604020202020204" pitchFamily="34" charset="0"/>
              <a:buChar char="•"/>
            </a:pPr>
            <a:r>
              <a:rPr lang="en-IN" dirty="0"/>
              <a:t>Cross Platform</a:t>
            </a:r>
          </a:p>
          <a:p>
            <a:pPr marL="457200" indent="-457200" algn="l">
              <a:buFont typeface="Arial" panose="020B0604020202020204" pitchFamily="34" charset="0"/>
              <a:buChar char="•"/>
            </a:pPr>
            <a:r>
              <a:rPr lang="en-US" dirty="0"/>
              <a:t>It Is Ideal For Building Highly-scalable</a:t>
            </a:r>
          </a:p>
          <a:p>
            <a:pPr marL="457200" indent="-457200" algn="l">
              <a:buFont typeface="Arial" panose="020B0604020202020204" pitchFamily="34" charset="0"/>
              <a:buChar char="•"/>
            </a:pPr>
            <a:r>
              <a:rPr lang="en-IN" dirty="0"/>
              <a:t>Data-intensive</a:t>
            </a:r>
          </a:p>
          <a:p>
            <a:pPr marL="457200" indent="-457200" algn="l">
              <a:buFont typeface="Arial" panose="020B0604020202020204" pitchFamily="34" charset="0"/>
              <a:buChar char="•"/>
            </a:pPr>
            <a:r>
              <a:rPr lang="en-IN" dirty="0"/>
              <a:t>Backend Services (</a:t>
            </a:r>
            <a:r>
              <a:rPr lang="en-IN" dirty="0" err="1"/>
              <a:t>Apis</a:t>
            </a:r>
            <a:r>
              <a:rPr lang="en-IN" dirty="0"/>
              <a:t>)</a:t>
            </a:r>
          </a:p>
          <a:p>
            <a:pPr marL="457200" indent="-457200" algn="l">
              <a:buFont typeface="Arial" panose="020B0604020202020204" pitchFamily="34" charset="0"/>
              <a:buChar char="•"/>
            </a:pPr>
            <a:r>
              <a:rPr lang="en-US" dirty="0"/>
              <a:t>Runtime Environment For Executing JavaScript Code Outside Of A Browser</a:t>
            </a:r>
          </a:p>
          <a:p>
            <a:pPr marL="457200" indent="-457200" algn="l">
              <a:buFont typeface="Arial" panose="020B0604020202020204" pitchFamily="34" charset="0"/>
              <a:buChar char="•"/>
            </a:pPr>
            <a:r>
              <a:rPr lang="en-US" dirty="0"/>
              <a:t>JavaScript Everywhere Means U Can Use Same Skill For Frontend And Backend</a:t>
            </a:r>
            <a:endParaRPr lang="en-IN" dirty="0"/>
          </a:p>
        </p:txBody>
      </p:sp>
    </p:spTree>
    <p:extLst>
      <p:ext uri="{BB962C8B-B14F-4D97-AF65-F5344CB8AC3E}">
        <p14:creationId xmlns:p14="http://schemas.microsoft.com/office/powerpoint/2010/main" val="55623227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HTTP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r>
              <a:rPr lang="en-US" dirty="0"/>
              <a:t>Node.js has a built-in module called HTTP, which allows Node.js to transfer data over the Hyper Text Transfer Protocol (HTTP).</a:t>
            </a:r>
          </a:p>
          <a:p>
            <a:r>
              <a:rPr lang="en-US" dirty="0"/>
              <a:t>To include the HTTP module, use the require() method:</a:t>
            </a:r>
          </a:p>
          <a:p>
            <a:r>
              <a:rPr lang="en-IN" dirty="0"/>
              <a:t>var http = require('http’);</a:t>
            </a:r>
          </a:p>
          <a:p>
            <a:r>
              <a:rPr lang="en-IN" b="1" dirty="0"/>
              <a:t>Node.js as a Web Server</a:t>
            </a:r>
          </a:p>
          <a:p>
            <a:pPr lvl="1"/>
            <a:r>
              <a:rPr lang="en-US" dirty="0"/>
              <a:t>The HTTP module can create an HTTP server that listens to server ports and gives a response back to the client.</a:t>
            </a:r>
          </a:p>
          <a:p>
            <a:pPr lvl="1"/>
            <a:r>
              <a:rPr lang="en-US" dirty="0"/>
              <a:t>Use the </a:t>
            </a:r>
            <a:r>
              <a:rPr lang="en-US" dirty="0" err="1"/>
              <a:t>createServer</a:t>
            </a:r>
            <a:r>
              <a:rPr lang="en-US" dirty="0"/>
              <a:t>() method to create an HTTP server:</a:t>
            </a:r>
            <a:endParaRPr lang="en-IN" dirty="0"/>
          </a:p>
          <a:p>
            <a:r>
              <a:rPr lang="en-IN" dirty="0">
                <a:hlinkClick r:id="rId2"/>
              </a:rPr>
              <a:t>http_module.js</a:t>
            </a:r>
            <a:endParaRPr lang="en-IN" dirty="0">
              <a:hlinkClick r:id="rId3" action="ppaction://hlinkfile"/>
            </a:endParaRPr>
          </a:p>
        </p:txBody>
      </p:sp>
    </p:spTree>
    <p:extLst>
      <p:ext uri="{BB962C8B-B14F-4D97-AF65-F5344CB8AC3E}">
        <p14:creationId xmlns:p14="http://schemas.microsoft.com/office/powerpoint/2010/main" val="294940922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Node Package Manager (NPM)</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854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NPM</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lnSpcReduction="10000"/>
          </a:bodyPr>
          <a:lstStyle/>
          <a:p>
            <a:r>
              <a:rPr lang="en-IN" dirty="0"/>
              <a:t>NPM is command line tool</a:t>
            </a:r>
          </a:p>
          <a:p>
            <a:endParaRPr lang="en-IN" dirty="0">
              <a:hlinkClick r:id="rId2" action="ppaction://hlinkfile"/>
            </a:endParaRPr>
          </a:p>
          <a:p>
            <a:r>
              <a:rPr lang="en-IN" dirty="0"/>
              <a:t>It is registry for third party library </a:t>
            </a:r>
          </a:p>
          <a:p>
            <a:endParaRPr lang="en-IN" dirty="0"/>
          </a:p>
          <a:p>
            <a:r>
              <a:rPr lang="en-IN" dirty="0">
                <a:hlinkClick r:id="rId3"/>
              </a:rPr>
              <a:t>https://www.npmjs.com/</a:t>
            </a:r>
            <a:endParaRPr lang="en-IN" dirty="0"/>
          </a:p>
          <a:p>
            <a:endParaRPr lang="en-IN" dirty="0"/>
          </a:p>
          <a:p>
            <a:r>
              <a:rPr lang="en-IN" dirty="0" err="1"/>
              <a:t>npm</a:t>
            </a:r>
            <a:r>
              <a:rPr lang="en-IN" dirty="0"/>
              <a:t> </a:t>
            </a:r>
            <a:r>
              <a:rPr lang="en-IN" dirty="0">
                <a:hlinkClick r:id="rId2" action="ppaction://hlinkfile"/>
              </a:rPr>
              <a:t>–</a:t>
            </a:r>
            <a:r>
              <a:rPr lang="en-IN" dirty="0"/>
              <a:t>v</a:t>
            </a:r>
          </a:p>
          <a:p>
            <a:endParaRPr lang="en-IN" dirty="0"/>
          </a:p>
          <a:p>
            <a:r>
              <a:rPr lang="en-IN" dirty="0" err="1"/>
              <a:t>npm</a:t>
            </a:r>
            <a:r>
              <a:rPr lang="en-IN" dirty="0"/>
              <a:t> comes with node </a:t>
            </a:r>
            <a:r>
              <a:rPr lang="en-IN" dirty="0" err="1"/>
              <a:t>js</a:t>
            </a:r>
            <a:endParaRPr lang="en-IN" dirty="0">
              <a:hlinkClick r:id="rId2" action="ppaction://hlinkfile"/>
            </a:endParaRPr>
          </a:p>
        </p:txBody>
      </p:sp>
    </p:spTree>
    <p:extLst>
      <p:ext uri="{BB962C8B-B14F-4D97-AF65-F5344CB8AC3E}">
        <p14:creationId xmlns:p14="http://schemas.microsoft.com/office/powerpoint/2010/main" val="368302110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err="1"/>
              <a:t>Package.json</a:t>
            </a:r>
            <a:endParaRPr lang="en-IN" sz="3600" b="1" dirty="0"/>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lnSpcReduction="10000"/>
          </a:bodyPr>
          <a:lstStyle/>
          <a:p>
            <a:r>
              <a:rPr lang="en-US" dirty="0"/>
              <a:t>All </a:t>
            </a:r>
            <a:r>
              <a:rPr lang="en-US" dirty="0" err="1"/>
              <a:t>npm</a:t>
            </a:r>
            <a:r>
              <a:rPr lang="en-US" dirty="0"/>
              <a:t> packages contain a file, usually in the project root, called </a:t>
            </a:r>
            <a:r>
              <a:rPr lang="en-US" dirty="0" err="1"/>
              <a:t>package.json</a:t>
            </a:r>
            <a:r>
              <a:rPr lang="en-US" dirty="0"/>
              <a:t> - this file holds various metadata relevant to the project. This file is used to give information to </a:t>
            </a:r>
            <a:r>
              <a:rPr lang="en-US" dirty="0" err="1"/>
              <a:t>npm</a:t>
            </a:r>
            <a:r>
              <a:rPr lang="en-US" dirty="0"/>
              <a:t> that allows it to identify the project as well as handle the project's dependencies. It can also contain other metadata such as a project description, the version of the project in a particular distribution, license information, even configuration data - all of which can be vital to both </a:t>
            </a:r>
            <a:r>
              <a:rPr lang="en-US" dirty="0" err="1"/>
              <a:t>npm</a:t>
            </a:r>
            <a:r>
              <a:rPr lang="en-US" dirty="0"/>
              <a:t> and to the end users of the package. The </a:t>
            </a:r>
            <a:r>
              <a:rPr lang="en-US" dirty="0" err="1"/>
              <a:t>package.json</a:t>
            </a:r>
            <a:r>
              <a:rPr lang="en-US" dirty="0"/>
              <a:t> file is normally located at the root directory of a Node.js project.</a:t>
            </a:r>
          </a:p>
          <a:p>
            <a:r>
              <a:rPr lang="en-US" dirty="0" err="1"/>
              <a:t>npm</a:t>
            </a:r>
            <a:r>
              <a:rPr lang="en-US" dirty="0"/>
              <a:t> </a:t>
            </a:r>
            <a:r>
              <a:rPr lang="en-US" dirty="0" err="1"/>
              <a:t>init</a:t>
            </a:r>
            <a:r>
              <a:rPr lang="en-US" dirty="0"/>
              <a:t> </a:t>
            </a:r>
          </a:p>
          <a:p>
            <a:r>
              <a:rPr lang="en-US" dirty="0" err="1"/>
              <a:t>npm</a:t>
            </a:r>
            <a:r>
              <a:rPr lang="en-US" dirty="0"/>
              <a:t> </a:t>
            </a:r>
            <a:r>
              <a:rPr lang="en-US" dirty="0" err="1"/>
              <a:t>init</a:t>
            </a:r>
            <a:r>
              <a:rPr lang="en-US" dirty="0"/>
              <a:t> --yes</a:t>
            </a:r>
            <a:endParaRPr lang="en-IN" dirty="0"/>
          </a:p>
          <a:p>
            <a:endParaRPr lang="en-IN" dirty="0"/>
          </a:p>
        </p:txBody>
      </p:sp>
    </p:spTree>
    <p:extLst>
      <p:ext uri="{BB962C8B-B14F-4D97-AF65-F5344CB8AC3E}">
        <p14:creationId xmlns:p14="http://schemas.microsoft.com/office/powerpoint/2010/main" val="419378030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Installing a Node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r>
              <a:rPr lang="en-IN" dirty="0">
                <a:hlinkClick r:id="rId2"/>
              </a:rPr>
              <a:t>https://www.npmjs.com/</a:t>
            </a:r>
            <a:endParaRPr lang="en-IN" dirty="0"/>
          </a:p>
          <a:p>
            <a:endParaRPr lang="en-IN" dirty="0"/>
          </a:p>
          <a:p>
            <a:r>
              <a:rPr lang="en-IN" dirty="0" err="1"/>
              <a:t>npm</a:t>
            </a:r>
            <a:r>
              <a:rPr lang="en-IN" dirty="0"/>
              <a:t> install underscore</a:t>
            </a:r>
          </a:p>
          <a:p>
            <a:r>
              <a:rPr lang="en-IN" dirty="0" err="1"/>
              <a:t>npm</a:t>
            </a:r>
            <a:r>
              <a:rPr lang="en-IN" dirty="0"/>
              <a:t> I underscore</a:t>
            </a:r>
          </a:p>
          <a:p>
            <a:r>
              <a:rPr lang="en-IN" dirty="0" err="1"/>
              <a:t>npm</a:t>
            </a:r>
            <a:r>
              <a:rPr lang="en-IN" dirty="0"/>
              <a:t> install underscore --save</a:t>
            </a:r>
          </a:p>
          <a:p>
            <a:r>
              <a:rPr lang="en-IN" dirty="0" err="1"/>
              <a:t>npm</a:t>
            </a:r>
            <a:r>
              <a:rPr lang="en-IN" dirty="0"/>
              <a:t> install underscore –save-dev</a:t>
            </a:r>
          </a:p>
          <a:p>
            <a:r>
              <a:rPr lang="en-IN" dirty="0" err="1"/>
              <a:t>npm</a:t>
            </a:r>
            <a:r>
              <a:rPr lang="en-IN" dirty="0"/>
              <a:t> install underscore –g</a:t>
            </a:r>
          </a:p>
          <a:p>
            <a:r>
              <a:rPr lang="en-IN" dirty="0" err="1"/>
              <a:t>npm</a:t>
            </a:r>
            <a:r>
              <a:rPr lang="en-IN" dirty="0"/>
              <a:t> install underscrore@1.0</a:t>
            </a:r>
          </a:p>
          <a:p>
            <a:endParaRPr lang="en-IN" dirty="0"/>
          </a:p>
        </p:txBody>
      </p:sp>
    </p:spTree>
    <p:extLst>
      <p:ext uri="{BB962C8B-B14F-4D97-AF65-F5344CB8AC3E}">
        <p14:creationId xmlns:p14="http://schemas.microsoft.com/office/powerpoint/2010/main" val="400618450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Using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lnSpcReduction="10000"/>
          </a:bodyPr>
          <a:lstStyle/>
          <a:p>
            <a:r>
              <a:rPr lang="en-IN" dirty="0">
                <a:hlinkClick r:id="rId2"/>
              </a:rPr>
              <a:t>https://www.npmjs.com/</a:t>
            </a:r>
            <a:endParaRPr lang="en-IN" dirty="0"/>
          </a:p>
          <a:p>
            <a:endParaRPr lang="en-IN" dirty="0"/>
          </a:p>
          <a:p>
            <a:r>
              <a:rPr lang="en-IN" dirty="0">
                <a:hlinkClick r:id="rId3"/>
              </a:rPr>
              <a:t>underscore_module.js</a:t>
            </a:r>
            <a:endParaRPr lang="en-IN" dirty="0"/>
          </a:p>
          <a:p>
            <a:pPr marL="0" indent="0">
              <a:buNone/>
            </a:pPr>
            <a:endParaRPr lang="en-IN" dirty="0"/>
          </a:p>
          <a:p>
            <a:r>
              <a:rPr lang="en-IN" dirty="0"/>
              <a:t>How require works ?</a:t>
            </a:r>
          </a:p>
          <a:p>
            <a:pPr lvl="1"/>
            <a:r>
              <a:rPr lang="en-IN" dirty="0"/>
              <a:t>Core Module</a:t>
            </a:r>
          </a:p>
          <a:p>
            <a:pPr lvl="1"/>
            <a:r>
              <a:rPr lang="en-IN" dirty="0"/>
              <a:t>File or Folder in application</a:t>
            </a:r>
          </a:p>
          <a:p>
            <a:pPr lvl="1"/>
            <a:r>
              <a:rPr lang="en-IN" dirty="0" err="1"/>
              <a:t>node_modules</a:t>
            </a:r>
            <a:endParaRPr lang="en-IN" dirty="0"/>
          </a:p>
          <a:p>
            <a:pPr lvl="1"/>
            <a:endParaRPr lang="en-IN" dirty="0"/>
          </a:p>
          <a:p>
            <a:pPr lvl="1"/>
            <a:r>
              <a:rPr lang="en-IN" dirty="0">
                <a:hlinkClick r:id="rId4"/>
              </a:rPr>
              <a:t>https://underscorejs.org/</a:t>
            </a:r>
            <a:endParaRPr lang="en-IN" dirty="0"/>
          </a:p>
          <a:p>
            <a:pPr lvl="1"/>
            <a:endParaRPr lang="en-IN" dirty="0"/>
          </a:p>
        </p:txBody>
      </p:sp>
    </p:spTree>
    <p:extLst>
      <p:ext uri="{BB962C8B-B14F-4D97-AF65-F5344CB8AC3E}">
        <p14:creationId xmlns:p14="http://schemas.microsoft.com/office/powerpoint/2010/main" val="229825135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Package Dependencies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1"/>
            <a:r>
              <a:rPr lang="en-IN" dirty="0" err="1"/>
              <a:t>npm</a:t>
            </a:r>
            <a:r>
              <a:rPr lang="en-IN" dirty="0"/>
              <a:t> install mongoose</a:t>
            </a:r>
          </a:p>
          <a:p>
            <a:pPr lvl="1"/>
            <a:endParaRPr lang="en-IN" dirty="0"/>
          </a:p>
          <a:p>
            <a:pPr lvl="1"/>
            <a:r>
              <a:rPr lang="en-IN" dirty="0"/>
              <a:t>Other dependent modules of mongoose will install at root level of </a:t>
            </a:r>
            <a:r>
              <a:rPr lang="en-IN" dirty="0" err="1"/>
              <a:t>node_modules</a:t>
            </a:r>
            <a:endParaRPr lang="en-IN" dirty="0"/>
          </a:p>
        </p:txBody>
      </p:sp>
    </p:spTree>
    <p:extLst>
      <p:ext uri="{BB962C8B-B14F-4D97-AF65-F5344CB8AC3E}">
        <p14:creationId xmlns:p14="http://schemas.microsoft.com/office/powerpoint/2010/main" val="279982085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NPM Packages and Source Control</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1"/>
            <a:r>
              <a:rPr lang="en-IN" dirty="0"/>
              <a:t>Exclude </a:t>
            </a:r>
            <a:r>
              <a:rPr lang="en-IN" dirty="0" err="1"/>
              <a:t>node_modules</a:t>
            </a:r>
            <a:r>
              <a:rPr lang="en-IN" dirty="0"/>
              <a:t> from source control repository</a:t>
            </a:r>
          </a:p>
          <a:p>
            <a:pPr lvl="1"/>
            <a:endParaRPr lang="en-IN" dirty="0"/>
          </a:p>
          <a:p>
            <a:pPr lvl="1"/>
            <a:r>
              <a:rPr lang="en-IN" dirty="0"/>
              <a:t>Exclude using .</a:t>
            </a:r>
            <a:r>
              <a:rPr lang="en-IN" dirty="0" err="1"/>
              <a:t>gitignore</a:t>
            </a:r>
            <a:r>
              <a:rPr lang="en-IN" dirty="0"/>
              <a:t> </a:t>
            </a:r>
          </a:p>
        </p:txBody>
      </p:sp>
    </p:spTree>
    <p:extLst>
      <p:ext uri="{BB962C8B-B14F-4D97-AF65-F5344CB8AC3E}">
        <p14:creationId xmlns:p14="http://schemas.microsoft.com/office/powerpoint/2010/main" val="193433047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Semantic Versioning</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fontScale="92500" lnSpcReduction="10000"/>
          </a:bodyPr>
          <a:lstStyle/>
          <a:p>
            <a:pPr lvl="1"/>
            <a:r>
              <a:rPr lang="en-IN" dirty="0"/>
              <a:t>Mongoose : ^ 4.13.6 – Caret - </a:t>
            </a:r>
            <a:r>
              <a:rPr lang="en-IN" dirty="0" err="1"/>
              <a:t>SemVer</a:t>
            </a:r>
            <a:endParaRPr lang="en-IN" dirty="0"/>
          </a:p>
          <a:p>
            <a:pPr lvl="2"/>
            <a:r>
              <a:rPr lang="en-IN" dirty="0"/>
              <a:t>4 = Major Version</a:t>
            </a:r>
          </a:p>
          <a:p>
            <a:pPr lvl="2"/>
            <a:r>
              <a:rPr lang="en-IN" dirty="0"/>
              <a:t>13 = Minor Version</a:t>
            </a:r>
          </a:p>
          <a:p>
            <a:pPr lvl="2"/>
            <a:r>
              <a:rPr lang="en-IN" dirty="0"/>
              <a:t>6 = Patch Version (Bug fix)</a:t>
            </a:r>
          </a:p>
          <a:p>
            <a:pPr lvl="2"/>
            <a:endParaRPr lang="en-IN" dirty="0"/>
          </a:p>
          <a:p>
            <a:pPr lvl="2"/>
            <a:r>
              <a:rPr lang="en-IN" dirty="0"/>
              <a:t>If any bug found then developer will fix it and version increase from 4.13.6 to 4.13.7</a:t>
            </a:r>
          </a:p>
          <a:p>
            <a:pPr lvl="2"/>
            <a:endParaRPr lang="en-IN" dirty="0"/>
          </a:p>
          <a:p>
            <a:pPr lvl="2"/>
            <a:r>
              <a:rPr lang="en-IN" dirty="0"/>
              <a:t>Patch : bug fix - 4.13.7</a:t>
            </a:r>
          </a:p>
          <a:p>
            <a:pPr lvl="2"/>
            <a:r>
              <a:rPr lang="en-IN" dirty="0"/>
              <a:t>Minor : new feature without break existing API 4.14.0 </a:t>
            </a:r>
          </a:p>
          <a:p>
            <a:pPr lvl="2"/>
            <a:r>
              <a:rPr lang="en-IN" dirty="0"/>
              <a:t>Major : new features but break existing feature 5.0.0</a:t>
            </a:r>
          </a:p>
          <a:p>
            <a:pPr lvl="2"/>
            <a:endParaRPr lang="en-IN" dirty="0"/>
          </a:p>
          <a:p>
            <a:pPr lvl="2"/>
            <a:r>
              <a:rPr lang="en-IN" dirty="0"/>
              <a:t>^(caret) sign means allow minor version means ^4.13.6 = ^4.x</a:t>
            </a:r>
          </a:p>
          <a:p>
            <a:pPr lvl="2"/>
            <a:r>
              <a:rPr lang="en-IN" dirty="0"/>
              <a:t>~(tilde) sign means allow same major and minor but patch is allowed  4.13.6 = 4.13.x </a:t>
            </a:r>
          </a:p>
          <a:p>
            <a:pPr lvl="2"/>
            <a:r>
              <a:rPr lang="en-IN" dirty="0"/>
              <a:t>Exact version means no changes 4.13.6</a:t>
            </a:r>
          </a:p>
          <a:p>
            <a:pPr lvl="2"/>
            <a:endParaRPr lang="en-IN" dirty="0"/>
          </a:p>
          <a:p>
            <a:pPr lvl="2"/>
            <a:endParaRPr lang="en-IN" dirty="0"/>
          </a:p>
          <a:p>
            <a:pPr lvl="2"/>
            <a:endParaRPr lang="en-IN" dirty="0"/>
          </a:p>
        </p:txBody>
      </p:sp>
    </p:spTree>
    <p:extLst>
      <p:ext uri="{BB962C8B-B14F-4D97-AF65-F5344CB8AC3E}">
        <p14:creationId xmlns:p14="http://schemas.microsoft.com/office/powerpoint/2010/main" val="119445190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Listing the Installed Packages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2"/>
            <a:endParaRPr lang="en-IN" dirty="0"/>
          </a:p>
          <a:p>
            <a:pPr lvl="2"/>
            <a:endParaRPr lang="en-IN" dirty="0"/>
          </a:p>
          <a:p>
            <a:pPr marL="914400" lvl="2" indent="0">
              <a:buNone/>
            </a:pPr>
            <a:r>
              <a:rPr lang="en-IN" dirty="0" err="1"/>
              <a:t>npm</a:t>
            </a:r>
            <a:r>
              <a:rPr lang="en-IN" dirty="0"/>
              <a:t> list </a:t>
            </a:r>
          </a:p>
          <a:p>
            <a:pPr marL="914400" lvl="2" indent="0">
              <a:buNone/>
            </a:pPr>
            <a:r>
              <a:rPr lang="en-IN" dirty="0" err="1"/>
              <a:t>npm</a:t>
            </a:r>
            <a:r>
              <a:rPr lang="en-IN" dirty="0"/>
              <a:t> list  --depth=0</a:t>
            </a:r>
          </a:p>
        </p:txBody>
      </p:sp>
    </p:spTree>
    <p:extLst>
      <p:ext uri="{BB962C8B-B14F-4D97-AF65-F5344CB8AC3E}">
        <p14:creationId xmlns:p14="http://schemas.microsoft.com/office/powerpoint/2010/main" val="226822108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40AF-844E-43E8-A077-44D5F2D49D0D}"/>
              </a:ext>
            </a:extLst>
          </p:cNvPr>
          <p:cNvSpPr>
            <a:spLocks noGrp="1"/>
          </p:cNvSpPr>
          <p:nvPr>
            <p:ph type="title"/>
          </p:nvPr>
        </p:nvSpPr>
        <p:spPr/>
        <p:txBody>
          <a:bodyPr>
            <a:normAutofit/>
          </a:bodyPr>
          <a:lstStyle/>
          <a:p>
            <a:pPr algn="ctr"/>
            <a:r>
              <a:rPr lang="en-IN" sz="3600" b="1" dirty="0"/>
              <a:t>NODE Architecture</a:t>
            </a:r>
          </a:p>
        </p:txBody>
      </p:sp>
      <p:graphicFrame>
        <p:nvGraphicFramePr>
          <p:cNvPr id="8" name="Content Placeholder 7">
            <a:extLst>
              <a:ext uri="{FF2B5EF4-FFF2-40B4-BE49-F238E27FC236}">
                <a16:creationId xmlns:a16="http://schemas.microsoft.com/office/drawing/2014/main" id="{A0AEF188-236F-46B6-8706-FA70A4B506BA}"/>
              </a:ext>
            </a:extLst>
          </p:cNvPr>
          <p:cNvGraphicFramePr>
            <a:graphicFrameLocks noGrp="1"/>
          </p:cNvGraphicFramePr>
          <p:nvPr>
            <p:ph idx="1"/>
            <p:extLst>
              <p:ext uri="{D42A27DB-BD31-4B8C-83A1-F6EECF244321}">
                <p14:modId xmlns:p14="http://schemas.microsoft.com/office/powerpoint/2010/main" val="3070896015"/>
              </p:ext>
            </p:extLst>
          </p:nvPr>
        </p:nvGraphicFramePr>
        <p:xfrm>
          <a:off x="838200" y="1825625"/>
          <a:ext cx="10515600" cy="2432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759572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Viewing Registry Info for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2"/>
            <a:endParaRPr lang="en-IN" dirty="0"/>
          </a:p>
          <a:p>
            <a:pPr lvl="2"/>
            <a:r>
              <a:rPr lang="en-IN" dirty="0" err="1"/>
              <a:t>npm</a:t>
            </a:r>
            <a:r>
              <a:rPr lang="en-IN" dirty="0"/>
              <a:t> view mongoose</a:t>
            </a:r>
          </a:p>
          <a:p>
            <a:pPr lvl="2"/>
            <a:endParaRPr lang="en-IN" dirty="0"/>
          </a:p>
          <a:p>
            <a:pPr lvl="2"/>
            <a:r>
              <a:rPr lang="en-IN" dirty="0" err="1"/>
              <a:t>npm</a:t>
            </a:r>
            <a:r>
              <a:rPr lang="en-IN" dirty="0"/>
              <a:t> view mongoose dependencies</a:t>
            </a:r>
          </a:p>
          <a:p>
            <a:pPr lvl="2"/>
            <a:endParaRPr lang="en-IN" dirty="0"/>
          </a:p>
          <a:p>
            <a:pPr lvl="2"/>
            <a:r>
              <a:rPr lang="en-IN" dirty="0" err="1"/>
              <a:t>npm</a:t>
            </a:r>
            <a:r>
              <a:rPr lang="en-IN" dirty="0"/>
              <a:t> view mongoose versions</a:t>
            </a:r>
          </a:p>
        </p:txBody>
      </p:sp>
    </p:spTree>
    <p:extLst>
      <p:ext uri="{BB962C8B-B14F-4D97-AF65-F5344CB8AC3E}">
        <p14:creationId xmlns:p14="http://schemas.microsoft.com/office/powerpoint/2010/main" val="313182771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Installing a Specific Version of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install mongoose@2.4.2</a:t>
            </a:r>
          </a:p>
        </p:txBody>
      </p:sp>
    </p:spTree>
    <p:extLst>
      <p:ext uri="{BB962C8B-B14F-4D97-AF65-F5344CB8AC3E}">
        <p14:creationId xmlns:p14="http://schemas.microsoft.com/office/powerpoint/2010/main" val="325556791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Updating Local Packages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outdated </a:t>
            </a:r>
          </a:p>
          <a:p>
            <a:pPr marL="914400" lvl="2" indent="0">
              <a:buNone/>
            </a:pPr>
            <a:endParaRPr lang="en-IN" dirty="0"/>
          </a:p>
          <a:p>
            <a:pPr marL="914400" lvl="2" indent="0">
              <a:buNone/>
            </a:pPr>
            <a:r>
              <a:rPr lang="en-IN" dirty="0" err="1"/>
              <a:t>npm</a:t>
            </a:r>
            <a:r>
              <a:rPr lang="en-IN" dirty="0"/>
              <a:t> update</a:t>
            </a:r>
          </a:p>
          <a:p>
            <a:pPr marL="914400" lvl="2" indent="0">
              <a:buNone/>
            </a:pPr>
            <a:endParaRPr lang="en-IN" dirty="0"/>
          </a:p>
          <a:p>
            <a:pPr marL="914400" lvl="2" indent="0">
              <a:buNone/>
            </a:pPr>
            <a:r>
              <a:rPr lang="en-IN" dirty="0" err="1"/>
              <a:t>npm</a:t>
            </a:r>
            <a:r>
              <a:rPr lang="en-IN" dirty="0"/>
              <a:t> </a:t>
            </a:r>
            <a:r>
              <a:rPr lang="en-IN" dirty="0" err="1"/>
              <a:t>i</a:t>
            </a:r>
            <a:r>
              <a:rPr lang="en-IN" dirty="0"/>
              <a:t> –g  </a:t>
            </a:r>
            <a:r>
              <a:rPr lang="en-IN" dirty="0" err="1"/>
              <a:t>npm</a:t>
            </a:r>
            <a:r>
              <a:rPr lang="en-IN" dirty="0"/>
              <a:t>-check-updates</a:t>
            </a:r>
          </a:p>
          <a:p>
            <a:pPr marL="914400" lvl="2" indent="0">
              <a:buNone/>
            </a:pPr>
            <a:endParaRPr lang="en-IN" dirty="0"/>
          </a:p>
          <a:p>
            <a:pPr marL="914400" lvl="2" indent="0">
              <a:buNone/>
            </a:pPr>
            <a:r>
              <a:rPr lang="en-IN" dirty="0" err="1"/>
              <a:t>npm</a:t>
            </a:r>
            <a:r>
              <a:rPr lang="en-IN" dirty="0"/>
              <a:t>-check-updates</a:t>
            </a:r>
          </a:p>
          <a:p>
            <a:pPr marL="914400" lvl="2" indent="0">
              <a:buNone/>
            </a:pPr>
            <a:endParaRPr lang="en-IN" dirty="0"/>
          </a:p>
          <a:p>
            <a:pPr marL="914400" lvl="2" indent="0">
              <a:buNone/>
            </a:pPr>
            <a:r>
              <a:rPr lang="en-IN" dirty="0" err="1"/>
              <a:t>npm</a:t>
            </a:r>
            <a:r>
              <a:rPr lang="en-IN" dirty="0"/>
              <a:t> </a:t>
            </a:r>
            <a:r>
              <a:rPr lang="en-IN" dirty="0" err="1"/>
              <a:t>i</a:t>
            </a:r>
            <a:endParaRPr lang="en-IN" dirty="0"/>
          </a:p>
        </p:txBody>
      </p:sp>
    </p:spTree>
    <p:extLst>
      <p:ext uri="{BB962C8B-B14F-4D97-AF65-F5344CB8AC3E}">
        <p14:creationId xmlns:p14="http://schemas.microsoft.com/office/powerpoint/2010/main" val="329389383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err="1"/>
              <a:t>DevDependencies</a:t>
            </a:r>
            <a:endParaRPr lang="en-IN" sz="3600" b="1" dirty="0"/>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r>
              <a:rPr lang="en-IN" dirty="0" err="1"/>
              <a:t>npm</a:t>
            </a:r>
            <a:r>
              <a:rPr lang="en-IN" dirty="0"/>
              <a:t> install </a:t>
            </a:r>
            <a:r>
              <a:rPr lang="en-IN" dirty="0" err="1"/>
              <a:t>jshint</a:t>
            </a:r>
            <a:r>
              <a:rPr lang="en-IN" dirty="0"/>
              <a:t> --save-dev</a:t>
            </a:r>
          </a:p>
        </p:txBody>
      </p:sp>
    </p:spTree>
    <p:extLst>
      <p:ext uri="{BB962C8B-B14F-4D97-AF65-F5344CB8AC3E}">
        <p14:creationId xmlns:p14="http://schemas.microsoft.com/office/powerpoint/2010/main" val="12890037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Uninstalling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uninstall mongoose</a:t>
            </a:r>
          </a:p>
          <a:p>
            <a:pPr marL="914400" lvl="2" indent="0">
              <a:buNone/>
            </a:pPr>
            <a:endParaRPr lang="en-IN" dirty="0"/>
          </a:p>
          <a:p>
            <a:pPr marL="914400" lvl="2" indent="0">
              <a:buNone/>
            </a:pPr>
            <a:r>
              <a:rPr lang="en-IN" dirty="0" err="1"/>
              <a:t>npm</a:t>
            </a:r>
            <a:r>
              <a:rPr lang="en-IN" dirty="0"/>
              <a:t> un </a:t>
            </a:r>
            <a:r>
              <a:rPr lang="en-IN" dirty="0" err="1"/>
              <a:t>jshint</a:t>
            </a:r>
            <a:endParaRPr lang="en-IN" dirty="0"/>
          </a:p>
          <a:p>
            <a:pPr marL="914400" lvl="2" indent="0">
              <a:buNone/>
            </a:pPr>
            <a:endParaRPr lang="en-IN" dirty="0"/>
          </a:p>
        </p:txBody>
      </p:sp>
    </p:spTree>
    <p:extLst>
      <p:ext uri="{BB962C8B-B14F-4D97-AF65-F5344CB8AC3E}">
        <p14:creationId xmlns:p14="http://schemas.microsoft.com/office/powerpoint/2010/main" val="416456202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normAutofit/>
          </a:bodyPr>
          <a:lstStyle/>
          <a:p>
            <a:pPr algn="ctr"/>
            <a:r>
              <a:rPr lang="en-IN" sz="3600" b="1" dirty="0"/>
              <a:t>Working with Global Packages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install –g mongoose</a:t>
            </a:r>
          </a:p>
          <a:p>
            <a:pPr marL="914400" lvl="2" indent="0">
              <a:buNone/>
            </a:pPr>
            <a:endParaRPr lang="en-IN" dirty="0"/>
          </a:p>
          <a:p>
            <a:pPr marL="914400" lvl="2" indent="0">
              <a:buNone/>
            </a:pPr>
            <a:r>
              <a:rPr lang="en-IN" dirty="0" err="1"/>
              <a:t>npm</a:t>
            </a:r>
            <a:r>
              <a:rPr lang="en-IN" dirty="0"/>
              <a:t> -g list --depth=0</a:t>
            </a:r>
          </a:p>
        </p:txBody>
      </p:sp>
    </p:spTree>
    <p:extLst>
      <p:ext uri="{BB962C8B-B14F-4D97-AF65-F5344CB8AC3E}">
        <p14:creationId xmlns:p14="http://schemas.microsoft.com/office/powerpoint/2010/main" val="372332068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IN" sz="3600" b="1" dirty="0"/>
              <a:t>Publishing a Package</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err="1"/>
              <a:t>mkdir</a:t>
            </a:r>
            <a:r>
              <a:rPr lang="en-IN" dirty="0"/>
              <a:t> </a:t>
            </a:r>
            <a:r>
              <a:rPr lang="en-IN" dirty="0" err="1"/>
              <a:t>abc</a:t>
            </a:r>
            <a:endParaRPr lang="en-IN" dirty="0"/>
          </a:p>
          <a:p>
            <a:r>
              <a:rPr lang="en-IN" dirty="0"/>
              <a:t>cd </a:t>
            </a:r>
            <a:r>
              <a:rPr lang="en-IN" dirty="0" err="1"/>
              <a:t>abc</a:t>
            </a:r>
            <a:endParaRPr lang="en-IN" dirty="0"/>
          </a:p>
          <a:p>
            <a:r>
              <a:rPr lang="en-IN" dirty="0" err="1"/>
              <a:t>npm</a:t>
            </a:r>
            <a:r>
              <a:rPr lang="en-IN" dirty="0"/>
              <a:t> </a:t>
            </a:r>
            <a:r>
              <a:rPr lang="en-IN" dirty="0" err="1"/>
              <a:t>init</a:t>
            </a:r>
            <a:r>
              <a:rPr lang="en-IN" dirty="0"/>
              <a:t> –yes</a:t>
            </a:r>
          </a:p>
          <a:p>
            <a:r>
              <a:rPr lang="en-IN" dirty="0"/>
              <a:t>create index.js</a:t>
            </a:r>
          </a:p>
          <a:p>
            <a:r>
              <a:rPr lang="en-IN" dirty="0"/>
              <a:t>create add function</a:t>
            </a:r>
          </a:p>
          <a:p>
            <a:r>
              <a:rPr lang="en-IN" dirty="0" err="1"/>
              <a:t>npm</a:t>
            </a:r>
            <a:r>
              <a:rPr lang="en-IN" dirty="0"/>
              <a:t> login {username : </a:t>
            </a:r>
            <a:r>
              <a:rPr lang="en-IN" dirty="0" err="1"/>
              <a:t>maheshpate</a:t>
            </a:r>
            <a:r>
              <a:rPr lang="en-IN" dirty="0"/>
              <a:t>}</a:t>
            </a:r>
          </a:p>
          <a:p>
            <a:r>
              <a:rPr lang="en-IN" dirty="0" err="1"/>
              <a:t>npm</a:t>
            </a:r>
            <a:r>
              <a:rPr lang="en-IN" dirty="0"/>
              <a:t> publish</a:t>
            </a:r>
          </a:p>
        </p:txBody>
      </p:sp>
    </p:spTree>
    <p:extLst>
      <p:ext uri="{BB962C8B-B14F-4D97-AF65-F5344CB8AC3E}">
        <p14:creationId xmlns:p14="http://schemas.microsoft.com/office/powerpoint/2010/main" val="23066902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IN" sz="3600" b="1" dirty="0"/>
              <a:t>Updating a Published Package</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a:t>Add new function in existing function</a:t>
            </a:r>
          </a:p>
          <a:p>
            <a:endParaRPr lang="en-IN" dirty="0"/>
          </a:p>
          <a:p>
            <a:r>
              <a:rPr lang="en-IN" dirty="0" err="1"/>
              <a:t>npm</a:t>
            </a:r>
            <a:r>
              <a:rPr lang="en-IN" dirty="0"/>
              <a:t> publish</a:t>
            </a:r>
          </a:p>
          <a:p>
            <a:endParaRPr lang="en-IN" dirty="0"/>
          </a:p>
          <a:p>
            <a:r>
              <a:rPr lang="en-IN" dirty="0" err="1"/>
              <a:t>npm</a:t>
            </a:r>
            <a:r>
              <a:rPr lang="en-IN" dirty="0"/>
              <a:t> version minor</a:t>
            </a:r>
          </a:p>
          <a:p>
            <a:endParaRPr lang="en-IN" dirty="0"/>
          </a:p>
          <a:p>
            <a:r>
              <a:rPr lang="en-IN" dirty="0" err="1"/>
              <a:t>npm</a:t>
            </a:r>
            <a:r>
              <a:rPr lang="en-IN" dirty="0"/>
              <a:t> publish</a:t>
            </a:r>
          </a:p>
        </p:txBody>
      </p:sp>
    </p:spTree>
    <p:extLst>
      <p:ext uri="{BB962C8B-B14F-4D97-AF65-F5344CB8AC3E}">
        <p14:creationId xmlns:p14="http://schemas.microsoft.com/office/powerpoint/2010/main" val="337776463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IN" sz="3600" b="1" dirty="0"/>
              <a:t>CRON JOB in Node JS</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a:hlinkClick r:id="rId2"/>
              </a:rPr>
              <a:t>https://www.npmjs.com/package/node-cron</a:t>
            </a:r>
            <a:endParaRPr lang="en-IN" dirty="0"/>
          </a:p>
        </p:txBody>
      </p:sp>
    </p:spTree>
    <p:extLst>
      <p:ext uri="{BB962C8B-B14F-4D97-AF65-F5344CB8AC3E}">
        <p14:creationId xmlns:p14="http://schemas.microsoft.com/office/powerpoint/2010/main" val="377357621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US" sz="3600" b="1" dirty="0"/>
              <a:t>Using JWT (Json Web Token)</a:t>
            </a:r>
            <a:endParaRPr lang="en-IN" sz="3600" b="1" dirty="0">
              <a:solidFill>
                <a:schemeClr val="accent6">
                  <a:lumMod val="75000"/>
                </a:schemeClr>
              </a:solidFill>
            </a:endParaRP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a:hlinkClick r:id="rId2"/>
              </a:rPr>
              <a:t>https://www.npmjs.com/package/node-cron</a:t>
            </a:r>
            <a:endParaRPr lang="en-IN" dirty="0"/>
          </a:p>
        </p:txBody>
      </p:sp>
    </p:spTree>
    <p:extLst>
      <p:ext uri="{BB962C8B-B14F-4D97-AF65-F5344CB8AC3E}">
        <p14:creationId xmlns:p14="http://schemas.microsoft.com/office/powerpoint/2010/main" val="268885768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5E0-5896-41FC-A39B-BB66B6ECEAE1}"/>
              </a:ext>
            </a:extLst>
          </p:cNvPr>
          <p:cNvSpPr>
            <a:spLocks noGrp="1"/>
          </p:cNvSpPr>
          <p:nvPr>
            <p:ph type="title"/>
          </p:nvPr>
        </p:nvSpPr>
        <p:spPr/>
        <p:txBody>
          <a:bodyPr>
            <a:normAutofit/>
          </a:bodyPr>
          <a:lstStyle/>
          <a:p>
            <a:pPr algn="ctr"/>
            <a:r>
              <a:rPr lang="en-IN" sz="3600" b="1" dirty="0"/>
              <a:t>NODE Architecture</a:t>
            </a:r>
          </a:p>
        </p:txBody>
      </p:sp>
      <p:graphicFrame>
        <p:nvGraphicFramePr>
          <p:cNvPr id="6" name="Content Placeholder 5">
            <a:extLst>
              <a:ext uri="{FF2B5EF4-FFF2-40B4-BE49-F238E27FC236}">
                <a16:creationId xmlns:a16="http://schemas.microsoft.com/office/drawing/2014/main" id="{67CD0EA9-4237-494A-816D-E77314B75844}"/>
              </a:ext>
            </a:extLst>
          </p:cNvPr>
          <p:cNvGraphicFramePr>
            <a:graphicFrameLocks noGrp="1"/>
          </p:cNvGraphicFramePr>
          <p:nvPr>
            <p:ph idx="1"/>
            <p:extLst>
              <p:ext uri="{D42A27DB-BD31-4B8C-83A1-F6EECF244321}">
                <p14:modId xmlns:p14="http://schemas.microsoft.com/office/powerpoint/2010/main" val="3838716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366716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444101" y="1251755"/>
            <a:ext cx="9144000" cy="2177241"/>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RESTful API’s using Express</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47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C270-D499-404B-B581-FD25AC82B0B1}"/>
              </a:ext>
            </a:extLst>
          </p:cNvPr>
          <p:cNvSpPr>
            <a:spLocks noGrp="1"/>
          </p:cNvSpPr>
          <p:nvPr>
            <p:ph type="title"/>
          </p:nvPr>
        </p:nvSpPr>
        <p:spPr/>
        <p:txBody>
          <a:bodyPr>
            <a:normAutofit/>
          </a:bodyPr>
          <a:lstStyle/>
          <a:p>
            <a:pPr algn="ctr"/>
            <a:r>
              <a:rPr lang="en-IN" sz="3600" b="1" dirty="0"/>
              <a:t>Representational state transfer</a:t>
            </a:r>
          </a:p>
        </p:txBody>
      </p:sp>
      <p:pic>
        <p:nvPicPr>
          <p:cNvPr id="5" name="Content Placeholder 4">
            <a:extLst>
              <a:ext uri="{FF2B5EF4-FFF2-40B4-BE49-F238E27FC236}">
                <a16:creationId xmlns:a16="http://schemas.microsoft.com/office/drawing/2014/main" id="{E782B914-51B4-44BB-94F0-6141F9F6CD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821" y="1825625"/>
            <a:ext cx="10004358" cy="4351338"/>
          </a:xfrm>
        </p:spPr>
      </p:pic>
      <p:sp>
        <p:nvSpPr>
          <p:cNvPr id="6" name="Rectangle 5">
            <a:extLst>
              <a:ext uri="{FF2B5EF4-FFF2-40B4-BE49-F238E27FC236}">
                <a16:creationId xmlns:a16="http://schemas.microsoft.com/office/drawing/2014/main" id="{ABA74C53-B883-45B9-AA99-8123081AFE65}"/>
              </a:ext>
            </a:extLst>
          </p:cNvPr>
          <p:cNvSpPr/>
          <p:nvPr/>
        </p:nvSpPr>
        <p:spPr>
          <a:xfrm>
            <a:off x="9641149" y="1825625"/>
            <a:ext cx="1571347" cy="648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452545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4244-5580-4618-A286-8FBB41922D10}"/>
              </a:ext>
            </a:extLst>
          </p:cNvPr>
          <p:cNvSpPr>
            <a:spLocks noGrp="1"/>
          </p:cNvSpPr>
          <p:nvPr>
            <p:ph type="title"/>
          </p:nvPr>
        </p:nvSpPr>
        <p:spPr/>
        <p:txBody>
          <a:bodyPr>
            <a:normAutofit/>
          </a:bodyPr>
          <a:lstStyle/>
          <a:p>
            <a:pPr algn="ctr"/>
            <a:r>
              <a:rPr lang="en-IN" sz="3600" b="1" dirty="0"/>
              <a:t>CUSTOMERS CRUD APPLICATION</a:t>
            </a:r>
          </a:p>
        </p:txBody>
      </p:sp>
      <p:pic>
        <p:nvPicPr>
          <p:cNvPr id="5" name="Content Placeholder 4">
            <a:extLst>
              <a:ext uri="{FF2B5EF4-FFF2-40B4-BE49-F238E27FC236}">
                <a16:creationId xmlns:a16="http://schemas.microsoft.com/office/drawing/2014/main" id="{4D42997C-8CC7-4650-8A12-EA3D3AE89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8082"/>
            <a:ext cx="10081334" cy="4838329"/>
          </a:xfrm>
        </p:spPr>
      </p:pic>
    </p:spTree>
    <p:extLst>
      <p:ext uri="{BB962C8B-B14F-4D97-AF65-F5344CB8AC3E}">
        <p14:creationId xmlns:p14="http://schemas.microsoft.com/office/powerpoint/2010/main" val="417004105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IN" sz="3600" b="1" dirty="0"/>
              <a:t>Introducing Express</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US" dirty="0"/>
              <a:t>Express.js is a Node </a:t>
            </a:r>
            <a:r>
              <a:rPr lang="en-US" dirty="0" err="1"/>
              <a:t>js</a:t>
            </a:r>
            <a:r>
              <a:rPr lang="en-US" dirty="0"/>
              <a:t> web application server framework, which is specifically designed for building single-page, multi-page, and hybrid web applications.</a:t>
            </a:r>
          </a:p>
          <a:p>
            <a:endParaRPr lang="en-US" dirty="0"/>
          </a:p>
          <a:p>
            <a:r>
              <a:rPr lang="en-IN" b="1" dirty="0"/>
              <a:t>Advantages of Express.js</a:t>
            </a:r>
          </a:p>
          <a:p>
            <a:pPr lvl="1"/>
            <a:r>
              <a:rPr lang="en-US" dirty="0"/>
              <a:t>Makes Node.js web application development fast and easy.</a:t>
            </a:r>
          </a:p>
          <a:p>
            <a:pPr lvl="1"/>
            <a:r>
              <a:rPr lang="en-US" dirty="0"/>
              <a:t>Easy to configure and customize.</a:t>
            </a:r>
          </a:p>
          <a:p>
            <a:pPr lvl="1"/>
            <a:r>
              <a:rPr lang="en-US" dirty="0"/>
              <a:t>Allows you to define routes of your application based on HTTP methods and URLs.</a:t>
            </a:r>
          </a:p>
          <a:p>
            <a:pPr lvl="1"/>
            <a:r>
              <a:rPr lang="en-US" dirty="0"/>
              <a:t>Allows you to create REST API server.</a:t>
            </a:r>
            <a:endParaRPr lang="en-IN" dirty="0"/>
          </a:p>
        </p:txBody>
      </p:sp>
    </p:spTree>
    <p:extLst>
      <p:ext uri="{BB962C8B-B14F-4D97-AF65-F5344CB8AC3E}">
        <p14:creationId xmlns:p14="http://schemas.microsoft.com/office/powerpoint/2010/main" val="79904085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normAutofit/>
          </a:bodyPr>
          <a:lstStyle/>
          <a:p>
            <a:pPr algn="ctr"/>
            <a:r>
              <a:rPr lang="en-IN" sz="3600" b="1" dirty="0"/>
              <a:t>Installing Express Framework </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normAutofit lnSpcReduction="10000"/>
          </a:bodyPr>
          <a:lstStyle/>
          <a:p>
            <a:r>
              <a:rPr lang="en-IN" dirty="0">
                <a:hlinkClick r:id="rId2"/>
              </a:rPr>
              <a:t>https://expressjs.com/</a:t>
            </a:r>
            <a:endParaRPr lang="en-IN" dirty="0"/>
          </a:p>
          <a:p>
            <a:endParaRPr lang="en-IN" dirty="0"/>
          </a:p>
          <a:p>
            <a:r>
              <a:rPr lang="en-IN" dirty="0" err="1"/>
              <a:t>mkdir</a:t>
            </a:r>
            <a:r>
              <a:rPr lang="en-IN" dirty="0"/>
              <a:t> express-demo</a:t>
            </a:r>
          </a:p>
          <a:p>
            <a:endParaRPr lang="en-IN" dirty="0"/>
          </a:p>
          <a:p>
            <a:r>
              <a:rPr lang="en-IN" dirty="0"/>
              <a:t>cd express-demo</a:t>
            </a:r>
          </a:p>
          <a:p>
            <a:endParaRPr lang="en-IN" dirty="0"/>
          </a:p>
          <a:p>
            <a:r>
              <a:rPr lang="en-IN" dirty="0" err="1"/>
              <a:t>npm</a:t>
            </a:r>
            <a:r>
              <a:rPr lang="en-IN" dirty="0"/>
              <a:t> </a:t>
            </a:r>
            <a:r>
              <a:rPr lang="en-IN" dirty="0" err="1"/>
              <a:t>init</a:t>
            </a:r>
            <a:r>
              <a:rPr lang="en-IN" dirty="0"/>
              <a:t> –yes</a:t>
            </a:r>
          </a:p>
          <a:p>
            <a:endParaRPr lang="en-IN" dirty="0"/>
          </a:p>
          <a:p>
            <a:r>
              <a:rPr lang="en-IN" dirty="0" err="1"/>
              <a:t>npm</a:t>
            </a:r>
            <a:r>
              <a:rPr lang="en-IN" dirty="0"/>
              <a:t> install express</a:t>
            </a:r>
          </a:p>
          <a:p>
            <a:endParaRPr lang="en-IN" dirty="0"/>
          </a:p>
        </p:txBody>
      </p:sp>
    </p:spTree>
    <p:extLst>
      <p:ext uri="{BB962C8B-B14F-4D97-AF65-F5344CB8AC3E}">
        <p14:creationId xmlns:p14="http://schemas.microsoft.com/office/powerpoint/2010/main" val="91728551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Building Your First Web Server</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normAutofit fontScale="77500" lnSpcReduction="20000"/>
          </a:bodyPr>
          <a:lstStyle/>
          <a:p>
            <a:r>
              <a:rPr lang="en-US" dirty="0"/>
              <a:t>const express = require("express");</a:t>
            </a:r>
          </a:p>
          <a:p>
            <a:r>
              <a:rPr lang="en-US" dirty="0"/>
              <a:t>const app = express(); // object</a:t>
            </a:r>
          </a:p>
          <a:p>
            <a:r>
              <a:rPr lang="en-US" dirty="0"/>
              <a:t>Methods</a:t>
            </a:r>
          </a:p>
          <a:p>
            <a:pPr lvl="1"/>
            <a:r>
              <a:rPr lang="en-IN" sz="2000" dirty="0" err="1"/>
              <a:t>app.get</a:t>
            </a:r>
            <a:r>
              <a:rPr lang="en-IN" sz="2000" dirty="0"/>
              <a:t>(); </a:t>
            </a:r>
          </a:p>
          <a:p>
            <a:pPr lvl="1"/>
            <a:r>
              <a:rPr lang="en-IN" sz="2000" dirty="0"/>
              <a:t>app .post();</a:t>
            </a:r>
          </a:p>
          <a:p>
            <a:pPr lvl="1"/>
            <a:r>
              <a:rPr lang="en-IN" sz="2000" dirty="0" err="1"/>
              <a:t>app.put</a:t>
            </a:r>
            <a:r>
              <a:rPr lang="en-IN" sz="2000" dirty="0"/>
              <a:t>();</a:t>
            </a:r>
          </a:p>
          <a:p>
            <a:pPr lvl="1"/>
            <a:r>
              <a:rPr lang="en-IN" sz="2000" dirty="0" err="1"/>
              <a:t>app.delete</a:t>
            </a:r>
            <a:r>
              <a:rPr lang="en-IN" sz="2000" dirty="0"/>
              <a:t>(); </a:t>
            </a:r>
          </a:p>
          <a:p>
            <a:pPr lvl="1"/>
            <a:endParaRPr lang="en-IN" sz="2000" dirty="0"/>
          </a:p>
          <a:p>
            <a:pPr marL="457200" lvl="1" indent="0">
              <a:buNone/>
            </a:pPr>
            <a:r>
              <a:rPr lang="en-IN" dirty="0" err="1"/>
              <a:t>app.get</a:t>
            </a:r>
            <a:r>
              <a:rPr lang="en-IN" dirty="0"/>
              <a:t>();  // Two Arguments 1) </a:t>
            </a:r>
            <a:r>
              <a:rPr lang="en-IN" dirty="0" err="1"/>
              <a:t>url</a:t>
            </a:r>
            <a:r>
              <a:rPr lang="en-IN" dirty="0"/>
              <a:t> 2) call back function </a:t>
            </a:r>
          </a:p>
          <a:p>
            <a:pPr marL="457200" lvl="1" indent="0">
              <a:buNone/>
            </a:pPr>
            <a:endParaRPr lang="en-IN" dirty="0"/>
          </a:p>
          <a:p>
            <a:pPr marL="457200" lvl="1" indent="0">
              <a:buNone/>
            </a:pPr>
            <a:r>
              <a:rPr lang="en-IN" dirty="0" err="1"/>
              <a:t>app.listen</a:t>
            </a:r>
            <a:r>
              <a:rPr lang="en-IN" dirty="0"/>
              <a:t>(3000, function () {</a:t>
            </a:r>
          </a:p>
          <a:p>
            <a:pPr marL="457200" lvl="1" indent="0">
              <a:buNone/>
            </a:pPr>
            <a:r>
              <a:rPr lang="en-IN" dirty="0"/>
              <a:t>    console.log("Listening on port 3000...");</a:t>
            </a:r>
          </a:p>
          <a:p>
            <a:pPr marL="457200" lvl="1" indent="0">
              <a:buNone/>
            </a:pPr>
            <a:r>
              <a:rPr lang="en-IN" dirty="0"/>
              <a:t>});</a:t>
            </a:r>
          </a:p>
          <a:p>
            <a:pPr marL="0" indent="0">
              <a:buNone/>
            </a:pPr>
            <a:br>
              <a:rPr lang="en-IN" dirty="0"/>
            </a:br>
            <a:endParaRPr lang="en-IN" dirty="0"/>
          </a:p>
          <a:p>
            <a:endParaRPr lang="en-IN" dirty="0"/>
          </a:p>
          <a:p>
            <a:endParaRPr lang="en-US" dirty="0"/>
          </a:p>
          <a:p>
            <a:endParaRPr lang="en-IN" dirty="0"/>
          </a:p>
        </p:txBody>
      </p:sp>
    </p:spTree>
    <p:extLst>
      <p:ext uri="{BB962C8B-B14F-4D97-AF65-F5344CB8AC3E}">
        <p14:creationId xmlns:p14="http://schemas.microsoft.com/office/powerpoint/2010/main" val="78156537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err="1"/>
              <a:t>Nodemon</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lstStyle/>
          <a:p>
            <a:r>
              <a:rPr lang="en-US" dirty="0" err="1"/>
              <a:t>nodemon</a:t>
            </a:r>
            <a:r>
              <a:rPr lang="en-US" dirty="0"/>
              <a:t> is a tool that helps develop node.js based applications by automatically restarting the node application when file changes in the directory are detected.</a:t>
            </a:r>
          </a:p>
          <a:p>
            <a:endParaRPr lang="en-US" dirty="0"/>
          </a:p>
          <a:p>
            <a:r>
              <a:rPr lang="en-US" dirty="0" err="1"/>
              <a:t>npm</a:t>
            </a:r>
            <a:r>
              <a:rPr lang="en-US" dirty="0"/>
              <a:t> </a:t>
            </a:r>
            <a:r>
              <a:rPr lang="en-US" dirty="0" err="1"/>
              <a:t>i</a:t>
            </a:r>
            <a:r>
              <a:rPr lang="en-US" dirty="0"/>
              <a:t> -g </a:t>
            </a:r>
            <a:r>
              <a:rPr lang="en-US" dirty="0" err="1"/>
              <a:t>nodemon</a:t>
            </a:r>
            <a:endParaRPr lang="en-US" dirty="0"/>
          </a:p>
          <a:p>
            <a:endParaRPr lang="en-IN" dirty="0"/>
          </a:p>
        </p:txBody>
      </p:sp>
    </p:spTree>
    <p:extLst>
      <p:ext uri="{BB962C8B-B14F-4D97-AF65-F5344CB8AC3E}">
        <p14:creationId xmlns:p14="http://schemas.microsoft.com/office/powerpoint/2010/main" val="350251090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Environment Variables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lstStyle/>
          <a:p>
            <a:r>
              <a:rPr lang="en-IN" dirty="0" err="1"/>
              <a:t>process.env</a:t>
            </a:r>
            <a:r>
              <a:rPr lang="en-IN" dirty="0"/>
              <a:t> is a global variable in Node JS.</a:t>
            </a:r>
          </a:p>
          <a:p>
            <a:endParaRPr lang="en-IN" dirty="0"/>
          </a:p>
          <a:p>
            <a:r>
              <a:rPr lang="en-IN" dirty="0"/>
              <a:t>Example : </a:t>
            </a:r>
            <a:r>
              <a:rPr lang="en-IN" dirty="0" err="1"/>
              <a:t>process.env.PORT</a:t>
            </a:r>
            <a:r>
              <a:rPr lang="en-IN" dirty="0"/>
              <a:t>;</a:t>
            </a:r>
          </a:p>
          <a:p>
            <a:endParaRPr lang="en-IN" dirty="0"/>
          </a:p>
          <a:p>
            <a:r>
              <a:rPr lang="en-IN" dirty="0"/>
              <a:t>Window : set PORT=5000 and echo %PORT%</a:t>
            </a:r>
          </a:p>
          <a:p>
            <a:endParaRPr lang="en-IN" dirty="0"/>
          </a:p>
          <a:p>
            <a:r>
              <a:rPr lang="en-IN" dirty="0"/>
              <a:t>Max or Linux : export PORT=5000 and echo PORT</a:t>
            </a:r>
          </a:p>
        </p:txBody>
      </p:sp>
    </p:spTree>
    <p:extLst>
      <p:ext uri="{BB962C8B-B14F-4D97-AF65-F5344CB8AC3E}">
        <p14:creationId xmlns:p14="http://schemas.microsoft.com/office/powerpoint/2010/main" val="213176153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Route Parameters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lstStyle/>
          <a:p>
            <a:r>
              <a:rPr lang="en-IN" dirty="0"/>
              <a:t>Single Param</a:t>
            </a:r>
          </a:p>
          <a:p>
            <a:pPr marL="457200" lvl="1" indent="0">
              <a:buNone/>
            </a:pPr>
            <a:r>
              <a:rPr lang="en-IN" dirty="0" err="1"/>
              <a:t>app.get</a:t>
            </a:r>
            <a:r>
              <a:rPr lang="en-IN" dirty="0"/>
              <a:t>('/customers/:id', function (</a:t>
            </a:r>
            <a:r>
              <a:rPr lang="en-IN" dirty="0" err="1"/>
              <a:t>req</a:t>
            </a:r>
            <a:r>
              <a:rPr lang="en-IN" dirty="0"/>
              <a:t>, res) {</a:t>
            </a:r>
          </a:p>
          <a:p>
            <a:pPr marL="457200" lvl="1" indent="0">
              <a:buNone/>
            </a:pPr>
            <a:r>
              <a:rPr lang="en-IN" dirty="0"/>
              <a:t>    </a:t>
            </a:r>
            <a:r>
              <a:rPr lang="en-IN" dirty="0" err="1"/>
              <a:t>res.send</a:t>
            </a:r>
            <a:r>
              <a:rPr lang="en-IN" dirty="0"/>
              <a:t>(req.param.id);</a:t>
            </a:r>
          </a:p>
          <a:p>
            <a:pPr marL="457200" lvl="1" indent="0">
              <a:buNone/>
            </a:pPr>
            <a:r>
              <a:rPr lang="en-IN" dirty="0"/>
              <a:t>});</a:t>
            </a:r>
          </a:p>
          <a:p>
            <a:endParaRPr lang="en-IN" dirty="0"/>
          </a:p>
          <a:p>
            <a:r>
              <a:rPr lang="en-IN" dirty="0"/>
              <a:t>Multi Params</a:t>
            </a:r>
          </a:p>
          <a:p>
            <a:pPr marL="457200" lvl="1" indent="0">
              <a:buNone/>
            </a:pPr>
            <a:r>
              <a:rPr lang="en-IN" dirty="0" err="1"/>
              <a:t>app.get</a:t>
            </a:r>
            <a:r>
              <a:rPr lang="en-IN" dirty="0"/>
              <a:t>('/customers/:year/:month', function (</a:t>
            </a:r>
            <a:r>
              <a:rPr lang="en-IN" dirty="0" err="1"/>
              <a:t>req</a:t>
            </a:r>
            <a:r>
              <a:rPr lang="en-IN" dirty="0"/>
              <a:t>, res) {</a:t>
            </a:r>
          </a:p>
          <a:p>
            <a:pPr marL="457200" lvl="1" indent="0">
              <a:buNone/>
            </a:pPr>
            <a:r>
              <a:rPr lang="en-IN" dirty="0"/>
              <a:t>    </a:t>
            </a:r>
            <a:r>
              <a:rPr lang="en-IN" dirty="0" err="1"/>
              <a:t>res.send</a:t>
            </a:r>
            <a:r>
              <a:rPr lang="en-IN" dirty="0"/>
              <a:t>(</a:t>
            </a:r>
            <a:r>
              <a:rPr lang="en-IN" dirty="0" err="1"/>
              <a:t>req.params</a:t>
            </a:r>
            <a:r>
              <a:rPr lang="en-IN" dirty="0"/>
              <a:t>);</a:t>
            </a:r>
          </a:p>
          <a:p>
            <a:pPr marL="457200" lvl="1" indent="0">
              <a:buNone/>
            </a:pPr>
            <a:r>
              <a:rPr lang="en-IN" dirty="0"/>
              <a:t>});</a:t>
            </a:r>
          </a:p>
          <a:p>
            <a:pPr marL="457200" lvl="1" indent="0">
              <a:buNone/>
            </a:pPr>
            <a:endParaRPr lang="en-IN" dirty="0"/>
          </a:p>
          <a:p>
            <a:endParaRPr lang="en-IN" dirty="0"/>
          </a:p>
        </p:txBody>
      </p:sp>
    </p:spTree>
    <p:extLst>
      <p:ext uri="{BB962C8B-B14F-4D97-AF65-F5344CB8AC3E}">
        <p14:creationId xmlns:p14="http://schemas.microsoft.com/office/powerpoint/2010/main" val="161816257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Handling GET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GET Request : /</a:t>
            </a:r>
            <a:r>
              <a:rPr lang="en-IN" dirty="0" err="1"/>
              <a:t>api</a:t>
            </a:r>
            <a:r>
              <a:rPr lang="en-IN" dirty="0"/>
              <a:t>/customers</a:t>
            </a:r>
          </a:p>
          <a:p>
            <a:pPr marL="457200" lvl="1" indent="0">
              <a:buNone/>
            </a:pPr>
            <a:r>
              <a:rPr lang="en-IN" dirty="0"/>
              <a:t>GET Request : /</a:t>
            </a:r>
            <a:r>
              <a:rPr lang="en-IN" dirty="0" err="1"/>
              <a:t>api</a:t>
            </a:r>
            <a:r>
              <a:rPr lang="en-IN" dirty="0"/>
              <a:t>/customers/:id</a:t>
            </a:r>
          </a:p>
          <a:p>
            <a:pPr marL="457200" lvl="1" indent="0">
              <a:buNone/>
            </a:pPr>
            <a:endParaRPr lang="en-IN" dirty="0"/>
          </a:p>
          <a:p>
            <a:pPr marL="457200" lvl="1" indent="0">
              <a:buNone/>
            </a:pPr>
            <a:r>
              <a:rPr lang="en-IN" dirty="0">
                <a:hlinkClick r:id="rId2"/>
              </a:rPr>
              <a:t>customer.js</a:t>
            </a: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293384169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5E0-5896-41FC-A39B-BB66B6ECEAE1}"/>
              </a:ext>
            </a:extLst>
          </p:cNvPr>
          <p:cNvSpPr>
            <a:spLocks noGrp="1"/>
          </p:cNvSpPr>
          <p:nvPr>
            <p:ph type="title"/>
          </p:nvPr>
        </p:nvSpPr>
        <p:spPr/>
        <p:txBody>
          <a:bodyPr>
            <a:normAutofit/>
          </a:bodyPr>
          <a:lstStyle/>
          <a:p>
            <a:pPr algn="ctr"/>
            <a:r>
              <a:rPr lang="en-IN" sz="3600" b="1" dirty="0"/>
              <a:t>NODE Architecture</a:t>
            </a:r>
          </a:p>
        </p:txBody>
      </p:sp>
      <p:sp>
        <p:nvSpPr>
          <p:cNvPr id="4" name="Content Placeholder 3">
            <a:extLst>
              <a:ext uri="{FF2B5EF4-FFF2-40B4-BE49-F238E27FC236}">
                <a16:creationId xmlns:a16="http://schemas.microsoft.com/office/drawing/2014/main" id="{A96A17D2-BE8D-4127-B786-B0B15A4FB9BC}"/>
              </a:ext>
            </a:extLst>
          </p:cNvPr>
          <p:cNvSpPr>
            <a:spLocks noGrp="1"/>
          </p:cNvSpPr>
          <p:nvPr>
            <p:ph idx="1"/>
          </p:nvPr>
        </p:nvSpPr>
        <p:spPr/>
        <p:txBody>
          <a:bodyPr/>
          <a:lstStyle/>
          <a:p>
            <a:r>
              <a:rPr lang="en-US" dirty="0"/>
              <a:t>In 2009 Java script runs only in bowser. </a:t>
            </a:r>
          </a:p>
          <a:p>
            <a:pPr marL="0" indent="0">
              <a:buNone/>
            </a:pPr>
            <a:endParaRPr lang="en-US" dirty="0"/>
          </a:p>
          <a:p>
            <a:r>
              <a:rPr lang="en-US" dirty="0"/>
              <a:t>Ryan Dahl has created Node in 2009 using </a:t>
            </a:r>
            <a:r>
              <a:rPr lang="en-US" dirty="0" err="1"/>
              <a:t>Gooogle</a:t>
            </a:r>
            <a:r>
              <a:rPr lang="en-US" dirty="0"/>
              <a:t> chrome V8 Engine and write program in </a:t>
            </a:r>
            <a:r>
              <a:rPr lang="en-US" dirty="0" err="1"/>
              <a:t>c++</a:t>
            </a:r>
            <a:r>
              <a:rPr lang="en-US" dirty="0"/>
              <a:t> so that program is know as NODE JS.</a:t>
            </a:r>
          </a:p>
          <a:p>
            <a:endParaRPr lang="en-US" dirty="0"/>
          </a:p>
          <a:p>
            <a:r>
              <a:rPr lang="en-US" dirty="0"/>
              <a:t>NODE JS C++ program and includes v8 and plus edition packages like fs, http etc.</a:t>
            </a:r>
          </a:p>
          <a:p>
            <a:endParaRPr lang="en-IN" dirty="0"/>
          </a:p>
        </p:txBody>
      </p:sp>
    </p:spTree>
    <p:extLst>
      <p:ext uri="{BB962C8B-B14F-4D97-AF65-F5344CB8AC3E}">
        <p14:creationId xmlns:p14="http://schemas.microsoft.com/office/powerpoint/2010/main" val="314995789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Calling Endpoints Using Postman</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endParaRPr lang="en-IN" dirty="0"/>
          </a:p>
          <a:p>
            <a:pPr marL="457200" lvl="1" indent="0">
              <a:buNone/>
            </a:pPr>
            <a:r>
              <a:rPr lang="en-IN" dirty="0">
                <a:hlinkClick r:id="rId2"/>
              </a:rPr>
              <a:t>customer.js</a:t>
            </a: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388327955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Handling POST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POST Request : /</a:t>
            </a:r>
            <a:r>
              <a:rPr lang="en-IN" dirty="0" err="1"/>
              <a:t>api</a:t>
            </a:r>
            <a:r>
              <a:rPr lang="en-IN" dirty="0"/>
              <a:t>/customers</a:t>
            </a:r>
          </a:p>
          <a:p>
            <a:pPr marL="457200" lvl="1" indent="0">
              <a:buNone/>
            </a:pPr>
            <a:r>
              <a:rPr lang="en-IN" dirty="0"/>
              <a:t>Body : req.body.name</a:t>
            </a:r>
          </a:p>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346421460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Handling PUT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Put Request : /</a:t>
            </a:r>
            <a:r>
              <a:rPr lang="en-IN" dirty="0" err="1"/>
              <a:t>api</a:t>
            </a:r>
            <a:r>
              <a:rPr lang="en-IN" dirty="0"/>
              <a:t>/customers/:id</a:t>
            </a:r>
          </a:p>
          <a:p>
            <a:pPr marL="457200" lvl="1" indent="0">
              <a:buNone/>
            </a:pPr>
            <a:r>
              <a:rPr lang="en-IN" dirty="0"/>
              <a:t>Body : req.body.name</a:t>
            </a:r>
          </a:p>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195373408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Handling DELETE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Delete Request : /</a:t>
            </a:r>
            <a:r>
              <a:rPr lang="en-IN" dirty="0" err="1"/>
              <a:t>api</a:t>
            </a:r>
            <a:r>
              <a:rPr lang="en-IN" dirty="0"/>
              <a:t>/customers/:id</a:t>
            </a:r>
          </a:p>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536655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Express: Advanced Topics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normAutofit/>
          </a:bodyPr>
          <a:lstStyle/>
          <a:p>
            <a:pPr marL="457200" lvl="1" indent="0">
              <a:buNone/>
            </a:pPr>
            <a:endParaRPr lang="en-IN" dirty="0"/>
          </a:p>
          <a:p>
            <a:pPr marL="457200" lvl="1" indent="0">
              <a:buNone/>
            </a:pPr>
            <a:r>
              <a:rPr lang="en-IN" dirty="0"/>
              <a:t>Middleware</a:t>
            </a:r>
          </a:p>
          <a:p>
            <a:pPr marL="457200" lvl="1" indent="0">
              <a:buNone/>
            </a:pPr>
            <a:endParaRPr lang="en-IN" dirty="0"/>
          </a:p>
          <a:p>
            <a:pPr marL="457200" lvl="1" indent="0">
              <a:buNone/>
            </a:pPr>
            <a:r>
              <a:rPr lang="en-IN" dirty="0"/>
              <a:t>Configuration</a:t>
            </a:r>
          </a:p>
          <a:p>
            <a:pPr marL="457200" lvl="1" indent="0">
              <a:buNone/>
            </a:pPr>
            <a:endParaRPr lang="en-IN" dirty="0"/>
          </a:p>
          <a:p>
            <a:pPr marL="457200" lvl="1" indent="0">
              <a:buNone/>
            </a:pPr>
            <a:r>
              <a:rPr lang="en-IN" dirty="0"/>
              <a:t>Debugging</a:t>
            </a:r>
          </a:p>
          <a:p>
            <a:pPr marL="457200" lvl="1" indent="0">
              <a:buNone/>
            </a:pPr>
            <a:endParaRPr lang="en-IN" dirty="0"/>
          </a:p>
          <a:p>
            <a:pPr marL="457200" lvl="1" indent="0">
              <a:buNone/>
            </a:pPr>
            <a:r>
              <a:rPr lang="en-IN" dirty="0"/>
              <a:t>Template Engines</a:t>
            </a:r>
          </a:p>
          <a:p>
            <a:endParaRPr lang="en-IN" dirty="0"/>
          </a:p>
        </p:txBody>
      </p:sp>
    </p:spTree>
    <p:extLst>
      <p:ext uri="{BB962C8B-B14F-4D97-AF65-F5344CB8AC3E}">
        <p14:creationId xmlns:p14="http://schemas.microsoft.com/office/powerpoint/2010/main" val="71061398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pPr marL="457200" lvl="1" indent="0">
              <a:buNone/>
            </a:pPr>
            <a:endParaRPr lang="en-IN" dirty="0"/>
          </a:p>
          <a:p>
            <a:r>
              <a:rPr lang="en-US" dirty="0"/>
              <a:t>Middleware functions are functions that have access to the request object (req), the response object (res), and the next function in the application’s request-response cycle.</a:t>
            </a:r>
          </a:p>
          <a:p>
            <a:endParaRPr lang="en-US" dirty="0"/>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in the stack.</a:t>
            </a:r>
          </a:p>
          <a:p>
            <a:pPr lvl="1"/>
            <a:endParaRPr lang="en-US" dirty="0"/>
          </a:p>
          <a:p>
            <a:pPr lvl="1"/>
            <a:endParaRPr lang="en-US" dirty="0"/>
          </a:p>
          <a:p>
            <a:endParaRPr lang="en-IN" dirty="0"/>
          </a:p>
        </p:txBody>
      </p:sp>
    </p:spTree>
    <p:extLst>
      <p:ext uri="{BB962C8B-B14F-4D97-AF65-F5344CB8AC3E}">
        <p14:creationId xmlns:p14="http://schemas.microsoft.com/office/powerpoint/2010/main" val="170744575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Request Processing Pipeline</a:t>
            </a:r>
            <a:r>
              <a:rPr lang="en-IN" sz="3600" b="1" dirty="0">
                <a:solidFill>
                  <a:schemeClr val="accent6">
                    <a:lumMod val="75000"/>
                  </a:schemeClr>
                </a:solidFill>
              </a:rPr>
              <a:t>	</a:t>
            </a:r>
          </a:p>
        </p:txBody>
      </p:sp>
      <p:grpSp>
        <p:nvGrpSpPr>
          <p:cNvPr id="5" name="Group 4">
            <a:extLst>
              <a:ext uri="{FF2B5EF4-FFF2-40B4-BE49-F238E27FC236}">
                <a16:creationId xmlns:a16="http://schemas.microsoft.com/office/drawing/2014/main" id="{5D619DA2-AD89-4224-99B0-BCE5EB9841BE}"/>
              </a:ext>
            </a:extLst>
          </p:cNvPr>
          <p:cNvGrpSpPr/>
          <p:nvPr/>
        </p:nvGrpSpPr>
        <p:grpSpPr>
          <a:xfrm>
            <a:off x="856686" y="2837295"/>
            <a:ext cx="10497114" cy="1053986"/>
            <a:chOff x="847442" y="3172574"/>
            <a:chExt cx="10497114" cy="1657439"/>
          </a:xfrm>
        </p:grpSpPr>
        <p:sp>
          <p:nvSpPr>
            <p:cNvPr id="6" name="Freeform: Shape 5">
              <a:extLst>
                <a:ext uri="{FF2B5EF4-FFF2-40B4-BE49-F238E27FC236}">
                  <a16:creationId xmlns:a16="http://schemas.microsoft.com/office/drawing/2014/main" id="{DB24B795-C9EA-4A64-9383-423C551A944F}"/>
                </a:ext>
              </a:extLst>
            </p:cNvPr>
            <p:cNvSpPr/>
            <p:nvPr/>
          </p:nvSpPr>
          <p:spPr>
            <a:xfrm>
              <a:off x="847442"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325" tIns="193325" rIns="193325" bIns="193325" numCol="1" spcCol="1270" anchor="ctr" anchorCtr="0">
              <a:noAutofit/>
            </a:bodyPr>
            <a:lstStyle/>
            <a:p>
              <a:pPr marL="0" lvl="0" indent="0" algn="ctr" defTabSz="1689100">
                <a:lnSpc>
                  <a:spcPct val="90000"/>
                </a:lnSpc>
                <a:spcBef>
                  <a:spcPct val="0"/>
                </a:spcBef>
                <a:spcAft>
                  <a:spcPct val="35000"/>
                </a:spcAft>
                <a:buNone/>
              </a:pPr>
              <a:r>
                <a:rPr lang="en-IN" sz="3800" kern="1200" dirty="0"/>
                <a:t>Request</a:t>
              </a:r>
            </a:p>
          </p:txBody>
        </p:sp>
        <p:sp>
          <p:nvSpPr>
            <p:cNvPr id="7" name="Freeform: Shape 6">
              <a:extLst>
                <a:ext uri="{FF2B5EF4-FFF2-40B4-BE49-F238E27FC236}">
                  <a16:creationId xmlns:a16="http://schemas.microsoft.com/office/drawing/2014/main" id="{5EF40834-1A87-4BCA-82ED-D0F4621B5D09}"/>
                </a:ext>
              </a:extLst>
            </p:cNvPr>
            <p:cNvSpPr/>
            <p:nvPr/>
          </p:nvSpPr>
          <p:spPr>
            <a:xfrm>
              <a:off x="3886080" y="3658756"/>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en-IN" sz="2900" kern="1200"/>
            </a:p>
          </p:txBody>
        </p:sp>
        <p:sp>
          <p:nvSpPr>
            <p:cNvPr id="8" name="Freeform: Shape 7">
              <a:extLst>
                <a:ext uri="{FF2B5EF4-FFF2-40B4-BE49-F238E27FC236}">
                  <a16:creationId xmlns:a16="http://schemas.microsoft.com/office/drawing/2014/main" id="{B6955C72-4B61-43E1-B306-D8E885872E17}"/>
                </a:ext>
              </a:extLst>
            </p:cNvPr>
            <p:cNvSpPr/>
            <p:nvPr/>
          </p:nvSpPr>
          <p:spPr>
            <a:xfrm>
              <a:off x="4714800"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325" tIns="193325" rIns="193325" bIns="193325" numCol="1" spcCol="1270" anchor="ctr" anchorCtr="0">
              <a:noAutofit/>
            </a:bodyPr>
            <a:lstStyle/>
            <a:p>
              <a:pPr marL="0" lvl="0" indent="0" algn="ctr" defTabSz="1689100">
                <a:lnSpc>
                  <a:spcPct val="90000"/>
                </a:lnSpc>
                <a:spcBef>
                  <a:spcPct val="0"/>
                </a:spcBef>
                <a:spcAft>
                  <a:spcPct val="35000"/>
                </a:spcAft>
                <a:buNone/>
              </a:pPr>
              <a:r>
                <a:rPr lang="en-IN" sz="3800" kern="1200" dirty="0"/>
                <a:t>Middleware</a:t>
              </a:r>
            </a:p>
          </p:txBody>
        </p:sp>
        <p:sp>
          <p:nvSpPr>
            <p:cNvPr id="9" name="Freeform: Shape 8">
              <a:extLst>
                <a:ext uri="{FF2B5EF4-FFF2-40B4-BE49-F238E27FC236}">
                  <a16:creationId xmlns:a16="http://schemas.microsoft.com/office/drawing/2014/main" id="{5BA81D1A-30A3-4875-96B9-C98A7810E8BF}"/>
                </a:ext>
              </a:extLst>
            </p:cNvPr>
            <p:cNvSpPr/>
            <p:nvPr/>
          </p:nvSpPr>
          <p:spPr>
            <a:xfrm>
              <a:off x="7753439" y="3658756"/>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en-IN" sz="2900" kern="1200"/>
            </a:p>
          </p:txBody>
        </p:sp>
        <p:sp>
          <p:nvSpPr>
            <p:cNvPr id="10" name="Freeform: Shape 9">
              <a:extLst>
                <a:ext uri="{FF2B5EF4-FFF2-40B4-BE49-F238E27FC236}">
                  <a16:creationId xmlns:a16="http://schemas.microsoft.com/office/drawing/2014/main" id="{9BA997FE-A64F-47BC-B701-68D2DBEB73E0}"/>
                </a:ext>
              </a:extLst>
            </p:cNvPr>
            <p:cNvSpPr/>
            <p:nvPr/>
          </p:nvSpPr>
          <p:spPr>
            <a:xfrm>
              <a:off x="8582158"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325" tIns="193325" rIns="193325" bIns="193325" numCol="1" spcCol="1270" anchor="ctr" anchorCtr="0">
              <a:noAutofit/>
            </a:bodyPr>
            <a:lstStyle/>
            <a:p>
              <a:pPr marL="0" lvl="0" indent="0" algn="ctr" defTabSz="1689100">
                <a:lnSpc>
                  <a:spcPct val="90000"/>
                </a:lnSpc>
                <a:spcBef>
                  <a:spcPct val="0"/>
                </a:spcBef>
                <a:spcAft>
                  <a:spcPct val="35000"/>
                </a:spcAft>
                <a:buNone/>
              </a:pPr>
              <a:r>
                <a:rPr lang="en-IN" sz="3800" kern="1200" dirty="0"/>
                <a:t>Response</a:t>
              </a:r>
            </a:p>
          </p:txBody>
        </p:sp>
      </p:grpSp>
    </p:spTree>
    <p:extLst>
      <p:ext uri="{BB962C8B-B14F-4D97-AF65-F5344CB8AC3E}">
        <p14:creationId xmlns:p14="http://schemas.microsoft.com/office/powerpoint/2010/main" val="380971822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Creating Custom 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pPr marL="457200" lvl="1" indent="0">
              <a:buNone/>
            </a:pPr>
            <a:endParaRPr lang="en-IN" dirty="0"/>
          </a:p>
          <a:p>
            <a:pPr marL="0" indent="0">
              <a:buNone/>
            </a:pPr>
            <a:r>
              <a:rPr lang="en-IN" sz="2400" dirty="0" err="1"/>
              <a:t>app.use</a:t>
            </a:r>
            <a:r>
              <a:rPr lang="en-IN" sz="2400" dirty="0"/>
              <a:t>(function(</a:t>
            </a:r>
            <a:r>
              <a:rPr lang="en-IN" sz="2400" dirty="0" err="1"/>
              <a:t>req,res,next</a:t>
            </a:r>
            <a:r>
              <a:rPr lang="en-IN" sz="2400" dirty="0"/>
              <a:t>) {</a:t>
            </a:r>
          </a:p>
          <a:p>
            <a:pPr marL="0" indent="0">
              <a:buNone/>
            </a:pPr>
            <a:r>
              <a:rPr lang="en-IN" sz="2400" dirty="0"/>
              <a:t>    console.log('Logging....');</a:t>
            </a:r>
          </a:p>
          <a:p>
            <a:pPr marL="0" indent="0">
              <a:buNone/>
            </a:pPr>
            <a:r>
              <a:rPr lang="en-IN" sz="2400" dirty="0"/>
              <a:t>    next();</a:t>
            </a:r>
          </a:p>
          <a:p>
            <a:pPr marL="0" indent="0">
              <a:buNone/>
            </a:pPr>
            <a:r>
              <a:rPr lang="en-IN" sz="2400" dirty="0"/>
              <a:t>    // </a:t>
            </a:r>
            <a:r>
              <a:rPr lang="en-IN" sz="2400" dirty="0" err="1"/>
              <a:t>res.end</a:t>
            </a:r>
            <a:r>
              <a:rPr lang="en-IN" sz="2400" dirty="0"/>
              <a:t>();</a:t>
            </a:r>
          </a:p>
          <a:p>
            <a:pPr marL="0" indent="0">
              <a:buNone/>
            </a:pPr>
            <a:r>
              <a:rPr lang="en-IN" sz="2400" dirty="0"/>
              <a:t>});</a:t>
            </a:r>
          </a:p>
          <a:p>
            <a:pPr lvl="1"/>
            <a:endParaRPr lang="en-US" dirty="0"/>
          </a:p>
          <a:p>
            <a:pPr lvl="1"/>
            <a:r>
              <a:rPr lang="en-US" dirty="0"/>
              <a:t>Separate file Example</a:t>
            </a:r>
          </a:p>
          <a:p>
            <a:endParaRPr lang="en-IN" dirty="0"/>
          </a:p>
        </p:txBody>
      </p:sp>
    </p:spTree>
    <p:extLst>
      <p:ext uri="{BB962C8B-B14F-4D97-AF65-F5344CB8AC3E}">
        <p14:creationId xmlns:p14="http://schemas.microsoft.com/office/powerpoint/2010/main" val="35503352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Built-In 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hlinkClick r:id="rId2"/>
              </a:rPr>
              <a:t>https://expressjs.com/en/resources/middleware.html</a:t>
            </a:r>
            <a:endParaRPr lang="en-IN" dirty="0"/>
          </a:p>
          <a:p>
            <a:endParaRPr lang="en-IN" dirty="0"/>
          </a:p>
          <a:p>
            <a:r>
              <a:rPr lang="en-US" dirty="0" err="1"/>
              <a:t>app.use</a:t>
            </a:r>
            <a:r>
              <a:rPr lang="en-US" dirty="0"/>
              <a:t>(</a:t>
            </a:r>
            <a:r>
              <a:rPr lang="en-US" dirty="0" err="1"/>
              <a:t>express.static</a:t>
            </a:r>
            <a:r>
              <a:rPr lang="en-US" dirty="0"/>
              <a:t>('public'));</a:t>
            </a:r>
          </a:p>
          <a:p>
            <a:endParaRPr lang="en-IN" dirty="0"/>
          </a:p>
        </p:txBody>
      </p:sp>
    </p:spTree>
    <p:extLst>
      <p:ext uri="{BB962C8B-B14F-4D97-AF65-F5344CB8AC3E}">
        <p14:creationId xmlns:p14="http://schemas.microsoft.com/office/powerpoint/2010/main" val="66135290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Third-party 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t>Need to install</a:t>
            </a:r>
          </a:p>
          <a:p>
            <a:endParaRPr lang="en-IN" dirty="0">
              <a:hlinkClick r:id="rId2"/>
            </a:endParaRPr>
          </a:p>
          <a:p>
            <a:r>
              <a:rPr lang="en-IN" dirty="0">
                <a:hlinkClick r:id="rId2"/>
              </a:rPr>
              <a:t>https://expressjs.com/en/resources/middleware.html</a:t>
            </a:r>
            <a:endParaRPr lang="en-IN" dirty="0"/>
          </a:p>
          <a:p>
            <a:endParaRPr lang="en-IN" dirty="0"/>
          </a:p>
          <a:p>
            <a:endParaRPr lang="en-IN" dirty="0"/>
          </a:p>
        </p:txBody>
      </p:sp>
    </p:spTree>
    <p:extLst>
      <p:ext uri="{BB962C8B-B14F-4D97-AF65-F5344CB8AC3E}">
        <p14:creationId xmlns:p14="http://schemas.microsoft.com/office/powerpoint/2010/main" val="399097028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5E0-5896-41FC-A39B-BB66B6ECEAE1}"/>
              </a:ext>
            </a:extLst>
          </p:cNvPr>
          <p:cNvSpPr>
            <a:spLocks noGrp="1"/>
          </p:cNvSpPr>
          <p:nvPr>
            <p:ph type="title"/>
          </p:nvPr>
        </p:nvSpPr>
        <p:spPr/>
        <p:txBody>
          <a:bodyPr>
            <a:normAutofit/>
          </a:bodyPr>
          <a:lstStyle/>
          <a:p>
            <a:pPr algn="ctr"/>
            <a:r>
              <a:rPr lang="en-IN" sz="3600" b="1" dirty="0"/>
              <a:t>How Node Works</a:t>
            </a:r>
          </a:p>
        </p:txBody>
      </p:sp>
      <p:sp>
        <p:nvSpPr>
          <p:cNvPr id="4" name="Content Placeholder 3">
            <a:extLst>
              <a:ext uri="{FF2B5EF4-FFF2-40B4-BE49-F238E27FC236}">
                <a16:creationId xmlns:a16="http://schemas.microsoft.com/office/drawing/2014/main" id="{A96A17D2-BE8D-4127-B786-B0B15A4FB9BC}"/>
              </a:ext>
            </a:extLst>
          </p:cNvPr>
          <p:cNvSpPr>
            <a:spLocks noGrp="1"/>
          </p:cNvSpPr>
          <p:nvPr>
            <p:ph idx="1"/>
          </p:nvPr>
        </p:nvSpPr>
        <p:spPr/>
        <p:txBody>
          <a:bodyPr>
            <a:normAutofit fontScale="92500" lnSpcReduction="10000"/>
          </a:bodyPr>
          <a:lstStyle/>
          <a:p>
            <a:r>
              <a:rPr lang="en-US" dirty="0"/>
              <a:t>Node is highly-scalable, data-intensive and real-time apps because of no-blocking and asynchronies nature of node </a:t>
            </a:r>
            <a:r>
              <a:rPr lang="en-US" dirty="0" err="1"/>
              <a:t>js</a:t>
            </a:r>
            <a:endParaRPr lang="en-US" dirty="0"/>
          </a:p>
          <a:p>
            <a:endParaRPr lang="en-US" dirty="0"/>
          </a:p>
          <a:p>
            <a:r>
              <a:rPr lang="en-US" dirty="0"/>
              <a:t>Single Threaded.</a:t>
            </a:r>
          </a:p>
          <a:p>
            <a:endParaRPr lang="en-US" dirty="0"/>
          </a:p>
          <a:p>
            <a:r>
              <a:rPr lang="en-US" dirty="0"/>
              <a:t>Difference between synchronous and asynchronous</a:t>
            </a:r>
          </a:p>
          <a:p>
            <a:pPr marL="0" indent="0">
              <a:buNone/>
            </a:pPr>
            <a:endParaRPr lang="en-US" dirty="0"/>
          </a:p>
          <a:p>
            <a:r>
              <a:rPr lang="en-IN" dirty="0"/>
              <a:t>Kitchen example</a:t>
            </a:r>
          </a:p>
          <a:p>
            <a:endParaRPr lang="en-IN" dirty="0"/>
          </a:p>
          <a:p>
            <a:r>
              <a:rPr lang="en-US" dirty="0"/>
              <a:t>Event loop</a:t>
            </a:r>
          </a:p>
        </p:txBody>
      </p:sp>
    </p:spTree>
    <p:extLst>
      <p:ext uri="{BB962C8B-B14F-4D97-AF65-F5344CB8AC3E}">
        <p14:creationId xmlns:p14="http://schemas.microsoft.com/office/powerpoint/2010/main" val="291887684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Environments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t>console.log(`NODE_ENV: ${</a:t>
            </a:r>
            <a:r>
              <a:rPr lang="en-IN" dirty="0" err="1"/>
              <a:t>process.env.NODE_ENV</a:t>
            </a:r>
            <a:r>
              <a:rPr lang="en-IN" dirty="0"/>
              <a:t>}`);</a:t>
            </a:r>
          </a:p>
          <a:p>
            <a:endParaRPr lang="en-IN" dirty="0"/>
          </a:p>
          <a:p>
            <a:r>
              <a:rPr lang="en-IN" dirty="0"/>
              <a:t>console.log(</a:t>
            </a:r>
            <a:r>
              <a:rPr lang="en-IN" dirty="0" err="1"/>
              <a:t>app.get</a:t>
            </a:r>
            <a:r>
              <a:rPr lang="en-IN" dirty="0"/>
              <a:t>('env'));</a:t>
            </a:r>
          </a:p>
          <a:p>
            <a:endParaRPr lang="en-IN" dirty="0"/>
          </a:p>
          <a:p>
            <a:endParaRPr lang="en-IN" dirty="0"/>
          </a:p>
        </p:txBody>
      </p:sp>
    </p:spTree>
    <p:extLst>
      <p:ext uri="{BB962C8B-B14F-4D97-AF65-F5344CB8AC3E}">
        <p14:creationId xmlns:p14="http://schemas.microsoft.com/office/powerpoint/2010/main" val="263500430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Configuration</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hlinkClick r:id="rId2"/>
              </a:rPr>
              <a:t>https://www.npmjs.com/package/config</a:t>
            </a:r>
            <a:endParaRPr lang="en-IN" dirty="0"/>
          </a:p>
          <a:p>
            <a:endParaRPr lang="en-IN" dirty="0"/>
          </a:p>
        </p:txBody>
      </p:sp>
    </p:spTree>
    <p:extLst>
      <p:ext uri="{BB962C8B-B14F-4D97-AF65-F5344CB8AC3E}">
        <p14:creationId xmlns:p14="http://schemas.microsoft.com/office/powerpoint/2010/main" val="397148428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US" sz="3600" b="1" dirty="0"/>
              <a:t>Handing session securely</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hlinkClick r:id="rId2"/>
              </a:rPr>
              <a:t>https://github.com/expressjs/session</a:t>
            </a:r>
            <a:endParaRPr lang="en-IN" dirty="0"/>
          </a:p>
          <a:p>
            <a:r>
              <a:rPr lang="en-IN" dirty="0"/>
              <a:t>Passport JS</a:t>
            </a:r>
          </a:p>
        </p:txBody>
      </p:sp>
    </p:spTree>
    <p:extLst>
      <p:ext uri="{BB962C8B-B14F-4D97-AF65-F5344CB8AC3E}">
        <p14:creationId xmlns:p14="http://schemas.microsoft.com/office/powerpoint/2010/main" val="391210884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US" sz="3600" b="1" dirty="0"/>
              <a:t>Debugging</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endParaRPr lang="en-IN" dirty="0"/>
          </a:p>
        </p:txBody>
      </p:sp>
    </p:spTree>
    <p:extLst>
      <p:ext uri="{BB962C8B-B14F-4D97-AF65-F5344CB8AC3E}">
        <p14:creationId xmlns:p14="http://schemas.microsoft.com/office/powerpoint/2010/main" val="255178187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Template Engines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t>Most Popular Template Engines</a:t>
            </a:r>
          </a:p>
          <a:p>
            <a:pPr lvl="1"/>
            <a:r>
              <a:rPr lang="en-IN" dirty="0"/>
              <a:t>Pug (Jade)</a:t>
            </a:r>
          </a:p>
          <a:p>
            <a:pPr lvl="1"/>
            <a:r>
              <a:rPr lang="en-IN" dirty="0" err="1"/>
              <a:t>Mustache</a:t>
            </a:r>
            <a:endParaRPr lang="en-IN" dirty="0"/>
          </a:p>
          <a:p>
            <a:pPr lvl="1"/>
            <a:r>
              <a:rPr lang="en-IN" dirty="0"/>
              <a:t>EJS</a:t>
            </a:r>
          </a:p>
          <a:p>
            <a:r>
              <a:rPr lang="en-IN" dirty="0"/>
              <a:t>Each template has different syntax. </a:t>
            </a:r>
          </a:p>
          <a:p>
            <a:r>
              <a:rPr lang="en-IN" dirty="0"/>
              <a:t>Engines use for generate dynamic HTML and returns to Client.</a:t>
            </a:r>
          </a:p>
          <a:p>
            <a:r>
              <a:rPr lang="en-IN" dirty="0"/>
              <a:t>In this demo We will see pug</a:t>
            </a:r>
          </a:p>
          <a:p>
            <a:r>
              <a:rPr lang="en-IN" dirty="0">
                <a:hlinkClick r:id="rId2"/>
              </a:rPr>
              <a:t>https://www.npmjs.com/package/pug</a:t>
            </a:r>
            <a:endParaRPr lang="en-IN" dirty="0"/>
          </a:p>
          <a:p>
            <a:r>
              <a:rPr lang="en-IN" dirty="0" err="1"/>
              <a:t>npm</a:t>
            </a:r>
            <a:r>
              <a:rPr lang="en-IN" dirty="0"/>
              <a:t> </a:t>
            </a:r>
            <a:r>
              <a:rPr lang="en-IN" dirty="0" err="1"/>
              <a:t>i</a:t>
            </a:r>
            <a:r>
              <a:rPr lang="en-IN" dirty="0"/>
              <a:t> pug</a:t>
            </a:r>
          </a:p>
          <a:p>
            <a:pPr marL="457200" lvl="1" indent="0">
              <a:buNone/>
            </a:pPr>
            <a:endParaRPr lang="en-IN" dirty="0"/>
          </a:p>
          <a:p>
            <a:pPr lvl="1"/>
            <a:endParaRPr lang="en-IN" dirty="0"/>
          </a:p>
          <a:p>
            <a:pPr lvl="1"/>
            <a:endParaRPr lang="en-IN" dirty="0"/>
          </a:p>
        </p:txBody>
      </p:sp>
    </p:spTree>
    <p:extLst>
      <p:ext uri="{BB962C8B-B14F-4D97-AF65-F5344CB8AC3E}">
        <p14:creationId xmlns:p14="http://schemas.microsoft.com/office/powerpoint/2010/main" val="317042563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Pug Template Engine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fontScale="85000" lnSpcReduction="20000"/>
          </a:bodyPr>
          <a:lstStyle/>
          <a:p>
            <a:pPr marL="0" indent="0">
              <a:buNone/>
            </a:pPr>
            <a:br>
              <a:rPr lang="en-US" dirty="0"/>
            </a:br>
            <a:r>
              <a:rPr lang="en-US" dirty="0" err="1"/>
              <a:t>app.set</a:t>
            </a:r>
            <a:r>
              <a:rPr lang="en-US" dirty="0"/>
              <a:t>('view </a:t>
            </a:r>
            <a:r>
              <a:rPr lang="en-US" dirty="0" err="1"/>
              <a:t>engine','pug</a:t>
            </a:r>
            <a:r>
              <a:rPr lang="en-US" dirty="0"/>
              <a:t>') // Express will internally load this module</a:t>
            </a:r>
            <a:br>
              <a:rPr lang="en-US" dirty="0"/>
            </a:br>
            <a:r>
              <a:rPr lang="en-US" dirty="0" err="1"/>
              <a:t>app.set</a:t>
            </a:r>
            <a:r>
              <a:rPr lang="en-US" dirty="0"/>
              <a:t>('views','./views'); // default path</a:t>
            </a:r>
            <a:endParaRPr lang="en-IN" dirty="0"/>
          </a:p>
          <a:p>
            <a:pPr marL="0" indent="0">
              <a:buNone/>
            </a:pPr>
            <a:r>
              <a:rPr lang="en-IN" dirty="0"/>
              <a:t>Syntax</a:t>
            </a:r>
          </a:p>
          <a:p>
            <a:pPr marL="914400" lvl="2" indent="0">
              <a:buNone/>
            </a:pPr>
            <a:r>
              <a:rPr lang="en-US" dirty="0"/>
              <a:t>html</a:t>
            </a:r>
          </a:p>
          <a:p>
            <a:pPr marL="914400" lvl="2" indent="0">
              <a:buNone/>
            </a:pPr>
            <a:r>
              <a:rPr lang="en-US" dirty="0"/>
              <a:t>    head</a:t>
            </a:r>
          </a:p>
          <a:p>
            <a:pPr marL="914400" lvl="2" indent="0">
              <a:buNone/>
            </a:pPr>
            <a:r>
              <a:rPr lang="en-US" dirty="0"/>
              <a:t>        title= title </a:t>
            </a:r>
          </a:p>
          <a:p>
            <a:pPr marL="914400" lvl="2" indent="0">
              <a:buNone/>
            </a:pPr>
            <a:r>
              <a:rPr lang="en-US" dirty="0"/>
              <a:t>    body</a:t>
            </a:r>
          </a:p>
          <a:p>
            <a:pPr marL="914400" lvl="2" indent="0">
              <a:buNone/>
            </a:pPr>
            <a:r>
              <a:rPr lang="en-US" dirty="0"/>
              <a:t>        h1= message</a:t>
            </a:r>
          </a:p>
          <a:p>
            <a:pPr marL="457200" lvl="1" indent="0">
              <a:buNone/>
            </a:pPr>
            <a:endParaRPr lang="en-IN" dirty="0"/>
          </a:p>
          <a:p>
            <a:pPr marL="0" indent="0">
              <a:buNone/>
            </a:pPr>
            <a:r>
              <a:rPr lang="en-IN" dirty="0" err="1"/>
              <a:t>app.get</a:t>
            </a:r>
            <a:r>
              <a:rPr lang="en-IN" dirty="0"/>
              <a:t>('/', function (</a:t>
            </a:r>
            <a:r>
              <a:rPr lang="en-IN" dirty="0" err="1"/>
              <a:t>req</a:t>
            </a:r>
            <a:r>
              <a:rPr lang="en-IN" dirty="0"/>
              <a:t>, res) {</a:t>
            </a:r>
          </a:p>
          <a:p>
            <a:pPr marL="0" indent="0">
              <a:buNone/>
            </a:pPr>
            <a:r>
              <a:rPr lang="en-IN" dirty="0"/>
              <a:t>    </a:t>
            </a:r>
            <a:r>
              <a:rPr lang="en-IN" dirty="0" err="1"/>
              <a:t>res.render</a:t>
            </a:r>
            <a:r>
              <a:rPr lang="en-IN" dirty="0"/>
              <a:t>('index', { title: 'my express app', message: 'Hello World' })</a:t>
            </a:r>
          </a:p>
          <a:p>
            <a:pPr marL="0" indent="0">
              <a:buNone/>
            </a:pPr>
            <a:r>
              <a:rPr lang="en-IN" dirty="0"/>
              <a:t>    // </a:t>
            </a:r>
            <a:r>
              <a:rPr lang="en-IN" dirty="0" err="1"/>
              <a:t>res.send</a:t>
            </a:r>
            <a:r>
              <a:rPr lang="en-IN" dirty="0"/>
              <a:t>('Hello World1');</a:t>
            </a:r>
          </a:p>
          <a:p>
            <a:pPr marL="0" indent="0">
              <a:buNone/>
            </a:pPr>
            <a:r>
              <a:rPr lang="en-IN" dirty="0"/>
              <a:t>});</a:t>
            </a:r>
          </a:p>
          <a:p>
            <a:pPr marL="457200" lvl="1" indent="0">
              <a:buNone/>
            </a:pPr>
            <a:endParaRPr lang="en-IN" dirty="0"/>
          </a:p>
          <a:p>
            <a:pPr lvl="1"/>
            <a:endParaRPr lang="en-IN" dirty="0"/>
          </a:p>
          <a:p>
            <a:pPr lvl="1"/>
            <a:endParaRPr lang="en-IN" dirty="0"/>
          </a:p>
        </p:txBody>
      </p:sp>
    </p:spTree>
    <p:extLst>
      <p:ext uri="{BB962C8B-B14F-4D97-AF65-F5344CB8AC3E}">
        <p14:creationId xmlns:p14="http://schemas.microsoft.com/office/powerpoint/2010/main" val="119690757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Database Integration</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br>
              <a:rPr lang="en-US" dirty="0"/>
            </a:br>
            <a:r>
              <a:rPr lang="en-IN" dirty="0">
                <a:hlinkClick r:id="rId2"/>
              </a:rPr>
              <a:t>https://expressjs.com/en/guide/database-integration.html</a:t>
            </a:r>
            <a:endParaRPr lang="en-IN" dirty="0"/>
          </a:p>
          <a:p>
            <a:pPr lvl="1"/>
            <a:endParaRPr lang="en-IN" dirty="0"/>
          </a:p>
          <a:p>
            <a:pPr lvl="1"/>
            <a:endParaRPr lang="en-IN" dirty="0"/>
          </a:p>
        </p:txBody>
      </p:sp>
    </p:spTree>
    <p:extLst>
      <p:ext uri="{BB962C8B-B14F-4D97-AF65-F5344CB8AC3E}">
        <p14:creationId xmlns:p14="http://schemas.microsoft.com/office/powerpoint/2010/main" val="261596846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Express MVC</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br>
              <a:rPr lang="en-US" dirty="0"/>
            </a:br>
            <a:r>
              <a:rPr lang="en-IN" dirty="0">
                <a:hlinkClick r:id="rId2"/>
              </a:rPr>
              <a:t>https://www.npmjs.com/package/express-mvc-generator</a:t>
            </a:r>
            <a:endParaRPr lang="en-IN" dirty="0"/>
          </a:p>
          <a:p>
            <a:pPr lvl="1"/>
            <a:endParaRPr lang="en-IN" dirty="0"/>
          </a:p>
        </p:txBody>
      </p:sp>
    </p:spTree>
    <p:extLst>
      <p:ext uri="{BB962C8B-B14F-4D97-AF65-F5344CB8AC3E}">
        <p14:creationId xmlns:p14="http://schemas.microsoft.com/office/powerpoint/2010/main" val="115299572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444101" y="1251755"/>
            <a:ext cx="9144000" cy="2177241"/>
          </a:xfrm>
        </p:spPr>
        <p:txBody>
          <a:bodyPr vert="horz" lIns="91440" tIns="45720" rIns="91440" bIns="45720" rtlCol="0" anchor="b">
            <a:normAutofit/>
          </a:bodyPr>
          <a:lstStyle/>
          <a:p>
            <a:pPr algn="ctr"/>
            <a:r>
              <a:rPr lang="en-US" sz="5800" dirty="0"/>
              <a:t>Asynchronous JavaScript</a:t>
            </a:r>
            <a:endParaRPr lang="en-US" sz="58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52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normAutofit/>
          </a:bodyPr>
          <a:lstStyle/>
          <a:p>
            <a:pPr algn="ctr"/>
            <a:r>
              <a:rPr lang="en-US" sz="3600" b="1" dirty="0"/>
              <a:t>Asynchronous Code</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5"/>
            <a:ext cx="9144000" cy="1655762"/>
          </a:xfrm>
        </p:spPr>
        <p:txBody>
          <a:bodyPr>
            <a:normAutofit/>
          </a:bodyPr>
          <a:lstStyle/>
          <a:p>
            <a:pPr algn="l"/>
            <a:br>
              <a:rPr lang="en-US" dirty="0"/>
            </a:br>
            <a:r>
              <a:rPr lang="en-US" dirty="0">
                <a:hlinkClick r:id="rId2"/>
              </a:rPr>
              <a:t>sync_async.js</a:t>
            </a:r>
            <a:endParaRPr lang="en-IN" dirty="0"/>
          </a:p>
        </p:txBody>
      </p:sp>
    </p:spTree>
    <p:extLst>
      <p:ext uri="{BB962C8B-B14F-4D97-AF65-F5344CB8AC3E}">
        <p14:creationId xmlns:p14="http://schemas.microsoft.com/office/powerpoint/2010/main" val="70669858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F335-B462-46CC-88B0-EB871DBE623E}"/>
              </a:ext>
            </a:extLst>
          </p:cNvPr>
          <p:cNvSpPr>
            <a:spLocks noGrp="1"/>
          </p:cNvSpPr>
          <p:nvPr>
            <p:ph type="title"/>
          </p:nvPr>
        </p:nvSpPr>
        <p:spPr/>
        <p:txBody>
          <a:bodyPr>
            <a:normAutofit/>
          </a:bodyPr>
          <a:lstStyle/>
          <a:p>
            <a:pPr algn="ctr"/>
            <a:r>
              <a:rPr lang="en-US" sz="3600" b="1" dirty="0"/>
              <a:t>Event loop</a:t>
            </a:r>
            <a:endParaRPr lang="en-IN" sz="3600" b="1" dirty="0"/>
          </a:p>
        </p:txBody>
      </p:sp>
      <p:pic>
        <p:nvPicPr>
          <p:cNvPr id="5" name="Content Placeholder 4">
            <a:extLst>
              <a:ext uri="{FF2B5EF4-FFF2-40B4-BE49-F238E27FC236}">
                <a16:creationId xmlns:a16="http://schemas.microsoft.com/office/drawing/2014/main" id="{88A4B6BE-BE7F-451F-A87A-E0A544A6B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841" y="1825625"/>
            <a:ext cx="7886318" cy="4351338"/>
          </a:xfrm>
        </p:spPr>
      </p:pic>
    </p:spTree>
    <p:extLst>
      <p:ext uri="{BB962C8B-B14F-4D97-AF65-F5344CB8AC3E}">
        <p14:creationId xmlns:p14="http://schemas.microsoft.com/office/powerpoint/2010/main" val="245472393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normAutofit/>
          </a:bodyPr>
          <a:lstStyle/>
          <a:p>
            <a:r>
              <a:rPr lang="en-US" sz="3600" b="1" dirty="0"/>
              <a:t>Async patterns</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rPr>
              <a:t>async_patterns.js</a:t>
            </a:r>
            <a:endParaRPr lang="en-US" dirty="0"/>
          </a:p>
          <a:p>
            <a:pPr algn="l"/>
            <a:endParaRPr lang="en-US" dirty="0"/>
          </a:p>
          <a:p>
            <a:pPr marL="342900" indent="-342900" algn="l">
              <a:buFont typeface="Arial" panose="020B0604020202020204" pitchFamily="34" charset="0"/>
              <a:buChar char="•"/>
            </a:pPr>
            <a:r>
              <a:rPr lang="en-IN" b="1" dirty="0" err="1"/>
              <a:t>callbacks</a:t>
            </a:r>
            <a:endParaRPr lang="en-IN" b="1" dirty="0"/>
          </a:p>
          <a:p>
            <a:pPr marL="342900" indent="-342900" algn="l">
              <a:buFont typeface="Arial" panose="020B0604020202020204" pitchFamily="34" charset="0"/>
              <a:buChar char="•"/>
            </a:pPr>
            <a:r>
              <a:rPr lang="en-IN" b="1" dirty="0"/>
              <a:t>Promises</a:t>
            </a:r>
          </a:p>
          <a:p>
            <a:pPr marL="342900" indent="-342900" algn="l">
              <a:buFont typeface="Arial" panose="020B0604020202020204" pitchFamily="34" charset="0"/>
              <a:buChar char="•"/>
            </a:pPr>
            <a:r>
              <a:rPr lang="en-IN" b="1" dirty="0" err="1"/>
              <a:t>aync</a:t>
            </a:r>
            <a:r>
              <a:rPr lang="en-IN" b="1" dirty="0"/>
              <a:t>/await</a:t>
            </a:r>
          </a:p>
          <a:p>
            <a:pPr algn="l"/>
            <a:endParaRPr lang="en-IN" dirty="0"/>
          </a:p>
          <a:p>
            <a:pPr algn="l"/>
            <a:endParaRPr lang="en-IN" dirty="0"/>
          </a:p>
        </p:txBody>
      </p:sp>
    </p:spTree>
    <p:extLst>
      <p:ext uri="{BB962C8B-B14F-4D97-AF65-F5344CB8AC3E}">
        <p14:creationId xmlns:p14="http://schemas.microsoft.com/office/powerpoint/2010/main" val="208243106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normAutofit/>
          </a:bodyPr>
          <a:lstStyle/>
          <a:p>
            <a:r>
              <a:rPr lang="en-US" sz="3600" b="1" dirty="0"/>
              <a:t>Callbacks</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r>
              <a:rPr lang="en-US" dirty="0"/>
              <a:t>Node JS handle all asynchronous calls via callback. callbacks in the general definition are just functions that you pass to other functions. It is called at the completion of certain task.</a:t>
            </a:r>
          </a:p>
          <a:p>
            <a:pPr algn="l"/>
            <a:br>
              <a:rPr lang="en-US" dirty="0"/>
            </a:br>
            <a:r>
              <a:rPr lang="en-US" dirty="0">
                <a:hlinkClick r:id="rId2"/>
              </a:rPr>
              <a:t>callbacks.js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171295022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normAutofit/>
          </a:bodyPr>
          <a:lstStyle/>
          <a:p>
            <a:r>
              <a:rPr lang="en-US" sz="3600" b="1" dirty="0"/>
              <a:t>Callback Hell</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rPr>
              <a:t>callback_hell.js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259592008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AD41C6-8CBE-4276-9B82-B33F23099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035728"/>
            <a:ext cx="6334217" cy="3136777"/>
          </a:xfrm>
          <a:prstGeom prst="rect">
            <a:avLst/>
          </a:prstGeom>
        </p:spPr>
      </p:pic>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a:xfrm>
            <a:off x="838200" y="365125"/>
            <a:ext cx="10515600" cy="451621"/>
          </a:xfrm>
        </p:spPr>
        <p:txBody>
          <a:bodyPr>
            <a:noAutofit/>
          </a:bodyPr>
          <a:lstStyle/>
          <a:p>
            <a:pPr algn="ctr"/>
            <a:r>
              <a:rPr lang="en-US" sz="3600" b="1" dirty="0"/>
              <a:t>Promises</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9806126" cy="4761606"/>
          </a:xfrm>
        </p:spPr>
        <p:txBody>
          <a:bodyPr>
            <a:normAutofit fontScale="62500" lnSpcReduction="20000"/>
          </a:bodyPr>
          <a:lstStyle/>
          <a:p>
            <a:pPr marL="0" indent="0" algn="l">
              <a:buNone/>
            </a:pPr>
            <a:br>
              <a:rPr lang="en-US" dirty="0"/>
            </a:br>
            <a:endParaRPr lang="en-US" dirty="0"/>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r>
              <a:rPr lang="en-US" dirty="0"/>
              <a:t>A promise can be created in our JavaScript code. Or else it can be returned from an external node package</a:t>
            </a:r>
          </a:p>
          <a:p>
            <a:r>
              <a:rPr lang="en-US" dirty="0"/>
              <a:t>Any promise that performs async operations should call any one of the two methods </a:t>
            </a:r>
            <a:r>
              <a:rPr lang="en-US" b="1" dirty="0"/>
              <a:t>resolve</a:t>
            </a:r>
            <a:r>
              <a:rPr lang="en-US" dirty="0"/>
              <a:t> or </a:t>
            </a:r>
            <a:r>
              <a:rPr lang="en-US" b="1" dirty="0"/>
              <a:t>reject. </a:t>
            </a:r>
            <a:r>
              <a:rPr lang="en-US" dirty="0"/>
              <a:t>Promise will consume using </a:t>
            </a:r>
            <a:r>
              <a:rPr lang="en-US" b="1" dirty="0"/>
              <a:t>then</a:t>
            </a:r>
            <a:r>
              <a:rPr lang="en-US" dirty="0"/>
              <a:t> method</a:t>
            </a:r>
          </a:p>
          <a:p>
            <a:r>
              <a:rPr lang="en-US" dirty="0"/>
              <a:t>What happens if you try to access the value from promise before it is resolved or rejected. Then promise will be in the </a:t>
            </a:r>
            <a:r>
              <a:rPr lang="en-US" b="1" dirty="0"/>
              <a:t>pending</a:t>
            </a:r>
            <a:r>
              <a:rPr lang="en-US" dirty="0"/>
              <a:t> state.</a:t>
            </a:r>
          </a:p>
          <a:p>
            <a:r>
              <a:rPr lang="en-US" dirty="0">
                <a:hlinkClick r:id="rId4"/>
              </a:rPr>
              <a:t>promise.js</a:t>
            </a:r>
            <a:endParaRPr lang="en-US" dirty="0"/>
          </a:p>
          <a:p>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250010505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355107" y="1122363"/>
            <a:ext cx="11674136" cy="1754002"/>
          </a:xfrm>
        </p:spPr>
        <p:txBody>
          <a:bodyPr>
            <a:normAutofit fontScale="90000"/>
          </a:bodyPr>
          <a:lstStyle/>
          <a:p>
            <a:br>
              <a:rPr lang="en-US" sz="6700" b="1" dirty="0">
                <a:solidFill>
                  <a:schemeClr val="accent6"/>
                </a:solidFill>
              </a:rPr>
            </a:br>
            <a:br>
              <a:rPr lang="en-US" sz="6700" b="1" dirty="0">
                <a:solidFill>
                  <a:schemeClr val="accent6"/>
                </a:solidFill>
              </a:rPr>
            </a:br>
            <a:r>
              <a:rPr lang="en-US" sz="4000" b="1" dirty="0"/>
              <a:t>Replacing Callbacks with Promises</a:t>
            </a:r>
            <a:br>
              <a:rPr lang="en-US" sz="4000" b="1" dirty="0"/>
            </a:br>
            <a:r>
              <a:rPr lang="en-US" sz="4000" b="1" dirty="0"/>
              <a:t>And </a:t>
            </a:r>
            <a:br>
              <a:rPr lang="en-US" sz="4000" b="1" dirty="0"/>
            </a:br>
            <a:r>
              <a:rPr lang="en-US" sz="4000" b="1" dirty="0"/>
              <a:t>Consuming Promise</a:t>
            </a:r>
            <a:endParaRPr lang="en-IN" sz="40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rPr>
              <a:t>calllback_to_promise.js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140218877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355107" y="1122363"/>
            <a:ext cx="11674136" cy="928380"/>
          </a:xfrm>
        </p:spPr>
        <p:txBody>
          <a:bodyPr>
            <a:normAutofit fontScale="90000"/>
          </a:bodyPr>
          <a:lstStyle/>
          <a:p>
            <a:br>
              <a:rPr lang="en-US" sz="6700" b="1" dirty="0">
                <a:solidFill>
                  <a:schemeClr val="accent6"/>
                </a:solidFill>
              </a:rPr>
            </a:br>
            <a:r>
              <a:rPr lang="en-US" sz="4000" b="1" dirty="0"/>
              <a:t>Running Parallel Promises</a:t>
            </a:r>
            <a:endParaRPr lang="en-IN" sz="40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rPr>
              <a:t>multi_promises.js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275825905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355107" y="1122363"/>
            <a:ext cx="11674136" cy="795214"/>
          </a:xfrm>
        </p:spPr>
        <p:txBody>
          <a:bodyPr>
            <a:normAutofit fontScale="90000"/>
          </a:bodyPr>
          <a:lstStyle/>
          <a:p>
            <a:br>
              <a:rPr lang="en-US" sz="6700" b="1" dirty="0">
                <a:solidFill>
                  <a:schemeClr val="accent6"/>
                </a:solidFill>
              </a:rPr>
            </a:br>
            <a:br>
              <a:rPr lang="en-US" sz="6700" b="1" dirty="0">
                <a:solidFill>
                  <a:schemeClr val="accent6"/>
                </a:solidFill>
              </a:rPr>
            </a:br>
            <a:r>
              <a:rPr lang="en-US" sz="4000" b="1" dirty="0"/>
              <a:t>Async and Await</a:t>
            </a:r>
            <a:endParaRPr lang="en-IN" sz="40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t>Operators : async and await</a:t>
            </a:r>
          </a:p>
          <a:p>
            <a:pPr algn="l"/>
            <a:r>
              <a:rPr lang="en-US" dirty="0"/>
              <a:t>Error Handling: using try catch blocks</a:t>
            </a:r>
          </a:p>
          <a:p>
            <a:pPr algn="l"/>
            <a:endParaRPr lang="en-US" dirty="0">
              <a:hlinkClick r:id="rId2"/>
            </a:endParaRPr>
          </a:p>
          <a:p>
            <a:pPr algn="l"/>
            <a:r>
              <a:rPr lang="en-US" dirty="0">
                <a:hlinkClick r:id="rId2"/>
              </a:rPr>
              <a:t>async_await.js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77362698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444101" y="1251755"/>
            <a:ext cx="9144000" cy="2177241"/>
          </a:xfrm>
        </p:spPr>
        <p:txBody>
          <a:bodyPr vert="horz" lIns="91440" tIns="45720" rIns="91440" bIns="45720" rtlCol="0" anchor="b">
            <a:normAutofit/>
          </a:bodyPr>
          <a:lstStyle/>
          <a:p>
            <a:pPr algn="ctr"/>
            <a:r>
              <a:rPr lang="en-US" sz="5800" dirty="0"/>
              <a:t>Mongo DB</a:t>
            </a:r>
            <a:endParaRPr lang="en-US" sz="58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080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What is MongoDB ?</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br>
              <a:rPr lang="en-US" dirty="0"/>
            </a:br>
            <a:r>
              <a:rPr lang="en-US" dirty="0"/>
              <a:t>MongoDB is a document-oriented NoSQL database used for high volume data storage. It is used to store JSON object.</a:t>
            </a:r>
          </a:p>
          <a:p>
            <a:pPr marL="0" indent="0">
              <a:buNone/>
            </a:pPr>
            <a:r>
              <a:rPr lang="en-US" dirty="0"/>
              <a:t>A number of databases can be run on a single MongoDB server.</a:t>
            </a:r>
          </a:p>
          <a:p>
            <a:pPr marL="0" indent="0">
              <a:buNone/>
            </a:pPr>
            <a:r>
              <a:rPr lang="en-US" dirty="0"/>
              <a:t>MongoDB can create databases on the fly. It is not required to create a database before you start working with it.</a:t>
            </a:r>
          </a:p>
          <a:p>
            <a:pPr marL="0" indent="0">
              <a:buNone/>
            </a:pPr>
            <a:endParaRPr lang="en-US" dirty="0"/>
          </a:p>
          <a:p>
            <a:pPr marL="0" indent="0">
              <a:buNone/>
            </a:pPr>
            <a:r>
              <a:rPr lang="en-IN" dirty="0">
                <a:hlinkClick r:id="rId2"/>
              </a:rPr>
              <a:t>https://www.mongodb.com/</a:t>
            </a:r>
            <a:endParaRPr lang="en-IN" dirty="0"/>
          </a:p>
          <a:p>
            <a:pPr marL="0" indent="0">
              <a:buNone/>
            </a:pPr>
            <a:endParaRPr lang="en-IN" dirty="0"/>
          </a:p>
          <a:p>
            <a:pPr marL="0" indent="0">
              <a:buNone/>
            </a:pPr>
            <a:endParaRPr lang="en-US" dirty="0"/>
          </a:p>
          <a:p>
            <a:pPr marL="0" indent="0">
              <a:buNone/>
            </a:pPr>
            <a:endParaRPr lang="en-IN" dirty="0"/>
          </a:p>
          <a:p>
            <a:pPr lvl="1"/>
            <a:endParaRPr lang="en-IN" dirty="0"/>
          </a:p>
        </p:txBody>
      </p:sp>
    </p:spTree>
    <p:extLst>
      <p:ext uri="{BB962C8B-B14F-4D97-AF65-F5344CB8AC3E}">
        <p14:creationId xmlns:p14="http://schemas.microsoft.com/office/powerpoint/2010/main" val="363341304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Collections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r>
              <a:rPr lang="en-US" dirty="0"/>
              <a:t>A </a:t>
            </a:r>
            <a:r>
              <a:rPr lang="en-US" i="1" dirty="0"/>
              <a:t>collection</a:t>
            </a:r>
            <a:r>
              <a:rPr lang="en-US" dirty="0"/>
              <a:t> may store a number of documents. A </a:t>
            </a:r>
            <a:r>
              <a:rPr lang="en-US" i="1" dirty="0"/>
              <a:t>collection</a:t>
            </a:r>
            <a:r>
              <a:rPr lang="en-US" dirty="0"/>
              <a:t> is like a table of an RDBMS. You don't need to define a column and it's datatype unlike in RDBMS, while working with MongoDB. A collection is created, when the first document is inserted.</a:t>
            </a:r>
            <a:endParaRPr lang="en-IN" dirty="0"/>
          </a:p>
          <a:p>
            <a:pPr lvl="1"/>
            <a:endParaRPr lang="en-IN" dirty="0"/>
          </a:p>
        </p:txBody>
      </p:sp>
    </p:spTree>
    <p:extLst>
      <p:ext uri="{BB962C8B-B14F-4D97-AF65-F5344CB8AC3E}">
        <p14:creationId xmlns:p14="http://schemas.microsoft.com/office/powerpoint/2010/main" val="196519583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F335-B462-46CC-88B0-EB871DBE623E}"/>
              </a:ext>
            </a:extLst>
          </p:cNvPr>
          <p:cNvSpPr>
            <a:spLocks noGrp="1"/>
          </p:cNvSpPr>
          <p:nvPr>
            <p:ph type="title"/>
          </p:nvPr>
        </p:nvSpPr>
        <p:spPr/>
        <p:txBody>
          <a:bodyPr>
            <a:normAutofit/>
          </a:bodyPr>
          <a:lstStyle/>
          <a:p>
            <a:pPr algn="ctr"/>
            <a:r>
              <a:rPr lang="en-US" sz="3600" b="1" dirty="0"/>
              <a:t>Installing Node JS</a:t>
            </a:r>
            <a:endParaRPr lang="en-IN" sz="3600" b="1" dirty="0"/>
          </a:p>
        </p:txBody>
      </p:sp>
      <p:sp>
        <p:nvSpPr>
          <p:cNvPr id="4" name="Content Placeholder 3">
            <a:extLst>
              <a:ext uri="{FF2B5EF4-FFF2-40B4-BE49-F238E27FC236}">
                <a16:creationId xmlns:a16="http://schemas.microsoft.com/office/drawing/2014/main" id="{9D257855-26C2-4E2F-BFFE-299830C33598}"/>
              </a:ext>
            </a:extLst>
          </p:cNvPr>
          <p:cNvSpPr>
            <a:spLocks noGrp="1"/>
          </p:cNvSpPr>
          <p:nvPr>
            <p:ph idx="1"/>
          </p:nvPr>
        </p:nvSpPr>
        <p:spPr/>
        <p:txBody>
          <a:bodyPr/>
          <a:lstStyle/>
          <a:p>
            <a:r>
              <a:rPr lang="en-IN" dirty="0">
                <a:hlinkClick r:id="rId2"/>
              </a:rPr>
              <a:t>https://nodejs.org/en/</a:t>
            </a:r>
            <a:endParaRPr lang="en-IN" dirty="0"/>
          </a:p>
          <a:p>
            <a:r>
              <a:rPr lang="en-IN" dirty="0"/>
              <a:t>Node –version</a:t>
            </a:r>
          </a:p>
          <a:p>
            <a:r>
              <a:rPr lang="en-IN" dirty="0" err="1"/>
              <a:t>Npm</a:t>
            </a:r>
            <a:r>
              <a:rPr lang="en-IN" dirty="0"/>
              <a:t> –v</a:t>
            </a:r>
          </a:p>
          <a:p>
            <a:endParaRPr lang="en-IN" dirty="0"/>
          </a:p>
        </p:txBody>
      </p:sp>
    </p:spTree>
    <p:extLst>
      <p:ext uri="{BB962C8B-B14F-4D97-AF65-F5344CB8AC3E}">
        <p14:creationId xmlns:p14="http://schemas.microsoft.com/office/powerpoint/2010/main" val="319896706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Documents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r>
              <a:rPr lang="en-US" sz="1800" i="1" dirty="0"/>
              <a:t>The document</a:t>
            </a:r>
            <a:r>
              <a:rPr lang="en-US" sz="1800" dirty="0"/>
              <a:t> is the unit of storing data in a MongoDB database.</a:t>
            </a:r>
          </a:p>
          <a:p>
            <a:pPr marL="0" indent="0">
              <a:buNone/>
            </a:pPr>
            <a:r>
              <a:rPr lang="en-IN" sz="1800" i="1" dirty="0"/>
              <a:t>document</a:t>
            </a:r>
            <a:r>
              <a:rPr lang="en-IN" sz="1800" dirty="0"/>
              <a:t> use JSON style for storing data.</a:t>
            </a:r>
          </a:p>
          <a:p>
            <a:pPr marL="0" indent="0">
              <a:buNone/>
            </a:pPr>
            <a:r>
              <a:rPr lang="en-IN" sz="1800" dirty="0"/>
              <a:t>Object IDs - </a:t>
            </a:r>
            <a:r>
              <a:rPr lang="en-US" sz="1800" dirty="0"/>
              <a:t>Every MongoDB object or document must have an Object ID which is unique. This is a BSON(Binary JavaScript Object Notation, which is the binary interpretation of JSON) object id, a 12-byte binary value which has a very rare chance of getting duplicated. This id consists of a 4-byte timestamp (seconds since epoch), a 3-byte machine id, a 2-byte process id, and a 3-byte counter.</a:t>
            </a:r>
          </a:p>
          <a:p>
            <a:pPr marL="0" indent="0">
              <a:buNone/>
            </a:pPr>
            <a:endParaRPr lang="en-IN" dirty="0"/>
          </a:p>
          <a:p>
            <a:pPr lvl="1"/>
            <a:endParaRPr lang="en-IN" dirty="0"/>
          </a:p>
        </p:txBody>
      </p:sp>
      <p:pic>
        <p:nvPicPr>
          <p:cNvPr id="5" name="Picture 4">
            <a:extLst>
              <a:ext uri="{FF2B5EF4-FFF2-40B4-BE49-F238E27FC236}">
                <a16:creationId xmlns:a16="http://schemas.microsoft.com/office/drawing/2014/main" id="{31DD6C55-EC13-442B-BB0C-FA0EECA33CBA}"/>
              </a:ext>
            </a:extLst>
          </p:cNvPr>
          <p:cNvPicPr>
            <a:picLocks noChangeAspect="1"/>
          </p:cNvPicPr>
          <p:nvPr/>
        </p:nvPicPr>
        <p:blipFill>
          <a:blip r:embed="rId2"/>
          <a:stretch>
            <a:fillRect/>
          </a:stretch>
        </p:blipFill>
        <p:spPr>
          <a:xfrm>
            <a:off x="726440" y="3792220"/>
            <a:ext cx="7924800" cy="2438400"/>
          </a:xfrm>
          <a:prstGeom prst="rect">
            <a:avLst/>
          </a:prstGeom>
        </p:spPr>
      </p:pic>
    </p:spTree>
    <p:extLst>
      <p:ext uri="{BB962C8B-B14F-4D97-AF65-F5344CB8AC3E}">
        <p14:creationId xmlns:p14="http://schemas.microsoft.com/office/powerpoint/2010/main" val="411224782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Mongoose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r>
              <a:rPr lang="en-IN" dirty="0">
                <a:hlinkClick r:id="rId2"/>
              </a:rPr>
              <a:t>https://www.npmjs.com/package/mongoose</a:t>
            </a:r>
            <a:endParaRPr lang="en-IN" dirty="0"/>
          </a:p>
          <a:p>
            <a:pPr marL="0" indent="0">
              <a:buNone/>
            </a:pPr>
            <a:endParaRPr lang="en-IN" dirty="0"/>
          </a:p>
          <a:p>
            <a:pPr marL="0" indent="0">
              <a:buNone/>
            </a:pPr>
            <a:r>
              <a:rPr lang="en-IN" dirty="0">
                <a:hlinkClick r:id="rId3"/>
              </a:rPr>
              <a:t>https://mongoosejs.com/docs/guide.html</a:t>
            </a:r>
            <a:endParaRPr lang="en-IN" dirty="0"/>
          </a:p>
        </p:txBody>
      </p:sp>
    </p:spTree>
    <p:extLst>
      <p:ext uri="{BB962C8B-B14F-4D97-AF65-F5344CB8AC3E}">
        <p14:creationId xmlns:p14="http://schemas.microsoft.com/office/powerpoint/2010/main" val="74086242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US" sz="3600" b="1" dirty="0"/>
              <a:t>Connecting MongoDB</a:t>
            </a:r>
            <a:endParaRPr lang="en-IN" sz="3600" b="1" dirty="0"/>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fontScale="92500" lnSpcReduction="20000"/>
          </a:bodyPr>
          <a:lstStyle/>
          <a:p>
            <a:pPr marL="0" indent="0">
              <a:buNone/>
            </a:pPr>
            <a:r>
              <a:rPr lang="en-IN" sz="2300" dirty="0"/>
              <a:t>var mongoose = require('mongoose');</a:t>
            </a:r>
          </a:p>
          <a:p>
            <a:pPr marL="0" indent="0">
              <a:buNone/>
            </a:pPr>
            <a:br>
              <a:rPr lang="en-IN" sz="2300" dirty="0"/>
            </a:br>
            <a:r>
              <a:rPr lang="en-IN" sz="2300" dirty="0" err="1"/>
              <a:t>mongoose.connect</a:t>
            </a:r>
            <a:r>
              <a:rPr lang="en-IN" sz="2300" dirty="0"/>
              <a:t>('</a:t>
            </a:r>
            <a:r>
              <a:rPr lang="en-IN" sz="2300" dirty="0" err="1"/>
              <a:t>mongodb</a:t>
            </a:r>
            <a:r>
              <a:rPr lang="en-IN" sz="2300" dirty="0"/>
              <a:t>://localhost/playground', {</a:t>
            </a:r>
          </a:p>
          <a:p>
            <a:pPr marL="0" indent="0">
              <a:buNone/>
            </a:pPr>
            <a:r>
              <a:rPr lang="en-IN" sz="2300" dirty="0"/>
              <a:t>    </a:t>
            </a:r>
            <a:r>
              <a:rPr lang="en-IN" sz="2300" dirty="0" err="1"/>
              <a:t>useNewUrlParser</a:t>
            </a:r>
            <a:r>
              <a:rPr lang="en-IN" sz="2300" dirty="0"/>
              <a:t>: true,</a:t>
            </a:r>
          </a:p>
          <a:p>
            <a:pPr marL="0" indent="0">
              <a:buNone/>
            </a:pPr>
            <a:r>
              <a:rPr lang="en-IN" sz="2300" dirty="0"/>
              <a:t>    </a:t>
            </a:r>
            <a:r>
              <a:rPr lang="en-IN" sz="2300" dirty="0" err="1"/>
              <a:t>useUnifiedTopology</a:t>
            </a:r>
            <a:r>
              <a:rPr lang="en-IN" sz="2300" dirty="0"/>
              <a:t>: true</a:t>
            </a:r>
          </a:p>
          <a:p>
            <a:pPr marL="0" indent="0">
              <a:buNone/>
            </a:pPr>
            <a:r>
              <a:rPr lang="en-IN" sz="2300" dirty="0"/>
              <a:t>})</a:t>
            </a:r>
          </a:p>
          <a:p>
            <a:pPr marL="0" indent="0">
              <a:buNone/>
            </a:pPr>
            <a:r>
              <a:rPr lang="en-IN" sz="2300" dirty="0"/>
              <a:t>    .then(function () {</a:t>
            </a:r>
          </a:p>
          <a:p>
            <a:pPr marL="0" indent="0">
              <a:buNone/>
            </a:pPr>
            <a:r>
              <a:rPr lang="en-IN" sz="2300" dirty="0"/>
              <a:t>        console.log('Connected to </a:t>
            </a:r>
            <a:r>
              <a:rPr lang="en-IN" sz="2300" dirty="0" err="1"/>
              <a:t>mongodb</a:t>
            </a:r>
            <a:r>
              <a:rPr lang="en-IN" sz="2300" dirty="0"/>
              <a:t>...');</a:t>
            </a:r>
          </a:p>
          <a:p>
            <a:pPr marL="0" indent="0">
              <a:buNone/>
            </a:pPr>
            <a:r>
              <a:rPr lang="en-IN" sz="2300" dirty="0"/>
              <a:t>    })</a:t>
            </a:r>
          </a:p>
          <a:p>
            <a:pPr marL="0" indent="0">
              <a:buNone/>
            </a:pPr>
            <a:r>
              <a:rPr lang="en-IN" sz="2300" dirty="0"/>
              <a:t>    .catch(function (err) {</a:t>
            </a:r>
          </a:p>
          <a:p>
            <a:pPr marL="0" indent="0">
              <a:buNone/>
            </a:pPr>
            <a:r>
              <a:rPr lang="en-IN" sz="2300" dirty="0"/>
              <a:t>        </a:t>
            </a:r>
            <a:r>
              <a:rPr lang="en-IN" sz="2300" dirty="0" err="1"/>
              <a:t>console.error</a:t>
            </a:r>
            <a:r>
              <a:rPr lang="en-IN" sz="2300" dirty="0"/>
              <a:t>('Connection error', err);</a:t>
            </a:r>
          </a:p>
          <a:p>
            <a:pPr marL="0" indent="0">
              <a:buNone/>
            </a:pPr>
            <a:r>
              <a:rPr lang="en-IN" sz="2300" dirty="0"/>
              <a:t>    })</a:t>
            </a:r>
          </a:p>
          <a:p>
            <a:pPr lvl="1"/>
            <a:endParaRPr lang="en-IN" dirty="0"/>
          </a:p>
        </p:txBody>
      </p:sp>
    </p:spTree>
    <p:extLst>
      <p:ext uri="{BB962C8B-B14F-4D97-AF65-F5344CB8AC3E}">
        <p14:creationId xmlns:p14="http://schemas.microsoft.com/office/powerpoint/2010/main" val="308617871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Schemas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lnSpcReduction="10000"/>
          </a:bodyPr>
          <a:lstStyle/>
          <a:p>
            <a:pPr marL="0" indent="0">
              <a:buNone/>
            </a:pPr>
            <a:r>
              <a:rPr lang="en-US" b="1" dirty="0"/>
              <a:t>Types</a:t>
            </a:r>
          </a:p>
          <a:p>
            <a:endParaRPr lang="en-US" dirty="0"/>
          </a:p>
          <a:p>
            <a:r>
              <a:rPr lang="en-US" dirty="0"/>
              <a:t>String</a:t>
            </a:r>
          </a:p>
          <a:p>
            <a:r>
              <a:rPr lang="en-US" dirty="0"/>
              <a:t>Number</a:t>
            </a:r>
          </a:p>
          <a:p>
            <a:r>
              <a:rPr lang="en-US" dirty="0"/>
              <a:t>Date</a:t>
            </a:r>
          </a:p>
          <a:p>
            <a:r>
              <a:rPr lang="en-US" dirty="0"/>
              <a:t>Buffer</a:t>
            </a:r>
          </a:p>
          <a:p>
            <a:r>
              <a:rPr lang="en-US" dirty="0"/>
              <a:t>Boolean</a:t>
            </a:r>
          </a:p>
          <a:p>
            <a:r>
              <a:rPr lang="en-US" dirty="0" err="1"/>
              <a:t>ObjectId</a:t>
            </a:r>
            <a:endParaRPr lang="en-US" dirty="0"/>
          </a:p>
          <a:p>
            <a:r>
              <a:rPr lang="en-US" dirty="0"/>
              <a:t>Array</a:t>
            </a:r>
          </a:p>
          <a:p>
            <a:pPr lvl="1"/>
            <a:endParaRPr lang="en-IN" dirty="0"/>
          </a:p>
        </p:txBody>
      </p:sp>
    </p:spTree>
    <p:extLst>
      <p:ext uri="{BB962C8B-B14F-4D97-AF65-F5344CB8AC3E}">
        <p14:creationId xmlns:p14="http://schemas.microsoft.com/office/powerpoint/2010/main" val="187043930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Models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lvl="1"/>
            <a:r>
              <a:rPr lang="en-US" dirty="0"/>
              <a:t>Models are fancy constructors compiled from Schema definitions. An instance of a model is called a document (row). Models are responsible for creating and reading documents(rows) from the MongoDB database.</a:t>
            </a:r>
          </a:p>
          <a:p>
            <a:pPr lvl="1"/>
            <a:r>
              <a:rPr lang="en-US" dirty="0"/>
              <a:t>Schema will compile into model.</a:t>
            </a:r>
          </a:p>
          <a:p>
            <a:pPr lvl="1"/>
            <a:endParaRPr lang="en-IN" dirty="0"/>
          </a:p>
        </p:txBody>
      </p:sp>
    </p:spTree>
    <p:extLst>
      <p:ext uri="{BB962C8B-B14F-4D97-AF65-F5344CB8AC3E}">
        <p14:creationId xmlns:p14="http://schemas.microsoft.com/office/powerpoint/2010/main" val="169779996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sz="3600" b="1" dirty="0"/>
              <a:t>CRUD using MongoDB</a:t>
            </a:r>
          </a:p>
        </p:txBody>
      </p:sp>
      <p:graphicFrame>
        <p:nvGraphicFramePr>
          <p:cNvPr id="4" name="Content Placeholder 3">
            <a:extLst>
              <a:ext uri="{FF2B5EF4-FFF2-40B4-BE49-F238E27FC236}">
                <a16:creationId xmlns:a16="http://schemas.microsoft.com/office/drawing/2014/main" id="{048EEE9F-989B-4052-BD26-B76BB04D7799}"/>
              </a:ext>
            </a:extLst>
          </p:cNvPr>
          <p:cNvGraphicFramePr>
            <a:graphicFrameLocks noGrp="1"/>
          </p:cNvGraphicFramePr>
          <p:nvPr>
            <p:ph idx="1"/>
            <p:extLst>
              <p:ext uri="{D42A27DB-BD31-4B8C-83A1-F6EECF244321}">
                <p14:modId xmlns:p14="http://schemas.microsoft.com/office/powerpoint/2010/main" val="431758339"/>
              </p:ext>
            </p:extLst>
          </p:nvPr>
        </p:nvGraphicFramePr>
        <p:xfrm>
          <a:off x="727075" y="1784350"/>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40860474"/>
                    </a:ext>
                  </a:extLst>
                </a:gridCol>
                <a:gridCol w="5257800">
                  <a:extLst>
                    <a:ext uri="{9D8B030D-6E8A-4147-A177-3AD203B41FA5}">
                      <a16:colId xmlns:a16="http://schemas.microsoft.com/office/drawing/2014/main" val="4194973119"/>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23303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Post  (Save New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/courses</a:t>
                      </a:r>
                    </a:p>
                  </a:txBody>
                  <a:tcPr/>
                </a:tc>
                <a:extLst>
                  <a:ext uri="{0D108BD9-81ED-4DB2-BD59-A6C34878D82A}">
                    <a16:rowId xmlns:a16="http://schemas.microsoft.com/office/drawing/2014/main" val="180749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Put (Update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/courses/:id</a:t>
                      </a:r>
                    </a:p>
                  </a:txBody>
                  <a:tcPr/>
                </a:tc>
                <a:extLst>
                  <a:ext uri="{0D108BD9-81ED-4DB2-BD59-A6C34878D82A}">
                    <a16:rowId xmlns:a16="http://schemas.microsoft.com/office/drawing/2014/main" val="32124357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Get (Fetch All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/courses</a:t>
                      </a:r>
                    </a:p>
                  </a:txBody>
                  <a:tcPr/>
                </a:tc>
                <a:extLst>
                  <a:ext uri="{0D108BD9-81ED-4DB2-BD59-A6C34878D82A}">
                    <a16:rowId xmlns:a16="http://schemas.microsoft.com/office/drawing/2014/main" val="3145649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Get (Fetch Single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/courses/:id</a:t>
                      </a:r>
                    </a:p>
                  </a:txBody>
                  <a:tcPr/>
                </a:tc>
                <a:extLst>
                  <a:ext uri="{0D108BD9-81ED-4DB2-BD59-A6C34878D82A}">
                    <a16:rowId xmlns:a16="http://schemas.microsoft.com/office/drawing/2014/main" val="2836893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Delete (Remove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/courses/:id</a:t>
                      </a:r>
                    </a:p>
                  </a:txBody>
                  <a:tcPr/>
                </a:tc>
                <a:extLst>
                  <a:ext uri="{0D108BD9-81ED-4DB2-BD59-A6C34878D82A}">
                    <a16:rowId xmlns:a16="http://schemas.microsoft.com/office/drawing/2014/main" val="3237091658"/>
                  </a:ext>
                </a:extLst>
              </a:tr>
            </a:tbl>
          </a:graphicData>
        </a:graphic>
      </p:graphicFrame>
      <p:sp>
        <p:nvSpPr>
          <p:cNvPr id="3" name="Rectangle 2">
            <a:extLst>
              <a:ext uri="{FF2B5EF4-FFF2-40B4-BE49-F238E27FC236}">
                <a16:creationId xmlns:a16="http://schemas.microsoft.com/office/drawing/2014/main" id="{F2CE0C16-FE58-4A0F-9630-05470DF83FB2}"/>
              </a:ext>
            </a:extLst>
          </p:cNvPr>
          <p:cNvSpPr/>
          <p:nvPr/>
        </p:nvSpPr>
        <p:spPr>
          <a:xfrm>
            <a:off x="646758" y="4664761"/>
            <a:ext cx="1287532" cy="369332"/>
          </a:xfrm>
          <a:prstGeom prst="rect">
            <a:avLst/>
          </a:prstGeom>
        </p:spPr>
        <p:txBody>
          <a:bodyPr wrap="none">
            <a:spAutoFit/>
          </a:bodyPr>
          <a:lstStyle/>
          <a:p>
            <a:r>
              <a:rPr lang="en-US" dirty="0">
                <a:hlinkClick r:id="rId2"/>
              </a:rPr>
              <a:t>mongodb.js</a:t>
            </a:r>
            <a:endParaRPr lang="en-US" dirty="0"/>
          </a:p>
        </p:txBody>
      </p:sp>
    </p:spTree>
    <p:extLst>
      <p:ext uri="{BB962C8B-B14F-4D97-AF65-F5344CB8AC3E}">
        <p14:creationId xmlns:p14="http://schemas.microsoft.com/office/powerpoint/2010/main" val="388309436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13EE-2A54-41CF-B299-E8FA9AF0163B}"/>
              </a:ext>
            </a:extLst>
          </p:cNvPr>
          <p:cNvSpPr>
            <a:spLocks noGrp="1"/>
          </p:cNvSpPr>
          <p:nvPr>
            <p:ph type="title"/>
          </p:nvPr>
        </p:nvSpPr>
        <p:spPr/>
        <p:txBody>
          <a:bodyPr>
            <a:normAutofit/>
          </a:bodyPr>
          <a:lstStyle/>
          <a:p>
            <a:pPr algn="ctr"/>
            <a:r>
              <a:rPr lang="en-IN" sz="3600" b="1" dirty="0"/>
              <a:t>First Node Program</a:t>
            </a:r>
          </a:p>
        </p:txBody>
      </p:sp>
      <p:sp>
        <p:nvSpPr>
          <p:cNvPr id="3" name="Content Placeholder 2">
            <a:extLst>
              <a:ext uri="{FF2B5EF4-FFF2-40B4-BE49-F238E27FC236}">
                <a16:creationId xmlns:a16="http://schemas.microsoft.com/office/drawing/2014/main" id="{41639DE8-26E6-444B-B766-54CDC957F28C}"/>
              </a:ext>
            </a:extLst>
          </p:cNvPr>
          <p:cNvSpPr>
            <a:spLocks noGrp="1"/>
          </p:cNvSpPr>
          <p:nvPr>
            <p:ph idx="1"/>
          </p:nvPr>
        </p:nvSpPr>
        <p:spPr/>
        <p:txBody>
          <a:bodyPr/>
          <a:lstStyle/>
          <a:p>
            <a:r>
              <a:rPr lang="en-IN" dirty="0">
                <a:hlinkClick r:id="rId2"/>
              </a:rPr>
              <a:t>app.js</a:t>
            </a:r>
            <a:endParaRPr lang="en-IN" dirty="0"/>
          </a:p>
        </p:txBody>
      </p:sp>
    </p:spTree>
    <p:extLst>
      <p:ext uri="{BB962C8B-B14F-4D97-AF65-F5344CB8AC3E}">
        <p14:creationId xmlns:p14="http://schemas.microsoft.com/office/powerpoint/2010/main" val="72345841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1765</TotalTime>
  <Words>1616</Words>
  <Application>Microsoft Office PowerPoint</Application>
  <PresentationFormat>Widescreen</PresentationFormat>
  <Paragraphs>475</Paragraphs>
  <Slides>85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85</vt:i4>
      </vt:variant>
    </vt:vector>
  </HeadingPairs>
  <TitlesOfParts>
    <vt:vector size="89" baseType="lpstr">
      <vt:lpstr>Arial</vt:lpstr>
      <vt:lpstr>Calibri</vt:lpstr>
      <vt:lpstr>Calibri Light</vt:lpstr>
      <vt:lpstr>Office Theme</vt:lpstr>
      <vt:lpstr>What is Node JS?</vt:lpstr>
      <vt:lpstr>PowerPoint Presentation</vt:lpstr>
      <vt:lpstr>NODE Architecture</vt:lpstr>
      <vt:lpstr>NODE Architecture</vt:lpstr>
      <vt:lpstr>NODE Architecture</vt:lpstr>
      <vt:lpstr>How Node Works</vt:lpstr>
      <vt:lpstr>Event loop</vt:lpstr>
      <vt:lpstr>Installing Node JS</vt:lpstr>
      <vt:lpstr>First Node Program</vt:lpstr>
      <vt:lpstr>Node Module System</vt:lpstr>
      <vt:lpstr>Modules</vt:lpstr>
      <vt:lpstr>Creating a Module</vt:lpstr>
      <vt:lpstr>Loading a Module</vt:lpstr>
      <vt:lpstr>Inbuilt Module</vt:lpstr>
      <vt:lpstr>Path Module</vt:lpstr>
      <vt:lpstr>OS Module</vt:lpstr>
      <vt:lpstr>File System Module</vt:lpstr>
      <vt:lpstr>Events Module</vt:lpstr>
      <vt:lpstr>Events Arguments</vt:lpstr>
      <vt:lpstr>HTTP Module</vt:lpstr>
      <vt:lpstr>Node Package Manager (NPM)</vt:lpstr>
      <vt:lpstr>NPM</vt:lpstr>
      <vt:lpstr>Package.json</vt:lpstr>
      <vt:lpstr>Installing a Node Package</vt:lpstr>
      <vt:lpstr>Using a Package</vt:lpstr>
      <vt:lpstr>Package Dependencies</vt:lpstr>
      <vt:lpstr>NPM Packages and Source Control</vt:lpstr>
      <vt:lpstr>Semantic Versioning</vt:lpstr>
      <vt:lpstr>Listing the Installed Packages</vt:lpstr>
      <vt:lpstr>Viewing Registry Info for a Package</vt:lpstr>
      <vt:lpstr>Installing a Specific Version of a Package</vt:lpstr>
      <vt:lpstr>Updating Local Packages</vt:lpstr>
      <vt:lpstr>DevDependencies</vt:lpstr>
      <vt:lpstr>Uninstalling a Package</vt:lpstr>
      <vt:lpstr>Working with Global Packages</vt:lpstr>
      <vt:lpstr>Publishing a Package</vt:lpstr>
      <vt:lpstr>Updating a Published Package</vt:lpstr>
      <vt:lpstr>CRON JOB in Node JS</vt:lpstr>
      <vt:lpstr>Using JWT (Json Web Token)</vt:lpstr>
      <vt:lpstr>RESTful API’s using Express</vt:lpstr>
      <vt:lpstr>Representational state transfer</vt:lpstr>
      <vt:lpstr>CUSTOMERS CRUD APPLICATION</vt:lpstr>
      <vt:lpstr>Introducing Express</vt:lpstr>
      <vt:lpstr>Installing Express Framework </vt:lpstr>
      <vt:lpstr>Building Your First Web Server</vt:lpstr>
      <vt:lpstr>Nodemon</vt:lpstr>
      <vt:lpstr>Environment Variables</vt:lpstr>
      <vt:lpstr>Route Parameters</vt:lpstr>
      <vt:lpstr>Handling GET Requests</vt:lpstr>
      <vt:lpstr>Calling Endpoints Using Postman</vt:lpstr>
      <vt:lpstr>Handling POST Requests</vt:lpstr>
      <vt:lpstr>Handling PUT Requests</vt:lpstr>
      <vt:lpstr>Handling DELETE Requests</vt:lpstr>
      <vt:lpstr>Express: Advanced Topics</vt:lpstr>
      <vt:lpstr>Middleware</vt:lpstr>
      <vt:lpstr>Request Processing Pipeline </vt:lpstr>
      <vt:lpstr>Creating Custom Middleware</vt:lpstr>
      <vt:lpstr>Built-In Middleware</vt:lpstr>
      <vt:lpstr>Third-party Middleware</vt:lpstr>
      <vt:lpstr>Environments</vt:lpstr>
      <vt:lpstr>Configuration</vt:lpstr>
      <vt:lpstr>Handing session securely</vt:lpstr>
      <vt:lpstr>Debugging</vt:lpstr>
      <vt:lpstr>Template Engines</vt:lpstr>
      <vt:lpstr>Pug Template Engine</vt:lpstr>
      <vt:lpstr>Database Integration</vt:lpstr>
      <vt:lpstr>Express MVC</vt:lpstr>
      <vt:lpstr>Asynchronous JavaScript</vt:lpstr>
      <vt:lpstr>Asynchronous Code</vt:lpstr>
      <vt:lpstr>Async patterns</vt:lpstr>
      <vt:lpstr>Callbacks</vt:lpstr>
      <vt:lpstr>Callback Hell</vt:lpstr>
      <vt:lpstr>Promises</vt:lpstr>
      <vt:lpstr>  Replacing Callbacks with Promises And  Consuming Promise</vt:lpstr>
      <vt:lpstr> Running Parallel Promises</vt:lpstr>
      <vt:lpstr>  Async and Await</vt:lpstr>
      <vt:lpstr>Mongo DB</vt:lpstr>
      <vt:lpstr>What is MongoDB ?</vt:lpstr>
      <vt:lpstr>Collections</vt:lpstr>
      <vt:lpstr>Documents</vt:lpstr>
      <vt:lpstr>Mongoose</vt:lpstr>
      <vt:lpstr>Connecting MongoDB</vt:lpstr>
      <vt:lpstr>Schemas</vt:lpstr>
      <vt:lpstr>Models</vt:lpstr>
      <vt:lpstr>CRUD using MongoDB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Node JS?</dc:title>
  <dc:creator>Shital Bhayani</dc:creator>
  <cp:lastModifiedBy>Shital Bhayani</cp:lastModifiedBy>
  <cp:revision>253</cp:revision>
  <dcterms:created xsi:type="dcterms:W3CDTF">2019-09-21T01:54:42Z</dcterms:created>
  <dcterms:modified xsi:type="dcterms:W3CDTF">2019-09-29T14:59:05Z</dcterms:modified>
</cp:coreProperties>
</file>