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57" r:id="rId11"/>
    <p:sldId id="258" r:id="rId12"/>
    <p:sldId id="275" r:id="rId13"/>
    <p:sldId id="260" r:id="rId14"/>
    <p:sldId id="261" r:id="rId15"/>
    <p:sldId id="276" r:id="rId16"/>
    <p:sldId id="277" r:id="rId17"/>
    <p:sldId id="281" r:id="rId18"/>
    <p:sldId id="282" r:id="rId19"/>
    <p:sldId id="283" r:id="rId20"/>
    <p:sldId id="284" r:id="rId21"/>
    <p:sldId id="278" r:id="rId22"/>
    <p:sldId id="279" r:id="rId23"/>
    <p:sldId id="280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0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47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6D4456-3491-4334-B52C-5B0CC3BB6DB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68E1-3029-4175-BE3A-8E34C199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12" y="785612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dirty="0" smtClean="0">
                <a:ln w="22225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Problem</a:t>
            </a:r>
            <a:r>
              <a:rPr lang="en-US" b="1" dirty="0" smtClean="0">
                <a:ln w="22225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ln w="22225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Statement</a:t>
            </a:r>
            <a:r>
              <a:rPr lang="en-US" b="1" dirty="0" smtClean="0">
                <a:ln w="22225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en-IN" b="1" dirty="0">
              <a:ln w="22225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459" y="1893194"/>
            <a:ext cx="11101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classification models to predict which employee is likely to churn and help the business to devise policies and attract back the right talent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Features or Attributes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Time Consuming</a:t>
            </a:r>
          </a:p>
          <a:p>
            <a:r>
              <a:rPr lang="en-US" sz="4800" dirty="0" smtClean="0"/>
              <a:t>Low Accuracy</a:t>
            </a:r>
          </a:p>
          <a:p>
            <a:r>
              <a:rPr lang="en-US" sz="4800" dirty="0" smtClean="0"/>
              <a:t>Consumes Resources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36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Boruta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Feature-selection algorithm</a:t>
            </a:r>
          </a:p>
          <a:p>
            <a:r>
              <a:rPr lang="en-US" sz="4800" dirty="0" smtClean="0"/>
              <a:t>Based on Random Forest</a:t>
            </a:r>
          </a:p>
          <a:p>
            <a:r>
              <a:rPr lang="en-US" sz="4800" dirty="0" smtClean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193166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2"/>
          <a:stretch/>
        </p:blipFill>
        <p:spPr>
          <a:xfrm>
            <a:off x="175083" y="115909"/>
            <a:ext cx="11728592" cy="6529589"/>
          </a:xfrm>
        </p:spPr>
      </p:pic>
    </p:spTree>
    <p:extLst>
      <p:ext uri="{BB962C8B-B14F-4D97-AF65-F5344CB8AC3E}">
        <p14:creationId xmlns:p14="http://schemas.microsoft.com/office/powerpoint/2010/main" val="258450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49" y="1939199"/>
            <a:ext cx="10654652" cy="30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5961" cy="6858000"/>
          </a:xfrm>
        </p:spPr>
      </p:pic>
    </p:spTree>
    <p:extLst>
      <p:ext uri="{BB962C8B-B14F-4D97-AF65-F5344CB8AC3E}">
        <p14:creationId xmlns:p14="http://schemas.microsoft.com/office/powerpoint/2010/main" val="340022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2718"/>
            <a:ext cx="9404723" cy="6143644"/>
          </a:xfrm>
        </p:spPr>
      </p:pic>
    </p:spTree>
    <p:extLst>
      <p:ext uri="{BB962C8B-B14F-4D97-AF65-F5344CB8AC3E}">
        <p14:creationId xmlns:p14="http://schemas.microsoft.com/office/powerpoint/2010/main" val="320603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69108"/>
            <a:ext cx="9404723" cy="5841539"/>
          </a:xfrm>
        </p:spPr>
      </p:pic>
    </p:spTree>
    <p:extLst>
      <p:ext uri="{BB962C8B-B14F-4D97-AF65-F5344CB8AC3E}">
        <p14:creationId xmlns:p14="http://schemas.microsoft.com/office/powerpoint/2010/main" val="422382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318"/>
          </a:xfrm>
        </p:spPr>
      </p:pic>
    </p:spTree>
    <p:extLst>
      <p:ext uri="{BB962C8B-B14F-4D97-AF65-F5344CB8AC3E}">
        <p14:creationId xmlns:p14="http://schemas.microsoft.com/office/powerpoint/2010/main" val="290969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887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2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57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5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1" y="465598"/>
            <a:ext cx="7754697" cy="4197496"/>
          </a:xfrm>
        </p:spPr>
      </p:pic>
      <p:sp>
        <p:nvSpPr>
          <p:cNvPr id="8" name="Rectangle 7"/>
          <p:cNvSpPr/>
          <p:nvPr/>
        </p:nvSpPr>
        <p:spPr>
          <a:xfrm>
            <a:off x="8152324" y="450757"/>
            <a:ext cx="3782608" cy="618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Confusion Matrix and Statistics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          Reference</a:t>
            </a:r>
          </a:p>
          <a:p>
            <a:pPr algn="just"/>
            <a:r>
              <a:rPr lang="en-IN" sz="1400" dirty="0"/>
              <a:t>Prediction  No Yes</a:t>
            </a:r>
          </a:p>
          <a:p>
            <a:pPr algn="just"/>
            <a:r>
              <a:rPr lang="en-IN" sz="1400" dirty="0"/>
              <a:t>       No  240  48</a:t>
            </a:r>
          </a:p>
          <a:p>
            <a:pPr algn="just"/>
            <a:r>
              <a:rPr lang="en-IN" sz="1400" dirty="0"/>
              <a:t>       Yes   6  23</a:t>
            </a:r>
          </a:p>
          <a:p>
            <a:pPr algn="just"/>
            <a:r>
              <a:rPr lang="en-IN" sz="1400" dirty="0"/>
              <a:t>                                          </a:t>
            </a:r>
          </a:p>
          <a:p>
            <a:pPr algn="just"/>
            <a:r>
              <a:rPr lang="en-IN" sz="1400" dirty="0"/>
              <a:t>               Accuracy : 0.8297          </a:t>
            </a:r>
          </a:p>
          <a:p>
            <a:pPr algn="just"/>
            <a:r>
              <a:rPr lang="en-IN" sz="1400" dirty="0"/>
              <a:t>                 95% CI : (0.7837, 0.8694)</a:t>
            </a:r>
          </a:p>
          <a:p>
            <a:pPr algn="just"/>
            <a:r>
              <a:rPr lang="en-IN" sz="1400" dirty="0"/>
              <a:t>    No Information Rate : 0.776           </a:t>
            </a:r>
          </a:p>
          <a:p>
            <a:pPr algn="just"/>
            <a:r>
              <a:rPr lang="en-IN" sz="1400" dirty="0"/>
              <a:t>    P-Value [</a:t>
            </a:r>
            <a:r>
              <a:rPr lang="en-IN" sz="1400" dirty="0" err="1"/>
              <a:t>Acc</a:t>
            </a:r>
            <a:r>
              <a:rPr lang="en-IN" sz="1400" dirty="0"/>
              <a:t> &gt; NIR] : 0.01134         </a:t>
            </a:r>
          </a:p>
          <a:p>
            <a:pPr algn="just"/>
            <a:r>
              <a:rPr lang="en-IN" sz="1400" dirty="0"/>
              <a:t>                                          </a:t>
            </a:r>
          </a:p>
          <a:p>
            <a:pPr algn="just"/>
            <a:r>
              <a:rPr lang="en-IN" sz="1400" dirty="0"/>
              <a:t>                  Kappa : 0.3794          </a:t>
            </a:r>
          </a:p>
          <a:p>
            <a:pPr algn="just"/>
            <a:r>
              <a:rPr lang="en-IN" sz="1400" dirty="0"/>
              <a:t>                                          </a:t>
            </a:r>
          </a:p>
          <a:p>
            <a:pPr algn="just"/>
            <a:r>
              <a:rPr lang="en-IN" sz="1400" dirty="0"/>
              <a:t> </a:t>
            </a:r>
            <a:r>
              <a:rPr lang="en-IN" sz="1400" dirty="0" err="1"/>
              <a:t>Mcnemar's</a:t>
            </a:r>
            <a:r>
              <a:rPr lang="en-IN" sz="1400" dirty="0"/>
              <a:t> Test P-Value : </a:t>
            </a:r>
            <a:r>
              <a:rPr lang="en-IN" sz="1400" dirty="0" smtClean="0"/>
              <a:t>2.414e-08       </a:t>
            </a:r>
            <a:endParaRPr lang="en-IN" sz="1400" dirty="0"/>
          </a:p>
          <a:p>
            <a:pPr algn="just"/>
            <a:r>
              <a:rPr lang="en-IN" sz="1400" dirty="0"/>
              <a:t>                                          </a:t>
            </a:r>
          </a:p>
          <a:p>
            <a:pPr algn="just"/>
            <a:r>
              <a:rPr lang="en-IN" sz="1400" dirty="0"/>
              <a:t>            Sensitivity : 0.9756          </a:t>
            </a:r>
          </a:p>
          <a:p>
            <a:pPr algn="just"/>
            <a:r>
              <a:rPr lang="en-IN" sz="1400" dirty="0"/>
              <a:t>            Specificity : 0.3239          </a:t>
            </a:r>
          </a:p>
          <a:p>
            <a:pPr algn="just"/>
            <a:r>
              <a:rPr lang="en-IN" sz="1400" dirty="0"/>
              <a:t>         </a:t>
            </a:r>
            <a:r>
              <a:rPr lang="en-IN" sz="1400" dirty="0" err="1"/>
              <a:t>Pos</a:t>
            </a:r>
            <a:r>
              <a:rPr lang="en-IN" sz="1400" dirty="0"/>
              <a:t> </a:t>
            </a:r>
            <a:r>
              <a:rPr lang="en-IN" sz="1400" dirty="0" err="1"/>
              <a:t>Pred</a:t>
            </a:r>
            <a:r>
              <a:rPr lang="en-IN" sz="1400" dirty="0"/>
              <a:t> Value : 0.8333          </a:t>
            </a:r>
          </a:p>
          <a:p>
            <a:pPr algn="just"/>
            <a:r>
              <a:rPr lang="en-IN" sz="1400" dirty="0"/>
              <a:t>         </a:t>
            </a:r>
            <a:r>
              <a:rPr lang="en-IN" sz="1400" dirty="0" err="1"/>
              <a:t>Neg</a:t>
            </a:r>
            <a:r>
              <a:rPr lang="en-IN" sz="1400" dirty="0"/>
              <a:t> </a:t>
            </a:r>
            <a:r>
              <a:rPr lang="en-IN" sz="1400" dirty="0" err="1"/>
              <a:t>Pred</a:t>
            </a:r>
            <a:r>
              <a:rPr lang="en-IN" sz="1400" dirty="0"/>
              <a:t> Value : 0.7931          </a:t>
            </a:r>
          </a:p>
          <a:p>
            <a:pPr algn="just"/>
            <a:r>
              <a:rPr lang="en-IN" sz="1400" dirty="0"/>
              <a:t>             Prevalence : 0.7760          </a:t>
            </a:r>
          </a:p>
          <a:p>
            <a:pPr algn="just"/>
            <a:r>
              <a:rPr lang="en-IN" sz="1400" dirty="0"/>
              <a:t>         Detection Rate : 0.7571          </a:t>
            </a:r>
          </a:p>
          <a:p>
            <a:pPr algn="just"/>
            <a:r>
              <a:rPr lang="en-IN" sz="1400" dirty="0"/>
              <a:t>   Detection Prevalence : 0.9085          </a:t>
            </a:r>
          </a:p>
          <a:p>
            <a:pPr algn="just"/>
            <a:r>
              <a:rPr lang="en-IN" sz="1400" dirty="0"/>
              <a:t>      Balanced Accuracy : 0.6498          </a:t>
            </a:r>
          </a:p>
          <a:p>
            <a:pPr algn="just"/>
            <a:r>
              <a:rPr lang="en-IN" sz="1400" dirty="0"/>
              <a:t>                                          </a:t>
            </a:r>
          </a:p>
          <a:p>
            <a:pPr algn="just"/>
            <a:r>
              <a:rPr lang="en-IN" sz="1400" dirty="0"/>
              <a:t>       'Positive' Class : No              </a:t>
            </a:r>
          </a:p>
          <a:p>
            <a:pPr algn="just"/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37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8" y="177658"/>
            <a:ext cx="7238013" cy="3917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88374" y="51516"/>
            <a:ext cx="4610607" cy="67403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600" dirty="0"/>
              <a:t>Confusion Matrix and Statistics</a:t>
            </a:r>
          </a:p>
          <a:p>
            <a:pPr algn="just"/>
            <a:endParaRPr lang="en-IN" sz="1600" dirty="0"/>
          </a:p>
          <a:p>
            <a:pPr algn="just"/>
            <a:r>
              <a:rPr lang="en-IN" sz="1600" dirty="0"/>
              <a:t>          Reference</a:t>
            </a:r>
          </a:p>
          <a:p>
            <a:pPr algn="just"/>
            <a:r>
              <a:rPr lang="en-IN" sz="1600" dirty="0"/>
              <a:t>Prediction  No Yes</a:t>
            </a:r>
          </a:p>
          <a:p>
            <a:pPr algn="just"/>
            <a:r>
              <a:rPr lang="en-IN" sz="1600" dirty="0"/>
              <a:t>       No  242  49</a:t>
            </a:r>
          </a:p>
          <a:p>
            <a:pPr algn="just"/>
            <a:r>
              <a:rPr lang="en-IN" sz="1600" dirty="0"/>
              <a:t>       Yes   4  22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        Accuracy : 0.8328          </a:t>
            </a:r>
          </a:p>
          <a:p>
            <a:pPr algn="just"/>
            <a:r>
              <a:rPr lang="en-IN" sz="1600" dirty="0"/>
              <a:t>                 95% CI : (0.7871, 0.8722)</a:t>
            </a:r>
          </a:p>
          <a:p>
            <a:pPr algn="just"/>
            <a:r>
              <a:rPr lang="en-IN" sz="1600" dirty="0"/>
              <a:t>    No Information Rate : 0.776           </a:t>
            </a:r>
          </a:p>
          <a:p>
            <a:pPr algn="just"/>
            <a:r>
              <a:rPr lang="en-IN" sz="1600" dirty="0"/>
              <a:t>    P-Value [</a:t>
            </a:r>
            <a:r>
              <a:rPr lang="en-IN" sz="1600" dirty="0" err="1"/>
              <a:t>Acc</a:t>
            </a:r>
            <a:r>
              <a:rPr lang="en-IN" sz="1600" dirty="0"/>
              <a:t> &gt; NIR] : 0.007701 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           Kappa : 0.3791   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</a:t>
            </a:r>
            <a:r>
              <a:rPr lang="en-IN" sz="1600" dirty="0" err="1"/>
              <a:t>Mcnemar's</a:t>
            </a:r>
            <a:r>
              <a:rPr lang="en-IN" sz="1600" dirty="0"/>
              <a:t> Test P-Value : 1.505e-09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     Sensitivity : 0.9837          </a:t>
            </a:r>
          </a:p>
          <a:p>
            <a:pPr algn="just"/>
            <a:r>
              <a:rPr lang="en-IN" sz="1600" dirty="0"/>
              <a:t>            Specificity : 0.3099          </a:t>
            </a:r>
          </a:p>
          <a:p>
            <a:pPr algn="just"/>
            <a:r>
              <a:rPr lang="en-IN" sz="1600" dirty="0"/>
              <a:t>         </a:t>
            </a:r>
            <a:r>
              <a:rPr lang="en-IN" sz="1600" dirty="0" err="1"/>
              <a:t>Pos</a:t>
            </a:r>
            <a:r>
              <a:rPr lang="en-IN" sz="1600" dirty="0"/>
              <a:t> </a:t>
            </a:r>
            <a:r>
              <a:rPr lang="en-IN" sz="1600" dirty="0" err="1"/>
              <a:t>Pred</a:t>
            </a:r>
            <a:r>
              <a:rPr lang="en-IN" sz="1600" dirty="0"/>
              <a:t> Value : 0.8316          </a:t>
            </a:r>
          </a:p>
          <a:p>
            <a:pPr algn="just"/>
            <a:r>
              <a:rPr lang="en-IN" sz="1600" dirty="0"/>
              <a:t>         </a:t>
            </a:r>
            <a:r>
              <a:rPr lang="en-IN" sz="1600" dirty="0" err="1"/>
              <a:t>Neg</a:t>
            </a:r>
            <a:r>
              <a:rPr lang="en-IN" sz="1600" dirty="0"/>
              <a:t> </a:t>
            </a:r>
            <a:r>
              <a:rPr lang="en-IN" sz="1600" dirty="0" err="1"/>
              <a:t>Pred</a:t>
            </a:r>
            <a:r>
              <a:rPr lang="en-IN" sz="1600" dirty="0"/>
              <a:t> Value : 0.8462          </a:t>
            </a:r>
          </a:p>
          <a:p>
            <a:pPr algn="just"/>
            <a:r>
              <a:rPr lang="en-IN" sz="1600" dirty="0"/>
              <a:t>             Prevalence : 0.7760          </a:t>
            </a:r>
          </a:p>
          <a:p>
            <a:pPr algn="just"/>
            <a:r>
              <a:rPr lang="en-IN" sz="1600" dirty="0"/>
              <a:t>         Detection Rate : 0.7634          </a:t>
            </a:r>
          </a:p>
          <a:p>
            <a:pPr algn="just"/>
            <a:r>
              <a:rPr lang="en-IN" sz="1600" dirty="0"/>
              <a:t>   Detection Prevalence : 0.9180          </a:t>
            </a:r>
          </a:p>
          <a:p>
            <a:pPr algn="just"/>
            <a:r>
              <a:rPr lang="en-IN" sz="1600" dirty="0"/>
              <a:t>      Balanced Accuracy : 0.6468   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'Positive' Class : No              </a:t>
            </a:r>
          </a:p>
          <a:p>
            <a:pPr algn="just"/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048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" y="143625"/>
            <a:ext cx="7990891" cy="4325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3539" y="64392"/>
            <a:ext cx="4126958" cy="67403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600" dirty="0"/>
              <a:t>Confusion Matrix and Statistics</a:t>
            </a:r>
          </a:p>
          <a:p>
            <a:pPr algn="just"/>
            <a:endParaRPr lang="en-IN" sz="1600" dirty="0"/>
          </a:p>
          <a:p>
            <a:pPr algn="just"/>
            <a:r>
              <a:rPr lang="en-IN" sz="1600" dirty="0"/>
              <a:t>          Reference</a:t>
            </a:r>
          </a:p>
          <a:p>
            <a:pPr algn="just"/>
            <a:r>
              <a:rPr lang="en-IN" sz="1600" dirty="0"/>
              <a:t>Prediction  No Yes</a:t>
            </a:r>
          </a:p>
          <a:p>
            <a:pPr algn="just"/>
            <a:r>
              <a:rPr lang="en-IN" sz="1600" dirty="0"/>
              <a:t>       No  246  11</a:t>
            </a:r>
          </a:p>
          <a:p>
            <a:pPr algn="just"/>
            <a:r>
              <a:rPr lang="en-IN" sz="1600" dirty="0"/>
              <a:t>       Yes   0  60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        Accuracy : 0.9653          </a:t>
            </a:r>
          </a:p>
          <a:p>
            <a:pPr algn="just"/>
            <a:r>
              <a:rPr lang="en-IN" sz="1600" dirty="0"/>
              <a:t>                 95% CI : (0.9388, 0.9826)</a:t>
            </a:r>
          </a:p>
          <a:p>
            <a:pPr algn="just"/>
            <a:r>
              <a:rPr lang="en-IN" sz="1600" dirty="0"/>
              <a:t>    No Information Rate : 0.776           </a:t>
            </a:r>
          </a:p>
          <a:p>
            <a:pPr algn="just"/>
            <a:r>
              <a:rPr lang="en-IN" sz="1600" dirty="0"/>
              <a:t>    P-Value [</a:t>
            </a:r>
            <a:r>
              <a:rPr lang="en-IN" sz="1600" dirty="0" err="1"/>
              <a:t>Acc</a:t>
            </a:r>
            <a:r>
              <a:rPr lang="en-IN" sz="1600" dirty="0"/>
              <a:t> &gt; NIR] : &lt; 2.2e-16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           Kappa : 0.8944   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</a:t>
            </a:r>
            <a:r>
              <a:rPr lang="en-IN" sz="1600" dirty="0" err="1"/>
              <a:t>Mcnemar's</a:t>
            </a:r>
            <a:r>
              <a:rPr lang="en-IN" sz="1600" dirty="0"/>
              <a:t> Test P-Value : 0.002569 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     Sensitivity : 1.0000          </a:t>
            </a:r>
          </a:p>
          <a:p>
            <a:pPr algn="just"/>
            <a:r>
              <a:rPr lang="en-IN" sz="1600" dirty="0"/>
              <a:t>            Specificity : 0.8451          </a:t>
            </a:r>
          </a:p>
          <a:p>
            <a:pPr algn="just"/>
            <a:r>
              <a:rPr lang="en-IN" sz="1600" dirty="0"/>
              <a:t>         </a:t>
            </a:r>
            <a:r>
              <a:rPr lang="en-IN" sz="1600" dirty="0" err="1"/>
              <a:t>Pos</a:t>
            </a:r>
            <a:r>
              <a:rPr lang="en-IN" sz="1600" dirty="0"/>
              <a:t> </a:t>
            </a:r>
            <a:r>
              <a:rPr lang="en-IN" sz="1600" dirty="0" err="1"/>
              <a:t>Pred</a:t>
            </a:r>
            <a:r>
              <a:rPr lang="en-IN" sz="1600" dirty="0"/>
              <a:t> Value : 0.9572          </a:t>
            </a:r>
          </a:p>
          <a:p>
            <a:pPr algn="just"/>
            <a:r>
              <a:rPr lang="en-IN" sz="1600" dirty="0"/>
              <a:t>         </a:t>
            </a:r>
            <a:r>
              <a:rPr lang="en-IN" sz="1600" dirty="0" err="1"/>
              <a:t>Neg</a:t>
            </a:r>
            <a:r>
              <a:rPr lang="en-IN" sz="1600" dirty="0"/>
              <a:t> </a:t>
            </a:r>
            <a:r>
              <a:rPr lang="en-IN" sz="1600" dirty="0" err="1"/>
              <a:t>Pred</a:t>
            </a:r>
            <a:r>
              <a:rPr lang="en-IN" sz="1600" dirty="0"/>
              <a:t> Value : 1.0000          </a:t>
            </a:r>
          </a:p>
          <a:p>
            <a:pPr algn="just"/>
            <a:r>
              <a:rPr lang="en-IN" sz="1600" dirty="0"/>
              <a:t>             Prevalence : 0.7760          </a:t>
            </a:r>
          </a:p>
          <a:p>
            <a:pPr algn="just"/>
            <a:r>
              <a:rPr lang="en-IN" sz="1600" dirty="0"/>
              <a:t>         Detection Rate : 0.7760          </a:t>
            </a:r>
          </a:p>
          <a:p>
            <a:pPr algn="just"/>
            <a:r>
              <a:rPr lang="en-IN" sz="1600" dirty="0"/>
              <a:t>   Detection Prevalence : 0.8107          </a:t>
            </a:r>
          </a:p>
          <a:p>
            <a:pPr algn="just"/>
            <a:r>
              <a:rPr lang="en-IN" sz="1600" dirty="0"/>
              <a:t>      Balanced Accuracy : 0.9225          </a:t>
            </a:r>
          </a:p>
          <a:p>
            <a:pPr algn="just"/>
            <a:r>
              <a:rPr lang="en-IN" sz="1600" dirty="0"/>
              <a:t>                                          </a:t>
            </a:r>
          </a:p>
          <a:p>
            <a:pPr algn="just"/>
            <a:r>
              <a:rPr lang="en-IN" sz="1600" dirty="0"/>
              <a:t>       'Positive' Class : No              </a:t>
            </a:r>
          </a:p>
          <a:p>
            <a:pPr algn="just"/>
            <a:r>
              <a:rPr lang="en-IN" sz="160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565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Work life balance</a:t>
            </a:r>
          </a:p>
          <a:p>
            <a:r>
              <a:rPr lang="en-US" sz="4000" dirty="0" smtClean="0"/>
              <a:t>Stock – option Level</a:t>
            </a:r>
          </a:p>
          <a:p>
            <a:r>
              <a:rPr lang="en-US" sz="4000" dirty="0" smtClean="0"/>
              <a:t>Monthly Income</a:t>
            </a:r>
          </a:p>
          <a:p>
            <a:r>
              <a:rPr lang="en-US" sz="4000" dirty="0" smtClean="0"/>
              <a:t>Job Satisfaction</a:t>
            </a:r>
          </a:p>
          <a:p>
            <a:r>
              <a:rPr lang="en-US" sz="4000" dirty="0" smtClean="0"/>
              <a:t>Feed back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4785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/>
            </a:r>
            <a:br>
              <a:rPr lang="en-US" sz="8000" dirty="0" smtClean="0">
                <a:latin typeface="Algerian" panose="04020705040A02060702" pitchFamily="82" charset="0"/>
              </a:rPr>
            </a:br>
            <a:r>
              <a:rPr lang="en-US" sz="8000" dirty="0">
                <a:latin typeface="Algerian" panose="04020705040A02060702" pitchFamily="82" charset="0"/>
              </a:rPr>
              <a:t/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8000" dirty="0" smtClean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823" y="1700011"/>
            <a:ext cx="102387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Data contains </a:t>
            </a:r>
            <a:r>
              <a:rPr lang="en-US" sz="4400" dirty="0" smtClean="0"/>
              <a:t>differe</a:t>
            </a:r>
            <a:r>
              <a:rPr lang="en-US" sz="4400" dirty="0"/>
              <a:t>n</a:t>
            </a:r>
            <a:r>
              <a:rPr lang="en-US" sz="4400" dirty="0" smtClean="0"/>
              <a:t>t </a:t>
            </a:r>
            <a:r>
              <a:rPr lang="en-US" sz="4400" dirty="0"/>
              <a:t>attributes of an employee and the target variable </a:t>
            </a:r>
            <a:r>
              <a:rPr lang="en-US" sz="4400" i="1" dirty="0" smtClean="0"/>
              <a:t>Attrition</a:t>
            </a:r>
            <a:r>
              <a:rPr lang="en-US" sz="4400" dirty="0"/>
              <a:t>. </a:t>
            </a:r>
            <a:endParaRPr lang="en-US" sz="4400" dirty="0" smtClean="0"/>
          </a:p>
          <a:p>
            <a:pPr algn="just"/>
            <a:r>
              <a:rPr lang="en-US" sz="4400" dirty="0" smtClean="0"/>
              <a:t>We </a:t>
            </a:r>
            <a:r>
              <a:rPr lang="en-US" sz="4400" dirty="0"/>
              <a:t>use this dataset to predict employee churn.</a:t>
            </a:r>
            <a:endParaRPr lang="en-IN" sz="4400" dirty="0"/>
          </a:p>
          <a:p>
            <a:pPr algn="just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3826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489397"/>
            <a:ext cx="9847596" cy="6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6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463639"/>
            <a:ext cx="9219024" cy="6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69" y="1262130"/>
            <a:ext cx="3876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Confusion Matrix and </a:t>
            </a:r>
            <a:r>
              <a:rPr lang="en-IN" sz="1400" dirty="0" smtClean="0">
                <a:latin typeface="Arial Black" panose="020B0A04020102020204" pitchFamily="34" charset="0"/>
              </a:rPr>
              <a:t>Statistics</a:t>
            </a:r>
            <a:endParaRPr lang="en-IN" sz="1400" dirty="0"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(Decision Tree)</a:t>
            </a: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</a:t>
            </a:r>
            <a:r>
              <a:rPr lang="en-IN" sz="1600" dirty="0" smtClean="0">
                <a:latin typeface="Arial Black" panose="020B0A04020102020204" pitchFamily="34" charset="0"/>
              </a:rPr>
              <a:t>          Reference</a:t>
            </a:r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Prediction  </a:t>
            </a:r>
            <a:r>
              <a:rPr lang="en-IN" sz="1600" dirty="0" smtClean="0">
                <a:latin typeface="Arial Black" panose="020B0A04020102020204" pitchFamily="34" charset="0"/>
              </a:rPr>
              <a:t>   No    Yes</a:t>
            </a:r>
          </a:p>
          <a:p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</a:t>
            </a:r>
            <a:r>
              <a:rPr lang="en-IN" sz="1600" dirty="0" smtClean="0">
                <a:latin typeface="Arial Black" panose="020B0A04020102020204" pitchFamily="34" charset="0"/>
              </a:rPr>
              <a:t>      No    </a:t>
            </a:r>
            <a:r>
              <a:rPr lang="en-IN" sz="1600" dirty="0">
                <a:latin typeface="Arial Black" panose="020B0A04020102020204" pitchFamily="34" charset="0"/>
              </a:rPr>
              <a:t>344  </a:t>
            </a:r>
            <a:r>
              <a:rPr lang="en-IN" sz="1600" dirty="0" smtClean="0">
                <a:latin typeface="Arial Black" panose="020B0A04020102020204" pitchFamily="34" charset="0"/>
              </a:rPr>
              <a:t>  57</a:t>
            </a:r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</a:t>
            </a:r>
            <a:r>
              <a:rPr lang="en-IN" sz="1600" dirty="0" smtClean="0">
                <a:latin typeface="Arial Black" panose="020B0A04020102020204" pitchFamily="34" charset="0"/>
              </a:rPr>
              <a:t>     Yes     </a:t>
            </a:r>
            <a:r>
              <a:rPr lang="en-IN" sz="1600" dirty="0">
                <a:latin typeface="Arial Black" panose="020B0A04020102020204" pitchFamily="34" charset="0"/>
              </a:rPr>
              <a:t>16  </a:t>
            </a:r>
            <a:r>
              <a:rPr lang="en-IN" sz="1600" dirty="0" smtClean="0">
                <a:latin typeface="Arial Black" panose="020B0A04020102020204" pitchFamily="34" charset="0"/>
              </a:rPr>
              <a:t>   15</a:t>
            </a:r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                              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               </a:t>
            </a:r>
            <a:r>
              <a:rPr lang="en-IN" sz="1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Accuracy : </a:t>
            </a:r>
            <a:r>
              <a:rPr lang="en-IN" sz="16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0.8310           </a:t>
            </a:r>
            <a:endParaRPr lang="en-IN" sz="1600" i="1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333" y="3570454"/>
            <a:ext cx="3464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Confusion Matrix and Statistics</a:t>
            </a:r>
          </a:p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(Logistic Regression)</a:t>
            </a: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        Reference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Prediction     No    Yes</a:t>
            </a:r>
          </a:p>
          <a:p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 No    344    </a:t>
            </a:r>
            <a:r>
              <a:rPr lang="en-IN" sz="1600" dirty="0" smtClean="0">
                <a:latin typeface="Arial Black" panose="020B0A04020102020204" pitchFamily="34" charset="0"/>
              </a:rPr>
              <a:t>40</a:t>
            </a:r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Yes     16     </a:t>
            </a:r>
            <a:r>
              <a:rPr lang="en-IN" sz="1600" dirty="0" smtClean="0">
                <a:latin typeface="Arial Black" panose="020B0A04020102020204" pitchFamily="34" charset="0"/>
              </a:rPr>
              <a:t>32</a:t>
            </a:r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                              </a:t>
            </a:r>
          </a:p>
          <a:p>
            <a:r>
              <a:rPr lang="en-IN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            </a:t>
            </a:r>
            <a:r>
              <a:rPr lang="en-IN" sz="16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Accuracy : 0.8704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4749" y="1262130"/>
            <a:ext cx="3683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Confusion Matrix and Statistics</a:t>
            </a:r>
          </a:p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(Random Forest)</a:t>
            </a: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        Reference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Prediction     No    Yes</a:t>
            </a:r>
          </a:p>
          <a:p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 No    </a:t>
            </a:r>
            <a:r>
              <a:rPr lang="en-IN" sz="1600" dirty="0" smtClean="0">
                <a:latin typeface="Arial Black" panose="020B0A04020102020204" pitchFamily="34" charset="0"/>
              </a:rPr>
              <a:t>360   62</a:t>
            </a:r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Yes     </a:t>
            </a:r>
            <a:r>
              <a:rPr lang="en-IN" sz="1600" dirty="0" smtClean="0">
                <a:latin typeface="Arial Black" panose="020B0A04020102020204" pitchFamily="34" charset="0"/>
              </a:rPr>
              <a:t>00    10</a:t>
            </a:r>
            <a:endParaRPr lang="en-IN" sz="1600" dirty="0">
              <a:latin typeface="Arial Black" panose="020B0A04020102020204" pitchFamily="34" charset="0"/>
            </a:endParaRPr>
          </a:p>
          <a:p>
            <a:r>
              <a:rPr lang="en-IN" sz="1600" dirty="0">
                <a:latin typeface="Arial Black" panose="020B0A04020102020204" pitchFamily="34" charset="0"/>
              </a:rPr>
              <a:t>                                          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               </a:t>
            </a:r>
            <a:r>
              <a:rPr lang="en-IN" sz="16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Accuracy : </a:t>
            </a:r>
            <a:r>
              <a:rPr lang="en-IN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0.8565</a:t>
            </a:r>
            <a:endParaRPr lang="en-IN" sz="1600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5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1210614"/>
            <a:ext cx="103417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Hence, Logistic Regression is the best model.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3" b="121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763" y="1365161"/>
            <a:ext cx="1043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There are two problems:</a:t>
            </a:r>
            <a:endParaRPr lang="en-IN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673" y="2640169"/>
            <a:ext cx="81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There are lots of features in the data set.</a:t>
            </a:r>
          </a:p>
          <a:p>
            <a:endParaRPr lang="en-US" sz="3600" dirty="0" smtClean="0"/>
          </a:p>
          <a:p>
            <a:r>
              <a:rPr lang="en-US" sz="3600" dirty="0" smtClean="0"/>
              <a:t>2. The previous model is wrongly predicting   the class “Yes”.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2739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</TotalTime>
  <Words>510</Words>
  <Application>Microsoft Office PowerPoint</Application>
  <PresentationFormat>Widescreen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Algerian</vt:lpstr>
      <vt:lpstr>Andalus</vt:lpstr>
      <vt:lpstr>Arial</vt:lpstr>
      <vt:lpstr>Arial Black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 Many Features or Attributes  </vt:lpstr>
      <vt:lpstr>Boruta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Many Features or Attributes</dc:title>
  <dc:creator>Mahesh</dc:creator>
  <cp:lastModifiedBy>Mahesh</cp:lastModifiedBy>
  <cp:revision>27</cp:revision>
  <dcterms:created xsi:type="dcterms:W3CDTF">2019-09-12T18:26:38Z</dcterms:created>
  <dcterms:modified xsi:type="dcterms:W3CDTF">2019-09-24T17:59:38Z</dcterms:modified>
</cp:coreProperties>
</file>