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notesMasterIdLst>
    <p:notesMasterId r:id="rId25"/>
  </p:notesMasterIdLst>
  <p:sldIdLst>
    <p:sldId id="272" r:id="rId3"/>
    <p:sldId id="257" r:id="rId4"/>
    <p:sldId id="258" r:id="rId5"/>
    <p:sldId id="259" r:id="rId6"/>
    <p:sldId id="260" r:id="rId7"/>
    <p:sldId id="261" r:id="rId8"/>
    <p:sldId id="262" r:id="rId9"/>
    <p:sldId id="263" r:id="rId10"/>
    <p:sldId id="264" r:id="rId11"/>
    <p:sldId id="265" r:id="rId12"/>
    <p:sldId id="269" r:id="rId13"/>
    <p:sldId id="271" r:id="rId14"/>
    <p:sldId id="274" r:id="rId15"/>
    <p:sldId id="275" r:id="rId16"/>
    <p:sldId id="276" r:id="rId17"/>
    <p:sldId id="277" r:id="rId18"/>
    <p:sldId id="278" r:id="rId19"/>
    <p:sldId id="282" r:id="rId20"/>
    <p:sldId id="283" r:id="rId21"/>
    <p:sldId id="284" r:id="rId22"/>
    <p:sldId id="285"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23" name="PlaceHolder 2"/>
          <p:cNvSpPr>
            <a:spLocks noGrp="1"/>
          </p:cNvSpPr>
          <p:nvPr>
            <p:ph type="hdr"/>
          </p:nvPr>
        </p:nvSpPr>
        <p:spPr>
          <a:xfrm>
            <a:off x="1512000" y="5880600"/>
            <a:ext cx="6047640" cy="4811040"/>
          </a:xfrm>
          <a:prstGeom prst="rect">
            <a:avLst/>
          </a:prstGeom>
        </p:spPr>
        <p:txBody>
          <a:bodyPr lIns="0" tIns="0" rIns="0" bIns="0"/>
          <a:lstStyle/>
          <a:p>
            <a:r>
              <a:rPr lang="en-IN" sz="1400" b="0" strike="noStrike" spc="-1">
                <a:latin typeface="Times New Roman"/>
              </a:rPr>
              <a:t> </a:t>
            </a:r>
          </a:p>
        </p:txBody>
      </p:sp>
      <p:sp>
        <p:nvSpPr>
          <p:cNvPr id="124" name="PlaceHolder 3"/>
          <p:cNvSpPr>
            <a:spLocks noGrp="1"/>
          </p:cNvSpPr>
          <p:nvPr>
            <p:ph type="dt"/>
          </p:nvPr>
        </p:nvSpPr>
        <p:spPr>
          <a:xfrm>
            <a:off x="0" y="10157400"/>
            <a:ext cx="3280680" cy="534240"/>
          </a:xfrm>
          <a:prstGeom prst="rect">
            <a:avLst/>
          </a:prstGeom>
        </p:spPr>
        <p:txBody>
          <a:bodyPr lIns="0" tIns="0" rIns="0" bIns="0"/>
          <a:lstStyle/>
          <a:p>
            <a:pPr algn="r"/>
            <a:r>
              <a:rPr lang="en-IN" sz="1400" b="0" strike="noStrike" spc="-1">
                <a:latin typeface="Times New Roman"/>
              </a:rPr>
              <a:t> </a:t>
            </a:r>
          </a:p>
        </p:txBody>
      </p:sp>
      <p:sp>
        <p:nvSpPr>
          <p:cNvPr id="125" name="PlaceHolder 4"/>
          <p:cNvSpPr>
            <a:spLocks noGrp="1"/>
          </p:cNvSpPr>
          <p:nvPr>
            <p:ph type="ftr"/>
          </p:nvPr>
        </p:nvSpPr>
        <p:spPr>
          <a:xfrm>
            <a:off x="0" y="0"/>
            <a:ext cx="3280680" cy="534240"/>
          </a:xfrm>
          <a:prstGeom prst="rect">
            <a:avLst/>
          </a:prstGeom>
        </p:spPr>
        <p:txBody>
          <a:bodyPr lIns="0" tIns="0" rIns="0" bIns="0" anchor="b"/>
          <a:lstStyle/>
          <a:p>
            <a:r>
              <a:rPr lang="en-IN" sz="1400" b="0" strike="noStrike" spc="-1">
                <a:latin typeface="Times New Roman"/>
              </a:rPr>
              <a:t> </a:t>
            </a:r>
          </a:p>
        </p:txBody>
      </p:sp>
      <p:sp>
        <p:nvSpPr>
          <p:cNvPr id="126" name="PlaceHolder 5"/>
          <p:cNvSpPr>
            <a:spLocks noGrp="1"/>
          </p:cNvSpPr>
          <p:nvPr>
            <p:ph type="sldNum"/>
          </p:nvPr>
        </p:nvSpPr>
        <p:spPr>
          <a:xfrm>
            <a:off x="4278960" y="0"/>
            <a:ext cx="3280680" cy="534240"/>
          </a:xfrm>
          <a:prstGeom prst="rect">
            <a:avLst/>
          </a:prstGeom>
        </p:spPr>
        <p:txBody>
          <a:bodyPr lIns="0" tIns="0" rIns="0" bIns="0" anchor="b"/>
          <a:lstStyle/>
          <a:p>
            <a:pPr algn="r"/>
            <a:fld id="{E4CF6842-7DC0-4D6C-B523-9D2B09DCEA69}"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93544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groups.google.com/group/nltk-user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103" name="Shape 1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spcAft>
                  <a:spcPts val="0"/>
                </a:spcAft>
                <a:buSzPct val="25000"/>
                <a:buNone/>
              </a:pPr>
              <a:t>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84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343400"/>
            <a:ext cx="5485680" cy="4114080"/>
          </a:xfrm>
          <a:prstGeom prst="rect">
            <a:avLst/>
          </a:prstGeom>
        </p:spPr>
        <p:txBody>
          <a:bodyPr lIns="0" tIns="0" rIns="0" bIns="0"/>
          <a:lstStyle/>
          <a:p>
            <a:pPr marL="216000" indent="-216000" algn="just">
              <a:lnSpc>
                <a:spcPct val="150000"/>
              </a:lnSpc>
              <a:spcBef>
                <a:spcPts val="360"/>
              </a:spcBef>
            </a:pPr>
            <a:r>
              <a:rPr lang="en-IN" sz="1200" b="0" strike="noStrike" spc="-1">
                <a:latin typeface="Verdana"/>
                <a:ea typeface="Verdana"/>
              </a:rPr>
              <a:t>Natural Language Processing and Programming Languages are both established areas in the field of Computer Science, each of them with a long research tradition.</a:t>
            </a:r>
            <a:r>
              <a:rPr lang="en-IN" sz="1200" b="0" strike="noStrike" spc="-1">
                <a:solidFill>
                  <a:srgbClr val="000000"/>
                </a:solidFill>
                <a:latin typeface="+mn-lt"/>
                <a:ea typeface="+mn-ea"/>
              </a:rPr>
              <a:t> Python was created at the end of 1980s.</a:t>
            </a:r>
            <a:endParaRPr lang="en-IN" sz="1200" b="0" strike="noStrike" spc="-1">
              <a:latin typeface="Arial"/>
            </a:endParaRPr>
          </a:p>
          <a:p>
            <a:pPr marL="216000" indent="-216000" algn="just">
              <a:lnSpc>
                <a:spcPct val="150000"/>
              </a:lnSpc>
              <a:spcBef>
                <a:spcPts val="360"/>
              </a:spcBef>
            </a:pPr>
            <a:r>
              <a:rPr lang="en-IN" sz="1200" b="0" strike="noStrike" spc="-1">
                <a:solidFill>
                  <a:srgbClr val="000000"/>
                </a:solidFill>
                <a:latin typeface="+mn-lt"/>
                <a:ea typeface="+mn-ea"/>
              </a:rPr>
              <a:t>Python has a clean grammar and syntax. It’s natural and fluent.</a:t>
            </a:r>
            <a:r>
              <a:rPr lang="en-IN" sz="1200" b="0" strike="noStrike" spc="-1">
                <a:solidFill>
                  <a:srgbClr val="000000"/>
                </a:solidFill>
                <a:latin typeface="Verdana"/>
                <a:ea typeface="Verdana"/>
              </a:rPr>
              <a:t> Certain data will be stored in the form of graphs so that it can be retrieved easily using SPARQL queries.</a:t>
            </a:r>
            <a:endParaRPr lang="en-IN" sz="1200" b="0" strike="noStrike" spc="-1">
              <a:latin typeface="Arial"/>
            </a:endParaRPr>
          </a:p>
          <a:p>
            <a:pPr marL="216000" indent="-216000" algn="just">
              <a:lnSpc>
                <a:spcPct val="150000"/>
              </a:lnSpc>
              <a:spcBef>
                <a:spcPts val="360"/>
              </a:spcBef>
            </a:pPr>
            <a:r>
              <a:rPr lang="en-IN" sz="1200" b="0" strike="noStrike" spc="-1">
                <a:solidFill>
                  <a:srgbClr val="000000"/>
                </a:solidFill>
                <a:latin typeface="Verdana"/>
                <a:ea typeface="Verdana"/>
              </a:rPr>
              <a:t>Finding a mapping between natural language and web programming language is important. If we know how to convert natural language questions into their associated SPARQL queries, it would be straightforward to obtain the answers by just executing a query. </a:t>
            </a:r>
            <a:endParaRPr lang="en-IN" sz="1200" b="0" strike="noStrike" spc="-1">
              <a:latin typeface="Arial"/>
            </a:endParaRPr>
          </a:p>
          <a:p>
            <a:pPr marL="142200" indent="-216000" algn="just">
              <a:lnSpc>
                <a:spcPct val="150000"/>
              </a:lnSpc>
              <a:spcBef>
                <a:spcPts val="360"/>
              </a:spcBef>
            </a:pPr>
            <a:endParaRPr lang="en-IN" sz="1200" b="0" strike="noStrike" spc="-1">
              <a:latin typeface="Arial"/>
            </a:endParaRPr>
          </a:p>
          <a:p>
            <a:pPr marL="142200" indent="-216000" algn="just">
              <a:lnSpc>
                <a:spcPct val="150000"/>
              </a:lnSpc>
              <a:spcBef>
                <a:spcPts val="360"/>
              </a:spcBef>
            </a:pPr>
            <a:r>
              <a:rPr lang="en-IN" sz="1200" b="0" strike="noStrike" spc="-1">
                <a:solidFill>
                  <a:srgbClr val="000000"/>
                </a:solidFill>
                <a:latin typeface="+mn-lt"/>
                <a:ea typeface="+mn-ea"/>
              </a:rPr>
              <a:t>NLTK is a leading platform for building Python programs to work with human language data. It provides easy-to-use interfaces to </a:t>
            </a:r>
            <a:r>
              <a:rPr lang="en-IN" sz="1200" b="0" u="sng" strike="noStrike" spc="-1">
                <a:solidFill>
                  <a:srgbClr val="000000"/>
                </a:solidFill>
                <a:uFillTx/>
                <a:latin typeface="+mn-lt"/>
                <a:ea typeface="+mn-ea"/>
              </a:rPr>
              <a:t>over 50 corpora and lexical resources</a:t>
            </a:r>
            <a:r>
              <a:rPr lang="en-IN" sz="1200" b="0" strike="noStrike" spc="-1">
                <a:solidFill>
                  <a:srgbClr val="000000"/>
                </a:solidFill>
                <a:latin typeface="+mn-lt"/>
                <a:ea typeface="+mn-ea"/>
              </a:rPr>
              <a:t> such as WordNet, along with a suite of text processing libraries for classification, tokenization, stemming, tagging, parsing, and semantic reasoning, wrappers for industrial-strength NLP libraries, and an active </a:t>
            </a:r>
            <a:r>
              <a:rPr lang="en-IN" sz="1200" b="0" u="sng" strike="noStrike" spc="-1">
                <a:solidFill>
                  <a:srgbClr val="000000"/>
                </a:solidFill>
                <a:uFillTx/>
                <a:latin typeface="+mn-lt"/>
                <a:ea typeface="+mn-ea"/>
                <a:hlinkClick r:id="rId3"/>
              </a:rPr>
              <a:t>discussion forum</a:t>
            </a:r>
            <a:endParaRPr lang="en-IN" sz="1200" b="0" strike="noStrike" spc="-1">
              <a:latin typeface="Arial"/>
            </a:endParaRPr>
          </a:p>
          <a:p>
            <a:pPr marL="142200" indent="-216000" algn="just">
              <a:lnSpc>
                <a:spcPct val="150000"/>
              </a:lnSpc>
              <a:spcBef>
                <a:spcPts val="360"/>
              </a:spcBef>
            </a:pPr>
            <a:endParaRPr lang="en-IN" sz="1200" b="0" strike="noStrike" spc="-1">
              <a:latin typeface="Arial"/>
            </a:endParaRPr>
          </a:p>
          <a:p>
            <a:pPr marL="142200" indent="-216000" algn="just">
              <a:lnSpc>
                <a:spcPct val="150000"/>
              </a:lnSpc>
              <a:spcBef>
                <a:spcPts val="360"/>
              </a:spcBef>
            </a:pPr>
            <a:endParaRPr lang="en-IN" sz="1200" b="0" strike="noStrike" spc="-1">
              <a:latin typeface="Arial"/>
            </a:endParaRPr>
          </a:p>
          <a:p>
            <a:pPr marL="142200" indent="-216000" algn="just">
              <a:lnSpc>
                <a:spcPct val="100000"/>
              </a:lnSpc>
              <a:spcBef>
                <a:spcPts val="360"/>
              </a:spcBef>
            </a:pPr>
            <a:endParaRPr lang="en-IN" sz="1200" b="0" strike="noStrike" spc="-1">
              <a:latin typeface="Arial"/>
            </a:endParaRPr>
          </a:p>
          <a:p>
            <a:pPr marL="142200" indent="-216000">
              <a:lnSpc>
                <a:spcPct val="100000"/>
              </a:lnSpc>
            </a:pPr>
            <a:endParaRPr lang="en-IN" sz="1200" b="0" strike="noStrike" spc="-1">
              <a:latin typeface="Arial"/>
            </a:endParaRPr>
          </a:p>
        </p:txBody>
      </p:sp>
      <p:sp>
        <p:nvSpPr>
          <p:cNvPr id="225"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0E55501-F9D9-464F-AA69-A3C14572AB5A}" type="slidenum">
              <a:rPr lang="en-IN" sz="1200" b="0" strike="noStrike" spc="-1">
                <a:solidFill>
                  <a:srgbClr val="000000"/>
                </a:solidFill>
                <a:latin typeface="Calibri"/>
                <a:ea typeface="Calibri"/>
              </a:rPr>
              <a:t>10</a:t>
            </a:fld>
            <a:endParaRPr lang="en-IN" sz="1200" b="0" strike="noStrike" spc="-1">
              <a:latin typeface="Arial"/>
            </a:endParaRPr>
          </a:p>
        </p:txBody>
      </p:sp>
    </p:spTree>
    <p:extLst>
      <p:ext uri="{BB962C8B-B14F-4D97-AF65-F5344CB8AC3E}">
        <p14:creationId xmlns:p14="http://schemas.microsoft.com/office/powerpoint/2010/main" val="2055525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33"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34BE49-853A-4098-80C7-FB1C36453CEA}" type="slidenum">
              <a:rPr lang="en-IN" sz="1200" b="0" strike="noStrike" spc="-1">
                <a:solidFill>
                  <a:srgbClr val="000000"/>
                </a:solidFill>
                <a:latin typeface="Calibri"/>
                <a:ea typeface="Calibri"/>
              </a:rPr>
              <a:t>11</a:t>
            </a:fld>
            <a:endParaRPr lang="en-IN" sz="1200" b="0" strike="noStrike" spc="-1">
              <a:latin typeface="Arial"/>
            </a:endParaRPr>
          </a:p>
        </p:txBody>
      </p:sp>
    </p:spTree>
    <p:extLst>
      <p:ext uri="{BB962C8B-B14F-4D97-AF65-F5344CB8AC3E}">
        <p14:creationId xmlns:p14="http://schemas.microsoft.com/office/powerpoint/2010/main" val="287702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37"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9F784D0-3747-4355-9B30-A502401A5FAB}" type="slidenum">
              <a:rPr lang="en-IN" sz="1200" b="0" strike="noStrike" spc="-1">
                <a:solidFill>
                  <a:srgbClr val="000000"/>
                </a:solidFill>
                <a:latin typeface="Calibri"/>
                <a:ea typeface="Calibri"/>
              </a:rPr>
              <a:t>12</a:t>
            </a:fld>
            <a:endParaRPr lang="en-IN" sz="1200" b="0" strike="noStrike" spc="-1">
              <a:latin typeface="Arial"/>
            </a:endParaRPr>
          </a:p>
        </p:txBody>
      </p:sp>
    </p:spTree>
    <p:extLst>
      <p:ext uri="{BB962C8B-B14F-4D97-AF65-F5344CB8AC3E}">
        <p14:creationId xmlns:p14="http://schemas.microsoft.com/office/powerpoint/2010/main" val="2492883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17"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915C39F-8494-4371-A92B-32F2CFB92488}" type="slidenum">
              <a:rPr lang="en-IN" sz="1200" b="0" strike="noStrike" spc="-1">
                <a:solidFill>
                  <a:srgbClr val="000000"/>
                </a:solidFill>
                <a:latin typeface="Calibri"/>
                <a:ea typeface="Calibri"/>
              </a:rPr>
              <a:t>13</a:t>
            </a:fld>
            <a:endParaRPr lang="en-IN" sz="1200" b="0" strike="noStrike" spc="-1">
              <a:latin typeface="Arial"/>
            </a:endParaRPr>
          </a:p>
        </p:txBody>
      </p:sp>
    </p:spTree>
    <p:extLst>
      <p:ext uri="{BB962C8B-B14F-4D97-AF65-F5344CB8AC3E}">
        <p14:creationId xmlns:p14="http://schemas.microsoft.com/office/powerpoint/2010/main" val="4148412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29"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B7FAF3A-7B8D-477F-83F0-F96A74A529A1}" type="slidenum">
              <a:rPr lang="en-IN" sz="1200" b="0" strike="noStrike" spc="-1">
                <a:solidFill>
                  <a:srgbClr val="000000"/>
                </a:solidFill>
                <a:latin typeface="Calibri"/>
                <a:ea typeface="Calibri"/>
              </a:rPr>
              <a:t>14</a:t>
            </a:fld>
            <a:endParaRPr lang="en-IN" sz="1200" b="0" strike="noStrike" spc="-1">
              <a:latin typeface="Arial"/>
            </a:endParaRPr>
          </a:p>
        </p:txBody>
      </p:sp>
    </p:spTree>
    <p:extLst>
      <p:ext uri="{BB962C8B-B14F-4D97-AF65-F5344CB8AC3E}">
        <p14:creationId xmlns:p14="http://schemas.microsoft.com/office/powerpoint/2010/main" val="25653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29"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B7FAF3A-7B8D-477F-83F0-F96A74A529A1}" type="slidenum">
              <a:rPr lang="en-IN" sz="1200" b="0" strike="noStrike" spc="-1">
                <a:solidFill>
                  <a:srgbClr val="000000"/>
                </a:solidFill>
                <a:latin typeface="Calibri"/>
                <a:ea typeface="Calibri"/>
              </a:rPr>
              <a:t>15</a:t>
            </a:fld>
            <a:endParaRPr lang="en-IN" sz="1200" b="0" strike="noStrike" spc="-1">
              <a:latin typeface="Arial"/>
            </a:endParaRPr>
          </a:p>
        </p:txBody>
      </p:sp>
    </p:spTree>
    <p:extLst>
      <p:ext uri="{BB962C8B-B14F-4D97-AF65-F5344CB8AC3E}">
        <p14:creationId xmlns:p14="http://schemas.microsoft.com/office/powerpoint/2010/main" val="522791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29"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B7FAF3A-7B8D-477F-83F0-F96A74A529A1}" type="slidenum">
              <a:rPr lang="en-IN" sz="1200" b="0" strike="noStrike" spc="-1">
                <a:solidFill>
                  <a:srgbClr val="000000"/>
                </a:solidFill>
                <a:latin typeface="Calibri"/>
                <a:ea typeface="Calibri"/>
              </a:rPr>
              <a:t>16</a:t>
            </a:fld>
            <a:endParaRPr lang="en-IN" sz="1200" b="0" strike="noStrike" spc="-1">
              <a:latin typeface="Arial"/>
            </a:endParaRPr>
          </a:p>
        </p:txBody>
      </p:sp>
    </p:spTree>
    <p:extLst>
      <p:ext uri="{BB962C8B-B14F-4D97-AF65-F5344CB8AC3E}">
        <p14:creationId xmlns:p14="http://schemas.microsoft.com/office/powerpoint/2010/main" val="578178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29"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B7FAF3A-7B8D-477F-83F0-F96A74A529A1}" type="slidenum">
              <a:rPr lang="en-IN" sz="1200" b="0" strike="noStrike" spc="-1">
                <a:solidFill>
                  <a:srgbClr val="000000"/>
                </a:solidFill>
                <a:latin typeface="Calibri"/>
                <a:ea typeface="Calibri"/>
              </a:rPr>
              <a:t>17</a:t>
            </a:fld>
            <a:endParaRPr lang="en-IN" sz="1200" b="0" strike="noStrike" spc="-1">
              <a:latin typeface="Arial"/>
            </a:endParaRPr>
          </a:p>
        </p:txBody>
      </p:sp>
    </p:spTree>
    <p:extLst>
      <p:ext uri="{BB962C8B-B14F-4D97-AF65-F5344CB8AC3E}">
        <p14:creationId xmlns:p14="http://schemas.microsoft.com/office/powerpoint/2010/main" val="27786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29"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B7FAF3A-7B8D-477F-83F0-F96A74A529A1}" type="slidenum">
              <a:rPr lang="en-IN" sz="1200" b="0" strike="noStrike" spc="-1">
                <a:solidFill>
                  <a:srgbClr val="000000"/>
                </a:solidFill>
                <a:latin typeface="Calibri"/>
                <a:ea typeface="Calibri"/>
              </a:rPr>
              <a:t>18</a:t>
            </a:fld>
            <a:endParaRPr lang="en-IN" sz="1200" b="0" strike="noStrike" spc="-1">
              <a:latin typeface="Arial"/>
            </a:endParaRPr>
          </a:p>
        </p:txBody>
      </p:sp>
    </p:spTree>
    <p:extLst>
      <p:ext uri="{BB962C8B-B14F-4D97-AF65-F5344CB8AC3E}">
        <p14:creationId xmlns:p14="http://schemas.microsoft.com/office/powerpoint/2010/main" val="1496975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254" name="Shape 25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spcAft>
                  <a:spcPts val="0"/>
                </a:spcAft>
                <a:buSzPct val="25000"/>
                <a:buNone/>
              </a:pPr>
              <a:t>22</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878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09"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2D5C8E2-9312-4379-9F54-5DE1FA099D84}" type="slidenum">
              <a:rPr lang="en-IN" sz="1200" b="0" strike="noStrike" spc="-1">
                <a:solidFill>
                  <a:srgbClr val="000000"/>
                </a:solidFill>
                <a:latin typeface="Calibri"/>
                <a:ea typeface="Calibri"/>
              </a:rPr>
              <a:t>2</a:t>
            </a:fld>
            <a:endParaRPr lang="en-IN" sz="1200" b="0" strike="noStrike" spc="-1">
              <a:latin typeface="Arial"/>
            </a:endParaRPr>
          </a:p>
        </p:txBody>
      </p:sp>
    </p:spTree>
    <p:extLst>
      <p:ext uri="{BB962C8B-B14F-4D97-AF65-F5344CB8AC3E}">
        <p14:creationId xmlns:p14="http://schemas.microsoft.com/office/powerpoint/2010/main" val="371587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11"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C7E10C-9F3C-4714-A3E7-F63550F1B10C}" type="slidenum">
              <a:rPr lang="en-IN" sz="1200" b="0" strike="noStrike" spc="-1">
                <a:solidFill>
                  <a:srgbClr val="000000"/>
                </a:solidFill>
                <a:latin typeface="Calibri"/>
                <a:ea typeface="Calibri"/>
              </a:rPr>
              <a:t>3</a:t>
            </a:fld>
            <a:endParaRPr lang="en-IN" sz="1200" b="0" strike="noStrike" spc="-1">
              <a:latin typeface="Arial"/>
            </a:endParaRPr>
          </a:p>
        </p:txBody>
      </p:sp>
    </p:spTree>
    <p:extLst>
      <p:ext uri="{BB962C8B-B14F-4D97-AF65-F5344CB8AC3E}">
        <p14:creationId xmlns:p14="http://schemas.microsoft.com/office/powerpoint/2010/main" val="2240575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13"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450BF27-0C04-4034-9752-61DEE814B135}" type="slidenum">
              <a:rPr lang="en-IN" sz="1200" b="0" strike="noStrike" spc="-1">
                <a:solidFill>
                  <a:srgbClr val="000000"/>
                </a:solidFill>
                <a:latin typeface="Calibri"/>
                <a:ea typeface="Calibri"/>
              </a:rPr>
              <a:t>4</a:t>
            </a:fld>
            <a:endParaRPr lang="en-IN" sz="1200" b="0" strike="noStrike" spc="-1">
              <a:latin typeface="Arial"/>
            </a:endParaRPr>
          </a:p>
        </p:txBody>
      </p:sp>
    </p:spTree>
    <p:extLst>
      <p:ext uri="{BB962C8B-B14F-4D97-AF65-F5344CB8AC3E}">
        <p14:creationId xmlns:p14="http://schemas.microsoft.com/office/powerpoint/2010/main" val="201355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15"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2C97E8D-536E-47BC-8CDB-155853106DFE}" type="slidenum">
              <a:rPr lang="en-IN" sz="1200" b="0" strike="noStrike" spc="-1">
                <a:solidFill>
                  <a:srgbClr val="000000"/>
                </a:solidFill>
                <a:latin typeface="Calibri"/>
                <a:ea typeface="Calibri"/>
              </a:rPr>
              <a:t>5</a:t>
            </a:fld>
            <a:endParaRPr lang="en-IN" sz="1200" b="0" strike="noStrike" spc="-1">
              <a:latin typeface="Arial"/>
            </a:endParaRPr>
          </a:p>
        </p:txBody>
      </p:sp>
    </p:spTree>
    <p:extLst>
      <p:ext uri="{BB962C8B-B14F-4D97-AF65-F5344CB8AC3E}">
        <p14:creationId xmlns:p14="http://schemas.microsoft.com/office/powerpoint/2010/main" val="632447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17"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915C39F-8494-4371-A92B-32F2CFB92488}" type="slidenum">
              <a:rPr lang="en-IN" sz="1200" b="0" strike="noStrike" spc="-1">
                <a:solidFill>
                  <a:srgbClr val="000000"/>
                </a:solidFill>
                <a:latin typeface="Calibri"/>
                <a:ea typeface="Calibri"/>
              </a:rPr>
              <a:t>6</a:t>
            </a:fld>
            <a:endParaRPr lang="en-IN" sz="1200" b="0" strike="noStrike" spc="-1">
              <a:latin typeface="Arial"/>
            </a:endParaRPr>
          </a:p>
        </p:txBody>
      </p:sp>
    </p:spTree>
    <p:extLst>
      <p:ext uri="{BB962C8B-B14F-4D97-AF65-F5344CB8AC3E}">
        <p14:creationId xmlns:p14="http://schemas.microsoft.com/office/powerpoint/2010/main" val="369125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19"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127F79F-A6A5-41C2-B315-05F563BFF58D}" type="slidenum">
              <a:rPr lang="en-IN" sz="1200" b="0" strike="noStrike" spc="-1">
                <a:solidFill>
                  <a:srgbClr val="000000"/>
                </a:solidFill>
                <a:latin typeface="Calibri"/>
                <a:ea typeface="Calibri"/>
              </a:rPr>
              <a:t>7</a:t>
            </a:fld>
            <a:endParaRPr lang="en-IN" sz="1200" b="0" strike="noStrike" spc="-1">
              <a:latin typeface="Arial"/>
            </a:endParaRPr>
          </a:p>
        </p:txBody>
      </p:sp>
    </p:spTree>
    <p:extLst>
      <p:ext uri="{BB962C8B-B14F-4D97-AF65-F5344CB8AC3E}">
        <p14:creationId xmlns:p14="http://schemas.microsoft.com/office/powerpoint/2010/main" val="2424986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221"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0C6898F-85D8-4A26-AF1B-38BA0A73EEDE}" type="slidenum">
              <a:rPr lang="en-IN" sz="1200" b="0" strike="noStrike" spc="-1">
                <a:solidFill>
                  <a:srgbClr val="000000"/>
                </a:solidFill>
                <a:latin typeface="Calibri"/>
                <a:ea typeface="Calibri"/>
              </a:rPr>
              <a:t>8</a:t>
            </a:fld>
            <a:endParaRPr lang="en-IN" sz="1200" b="0" strike="noStrike" spc="-1">
              <a:latin typeface="Arial"/>
            </a:endParaRPr>
          </a:p>
        </p:txBody>
      </p:sp>
    </p:spTree>
    <p:extLst>
      <p:ext uri="{BB962C8B-B14F-4D97-AF65-F5344CB8AC3E}">
        <p14:creationId xmlns:p14="http://schemas.microsoft.com/office/powerpoint/2010/main" val="2032416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IN" sz="1200" b="0" strike="noStrike" spc="-1">
                <a:latin typeface="Verdana"/>
                <a:ea typeface="Verdana"/>
              </a:rPr>
              <a:t>Unfortunately, previous work has shown that a full semantic approach to this problem cannot be applied, therefore statistical methods are required.</a:t>
            </a:r>
            <a:endParaRPr lang="en-IN" sz="1200" b="0" strike="noStrike" spc="-1">
              <a:latin typeface="Arial"/>
            </a:endParaRPr>
          </a:p>
          <a:p>
            <a:pPr marL="216000" indent="-216000">
              <a:lnSpc>
                <a:spcPct val="100000"/>
              </a:lnSpc>
            </a:pPr>
            <a:endParaRPr lang="en-IN" sz="1200" b="0" strike="noStrike" spc="-1">
              <a:latin typeface="Arial"/>
            </a:endParaRPr>
          </a:p>
          <a:p>
            <a:pPr marL="216000" indent="-216000">
              <a:lnSpc>
                <a:spcPct val="100000"/>
              </a:lnSpc>
            </a:pPr>
            <a:r>
              <a:rPr lang="en-IN" sz="1200" b="0" strike="noStrike" spc="-1">
                <a:latin typeface="Verdana"/>
                <a:ea typeface="Verdana"/>
              </a:rPr>
              <a:t>Acc to our knowledge there is software called CodeBhagat  for .net is present .</a:t>
            </a:r>
            <a:endParaRPr lang="en-IN" sz="1200" b="0" strike="noStrike" spc="-1">
              <a:latin typeface="Arial"/>
            </a:endParaRPr>
          </a:p>
          <a:p>
            <a:pPr marL="216000" indent="-216000">
              <a:lnSpc>
                <a:spcPct val="100000"/>
              </a:lnSpc>
            </a:pPr>
            <a:endParaRPr lang="en-IN" sz="1200" b="0" strike="noStrike" spc="-1">
              <a:latin typeface="Arial"/>
            </a:endParaRPr>
          </a:p>
        </p:txBody>
      </p:sp>
      <p:sp>
        <p:nvSpPr>
          <p:cNvPr id="223"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24E9B42-AF26-4836-8560-27EEC945F96F}" type="slidenum">
              <a:rPr lang="en-IN" sz="1200" b="0" strike="noStrike" spc="-1">
                <a:solidFill>
                  <a:srgbClr val="000000"/>
                </a:solidFill>
                <a:latin typeface="Calibri"/>
                <a:ea typeface="Calibri"/>
              </a:rPr>
              <a:t>9</a:t>
            </a:fld>
            <a:endParaRPr lang="en-IN" sz="1200" b="0" strike="noStrike" spc="-1">
              <a:latin typeface="Arial"/>
            </a:endParaRPr>
          </a:p>
        </p:txBody>
      </p:sp>
    </p:spTree>
    <p:extLst>
      <p:ext uri="{BB962C8B-B14F-4D97-AF65-F5344CB8AC3E}">
        <p14:creationId xmlns:p14="http://schemas.microsoft.com/office/powerpoint/2010/main" val="98866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8"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80"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8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
        <p:nvSpPr>
          <p:cNvPr id="11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6"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57"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1" name="CustomShape 1" hidden="1"/>
          <p:cNvSpPr/>
          <p:nvPr/>
        </p:nvSpPr>
        <p:spPr>
          <a:xfrm>
            <a:off x="304920" y="328680"/>
            <a:ext cx="8532000" cy="6197040"/>
          </a:xfrm>
          <a:prstGeom prst="roundRect">
            <a:avLst>
              <a:gd name="adj" fmla="val 2081"/>
            </a:avLst>
          </a:prstGeom>
          <a:gradFill>
            <a:gsLst>
              <a:gs pos="0">
                <a:srgbClr val="FFFFFF"/>
              </a:gs>
              <a:gs pos="98000">
                <a:srgbClr val="FFFFFF"/>
              </a:gs>
              <a:gs pos="99055">
                <a:srgbClr val="F8F8F8"/>
              </a:gs>
              <a:gs pos="100000">
                <a:srgbClr val="DADADA"/>
              </a:gs>
            </a:gsLst>
            <a:lin ang="5400000"/>
          </a:gradFill>
          <a:ln w="9360">
            <a:solidFill>
              <a:srgbClr val="B1B0AE"/>
            </a:solidFill>
            <a:round/>
          </a:ln>
        </p:spPr>
        <p:style>
          <a:lnRef idx="0">
            <a:scrgbClr r="0" g="0" b="0"/>
          </a:lnRef>
          <a:fillRef idx="0">
            <a:scrgbClr r="0" g="0" b="0"/>
          </a:fillRef>
          <a:effectRef idx="0">
            <a:scrgbClr r="0" g="0" b="0"/>
          </a:effectRef>
          <a:fontRef idx="minor"/>
        </p:style>
      </p:sp>
      <p:sp>
        <p:nvSpPr>
          <p:cNvPr id="42" name="CustomShape 2" hidden="1"/>
          <p:cNvSpPr/>
          <p:nvPr/>
        </p:nvSpPr>
        <p:spPr>
          <a:xfrm>
            <a:off x="418680" y="434160"/>
            <a:ext cx="8305920" cy="5485680"/>
          </a:xfrm>
          <a:prstGeom prst="roundRect">
            <a:avLst>
              <a:gd name="adj" fmla="val 2127"/>
            </a:avLst>
          </a:prstGeom>
          <a:gradFill>
            <a:gsLst>
              <a:gs pos="0">
                <a:schemeClr val="lt1"/>
              </a:gs>
              <a:gs pos="55000">
                <a:srgbClr val="E1E1E1"/>
              </a:gs>
              <a:gs pos="100000">
                <a:srgbClr val="9F9F9F"/>
              </a:gs>
            </a:gsLst>
            <a:lin ang="0"/>
          </a:gradFill>
          <a:ln>
            <a:noFill/>
          </a:ln>
        </p:spPr>
        <p:style>
          <a:lnRef idx="0">
            <a:scrgbClr r="0" g="0" b="0"/>
          </a:lnRef>
          <a:fillRef idx="0">
            <a:scrgbClr r="0" g="0" b="0"/>
          </a:fillRef>
          <a:effectRef idx="0">
            <a:scrgbClr r="0" g="0" b="0"/>
          </a:effectRef>
          <a:fontRef idx="minor"/>
        </p:style>
      </p:sp>
      <p:sp>
        <p:nvSpPr>
          <p:cNvPr id="43"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4"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81" name="CustomShape 1" hidden="1"/>
          <p:cNvSpPr/>
          <p:nvPr/>
        </p:nvSpPr>
        <p:spPr>
          <a:xfrm>
            <a:off x="304920" y="328680"/>
            <a:ext cx="8532000" cy="6197040"/>
          </a:xfrm>
          <a:prstGeom prst="roundRect">
            <a:avLst>
              <a:gd name="adj" fmla="val 2081"/>
            </a:avLst>
          </a:prstGeom>
          <a:gradFill>
            <a:gsLst>
              <a:gs pos="0">
                <a:srgbClr val="FFFFFF"/>
              </a:gs>
              <a:gs pos="98000">
                <a:srgbClr val="FFFFFF"/>
              </a:gs>
              <a:gs pos="99055">
                <a:srgbClr val="F8F8F8"/>
              </a:gs>
              <a:gs pos="100000">
                <a:srgbClr val="DADADA"/>
              </a:gs>
            </a:gsLst>
            <a:lin ang="5400000"/>
          </a:gradFill>
          <a:ln w="9360">
            <a:solidFill>
              <a:srgbClr val="B1B0AE"/>
            </a:solidFill>
            <a:round/>
          </a:ln>
        </p:spPr>
        <p:style>
          <a:lnRef idx="0">
            <a:scrgbClr r="0" g="0" b="0"/>
          </a:lnRef>
          <a:fillRef idx="0">
            <a:scrgbClr r="0" g="0" b="0"/>
          </a:fillRef>
          <a:effectRef idx="0">
            <a:scrgbClr r="0" g="0" b="0"/>
          </a:effectRef>
          <a:fontRef idx="minor"/>
        </p:style>
      </p:sp>
      <p:sp>
        <p:nvSpPr>
          <p:cNvPr id="82" name="CustomShape 2" hidden="1"/>
          <p:cNvSpPr/>
          <p:nvPr/>
        </p:nvSpPr>
        <p:spPr>
          <a:xfrm>
            <a:off x="418680" y="434160"/>
            <a:ext cx="8305920" cy="5485680"/>
          </a:xfrm>
          <a:prstGeom prst="roundRect">
            <a:avLst>
              <a:gd name="adj" fmla="val 2127"/>
            </a:avLst>
          </a:prstGeom>
          <a:gradFill>
            <a:gsLst>
              <a:gs pos="0">
                <a:schemeClr val="lt1"/>
              </a:gs>
              <a:gs pos="55000">
                <a:srgbClr val="E1E1E1"/>
              </a:gs>
              <a:gs pos="100000">
                <a:srgbClr val="9F9F9F"/>
              </a:gs>
            </a:gsLst>
            <a:lin ang="0"/>
          </a:gradFill>
          <a:ln>
            <a:noFill/>
          </a:ln>
        </p:spPr>
        <p:style>
          <a:lnRef idx="0">
            <a:scrgbClr r="0" g="0" b="0"/>
          </a:lnRef>
          <a:fillRef idx="0">
            <a:scrgbClr r="0" g="0" b="0"/>
          </a:fillRef>
          <a:effectRef idx="0">
            <a:scrgbClr r="0" g="0" b="0"/>
          </a:effectRef>
          <a:fontRef idx="minor"/>
        </p:style>
      </p:sp>
      <p:sp>
        <p:nvSpPr>
          <p:cNvPr id="83" name="PlaceHolder 3"/>
          <p:cNvSpPr>
            <a:spLocks noGrp="1"/>
          </p:cNvSpPr>
          <p:nvPr>
            <p:ph type="title"/>
          </p:nvPr>
        </p:nvSpPr>
        <p:spPr>
          <a:xfrm>
            <a:off x="502920" y="4983480"/>
            <a:ext cx="8183160" cy="1050840"/>
          </a:xfrm>
          <a:prstGeom prst="rect">
            <a:avLst/>
          </a:prstGeom>
        </p:spPr>
        <p:txBody>
          <a:bodyPr lIns="0" tIns="0" rIns="0" bIns="0" anchor="ctr"/>
          <a:lstStyle/>
          <a:p>
            <a:r>
              <a:rPr lang="en-IN" sz="1800" b="0" strike="noStrike" spc="-1">
                <a:latin typeface="Arial"/>
              </a:rPr>
              <a:t>Click to edit the title text format</a:t>
            </a:r>
          </a:p>
        </p:txBody>
      </p:sp>
      <p:sp>
        <p:nvSpPr>
          <p:cNvPr id="84" name="PlaceHolder 4"/>
          <p:cNvSpPr>
            <a:spLocks noGrp="1"/>
          </p:cNvSpPr>
          <p:nvPr>
            <p:ph type="body"/>
          </p:nvPr>
        </p:nvSpPr>
        <p:spPr>
          <a:xfrm>
            <a:off x="502920" y="530280"/>
            <a:ext cx="3993120" cy="4187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85" name="PlaceHolder 5"/>
          <p:cNvSpPr>
            <a:spLocks noGrp="1"/>
          </p:cNvSpPr>
          <p:nvPr>
            <p:ph type="body"/>
          </p:nvPr>
        </p:nvSpPr>
        <p:spPr>
          <a:xfrm>
            <a:off x="4696560" y="530280"/>
            <a:ext cx="3993120" cy="4187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p:nvPr/>
        </p:nvSpPr>
        <p:spPr>
          <a:xfrm>
            <a:off x="2209800" y="228600"/>
            <a:ext cx="6934199" cy="10667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8D3E"/>
              </a:buClr>
              <a:buSzPct val="25000"/>
              <a:buFont typeface="Verdana"/>
              <a:buNone/>
            </a:pPr>
            <a:r>
              <a:rPr lang="en-US" sz="2800" b="1" i="0" u="none" strike="noStrike" cap="none" baseline="0" dirty="0" err="1">
                <a:solidFill>
                  <a:srgbClr val="FF8D3E"/>
                </a:solidFill>
                <a:latin typeface="Verdana"/>
                <a:ea typeface="Verdana"/>
                <a:cs typeface="Verdana"/>
                <a:sym typeface="Verdana"/>
              </a:rPr>
              <a:t>Sinhgad</a:t>
            </a:r>
            <a:r>
              <a:rPr lang="en-US" sz="2800" b="1" i="0" u="none" strike="noStrike" cap="none" baseline="0" dirty="0">
                <a:solidFill>
                  <a:srgbClr val="FF8D3E"/>
                </a:solidFill>
                <a:latin typeface="Verdana"/>
                <a:ea typeface="Verdana"/>
                <a:cs typeface="Verdana"/>
                <a:sym typeface="Verdana"/>
              </a:rPr>
              <a:t> College of Engineering</a:t>
            </a:r>
            <a:br>
              <a:rPr lang="en-US" sz="2800" b="1" i="0" u="none" strike="noStrike" cap="none" baseline="0" dirty="0">
                <a:solidFill>
                  <a:srgbClr val="FF8D3E"/>
                </a:solidFill>
                <a:latin typeface="Verdana"/>
                <a:ea typeface="Verdana"/>
                <a:cs typeface="Verdana"/>
                <a:sym typeface="Verdana"/>
              </a:rPr>
            </a:br>
            <a:r>
              <a:rPr lang="en-US" sz="2400" b="1" i="0" u="none" strike="noStrike" cap="none" baseline="0" dirty="0">
                <a:solidFill>
                  <a:srgbClr val="FF8D3E"/>
                </a:solidFill>
                <a:latin typeface="Verdana"/>
                <a:ea typeface="Verdana"/>
                <a:cs typeface="Verdana"/>
                <a:sym typeface="Verdana"/>
              </a:rPr>
              <a:t>Department of Information Technology</a:t>
            </a:r>
          </a:p>
        </p:txBody>
      </p:sp>
      <p:sp>
        <p:nvSpPr>
          <p:cNvPr id="94" name="Shape 94"/>
          <p:cNvSpPr txBox="1"/>
          <p:nvPr/>
        </p:nvSpPr>
        <p:spPr>
          <a:xfrm>
            <a:off x="457200" y="1524000"/>
            <a:ext cx="8305800" cy="2133600"/>
          </a:xfrm>
          <a:prstGeom prst="rect">
            <a:avLst/>
          </a:prstGeom>
          <a:noFill/>
          <a:ln>
            <a:noFill/>
          </a:ln>
        </p:spPr>
        <p:txBody>
          <a:bodyPr lIns="91425" tIns="45700" rIns="91425" bIns="45700" anchor="t" anchorCtr="0">
            <a:noAutofit/>
          </a:bodyPr>
          <a:lstStyle/>
          <a:p>
            <a:pPr marL="265113" marR="0" lvl="0" indent="-265113" algn="ctr" rtl="0">
              <a:lnSpc>
                <a:spcPct val="140000"/>
              </a:lnSpc>
              <a:spcBef>
                <a:spcPts val="0"/>
              </a:spcBef>
              <a:spcAft>
                <a:spcPts val="0"/>
              </a:spcAft>
              <a:buSzPct val="25000"/>
              <a:buNone/>
            </a:pPr>
            <a:r>
              <a:rPr lang="en-US" b="1" i="0" u="none" strike="noStrike" cap="none" baseline="0" dirty="0">
                <a:solidFill>
                  <a:schemeClr val="dk1"/>
                </a:solidFill>
                <a:latin typeface="Verdana"/>
                <a:ea typeface="Verdana"/>
                <a:cs typeface="Verdana"/>
                <a:sym typeface="Verdana"/>
              </a:rPr>
              <a:t>Project Review</a:t>
            </a:r>
            <a:r>
              <a:rPr lang="en-US" sz="1450" b="1" i="0" u="none" strike="noStrike" cap="none" baseline="0" dirty="0">
                <a:solidFill>
                  <a:schemeClr val="dk1"/>
                </a:solidFill>
                <a:latin typeface="Verdana"/>
                <a:ea typeface="Verdana"/>
                <a:cs typeface="Verdana"/>
                <a:sym typeface="Verdana"/>
              </a:rPr>
              <a:t> </a:t>
            </a:r>
          </a:p>
          <a:p>
            <a:pPr marL="265113" marR="0" lvl="0" indent="-265113" algn="ctr" rtl="0">
              <a:lnSpc>
                <a:spcPct val="140000"/>
              </a:lnSpc>
              <a:spcBef>
                <a:spcPts val="250"/>
              </a:spcBef>
              <a:spcAft>
                <a:spcPts val="0"/>
              </a:spcAft>
              <a:buSzPct val="25000"/>
              <a:buNone/>
            </a:pPr>
            <a:r>
              <a:rPr lang="en-US" sz="1450" b="1" i="0" u="none" strike="noStrike" cap="none" baseline="0" dirty="0">
                <a:solidFill>
                  <a:schemeClr val="dk1"/>
                </a:solidFill>
                <a:latin typeface="Verdana"/>
                <a:ea typeface="Verdana"/>
                <a:cs typeface="Verdana"/>
                <a:sym typeface="Verdana"/>
              </a:rPr>
              <a:t>on</a:t>
            </a:r>
          </a:p>
          <a:p>
            <a:pPr marL="265113" indent="-265113" algn="ctr">
              <a:lnSpc>
                <a:spcPct val="140000"/>
              </a:lnSpc>
              <a:spcBef>
                <a:spcPts val="250"/>
              </a:spcBef>
              <a:buSzPct val="25000"/>
            </a:pPr>
            <a:r>
              <a:rPr lang="en-US" sz="2400" b="1" i="0" u="none" strike="noStrike" cap="none" baseline="0" dirty="0" smtClean="0">
                <a:solidFill>
                  <a:schemeClr val="tx1"/>
                </a:solidFill>
                <a:latin typeface="Verdana"/>
                <a:ea typeface="Verdana"/>
                <a:cs typeface="Verdana"/>
                <a:sym typeface="Verdana"/>
              </a:rPr>
              <a:t>“</a:t>
            </a:r>
            <a:r>
              <a:rPr lang="en-US" sz="2400" b="1" dirty="0">
                <a:latin typeface="Verdana" panose="020B0604030504040204" pitchFamily="34" charset="0"/>
              </a:rPr>
              <a:t>Emotion Recognition System </a:t>
            </a:r>
            <a:endParaRPr lang="en-US" sz="2400" b="1" dirty="0" smtClean="0">
              <a:latin typeface="Verdana" panose="020B0604030504040204" pitchFamily="34" charset="0"/>
            </a:endParaRPr>
          </a:p>
          <a:p>
            <a:pPr marL="265113" indent="-265113" algn="ctr">
              <a:lnSpc>
                <a:spcPct val="140000"/>
              </a:lnSpc>
              <a:spcBef>
                <a:spcPts val="250"/>
              </a:spcBef>
              <a:buSzPct val="25000"/>
            </a:pPr>
            <a:r>
              <a:rPr lang="en-US" sz="2400" b="1" dirty="0" smtClean="0">
                <a:latin typeface="Verdana" panose="020B0604030504040204" pitchFamily="34" charset="0"/>
              </a:rPr>
              <a:t>using </a:t>
            </a:r>
            <a:r>
              <a:rPr lang="en-US" sz="2400" b="1" dirty="0">
                <a:latin typeface="Verdana" panose="020B0604030504040204" pitchFamily="34" charset="0"/>
              </a:rPr>
              <a:t>Facial </a:t>
            </a:r>
            <a:r>
              <a:rPr lang="en-US" sz="2400" b="1" dirty="0" smtClean="0">
                <a:latin typeface="Verdana" panose="020B0604030504040204" pitchFamily="34" charset="0"/>
              </a:rPr>
              <a:t>Expressions”</a:t>
            </a:r>
            <a:endParaRPr lang="en-US" sz="2400" b="1" dirty="0">
              <a:latin typeface="Verdana" panose="020B0604030504040204" pitchFamily="34" charset="0"/>
            </a:endParaRPr>
          </a:p>
          <a:p>
            <a:pPr marL="265113" lvl="0" indent="-265113" algn="ctr">
              <a:lnSpc>
                <a:spcPct val="140000"/>
              </a:lnSpc>
              <a:spcBef>
                <a:spcPts val="250"/>
              </a:spcBef>
              <a:buSzPct val="25000"/>
            </a:pPr>
            <a:endParaRPr lang="en-US" sz="2400" b="1" i="0" u="none" strike="noStrike" cap="none" baseline="0" dirty="0" smtClean="0">
              <a:solidFill>
                <a:schemeClr val="tx1"/>
              </a:solidFill>
              <a:latin typeface="Verdana"/>
              <a:ea typeface="Verdana"/>
              <a:cs typeface="Verdana"/>
              <a:sym typeface="Verdana"/>
            </a:endParaRPr>
          </a:p>
          <a:p>
            <a:pPr marL="265113" marR="0" lvl="0" indent="-265113" algn="ctr" rtl="0">
              <a:lnSpc>
                <a:spcPct val="140000"/>
              </a:lnSpc>
              <a:spcBef>
                <a:spcPts val="250"/>
              </a:spcBef>
              <a:spcAft>
                <a:spcPts val="0"/>
              </a:spcAft>
              <a:buSzPct val="25000"/>
              <a:buNone/>
            </a:pPr>
            <a:r>
              <a:rPr lang="en-US" sz="1250" b="1" i="0" u="none" strike="noStrike" cap="none" baseline="0" dirty="0" smtClean="0">
                <a:solidFill>
                  <a:schemeClr val="dk1"/>
                </a:solidFill>
                <a:latin typeface="Verdana"/>
                <a:ea typeface="Verdana"/>
                <a:cs typeface="Verdana"/>
                <a:sym typeface="Verdana"/>
              </a:rPr>
              <a:t>By</a:t>
            </a:r>
            <a:endParaRPr lang="en-US" sz="1250" b="1" i="0" u="none" strike="noStrike" cap="none" baseline="0" dirty="0">
              <a:solidFill>
                <a:schemeClr val="dk1"/>
              </a:solidFill>
              <a:latin typeface="Verdana"/>
              <a:ea typeface="Verdana"/>
              <a:cs typeface="Verdana"/>
              <a:sym typeface="Verdana"/>
            </a:endParaRPr>
          </a:p>
          <a:p>
            <a:pPr marL="265113" marR="0" lvl="0" indent="-265113" algn="ctr" rtl="0">
              <a:lnSpc>
                <a:spcPct val="140000"/>
              </a:lnSpc>
              <a:spcBef>
                <a:spcPts val="250"/>
              </a:spcBef>
              <a:spcAft>
                <a:spcPts val="0"/>
              </a:spcAft>
              <a:buSzPct val="25000"/>
              <a:buNone/>
            </a:pPr>
            <a:r>
              <a:rPr lang="en-US" sz="1250" b="1" i="0" u="none" strike="noStrike" cap="none" baseline="0" dirty="0">
                <a:solidFill>
                  <a:schemeClr val="dk1"/>
                </a:solidFill>
                <a:latin typeface="Verdana"/>
                <a:ea typeface="Verdana"/>
                <a:cs typeface="Verdana"/>
                <a:sym typeface="Verdana"/>
              </a:rPr>
              <a:t>Group No.: </a:t>
            </a:r>
            <a:r>
              <a:rPr lang="en-US" sz="1250" b="1" i="0" u="none" strike="noStrike" cap="none" baseline="0" dirty="0" smtClean="0">
                <a:solidFill>
                  <a:schemeClr val="dk1"/>
                </a:solidFill>
                <a:latin typeface="Verdana"/>
                <a:ea typeface="Verdana"/>
                <a:cs typeface="Verdana"/>
                <a:sym typeface="Verdana"/>
              </a:rPr>
              <a:t>AB5</a:t>
            </a:r>
            <a:endParaRPr lang="en-US" sz="1250" b="1" i="0" u="none" strike="noStrike" cap="none" baseline="0" dirty="0">
              <a:solidFill>
                <a:schemeClr val="dk1"/>
              </a:solidFill>
              <a:latin typeface="Verdana"/>
              <a:ea typeface="Verdana"/>
              <a:cs typeface="Verdana"/>
              <a:sym typeface="Verdana"/>
            </a:endParaRPr>
          </a:p>
          <a:p>
            <a:pPr marL="265113" marR="0" lvl="0" indent="-225489" algn="l" rtl="0">
              <a:lnSpc>
                <a:spcPct val="80000"/>
              </a:lnSpc>
              <a:spcBef>
                <a:spcPts val="250"/>
              </a:spcBef>
              <a:spcAft>
                <a:spcPts val="0"/>
              </a:spcAft>
              <a:buClr>
                <a:schemeClr val="accent1"/>
              </a:buClr>
              <a:buFont typeface="Noto Symbol"/>
              <a:buNone/>
            </a:pPr>
            <a:endParaRPr sz="800" b="0" i="0" u="none" strike="noStrike" cap="none" baseline="0" dirty="0">
              <a:solidFill>
                <a:schemeClr val="dk1"/>
              </a:solidFill>
              <a:latin typeface="Verdana"/>
              <a:ea typeface="Verdana"/>
              <a:cs typeface="Verdana"/>
              <a:sym typeface="Verdana"/>
            </a:endParaRPr>
          </a:p>
        </p:txBody>
      </p:sp>
      <p:graphicFrame>
        <p:nvGraphicFramePr>
          <p:cNvPr id="95" name="Shape 95"/>
          <p:cNvGraphicFramePr/>
          <p:nvPr>
            <p:extLst>
              <p:ext uri="{D42A27DB-BD31-4B8C-83A1-F6EECF244321}">
                <p14:modId xmlns:p14="http://schemas.microsoft.com/office/powerpoint/2010/main" val="1257614214"/>
              </p:ext>
            </p:extLst>
          </p:nvPr>
        </p:nvGraphicFramePr>
        <p:xfrm>
          <a:off x="457200" y="3581400"/>
          <a:ext cx="8382000" cy="1854250"/>
        </p:xfrm>
        <a:graphic>
          <a:graphicData uri="http://schemas.openxmlformats.org/drawingml/2006/table">
            <a:tbl>
              <a:tblPr firstRow="1" bandRow="1">
                <a:tableStyleId>{93296810-A885-4BE3-A3E7-6D5BEEA58F35}</a:tableStyleId>
              </a:tblPr>
              <a:tblGrid>
                <a:gridCol w="2200275">
                  <a:extLst>
                    <a:ext uri="{9D8B030D-6E8A-4147-A177-3AD203B41FA5}">
                      <a16:colId xmlns:a16="http://schemas.microsoft.com/office/drawing/2014/main" xmlns="" val="20000"/>
                    </a:ext>
                  </a:extLst>
                </a:gridCol>
                <a:gridCol w="6181725">
                  <a:extLst>
                    <a:ext uri="{9D8B030D-6E8A-4147-A177-3AD203B41FA5}">
                      <a16:colId xmlns:a16="http://schemas.microsoft.com/office/drawing/2014/main" xmlns="" val="20001"/>
                    </a:ext>
                  </a:extLst>
                </a:gridCol>
              </a:tblGrid>
              <a:tr h="370850">
                <a:tc>
                  <a:txBody>
                    <a:bodyPr/>
                    <a:lstStyle/>
                    <a:p>
                      <a:pPr marL="0" marR="0" lvl="0" indent="0" algn="ctr" rtl="0">
                        <a:spcBef>
                          <a:spcPts val="0"/>
                        </a:spcBef>
                        <a:buSzPct val="25000"/>
                        <a:buNone/>
                      </a:pPr>
                      <a:r>
                        <a:rPr lang="en-US" sz="1800" u="none" strike="noStrike" cap="none" baseline="0" dirty="0"/>
                        <a:t>Roll No</a:t>
                      </a:r>
                    </a:p>
                  </a:txBody>
                  <a:tcPr marL="91450" marR="91450" marT="45725" marB="45725"/>
                </a:tc>
                <a:tc>
                  <a:txBody>
                    <a:bodyPr/>
                    <a:lstStyle/>
                    <a:p>
                      <a:pPr marL="0" marR="0" lvl="0" indent="0" algn="ctr" rtl="0">
                        <a:spcBef>
                          <a:spcPts val="0"/>
                        </a:spcBef>
                        <a:buSzPct val="25000"/>
                        <a:buNone/>
                      </a:pPr>
                      <a:r>
                        <a:rPr lang="en-US" sz="1800" u="none" strike="noStrike" cap="none" baseline="0"/>
                        <a:t>Name</a:t>
                      </a:r>
                    </a:p>
                  </a:txBody>
                  <a:tcPr marL="91450" marR="91450" marT="45725" marB="45725"/>
                </a:tc>
                <a:extLst>
                  <a:ext uri="{0D108BD9-81ED-4DB2-BD59-A6C34878D82A}">
                    <a16:rowId xmlns:a16="http://schemas.microsoft.com/office/drawing/2014/main" xmlns="" val="10000"/>
                  </a:ext>
                </a:extLst>
              </a:tr>
              <a:tr h="370850">
                <a:tc>
                  <a:txBody>
                    <a:bodyPr/>
                    <a:lstStyle/>
                    <a:p>
                      <a:pPr marL="0" marR="0" lvl="0" indent="0" algn="ctr" rtl="0">
                        <a:spcBef>
                          <a:spcPts val="0"/>
                        </a:spcBef>
                        <a:buSzPct val="25000"/>
                        <a:buNone/>
                      </a:pPr>
                      <a:r>
                        <a:rPr lang="en-US" sz="1800" dirty="0" smtClean="0"/>
                        <a:t>407020</a:t>
                      </a:r>
                      <a:endParaRPr lang="en-US" sz="1800" dirty="0"/>
                    </a:p>
                  </a:txBody>
                  <a:tcPr marL="91450" marR="91450" marT="45725" marB="45725"/>
                </a:tc>
                <a:tc>
                  <a:txBody>
                    <a:bodyPr/>
                    <a:lstStyle/>
                    <a:p>
                      <a:pPr marL="0" marR="0" lvl="0" indent="0" algn="ctr" rtl="0">
                        <a:spcBef>
                          <a:spcPts val="0"/>
                        </a:spcBef>
                        <a:spcAft>
                          <a:spcPts val="300"/>
                        </a:spcAft>
                        <a:buSzPct val="25000"/>
                        <a:buNone/>
                      </a:pPr>
                      <a:r>
                        <a:rPr lang="en-US" sz="1800" b="0" noProof="0" dirty="0" err="1" smtClean="0">
                          <a:solidFill>
                            <a:schemeClr val="tx1"/>
                          </a:solidFill>
                        </a:rPr>
                        <a:t>Rugved</a:t>
                      </a:r>
                      <a:r>
                        <a:rPr lang="en-US" sz="1800" b="0" noProof="0" dirty="0" smtClean="0">
                          <a:solidFill>
                            <a:schemeClr val="tx1"/>
                          </a:solidFill>
                        </a:rPr>
                        <a:t> Chaudhary</a:t>
                      </a:r>
                      <a:endParaRPr lang="en-US" sz="1800" b="0" u="none" strike="noStrike" cap="none" baseline="0" dirty="0">
                        <a:solidFill>
                          <a:schemeClr val="tx1"/>
                        </a:solidFill>
                        <a:latin typeface="Verdana"/>
                        <a:ea typeface="Verdana"/>
                        <a:cs typeface="Verdana"/>
                        <a:sym typeface="Verdana"/>
                      </a:endParaRPr>
                    </a:p>
                  </a:txBody>
                  <a:tcPr marL="68575" marR="68575" marT="0" marB="0" anchor="ctr"/>
                </a:tc>
                <a:extLst>
                  <a:ext uri="{0D108BD9-81ED-4DB2-BD59-A6C34878D82A}">
                    <a16:rowId xmlns:a16="http://schemas.microsoft.com/office/drawing/2014/main" xmlns="" val="10001"/>
                  </a:ext>
                </a:extLst>
              </a:tr>
              <a:tr h="370850">
                <a:tc>
                  <a:txBody>
                    <a:bodyPr/>
                    <a:lstStyle/>
                    <a:p>
                      <a:pPr marL="0" marR="0" lvl="0" indent="0" algn="ctr" rtl="0">
                        <a:spcBef>
                          <a:spcPts val="0"/>
                        </a:spcBef>
                        <a:buSzPct val="25000"/>
                        <a:buNone/>
                      </a:pPr>
                      <a:r>
                        <a:rPr lang="en-US" sz="1800" u="none" strike="noStrike" cap="none" baseline="0" dirty="0" smtClean="0"/>
                        <a:t>407007 </a:t>
                      </a:r>
                      <a:endParaRPr lang="en-US" sz="1800" u="none" strike="noStrike" cap="none" baseline="0" dirty="0"/>
                    </a:p>
                  </a:txBody>
                  <a:tcPr marL="91450" marR="91450" marT="45725" marB="45725"/>
                </a:tc>
                <a:tc>
                  <a:txBody>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800" b="0" dirty="0" smtClean="0">
                          <a:solidFill>
                            <a:schemeClr val="tx1"/>
                          </a:solidFill>
                        </a:rPr>
                        <a:t>Mahesh Auti</a:t>
                      </a:r>
                      <a:endParaRPr lang="en-US" sz="1800" b="0" noProof="0" dirty="0" smtClean="0">
                        <a:solidFill>
                          <a:schemeClr val="tx1"/>
                        </a:solidFill>
                      </a:endParaRPr>
                    </a:p>
                  </a:txBody>
                  <a:tcPr marL="68575" marR="68575" marT="0" marB="0" anchor="ctr"/>
                </a:tc>
                <a:extLst>
                  <a:ext uri="{0D108BD9-81ED-4DB2-BD59-A6C34878D82A}">
                    <a16:rowId xmlns:a16="http://schemas.microsoft.com/office/drawing/2014/main" xmlns="" val="10002"/>
                  </a:ext>
                </a:extLst>
              </a:tr>
              <a:tr h="370850">
                <a:tc>
                  <a:txBody>
                    <a:bodyPr/>
                    <a:lstStyle/>
                    <a:p>
                      <a:pPr marL="0" marR="0" lvl="0" indent="0" algn="ctr" rtl="0">
                        <a:spcBef>
                          <a:spcPts val="0"/>
                        </a:spcBef>
                        <a:buSzPct val="25000"/>
                        <a:buNone/>
                      </a:pPr>
                      <a:r>
                        <a:rPr lang="en-US" sz="1800" dirty="0" smtClean="0"/>
                        <a:t>407026 </a:t>
                      </a:r>
                      <a:endParaRPr lang="en-US" sz="1800"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300"/>
                        </a:spcAft>
                        <a:buClrTx/>
                        <a:buSzPct val="25000"/>
                        <a:buFontTx/>
                        <a:buNone/>
                        <a:tabLst/>
                        <a:defRPr/>
                      </a:pPr>
                      <a:r>
                        <a:rPr lang="en-US" sz="1800" b="0" dirty="0" err="1" smtClean="0">
                          <a:solidFill>
                            <a:schemeClr val="tx1"/>
                          </a:solidFill>
                        </a:rPr>
                        <a:t>Ankul</a:t>
                      </a:r>
                      <a:r>
                        <a:rPr lang="en-US" sz="1800" b="0" dirty="0" smtClean="0">
                          <a:solidFill>
                            <a:schemeClr val="tx1"/>
                          </a:solidFill>
                        </a:rPr>
                        <a:t> Gupta</a:t>
                      </a:r>
                      <a:endParaRPr lang="en-US" sz="1800" b="0" noProof="0" dirty="0" smtClean="0">
                        <a:solidFill>
                          <a:schemeClr val="tx1"/>
                        </a:solidFill>
                      </a:endParaRPr>
                    </a:p>
                  </a:txBody>
                  <a:tcPr marL="68575" marR="68575" marT="0" marB="0" anchor="ctr"/>
                </a:tc>
                <a:extLst>
                  <a:ext uri="{0D108BD9-81ED-4DB2-BD59-A6C34878D82A}">
                    <a16:rowId xmlns:a16="http://schemas.microsoft.com/office/drawing/2014/main" xmlns="" val="10003"/>
                  </a:ext>
                </a:extLst>
              </a:tr>
              <a:tr h="370850">
                <a:tc>
                  <a:txBody>
                    <a:bodyPr/>
                    <a:lstStyle/>
                    <a:p>
                      <a:pPr marL="0" marR="0" lvl="0" indent="0" algn="ctr" rtl="0">
                        <a:spcBef>
                          <a:spcPts val="0"/>
                        </a:spcBef>
                        <a:buSzPct val="25000"/>
                        <a:buNone/>
                      </a:pPr>
                      <a:r>
                        <a:rPr lang="en-US" sz="1800" dirty="0" smtClean="0"/>
                        <a:t>407038 </a:t>
                      </a:r>
                      <a:endParaRPr lang="en-US" sz="1800"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300"/>
                        </a:spcAft>
                        <a:buClrTx/>
                        <a:buSzPct val="25000"/>
                        <a:buFontTx/>
                        <a:buNone/>
                        <a:tabLst/>
                        <a:defRPr/>
                      </a:pPr>
                      <a:r>
                        <a:rPr lang="en-US" sz="1800" b="0" noProof="0" dirty="0" smtClean="0">
                          <a:solidFill>
                            <a:schemeClr val="tx1"/>
                          </a:solidFill>
                        </a:rPr>
                        <a:t>Deval </a:t>
                      </a:r>
                      <a:r>
                        <a:rPr lang="en-US" sz="1800" b="0" dirty="0" smtClean="0">
                          <a:solidFill>
                            <a:schemeClr val="tx1"/>
                          </a:solidFill>
                        </a:rPr>
                        <a:t>S</a:t>
                      </a:r>
                      <a:r>
                        <a:rPr lang="en-US" sz="1800" b="0" noProof="0" dirty="0" err="1" smtClean="0">
                          <a:solidFill>
                            <a:schemeClr val="tx1"/>
                          </a:solidFill>
                        </a:rPr>
                        <a:t>onkusare</a:t>
                      </a:r>
                      <a:endParaRPr lang="en-US" sz="1800" b="0" noProof="0" dirty="0" smtClean="0">
                        <a:solidFill>
                          <a:schemeClr val="tx1"/>
                        </a:solidFill>
                      </a:endParaRPr>
                    </a:p>
                  </a:txBody>
                  <a:tcPr marL="68575" marR="68575" marT="0" marB="0" anchor="ctr"/>
                </a:tc>
                <a:extLst>
                  <a:ext uri="{0D108BD9-81ED-4DB2-BD59-A6C34878D82A}">
                    <a16:rowId xmlns:a16="http://schemas.microsoft.com/office/drawing/2014/main" xmlns="" val="10004"/>
                  </a:ext>
                </a:extLst>
              </a:tr>
            </a:tbl>
          </a:graphicData>
        </a:graphic>
      </p:graphicFrame>
      <p:sp>
        <p:nvSpPr>
          <p:cNvPr id="96" name="Shape 96"/>
          <p:cNvSpPr txBox="1"/>
          <p:nvPr/>
        </p:nvSpPr>
        <p:spPr>
          <a:xfrm>
            <a:off x="685800" y="5638800"/>
            <a:ext cx="7696199" cy="838199"/>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rgbClr val="888888"/>
              </a:buClr>
              <a:buSzPct val="25000"/>
              <a:buFont typeface="Arial"/>
              <a:buNone/>
            </a:pPr>
            <a:r>
              <a:rPr lang="en-US" sz="2200" b="0" i="0" u="none" strike="noStrike" cap="none" baseline="0" dirty="0">
                <a:solidFill>
                  <a:schemeClr val="tx1"/>
                </a:solidFill>
                <a:latin typeface="Arial"/>
                <a:ea typeface="Arial"/>
                <a:cs typeface="Arial"/>
                <a:sym typeface="Arial"/>
              </a:rPr>
              <a:t>Guide</a:t>
            </a:r>
          </a:p>
          <a:p>
            <a:pPr algn="ctr">
              <a:lnSpc>
                <a:spcPct val="90000"/>
              </a:lnSpc>
              <a:spcBef>
                <a:spcPts val="480"/>
              </a:spcBef>
              <a:buSzPct val="25000"/>
            </a:pPr>
            <a:r>
              <a:rPr lang="en-US" sz="2400" b="1" i="0" u="none" strike="noStrike" cap="none" baseline="0" dirty="0" smtClean="0">
                <a:solidFill>
                  <a:schemeClr val="tx1"/>
                </a:solidFill>
                <a:latin typeface="Verdana"/>
                <a:ea typeface="Verdana"/>
                <a:cs typeface="Verdana"/>
                <a:sym typeface="Verdana"/>
              </a:rPr>
              <a:t>“</a:t>
            </a:r>
            <a:r>
              <a:rPr lang="en-US" sz="2400" b="1" dirty="0">
                <a:latin typeface="Verdana" panose="020B0604030504040204" pitchFamily="34" charset="0"/>
              </a:rPr>
              <a:t>Mrs. R. S. </a:t>
            </a:r>
            <a:r>
              <a:rPr lang="en-US" sz="2400" b="1" dirty="0" smtClean="0">
                <a:latin typeface="Verdana" panose="020B0604030504040204" pitchFamily="34" charset="0"/>
              </a:rPr>
              <a:t>Sonar</a:t>
            </a:r>
            <a:r>
              <a:rPr lang="en-US" sz="2400" b="1" i="0" u="none" strike="noStrike" cap="none" baseline="0" dirty="0" smtClean="0">
                <a:solidFill>
                  <a:schemeClr val="tx1"/>
                </a:solidFill>
                <a:latin typeface="Verdana"/>
                <a:ea typeface="Verdana"/>
                <a:cs typeface="Verdana"/>
                <a:sym typeface="Verdana"/>
              </a:rPr>
              <a:t>”</a:t>
            </a:r>
            <a:endParaRPr lang="en-US" sz="2400" b="1" i="0" u="none" strike="noStrike" cap="none" baseline="0" dirty="0">
              <a:solidFill>
                <a:schemeClr val="tx1"/>
              </a:solidFill>
              <a:latin typeface="Verdana"/>
              <a:ea typeface="Verdana"/>
              <a:cs typeface="Verdana"/>
              <a:sym typeface="Verdana"/>
            </a:endParaRPr>
          </a:p>
          <a:p>
            <a:pPr marL="0" marR="0" lvl="0" indent="0" algn="ctr" rtl="0">
              <a:lnSpc>
                <a:spcPct val="90000"/>
              </a:lnSpc>
              <a:spcBef>
                <a:spcPts val="407"/>
              </a:spcBef>
              <a:spcAft>
                <a:spcPts val="0"/>
              </a:spcAft>
              <a:buClr>
                <a:schemeClr val="dk1"/>
              </a:buClr>
              <a:buFont typeface="Arial"/>
              <a:buNone/>
            </a:pPr>
            <a:endParaRPr sz="2050" b="0" i="0" u="none" strike="noStrike" cap="none" baseline="0" dirty="0">
              <a:solidFill>
                <a:srgbClr val="888888"/>
              </a:solidFill>
              <a:latin typeface="Verdana"/>
              <a:ea typeface="Verdana"/>
              <a:cs typeface="Verdana"/>
              <a:sym typeface="Verdana"/>
            </a:endParaRPr>
          </a:p>
          <a:p>
            <a:pPr marL="0" marR="0" lvl="0" indent="0" algn="ctr" rtl="0">
              <a:lnSpc>
                <a:spcPct val="90000"/>
              </a:lnSpc>
              <a:spcBef>
                <a:spcPts val="444"/>
              </a:spcBef>
              <a:spcAft>
                <a:spcPts val="0"/>
              </a:spcAft>
              <a:buClr>
                <a:schemeClr val="dk1"/>
              </a:buClr>
              <a:buFont typeface="Arial"/>
              <a:buNone/>
            </a:pPr>
            <a:endParaRPr sz="2200" b="0" i="0" u="none" strike="noStrike" cap="none" baseline="0" dirty="0">
              <a:solidFill>
                <a:srgbClr val="888888"/>
              </a:solidFill>
              <a:latin typeface="Verdana"/>
              <a:ea typeface="Verdana"/>
              <a:cs typeface="Verdana"/>
              <a:sym typeface="Verdana"/>
            </a:endParaRPr>
          </a:p>
        </p:txBody>
      </p:sp>
    </p:spTree>
    <p:extLst>
      <p:ext uri="{BB962C8B-B14F-4D97-AF65-F5344CB8AC3E}">
        <p14:creationId xmlns:p14="http://schemas.microsoft.com/office/powerpoint/2010/main" val="1599417466"/>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0040" y="1406976"/>
            <a:ext cx="8305200" cy="374904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600120" lvl="1" algn="just">
              <a:lnSpc>
                <a:spcPct val="150000"/>
              </a:lnSpc>
              <a:spcBef>
                <a:spcPts val="249"/>
              </a:spcBef>
              <a:buClr>
                <a:srgbClr val="F07F09"/>
              </a:buClr>
            </a:pPr>
            <a:endParaRPr lang="en-IN" sz="2000" dirty="0" smtClean="0">
              <a:latin typeface="Verdana" panose="020B0604030504040204" pitchFamily="34" charset="0"/>
            </a:endParaRPr>
          </a:p>
          <a:p>
            <a:pPr marL="264960" lvl="1" indent="-122040" algn="just">
              <a:lnSpc>
                <a:spcPct val="150000"/>
              </a:lnSpc>
              <a:spcBef>
                <a:spcPts val="249"/>
              </a:spcBef>
              <a:buClr>
                <a:srgbClr val="F07F09"/>
              </a:buClr>
              <a:buFont typeface="Noto Symbol"/>
              <a:buChar char="●"/>
            </a:pPr>
            <a:r>
              <a:rPr lang="en-IN" sz="2000" spc="-1" dirty="0" smtClean="0">
                <a:solidFill>
                  <a:srgbClr val="000000"/>
                </a:solidFill>
                <a:latin typeface="Verdana" panose="020B0604030504040204" pitchFamily="34" charset="0"/>
                <a:ea typeface="Arial"/>
              </a:rPr>
              <a:t>    Most efficient way to detect and localize the face in an        Image : Histogram of oriented gradients(HOG) + SVM</a:t>
            </a:r>
            <a:endParaRPr lang="en-IN" sz="2000" spc="-1" dirty="0" smtClean="0">
              <a:latin typeface="Verdana" panose="020B0604030504040204" pitchFamily="34" charset="0"/>
            </a:endParaRPr>
          </a:p>
          <a:p>
            <a:pPr marL="264960" lvl="1" indent="-122040" algn="just">
              <a:lnSpc>
                <a:spcPct val="150000"/>
              </a:lnSpc>
              <a:spcBef>
                <a:spcPts val="249"/>
              </a:spcBef>
              <a:buClr>
                <a:srgbClr val="F07F09"/>
              </a:buClr>
              <a:buFont typeface="Noto Symbol"/>
              <a:buChar char="●"/>
            </a:pPr>
            <a:r>
              <a:rPr lang="en-IN" sz="2000" b="0" strike="noStrike" spc="-1" dirty="0" smtClean="0">
                <a:solidFill>
                  <a:srgbClr val="000000"/>
                </a:solidFill>
                <a:latin typeface="Verdana" panose="020B0604030504040204" pitchFamily="34" charset="0"/>
                <a:ea typeface="Verdana"/>
              </a:rPr>
              <a:t>     </a:t>
            </a:r>
            <a:r>
              <a:rPr lang="en-IN" sz="2000" spc="-1" dirty="0">
                <a:solidFill>
                  <a:srgbClr val="000000"/>
                </a:solidFill>
                <a:latin typeface="Verdana" panose="020B0604030504040204" pitchFamily="34" charset="0"/>
                <a:ea typeface="Verdana"/>
              </a:rPr>
              <a:t>Way to Extract features from image: </a:t>
            </a:r>
            <a:r>
              <a:rPr lang="en-IN" sz="2000" dirty="0">
                <a:latin typeface="Verdana" panose="020B0604030504040204" pitchFamily="34" charset="0"/>
              </a:rPr>
              <a:t>Facial landmarks </a:t>
            </a:r>
            <a:r>
              <a:rPr lang="en-IN" sz="2000" dirty="0" smtClean="0">
                <a:latin typeface="Verdana" panose="020B0604030504040204" pitchFamily="34" charset="0"/>
              </a:rPr>
              <a:t>    with </a:t>
            </a:r>
            <a:r>
              <a:rPr lang="en-IN" sz="2000" dirty="0" err="1">
                <a:latin typeface="Verdana" panose="020B0604030504040204" pitchFamily="34" charset="0"/>
              </a:rPr>
              <a:t>dlib</a:t>
            </a:r>
            <a:r>
              <a:rPr lang="en-IN" sz="2000" dirty="0">
                <a:latin typeface="Verdana" panose="020B0604030504040204" pitchFamily="34" charset="0"/>
              </a:rPr>
              <a:t>, </a:t>
            </a:r>
            <a:r>
              <a:rPr lang="en-IN" sz="2000" dirty="0" err="1">
                <a:latin typeface="Verdana" panose="020B0604030504040204" pitchFamily="34" charset="0"/>
              </a:rPr>
              <a:t>OpenCV</a:t>
            </a:r>
            <a:r>
              <a:rPr lang="en-IN" sz="2000" dirty="0">
                <a:latin typeface="Verdana" panose="020B0604030504040204" pitchFamily="34" charset="0"/>
              </a:rPr>
              <a:t>, and </a:t>
            </a:r>
            <a:r>
              <a:rPr lang="en-IN" sz="2000" dirty="0" smtClean="0">
                <a:latin typeface="Verdana" panose="020B0604030504040204" pitchFamily="34" charset="0"/>
              </a:rPr>
              <a:t>Python</a:t>
            </a:r>
            <a:r>
              <a:rPr lang="en-IN" sz="2000" b="0" strike="noStrike" spc="-1" dirty="0" smtClean="0">
                <a:solidFill>
                  <a:srgbClr val="000000"/>
                </a:solidFill>
                <a:latin typeface="Verdana" panose="020B0604030504040204" pitchFamily="34" charset="0"/>
                <a:ea typeface="Verdana"/>
              </a:rPr>
              <a:t>  </a:t>
            </a:r>
          </a:p>
          <a:p>
            <a:pPr marL="264960" indent="-122040" algn="just">
              <a:lnSpc>
                <a:spcPct val="150000"/>
              </a:lnSpc>
              <a:spcBef>
                <a:spcPts val="249"/>
              </a:spcBef>
              <a:buClr>
                <a:srgbClr val="F07F09"/>
              </a:buClr>
              <a:buFont typeface="Noto Symbol"/>
              <a:buChar char="●"/>
            </a:pPr>
            <a:r>
              <a:rPr lang="en-IN" sz="2000" b="0" strike="noStrike" spc="-1" dirty="0" smtClean="0">
                <a:solidFill>
                  <a:srgbClr val="000000"/>
                </a:solidFill>
                <a:latin typeface="Verdana" panose="020B0604030504040204" pitchFamily="34" charset="0"/>
                <a:ea typeface="Verdana"/>
              </a:rPr>
              <a:t>    Classification Algorithm to detect the emotion    </a:t>
            </a:r>
            <a:endParaRPr lang="en-IN" sz="2000" b="0" strike="noStrike" spc="-1" dirty="0">
              <a:latin typeface="Verdana" panose="020B0604030504040204" pitchFamily="34" charset="0"/>
            </a:endParaRPr>
          </a:p>
          <a:p>
            <a:pPr marL="142200" algn="just">
              <a:lnSpc>
                <a:spcPct val="150000"/>
              </a:lnSpc>
              <a:spcBef>
                <a:spcPts val="249"/>
              </a:spcBef>
            </a:pPr>
            <a:endParaRPr lang="en-IN" sz="2000" b="0" strike="noStrike" spc="-1" dirty="0">
              <a:latin typeface="Verdana" panose="020B0604030504040204" pitchFamily="34" charset="0"/>
            </a:endParaRPr>
          </a:p>
          <a:p>
            <a:pPr marL="142200" algn="just">
              <a:lnSpc>
                <a:spcPct val="150000"/>
              </a:lnSpc>
              <a:spcBef>
                <a:spcPts val="249"/>
              </a:spcBef>
            </a:pPr>
            <a:endParaRPr lang="en-IN" sz="2000" b="0" strike="noStrike" spc="-1" dirty="0">
              <a:latin typeface="Verdana" panose="020B0604030504040204" pitchFamily="34" charset="0"/>
            </a:endParaRPr>
          </a:p>
          <a:p>
            <a:pPr marL="142200" algn="just">
              <a:lnSpc>
                <a:spcPct val="100000"/>
              </a:lnSpc>
              <a:spcBef>
                <a:spcPts val="249"/>
              </a:spcBef>
            </a:pPr>
            <a:endParaRPr lang="en-IN" sz="2000" b="0" strike="noStrike" spc="-1" dirty="0">
              <a:latin typeface="Verdana" panose="020B0604030504040204" pitchFamily="34" charset="0"/>
            </a:endParaRPr>
          </a:p>
        </p:txBody>
      </p:sp>
      <p:sp>
        <p:nvSpPr>
          <p:cNvPr id="172" name="CustomShape 2"/>
          <p:cNvSpPr/>
          <p:nvPr/>
        </p:nvSpPr>
        <p:spPr>
          <a:xfrm>
            <a:off x="1643400" y="7958"/>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trike="noStrike" spc="-1" dirty="0">
                <a:solidFill>
                  <a:srgbClr val="FF8D3E"/>
                </a:solidFill>
                <a:latin typeface="Verdana"/>
                <a:ea typeface="Verdana"/>
              </a:rPr>
              <a:t>Literature Survey</a:t>
            </a:r>
            <a:endParaRPr lang="en-IN" sz="3600" b="0" strike="noStrike" spc="-1" dirty="0">
              <a:latin typeface="Arial"/>
            </a:endParaRPr>
          </a:p>
        </p:txBody>
      </p:sp>
      <p:sp>
        <p:nvSpPr>
          <p:cNvPr id="173" name="CustomShape 3"/>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1819EEB7-83C7-4457-93E3-3CEBAA97FF52}"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74" name="CustomShape 4"/>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7EAB3CC-4487-4BBD-B05B-87CB68B4A785}" type="slidenum">
              <a:rPr lang="en-IN" sz="1100" b="1" strike="noStrike" spc="-1">
                <a:solidFill>
                  <a:srgbClr val="A6A299"/>
                </a:solidFill>
                <a:latin typeface="Verdana"/>
                <a:ea typeface="Verdana"/>
              </a:rPr>
              <a:t>10</a:t>
            </a:fld>
            <a:endParaRPr lang="en-IN" sz="1100" b="0" strike="noStrike" spc="-1">
              <a:latin typeface="Arial"/>
            </a:endParaRPr>
          </a:p>
        </p:txBody>
      </p:sp>
      <p:sp>
        <p:nvSpPr>
          <p:cNvPr id="175" name="CustomShape 5"/>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257480" y="-22860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trike="noStrike" spc="-1">
                <a:solidFill>
                  <a:srgbClr val="FF8D3E"/>
                </a:solidFill>
                <a:latin typeface="Verdana"/>
                <a:ea typeface="Verdana"/>
              </a:rPr>
              <a:t>Citations</a:t>
            </a:r>
            <a:endParaRPr lang="en-IN" sz="3600" b="0" strike="noStrike" spc="-1">
              <a:latin typeface="Arial"/>
            </a:endParaRPr>
          </a:p>
        </p:txBody>
      </p:sp>
      <p:sp>
        <p:nvSpPr>
          <p:cNvPr id="192" name="CustomShape 2"/>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A51085FA-E8B1-4FA9-876F-AC9EF5573CDC}"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93" name="CustomShape 3"/>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4C67524-4CED-4C65-81D6-D2FEA782FC96}" type="slidenum">
              <a:rPr lang="en-IN" sz="1100" b="1" strike="noStrike" spc="-1">
                <a:solidFill>
                  <a:srgbClr val="A6A299"/>
                </a:solidFill>
                <a:latin typeface="Verdana"/>
                <a:ea typeface="Verdana"/>
              </a:rPr>
              <a:t>11</a:t>
            </a:fld>
            <a:endParaRPr lang="en-IN" sz="1100" b="0" strike="noStrike" spc="-1">
              <a:latin typeface="Arial"/>
            </a:endParaRPr>
          </a:p>
        </p:txBody>
      </p:sp>
      <p:sp>
        <p:nvSpPr>
          <p:cNvPr id="194" name="CustomShape 4"/>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graphicFrame>
        <p:nvGraphicFramePr>
          <p:cNvPr id="195" name="Table 5"/>
          <p:cNvGraphicFramePr/>
          <p:nvPr>
            <p:extLst>
              <p:ext uri="{D42A27DB-BD31-4B8C-83A1-F6EECF244321}">
                <p14:modId xmlns:p14="http://schemas.microsoft.com/office/powerpoint/2010/main" val="497071475"/>
              </p:ext>
            </p:extLst>
          </p:nvPr>
        </p:nvGraphicFramePr>
        <p:xfrm>
          <a:off x="579960" y="1404720"/>
          <a:ext cx="8000640" cy="4588680"/>
        </p:xfrm>
        <a:graphic>
          <a:graphicData uri="http://schemas.openxmlformats.org/drawingml/2006/table">
            <a:tbl>
              <a:tblPr/>
              <a:tblGrid>
                <a:gridCol w="533160"/>
                <a:gridCol w="1752480"/>
                <a:gridCol w="1600200"/>
                <a:gridCol w="4114800"/>
              </a:tblGrid>
              <a:tr h="485640">
                <a:tc>
                  <a:txBody>
                    <a:bodyPr/>
                    <a:lstStyle/>
                    <a:p>
                      <a:pPr algn="just">
                        <a:lnSpc>
                          <a:spcPct val="100000"/>
                        </a:lnSpc>
                      </a:pPr>
                      <a:r>
                        <a:rPr lang="en-IN" sz="1400" b="1" strike="noStrike" spc="-1" dirty="0">
                          <a:solidFill>
                            <a:srgbClr val="FFFFFF"/>
                          </a:solidFill>
                          <a:latin typeface="Arial"/>
                          <a:ea typeface="Arial"/>
                        </a:rPr>
                        <a:t>Sr. No.</a:t>
                      </a:r>
                      <a:endParaRPr lang="en-IN" sz="14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7F09"/>
                    </a:solidFill>
                  </a:tcPr>
                </a:tc>
                <a:tc>
                  <a:txBody>
                    <a:bodyPr/>
                    <a:lstStyle/>
                    <a:p>
                      <a:pPr algn="just">
                        <a:lnSpc>
                          <a:spcPct val="100000"/>
                        </a:lnSpc>
                      </a:pPr>
                      <a:r>
                        <a:rPr lang="en-IN" sz="1400" b="1" strike="noStrike" spc="-1">
                          <a:solidFill>
                            <a:srgbClr val="FFFFFF"/>
                          </a:solidFill>
                          <a:latin typeface="Verdana"/>
                          <a:ea typeface="Verdana"/>
                        </a:rPr>
                        <a:t>Title</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7F09"/>
                    </a:solidFill>
                  </a:tcPr>
                </a:tc>
                <a:tc>
                  <a:txBody>
                    <a:bodyPr/>
                    <a:lstStyle/>
                    <a:p>
                      <a:pPr algn="just">
                        <a:lnSpc>
                          <a:spcPct val="100000"/>
                        </a:lnSpc>
                      </a:pPr>
                      <a:r>
                        <a:rPr lang="en-IN" sz="1400" b="1" strike="noStrike" spc="-1">
                          <a:solidFill>
                            <a:srgbClr val="FFFFFF"/>
                          </a:solidFill>
                          <a:latin typeface="Verdana"/>
                          <a:ea typeface="Verdana"/>
                        </a:rPr>
                        <a:t>Author</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7F09"/>
                    </a:solidFill>
                  </a:tcPr>
                </a:tc>
                <a:tc>
                  <a:txBody>
                    <a:bodyPr/>
                    <a:lstStyle/>
                    <a:p>
                      <a:pPr algn="just">
                        <a:lnSpc>
                          <a:spcPct val="100000"/>
                        </a:lnSpc>
                      </a:pPr>
                      <a:r>
                        <a:rPr lang="en-IN" sz="1400" b="1" strike="noStrike" spc="-1">
                          <a:solidFill>
                            <a:srgbClr val="FFFFFF"/>
                          </a:solidFill>
                          <a:latin typeface="Arial"/>
                          <a:ea typeface="Arial"/>
                        </a:rPr>
                        <a:t>Description</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7F09"/>
                    </a:solidFill>
                  </a:tcPr>
                </a:tc>
              </a:tr>
              <a:tr h="1327320">
                <a:tc>
                  <a:txBody>
                    <a:bodyPr/>
                    <a:lstStyle/>
                    <a:p>
                      <a:pPr algn="just">
                        <a:lnSpc>
                          <a:spcPct val="100000"/>
                        </a:lnSpc>
                      </a:pPr>
                      <a:r>
                        <a:rPr lang="en-IN" sz="1400" b="0" strike="noStrike" spc="-1">
                          <a:solidFill>
                            <a:srgbClr val="000000"/>
                          </a:solidFill>
                          <a:latin typeface="Arial"/>
                          <a:ea typeface="Arial"/>
                        </a:rPr>
                        <a:t>1</a:t>
                      </a:r>
                      <a:endParaRPr lang="en-IN"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BE5CD"/>
                    </a:solidFill>
                  </a:tcPr>
                </a:tc>
                <a:tc>
                  <a:txBody>
                    <a:bodyPr/>
                    <a:lstStyle/>
                    <a:p>
                      <a:pPr algn="ctr">
                        <a:lnSpc>
                          <a:spcPct val="100000"/>
                        </a:lnSpc>
                      </a:pPr>
                      <a:r>
                        <a:rPr lang="en-IN" sz="1400" b="0" strike="noStrike" spc="-1" dirty="0" smtClean="0">
                          <a:latin typeface="+mn-lt"/>
                        </a:rPr>
                        <a:t>Face recognition using Histograms of Oriented Gradients</a:t>
                      </a:r>
                      <a:endParaRPr lang="en-IN" sz="14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BE5CD"/>
                    </a:solidFill>
                  </a:tcPr>
                </a:tc>
                <a:tc>
                  <a:txBody>
                    <a:bodyPr/>
                    <a:lstStyle/>
                    <a:p>
                      <a:pPr algn="ctr">
                        <a:lnSpc>
                          <a:spcPct val="100000"/>
                        </a:lnSpc>
                      </a:pPr>
                      <a:r>
                        <a:rPr lang="es-ES" sz="1400" dirty="0" smtClean="0"/>
                        <a:t>O. Déniz,</a:t>
                      </a:r>
                    </a:p>
                    <a:p>
                      <a:pPr algn="ctr">
                        <a:lnSpc>
                          <a:spcPct val="100000"/>
                        </a:lnSpc>
                      </a:pPr>
                      <a:r>
                        <a:rPr lang="es-ES" sz="1400" dirty="0" smtClean="0"/>
                        <a:t>G. Bueno, </a:t>
                      </a:r>
                    </a:p>
                    <a:p>
                      <a:pPr algn="ctr">
                        <a:lnSpc>
                          <a:spcPct val="100000"/>
                        </a:lnSpc>
                      </a:pPr>
                      <a:r>
                        <a:rPr lang="es-ES" sz="1400" dirty="0" smtClean="0"/>
                        <a:t>J. Salido, </a:t>
                      </a:r>
                    </a:p>
                    <a:p>
                      <a:pPr algn="ctr">
                        <a:lnSpc>
                          <a:spcPct val="100000"/>
                        </a:lnSpc>
                      </a:pPr>
                      <a:r>
                        <a:rPr lang="es-ES" sz="1400" dirty="0" smtClean="0"/>
                        <a:t>F. De la Torre b</a:t>
                      </a:r>
                      <a:endParaRPr lang="en-IN" sz="14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BE5CD"/>
                    </a:solidFill>
                  </a:tcPr>
                </a:tc>
                <a:tc>
                  <a:txBody>
                    <a:bodyPr/>
                    <a:lstStyle/>
                    <a:p>
                      <a:pPr algn="just">
                        <a:lnSpc>
                          <a:spcPct val="100000"/>
                        </a:lnSpc>
                      </a:pPr>
                      <a:r>
                        <a:rPr lang="en-IN" sz="1400" dirty="0" smtClean="0"/>
                        <a:t>This paper explores the use of HOG features for face recognition.</a:t>
                      </a:r>
                      <a:endParaRPr lang="en-IN" sz="14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BE5CD"/>
                    </a:solidFill>
                  </a:tcPr>
                </a:tc>
              </a:tr>
              <a:tr h="1273320">
                <a:tc>
                  <a:txBody>
                    <a:bodyPr/>
                    <a:lstStyle/>
                    <a:p>
                      <a:pPr algn="just">
                        <a:lnSpc>
                          <a:spcPct val="100000"/>
                        </a:lnSpc>
                      </a:pPr>
                      <a:r>
                        <a:rPr lang="en-IN" sz="1400" b="0" strike="noStrike" spc="-1">
                          <a:solidFill>
                            <a:srgbClr val="000000"/>
                          </a:solidFill>
                          <a:latin typeface="Arial"/>
                          <a:ea typeface="Arial"/>
                        </a:rPr>
                        <a:t>2</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DF3E8"/>
                    </a:solidFill>
                  </a:tcPr>
                </a:tc>
                <a:tc>
                  <a:txBody>
                    <a:bodyPr/>
                    <a:lstStyle/>
                    <a:p>
                      <a:pPr algn="ctr">
                        <a:lnSpc>
                          <a:spcPct val="100000"/>
                        </a:lnSpc>
                      </a:pPr>
                      <a:r>
                        <a:rPr lang="en-IN" sz="1400" dirty="0" smtClean="0"/>
                        <a:t>Emotion</a:t>
                      </a:r>
                      <a:r>
                        <a:rPr lang="en-IN" sz="1400" baseline="0" dirty="0" smtClean="0"/>
                        <a:t> </a:t>
                      </a:r>
                      <a:r>
                        <a:rPr lang="en-IN" sz="1400" dirty="0" smtClean="0"/>
                        <a:t>Classification through Lower Facial Expressions using Adaptive Support Vector Machines</a:t>
                      </a:r>
                      <a:endParaRPr lang="en-IN" sz="1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DF3E8"/>
                    </a:solidFill>
                  </a:tcPr>
                </a:tc>
                <a:tc>
                  <a:txBody>
                    <a:bodyPr/>
                    <a:lstStyle/>
                    <a:p>
                      <a:pPr algn="just">
                        <a:lnSpc>
                          <a:spcPct val="100000"/>
                        </a:lnSpc>
                      </a:pPr>
                      <a:r>
                        <a:rPr lang="en-IN" sz="1400" dirty="0" err="1" smtClean="0"/>
                        <a:t>Porawat</a:t>
                      </a:r>
                      <a:r>
                        <a:rPr lang="en-IN" sz="1400" dirty="0" smtClean="0"/>
                        <a:t> </a:t>
                      </a:r>
                      <a:r>
                        <a:rPr lang="en-IN" sz="1400" dirty="0" err="1" smtClean="0"/>
                        <a:t>Visutsak</a:t>
                      </a:r>
                      <a:r>
                        <a:rPr lang="en-IN" sz="1400" dirty="0" smtClean="0"/>
                        <a:t> </a:t>
                      </a:r>
                      <a:endParaRPr lang="en-IN" sz="1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DF3E8"/>
                    </a:solidFill>
                  </a:tcPr>
                </a:tc>
                <a:tc>
                  <a:txBody>
                    <a:bodyPr/>
                    <a:lstStyle/>
                    <a:p>
                      <a:pPr algn="just">
                        <a:lnSpc>
                          <a:spcPct val="100000"/>
                        </a:lnSpc>
                      </a:pPr>
                      <a:r>
                        <a:rPr lang="en-IN" sz="1400" dirty="0" smtClean="0"/>
                        <a:t>This paper describes the emotion classification through lower facial expressions using the A SVMs.</a:t>
                      </a:r>
                      <a:endParaRPr lang="en-IN" sz="1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DF3E8"/>
                    </a:solidFill>
                  </a:tcPr>
                </a:tc>
              </a:tr>
              <a:tr h="1121400">
                <a:tc>
                  <a:txBody>
                    <a:bodyPr/>
                    <a:lstStyle/>
                    <a:p>
                      <a:pPr algn="just">
                        <a:lnSpc>
                          <a:spcPct val="100000"/>
                        </a:lnSpc>
                      </a:pPr>
                      <a:r>
                        <a:rPr lang="en-IN" sz="1400" b="0" strike="noStrike" spc="-1">
                          <a:solidFill>
                            <a:srgbClr val="000000"/>
                          </a:solidFill>
                          <a:latin typeface="Arial"/>
                          <a:ea typeface="Arial"/>
                        </a:rPr>
                        <a:t>3</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CD"/>
                    </a:solidFill>
                  </a:tcPr>
                </a:tc>
                <a:tc>
                  <a:txBody>
                    <a:bodyPr/>
                    <a:lstStyle/>
                    <a:p>
                      <a:pPr algn="ctr">
                        <a:lnSpc>
                          <a:spcPct val="100000"/>
                        </a:lnSpc>
                      </a:pPr>
                      <a:r>
                        <a:rPr lang="en-IN" sz="1400" dirty="0" smtClean="0"/>
                        <a:t>One Millisecond Face Alignment with an Ensemble of Regression Trees</a:t>
                      </a:r>
                      <a:endParaRPr lang="en-IN" sz="1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CD"/>
                    </a:solidFill>
                  </a:tcPr>
                </a:tc>
                <a:tc>
                  <a:txBody>
                    <a:bodyPr/>
                    <a:lstStyle/>
                    <a:p>
                      <a:pPr algn="ctr">
                        <a:lnSpc>
                          <a:spcPct val="100000"/>
                        </a:lnSpc>
                      </a:pPr>
                      <a:r>
                        <a:rPr lang="en-IN" sz="1400" dirty="0" err="1" smtClean="0"/>
                        <a:t>Vahid</a:t>
                      </a:r>
                      <a:r>
                        <a:rPr lang="en-IN" sz="1400" dirty="0" smtClean="0"/>
                        <a:t> </a:t>
                      </a:r>
                      <a:r>
                        <a:rPr lang="en-IN" sz="1400" dirty="0" err="1" smtClean="0"/>
                        <a:t>Kazemi</a:t>
                      </a:r>
                      <a:r>
                        <a:rPr lang="en-IN" sz="1400" dirty="0" smtClean="0"/>
                        <a:t> and Josephine Sullivan</a:t>
                      </a:r>
                      <a:endParaRPr lang="en-IN" sz="1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CD"/>
                    </a:solidFill>
                  </a:tcPr>
                </a:tc>
                <a:tc>
                  <a:txBody>
                    <a:bodyPr/>
                    <a:lstStyle/>
                    <a:p>
                      <a:pPr algn="just">
                        <a:lnSpc>
                          <a:spcPct val="100000"/>
                        </a:lnSpc>
                      </a:pPr>
                      <a:r>
                        <a:rPr lang="en-IN" sz="1400" dirty="0" smtClean="0"/>
                        <a:t>described how an ensemble of regression trees can be used to regress the location of facial landmarks from a sparse subset of intensity values extracted from an input image.</a:t>
                      </a:r>
                      <a:endParaRPr lang="en-IN" sz="1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5CD"/>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457200" y="1527120"/>
            <a:ext cx="7362967" cy="3427017"/>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264960" indent="-264240" algn="just">
              <a:lnSpc>
                <a:spcPct val="150000"/>
              </a:lnSpc>
              <a:spcBef>
                <a:spcPts val="249"/>
              </a:spcBef>
              <a:buClr>
                <a:srgbClr val="F07F09"/>
              </a:buClr>
              <a:buSzPct val="80000"/>
              <a:buFont typeface="Noto Symbol"/>
              <a:buChar char="●"/>
            </a:pPr>
            <a:r>
              <a:rPr lang="en-IN" sz="2400" dirty="0"/>
              <a:t>Human Robot </a:t>
            </a:r>
            <a:r>
              <a:rPr lang="en-IN" sz="2400" dirty="0" smtClean="0"/>
              <a:t>Interaction</a:t>
            </a:r>
          </a:p>
          <a:p>
            <a:pPr marL="264960" indent="-264240" algn="just">
              <a:lnSpc>
                <a:spcPct val="150000"/>
              </a:lnSpc>
              <a:spcBef>
                <a:spcPts val="249"/>
              </a:spcBef>
              <a:buClr>
                <a:srgbClr val="F07F09"/>
              </a:buClr>
              <a:buSzPct val="80000"/>
              <a:buFont typeface="Noto Symbol"/>
              <a:buChar char="●"/>
            </a:pPr>
            <a:r>
              <a:rPr lang="en-IN" sz="2400" dirty="0" smtClean="0"/>
              <a:t>To </a:t>
            </a:r>
            <a:r>
              <a:rPr lang="en-IN" sz="2400" dirty="0"/>
              <a:t>detect drink and </a:t>
            </a:r>
            <a:r>
              <a:rPr lang="en-IN" sz="2400" dirty="0" smtClean="0"/>
              <a:t>drive</a:t>
            </a:r>
            <a:endParaRPr lang="en-IN" sz="2400" b="0" strike="noStrike" spc="-1" dirty="0">
              <a:latin typeface="Arial"/>
            </a:endParaRPr>
          </a:p>
          <a:p>
            <a:pPr marL="264960" indent="-264240" algn="just">
              <a:lnSpc>
                <a:spcPct val="150000"/>
              </a:lnSpc>
              <a:spcBef>
                <a:spcPts val="249"/>
              </a:spcBef>
              <a:buClr>
                <a:srgbClr val="F07F09"/>
              </a:buClr>
              <a:buSzPct val="80000"/>
              <a:buFont typeface="Noto Symbol"/>
              <a:buChar char="●"/>
            </a:pPr>
            <a:r>
              <a:rPr lang="en-IN" sz="2400" dirty="0"/>
              <a:t>To Help people who are going through </a:t>
            </a:r>
            <a:r>
              <a:rPr lang="en-IN" sz="2400" dirty="0" smtClean="0"/>
              <a:t>depression</a:t>
            </a:r>
            <a:r>
              <a:rPr lang="en-IN" sz="2400" b="0" strike="noStrike" spc="-1" dirty="0" smtClean="0">
                <a:solidFill>
                  <a:srgbClr val="000000"/>
                </a:solidFill>
                <a:latin typeface="Verdana"/>
                <a:ea typeface="Verdana"/>
              </a:rPr>
              <a:t>.</a:t>
            </a:r>
            <a:endParaRPr lang="en-IN" sz="2400" spc="-1" dirty="0">
              <a:latin typeface="Arial"/>
            </a:endParaRPr>
          </a:p>
          <a:p>
            <a:pPr marL="264960" indent="-264240" algn="just">
              <a:lnSpc>
                <a:spcPct val="150000"/>
              </a:lnSpc>
              <a:spcBef>
                <a:spcPts val="249"/>
              </a:spcBef>
              <a:buClr>
                <a:srgbClr val="F07F09"/>
              </a:buClr>
              <a:buSzPct val="80000"/>
              <a:buFont typeface="Noto Symbol"/>
              <a:buChar char="●"/>
            </a:pPr>
            <a:r>
              <a:rPr lang="en-IN" sz="2400" dirty="0" smtClean="0"/>
              <a:t>Suggest </a:t>
            </a:r>
            <a:r>
              <a:rPr lang="en-IN" sz="2400" dirty="0"/>
              <a:t>music therapy for mood </a:t>
            </a:r>
            <a:r>
              <a:rPr lang="en-IN" sz="2400" dirty="0" smtClean="0"/>
              <a:t>enhancement</a:t>
            </a:r>
          </a:p>
          <a:p>
            <a:pPr algn="just">
              <a:lnSpc>
                <a:spcPct val="150000"/>
              </a:lnSpc>
              <a:spcBef>
                <a:spcPts val="249"/>
              </a:spcBef>
            </a:pPr>
            <a:endParaRPr lang="en-IN" sz="2400" b="0" strike="noStrike" spc="-1" dirty="0">
              <a:latin typeface="Arial"/>
            </a:endParaRPr>
          </a:p>
        </p:txBody>
      </p:sp>
      <p:sp>
        <p:nvSpPr>
          <p:cNvPr id="202" name="CustomShape 2"/>
          <p:cNvSpPr/>
          <p:nvPr/>
        </p:nvSpPr>
        <p:spPr>
          <a:xfrm>
            <a:off x="1143000" y="22860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250" b="1" strike="noStrike" spc="-1">
                <a:solidFill>
                  <a:srgbClr val="FF8D3E"/>
                </a:solidFill>
                <a:latin typeface="Verdana"/>
                <a:ea typeface="Verdana"/>
              </a:rPr>
              <a:t>Scope of project</a:t>
            </a:r>
            <a:endParaRPr lang="en-IN" sz="3250" b="0" strike="noStrike" spc="-1">
              <a:latin typeface="Arial"/>
            </a:endParaRPr>
          </a:p>
        </p:txBody>
      </p:sp>
      <p:sp>
        <p:nvSpPr>
          <p:cNvPr id="203" name="CustomShape 3"/>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868F6FE4-F43B-4D1C-97DD-052DE3725870}"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204" name="CustomShape 4"/>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1130A34-1436-4E4C-ACA6-94A3793C1A76}" type="slidenum">
              <a:rPr lang="en-IN" sz="1100" b="1" strike="noStrike" spc="-1">
                <a:solidFill>
                  <a:srgbClr val="A6A299"/>
                </a:solidFill>
                <a:latin typeface="Verdana"/>
                <a:ea typeface="Verdana"/>
              </a:rPr>
              <a:t>12</a:t>
            </a:fld>
            <a:endParaRPr lang="en-IN" sz="1100" b="0" strike="noStrike" spc="-1">
              <a:latin typeface="Arial"/>
            </a:endParaRPr>
          </a:p>
        </p:txBody>
      </p:sp>
      <p:sp>
        <p:nvSpPr>
          <p:cNvPr id="205" name="CustomShape 5"/>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478800" y="2057400"/>
            <a:ext cx="8305200" cy="281880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457200" indent="-354960" algn="just">
              <a:lnSpc>
                <a:spcPct val="150000"/>
              </a:lnSpc>
              <a:buClr>
                <a:srgbClr val="F07F09"/>
              </a:buClr>
              <a:buSzPct val="80000"/>
              <a:buFont typeface="Verdana"/>
              <a:buChar char="●"/>
            </a:pPr>
            <a:r>
              <a:rPr lang="en-IN" sz="2000" b="0" strike="noStrike" spc="-1" dirty="0" smtClean="0">
                <a:solidFill>
                  <a:srgbClr val="000000"/>
                </a:solidFill>
                <a:latin typeface="Verdana"/>
                <a:ea typeface="Verdana"/>
              </a:rPr>
              <a:t>Use case diagram</a:t>
            </a:r>
          </a:p>
          <a:p>
            <a:pPr marL="457200" indent="-354960" algn="just">
              <a:lnSpc>
                <a:spcPct val="150000"/>
              </a:lnSpc>
              <a:buClr>
                <a:srgbClr val="F07F09"/>
              </a:buClr>
              <a:buSzPct val="80000"/>
              <a:buFont typeface="Verdana"/>
              <a:buChar char="●"/>
            </a:pPr>
            <a:r>
              <a:rPr lang="en-IN" sz="2000" spc="-1" dirty="0" smtClean="0">
                <a:solidFill>
                  <a:srgbClr val="000000"/>
                </a:solidFill>
                <a:latin typeface="Verdana"/>
                <a:ea typeface="Verdana"/>
              </a:rPr>
              <a:t>Class diagram</a:t>
            </a:r>
          </a:p>
          <a:p>
            <a:pPr marL="457200" indent="-354960" algn="just">
              <a:lnSpc>
                <a:spcPct val="150000"/>
              </a:lnSpc>
              <a:buClr>
                <a:srgbClr val="F07F09"/>
              </a:buClr>
              <a:buSzPct val="80000"/>
              <a:buFont typeface="Verdana"/>
              <a:buChar char="●"/>
            </a:pPr>
            <a:r>
              <a:rPr lang="en-IN" sz="2000" b="0" strike="noStrike" spc="-1" dirty="0" smtClean="0">
                <a:solidFill>
                  <a:srgbClr val="000000"/>
                </a:solidFill>
                <a:latin typeface="Verdana"/>
                <a:ea typeface="Verdana"/>
              </a:rPr>
              <a:t>Sequence diagram</a:t>
            </a:r>
          </a:p>
          <a:p>
            <a:pPr marL="457200" indent="-354960" algn="just">
              <a:lnSpc>
                <a:spcPct val="150000"/>
              </a:lnSpc>
              <a:buClr>
                <a:srgbClr val="F07F09"/>
              </a:buClr>
              <a:buSzPct val="80000"/>
              <a:buFont typeface="Verdana"/>
              <a:buChar char="●"/>
            </a:pPr>
            <a:r>
              <a:rPr lang="en-IN" sz="2000" spc="-1" dirty="0" smtClean="0">
                <a:solidFill>
                  <a:srgbClr val="000000"/>
                </a:solidFill>
                <a:latin typeface="Verdana"/>
                <a:ea typeface="Verdana"/>
              </a:rPr>
              <a:t>Activity diagram</a:t>
            </a:r>
          </a:p>
          <a:p>
            <a:pPr marL="457200" indent="-354960" algn="just">
              <a:lnSpc>
                <a:spcPct val="150000"/>
              </a:lnSpc>
              <a:buClr>
                <a:srgbClr val="F07F09"/>
              </a:buClr>
              <a:buSzPct val="80000"/>
              <a:buFont typeface="Verdana"/>
              <a:buChar char="●"/>
            </a:pPr>
            <a:r>
              <a:rPr lang="en-IN" sz="2000" spc="-1" dirty="0" smtClean="0">
                <a:solidFill>
                  <a:srgbClr val="000000"/>
                </a:solidFill>
                <a:latin typeface="Verdana"/>
                <a:ea typeface="Verdana"/>
              </a:rPr>
              <a:t>Dataflow Diagram</a:t>
            </a:r>
          </a:p>
          <a:p>
            <a:pPr marL="457200" indent="-354960" algn="just">
              <a:lnSpc>
                <a:spcPct val="150000"/>
              </a:lnSpc>
              <a:buClr>
                <a:srgbClr val="F07F09"/>
              </a:buClr>
              <a:buSzPct val="80000"/>
              <a:buFont typeface="Verdana"/>
              <a:buChar char="●"/>
            </a:pPr>
            <a:endParaRPr lang="en-IN" sz="2000" b="0" strike="noStrike" spc="-1" dirty="0">
              <a:latin typeface="Arial"/>
            </a:endParaRPr>
          </a:p>
        </p:txBody>
      </p:sp>
      <p:sp>
        <p:nvSpPr>
          <p:cNvPr id="152" name="CustomShape 2"/>
          <p:cNvSpPr/>
          <p:nvPr/>
        </p:nvSpPr>
        <p:spPr>
          <a:xfrm>
            <a:off x="1257480" y="38844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pc="-1" dirty="0" smtClean="0">
                <a:solidFill>
                  <a:srgbClr val="FF8D3E"/>
                </a:solidFill>
                <a:latin typeface="Verdana"/>
                <a:ea typeface="Verdana"/>
              </a:rPr>
              <a:t>UML diagrams</a:t>
            </a:r>
            <a:endParaRPr lang="en-IN" sz="3600" b="0" strike="noStrike" spc="-1" dirty="0">
              <a:latin typeface="Arial"/>
            </a:endParaRPr>
          </a:p>
        </p:txBody>
      </p:sp>
      <p:sp>
        <p:nvSpPr>
          <p:cNvPr id="153" name="CustomShape 3"/>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FC3311B1-E368-444B-9981-EA9FE975E00A}"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54" name="CustomShape 4"/>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39894B-9BF9-40C5-B1DB-34831E907FE5}" type="slidenum">
              <a:rPr lang="en-IN" sz="1100" b="1" strike="noStrike" spc="-1">
                <a:solidFill>
                  <a:srgbClr val="A6A299"/>
                </a:solidFill>
                <a:latin typeface="Verdana"/>
                <a:ea typeface="Verdana"/>
              </a:rPr>
              <a:t>13</a:t>
            </a:fld>
            <a:endParaRPr lang="en-IN" sz="1100" b="0" strike="noStrike" spc="-1">
              <a:latin typeface="Arial"/>
            </a:endParaRPr>
          </a:p>
        </p:txBody>
      </p:sp>
      <p:sp>
        <p:nvSpPr>
          <p:cNvPr id="155" name="CustomShape 5"/>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Tree>
    <p:extLst>
      <p:ext uri="{BB962C8B-B14F-4D97-AF65-F5344CB8AC3E}">
        <p14:creationId xmlns:p14="http://schemas.microsoft.com/office/powerpoint/2010/main" val="29189140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1257120" y="10116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pc="-1" dirty="0" smtClean="0">
                <a:solidFill>
                  <a:srgbClr val="FF8D3E"/>
                </a:solidFill>
                <a:latin typeface="Verdana"/>
                <a:ea typeface="Verdana"/>
              </a:rPr>
              <a:t>Use case diagram</a:t>
            </a:r>
            <a:endParaRPr lang="en-IN" sz="3600" b="0" strike="noStrike" spc="-1" dirty="0">
              <a:latin typeface="Arial"/>
            </a:endParaRPr>
          </a:p>
        </p:txBody>
      </p:sp>
      <p:sp>
        <p:nvSpPr>
          <p:cNvPr id="182" name="CustomShape 2"/>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24DC3FD5-067B-48CC-A4A6-31306AFA200A}"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83" name="CustomShape 3"/>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0DC3CB1-1FAC-477C-BDF5-5CC004F2EACF}" type="slidenum">
              <a:rPr lang="en-IN" sz="1100" b="1" strike="noStrike" spc="-1">
                <a:solidFill>
                  <a:srgbClr val="A6A299"/>
                </a:solidFill>
                <a:latin typeface="Verdana"/>
                <a:ea typeface="Verdana"/>
              </a:rPr>
              <a:t>14</a:t>
            </a:fld>
            <a:endParaRPr lang="en-IN" sz="1100" b="0" strike="noStrike" spc="-1">
              <a:latin typeface="Arial"/>
            </a:endParaRPr>
          </a:p>
        </p:txBody>
      </p:sp>
      <p:sp>
        <p:nvSpPr>
          <p:cNvPr id="184" name="CustomShape 4"/>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pic>
        <p:nvPicPr>
          <p:cNvPr id="3" name="Picture 2"/>
          <p:cNvPicPr>
            <a:picLocks noChangeAspect="1"/>
          </p:cNvPicPr>
          <p:nvPr/>
        </p:nvPicPr>
        <p:blipFill>
          <a:blip r:embed="rId3"/>
          <a:stretch>
            <a:fillRect/>
          </a:stretch>
        </p:blipFill>
        <p:spPr>
          <a:xfrm>
            <a:off x="575630" y="1162359"/>
            <a:ext cx="7992739" cy="4533282"/>
          </a:xfrm>
          <a:prstGeom prst="rect">
            <a:avLst/>
          </a:prstGeom>
        </p:spPr>
      </p:pic>
    </p:spTree>
    <p:extLst>
      <p:ext uri="{BB962C8B-B14F-4D97-AF65-F5344CB8AC3E}">
        <p14:creationId xmlns:p14="http://schemas.microsoft.com/office/powerpoint/2010/main" val="39248055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1257120" y="10116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pc="-1" dirty="0" smtClean="0">
                <a:solidFill>
                  <a:srgbClr val="FF8D3E"/>
                </a:solidFill>
                <a:latin typeface="Verdana"/>
                <a:ea typeface="Verdana"/>
              </a:rPr>
              <a:t>Class diagram</a:t>
            </a:r>
            <a:endParaRPr lang="en-IN" sz="3600" b="0" strike="noStrike" spc="-1" dirty="0">
              <a:latin typeface="Arial"/>
            </a:endParaRPr>
          </a:p>
        </p:txBody>
      </p:sp>
      <p:sp>
        <p:nvSpPr>
          <p:cNvPr id="182" name="CustomShape 2"/>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24DC3FD5-067B-48CC-A4A6-31306AFA200A}"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83" name="CustomShape 3"/>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0DC3CB1-1FAC-477C-BDF5-5CC004F2EACF}" type="slidenum">
              <a:rPr lang="en-IN" sz="1100" b="1" strike="noStrike" spc="-1">
                <a:solidFill>
                  <a:srgbClr val="A6A299"/>
                </a:solidFill>
                <a:latin typeface="Verdana"/>
                <a:ea typeface="Verdana"/>
              </a:rPr>
              <a:t>15</a:t>
            </a:fld>
            <a:endParaRPr lang="en-IN" sz="1100" b="0" strike="noStrike" spc="-1">
              <a:latin typeface="Arial"/>
            </a:endParaRPr>
          </a:p>
        </p:txBody>
      </p:sp>
      <p:sp>
        <p:nvSpPr>
          <p:cNvPr id="184" name="CustomShape 4"/>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pic>
        <p:nvPicPr>
          <p:cNvPr id="3" name="Picture 2"/>
          <p:cNvPicPr>
            <a:picLocks noChangeAspect="1"/>
          </p:cNvPicPr>
          <p:nvPr/>
        </p:nvPicPr>
        <p:blipFill>
          <a:blip r:embed="rId3"/>
          <a:stretch>
            <a:fillRect/>
          </a:stretch>
        </p:blipFill>
        <p:spPr>
          <a:xfrm>
            <a:off x="1001175" y="1279661"/>
            <a:ext cx="7347585" cy="5014219"/>
          </a:xfrm>
          <a:prstGeom prst="rect">
            <a:avLst/>
          </a:prstGeom>
        </p:spPr>
      </p:pic>
    </p:spTree>
    <p:extLst>
      <p:ext uri="{BB962C8B-B14F-4D97-AF65-F5344CB8AC3E}">
        <p14:creationId xmlns:p14="http://schemas.microsoft.com/office/powerpoint/2010/main" val="19936166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1257120" y="10116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pc="-1" dirty="0" smtClean="0">
                <a:solidFill>
                  <a:srgbClr val="FF8D3E"/>
                </a:solidFill>
                <a:latin typeface="Verdana"/>
                <a:ea typeface="Verdana"/>
              </a:rPr>
              <a:t>Sequence diagram</a:t>
            </a:r>
            <a:endParaRPr lang="en-IN" sz="3600" b="0" strike="noStrike" spc="-1" dirty="0">
              <a:latin typeface="Arial"/>
            </a:endParaRPr>
          </a:p>
        </p:txBody>
      </p:sp>
      <p:sp>
        <p:nvSpPr>
          <p:cNvPr id="182" name="CustomShape 2"/>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24DC3FD5-067B-48CC-A4A6-31306AFA200A}"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83" name="CustomShape 3"/>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0DC3CB1-1FAC-477C-BDF5-5CC004F2EACF}" type="slidenum">
              <a:rPr lang="en-IN" sz="1100" b="1" strike="noStrike" spc="-1">
                <a:solidFill>
                  <a:srgbClr val="A6A299"/>
                </a:solidFill>
                <a:latin typeface="Verdana"/>
                <a:ea typeface="Verdana"/>
              </a:rPr>
              <a:t>16</a:t>
            </a:fld>
            <a:endParaRPr lang="en-IN" sz="1100" b="0" strike="noStrike" spc="-1">
              <a:latin typeface="Arial"/>
            </a:endParaRPr>
          </a:p>
        </p:txBody>
      </p:sp>
      <p:sp>
        <p:nvSpPr>
          <p:cNvPr id="184" name="CustomShape 4"/>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pic>
        <p:nvPicPr>
          <p:cNvPr id="3" name="Picture 2"/>
          <p:cNvPicPr>
            <a:picLocks noChangeAspect="1"/>
          </p:cNvPicPr>
          <p:nvPr/>
        </p:nvPicPr>
        <p:blipFill>
          <a:blip r:embed="rId3"/>
          <a:stretch>
            <a:fillRect/>
          </a:stretch>
        </p:blipFill>
        <p:spPr>
          <a:xfrm>
            <a:off x="1678410" y="1445655"/>
            <a:ext cx="5772150" cy="4848225"/>
          </a:xfrm>
          <a:prstGeom prst="rect">
            <a:avLst/>
          </a:prstGeom>
        </p:spPr>
      </p:pic>
    </p:spTree>
    <p:extLst>
      <p:ext uri="{BB962C8B-B14F-4D97-AF65-F5344CB8AC3E}">
        <p14:creationId xmlns:p14="http://schemas.microsoft.com/office/powerpoint/2010/main" val="163705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1257120" y="10116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trike="noStrike" spc="-1" dirty="0" smtClean="0">
                <a:solidFill>
                  <a:srgbClr val="FF8D3E"/>
                </a:solidFill>
                <a:latin typeface="Verdana"/>
                <a:ea typeface="Verdana"/>
              </a:rPr>
              <a:t>Activity diagram</a:t>
            </a:r>
            <a:endParaRPr lang="en-IN" sz="3600" b="0" strike="noStrike" spc="-1" dirty="0">
              <a:latin typeface="Arial"/>
            </a:endParaRPr>
          </a:p>
        </p:txBody>
      </p:sp>
      <p:sp>
        <p:nvSpPr>
          <p:cNvPr id="182" name="CustomShape 2"/>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24DC3FD5-067B-48CC-A4A6-31306AFA200A}"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83" name="CustomShape 3"/>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0DC3CB1-1FAC-477C-BDF5-5CC004F2EACF}" type="slidenum">
              <a:rPr lang="en-IN" sz="1100" b="1" strike="noStrike" spc="-1">
                <a:solidFill>
                  <a:srgbClr val="A6A299"/>
                </a:solidFill>
                <a:latin typeface="Verdana"/>
                <a:ea typeface="Verdana"/>
              </a:rPr>
              <a:t>17</a:t>
            </a:fld>
            <a:endParaRPr lang="en-IN" sz="1100" b="0" strike="noStrike" spc="-1">
              <a:latin typeface="Arial"/>
            </a:endParaRPr>
          </a:p>
        </p:txBody>
      </p:sp>
      <p:sp>
        <p:nvSpPr>
          <p:cNvPr id="184" name="CustomShape 4"/>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pic>
        <p:nvPicPr>
          <p:cNvPr id="3" name="Picture 2"/>
          <p:cNvPicPr>
            <a:picLocks noChangeAspect="1"/>
          </p:cNvPicPr>
          <p:nvPr/>
        </p:nvPicPr>
        <p:blipFill>
          <a:blip r:embed="rId3"/>
          <a:stretch>
            <a:fillRect/>
          </a:stretch>
        </p:blipFill>
        <p:spPr>
          <a:xfrm>
            <a:off x="928785" y="1302780"/>
            <a:ext cx="7419975" cy="4991100"/>
          </a:xfrm>
          <a:prstGeom prst="rect">
            <a:avLst/>
          </a:prstGeom>
        </p:spPr>
      </p:pic>
    </p:spTree>
    <p:extLst>
      <p:ext uri="{BB962C8B-B14F-4D97-AF65-F5344CB8AC3E}">
        <p14:creationId xmlns:p14="http://schemas.microsoft.com/office/powerpoint/2010/main" val="1827172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1257120" y="10116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pc="-1" dirty="0" smtClean="0">
                <a:solidFill>
                  <a:srgbClr val="FF8D3E"/>
                </a:solidFill>
                <a:latin typeface="Verdana"/>
              </a:rPr>
              <a:t>Block Diagram</a:t>
            </a:r>
            <a:endParaRPr lang="en-IN" sz="3600" b="0" strike="noStrike" spc="-1" dirty="0">
              <a:latin typeface="Arial"/>
            </a:endParaRPr>
          </a:p>
        </p:txBody>
      </p:sp>
      <p:sp>
        <p:nvSpPr>
          <p:cNvPr id="182" name="CustomShape 2"/>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24DC3FD5-067B-48CC-A4A6-31306AFA200A}"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83" name="CustomShape 3"/>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0DC3CB1-1FAC-477C-BDF5-5CC004F2EACF}" type="slidenum">
              <a:rPr lang="en-IN" sz="1100" b="1" strike="noStrike" spc="-1">
                <a:solidFill>
                  <a:srgbClr val="A6A299"/>
                </a:solidFill>
                <a:latin typeface="Verdana"/>
                <a:ea typeface="Verdana"/>
              </a:rPr>
              <a:t>18</a:t>
            </a:fld>
            <a:endParaRPr lang="en-IN" sz="1100" b="0" strike="noStrike" spc="-1">
              <a:latin typeface="Arial"/>
            </a:endParaRPr>
          </a:p>
        </p:txBody>
      </p:sp>
      <p:sp>
        <p:nvSpPr>
          <p:cNvPr id="184" name="CustomShape 4"/>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
        <p:nvSpPr>
          <p:cNvPr id="6" name="Rounded Rectangle 5"/>
          <p:cNvSpPr/>
          <p:nvPr/>
        </p:nvSpPr>
        <p:spPr>
          <a:xfrm>
            <a:off x="1069638" y="1982714"/>
            <a:ext cx="1867437" cy="10947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Image/Image Dataset</a:t>
            </a:r>
            <a:endParaRPr lang="en-IN" dirty="0"/>
          </a:p>
        </p:txBody>
      </p:sp>
      <p:sp>
        <p:nvSpPr>
          <p:cNvPr id="7" name="Rounded Rectangle 6"/>
          <p:cNvSpPr/>
          <p:nvPr/>
        </p:nvSpPr>
        <p:spPr>
          <a:xfrm>
            <a:off x="3733418" y="1982714"/>
            <a:ext cx="1867437" cy="10947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Face Detection</a:t>
            </a:r>
            <a:endParaRPr lang="en-IN" dirty="0"/>
          </a:p>
        </p:txBody>
      </p:sp>
      <p:sp>
        <p:nvSpPr>
          <p:cNvPr id="8" name="Rounded Rectangle 7"/>
          <p:cNvSpPr/>
          <p:nvPr/>
        </p:nvSpPr>
        <p:spPr>
          <a:xfrm>
            <a:off x="6397199" y="1982714"/>
            <a:ext cx="1867437" cy="10947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Feature Extraction</a:t>
            </a:r>
            <a:endParaRPr lang="en-IN" dirty="0"/>
          </a:p>
        </p:txBody>
      </p:sp>
      <p:sp>
        <p:nvSpPr>
          <p:cNvPr id="9" name="Rounded Rectangle 8"/>
          <p:cNvSpPr/>
          <p:nvPr/>
        </p:nvSpPr>
        <p:spPr>
          <a:xfrm>
            <a:off x="6397199" y="3989672"/>
            <a:ext cx="1867437" cy="10947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SVM Classifier</a:t>
            </a:r>
            <a:endParaRPr lang="en-IN" dirty="0"/>
          </a:p>
        </p:txBody>
      </p:sp>
      <p:sp>
        <p:nvSpPr>
          <p:cNvPr id="10" name="Rounded Rectangle 9"/>
          <p:cNvSpPr/>
          <p:nvPr/>
        </p:nvSpPr>
        <p:spPr>
          <a:xfrm>
            <a:off x="3733417" y="3989672"/>
            <a:ext cx="1867437" cy="10947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Detected mood</a:t>
            </a:r>
            <a:endParaRPr lang="en-IN" dirty="0"/>
          </a:p>
        </p:txBody>
      </p:sp>
      <p:sp>
        <p:nvSpPr>
          <p:cNvPr id="11" name="Rounded Rectangle 10"/>
          <p:cNvSpPr/>
          <p:nvPr/>
        </p:nvSpPr>
        <p:spPr>
          <a:xfrm>
            <a:off x="1069635" y="3989672"/>
            <a:ext cx="1867437" cy="10947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Playlist of songs</a:t>
            </a:r>
            <a:endParaRPr lang="en-IN" dirty="0"/>
          </a:p>
        </p:txBody>
      </p:sp>
      <p:cxnSp>
        <p:nvCxnSpPr>
          <p:cNvPr id="12" name="Straight Arrow Connector 11"/>
          <p:cNvCxnSpPr>
            <a:stCxn id="6" idx="3"/>
            <a:endCxn id="7" idx="1"/>
          </p:cNvCxnSpPr>
          <p:nvPr/>
        </p:nvCxnSpPr>
        <p:spPr>
          <a:xfrm>
            <a:off x="2937075" y="2530066"/>
            <a:ext cx="7963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8" idx="1"/>
          </p:cNvCxnSpPr>
          <p:nvPr/>
        </p:nvCxnSpPr>
        <p:spPr>
          <a:xfrm>
            <a:off x="5600855" y="2530066"/>
            <a:ext cx="796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9" idx="0"/>
          </p:cNvCxnSpPr>
          <p:nvPr/>
        </p:nvCxnSpPr>
        <p:spPr>
          <a:xfrm>
            <a:off x="7330918" y="3077418"/>
            <a:ext cx="0" cy="91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a:endCxn id="10" idx="3"/>
          </p:cNvCxnSpPr>
          <p:nvPr/>
        </p:nvCxnSpPr>
        <p:spPr>
          <a:xfrm flipH="1">
            <a:off x="5600854" y="4537024"/>
            <a:ext cx="7963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a:endCxn id="11" idx="3"/>
          </p:cNvCxnSpPr>
          <p:nvPr/>
        </p:nvCxnSpPr>
        <p:spPr>
          <a:xfrm flipH="1">
            <a:off x="2937072" y="4537024"/>
            <a:ext cx="7963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1467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95134" y="157400"/>
            <a:ext cx="8911687" cy="949858"/>
          </a:xfrm>
        </p:spPr>
        <p:txBody>
          <a:bodyPr/>
          <a:lstStyle/>
          <a:p>
            <a:r>
              <a:rPr lang="en-IN" dirty="0" smtClean="0"/>
              <a:t>Face detection</a:t>
            </a:r>
            <a:endParaRPr lang="en-IN" dirty="0"/>
          </a:p>
        </p:txBody>
      </p:sp>
      <p:sp>
        <p:nvSpPr>
          <p:cNvPr id="5" name="TextBox 4"/>
          <p:cNvSpPr txBox="1"/>
          <p:nvPr/>
        </p:nvSpPr>
        <p:spPr>
          <a:xfrm>
            <a:off x="-4535" y="1466172"/>
            <a:ext cx="9073121" cy="2339102"/>
          </a:xfrm>
          <a:prstGeom prst="rect">
            <a:avLst/>
          </a:prstGeom>
          <a:noFill/>
        </p:spPr>
        <p:txBody>
          <a:bodyPr wrap="square" rtlCol="0">
            <a:spAutoFit/>
          </a:bodyPr>
          <a:lstStyle/>
          <a:p>
            <a:pPr algn="ctr"/>
            <a:r>
              <a:rPr lang="en-IN" sz="3200" b="1" dirty="0"/>
              <a:t>Histogram of Oriented Gradients (HOG) image </a:t>
            </a:r>
            <a:r>
              <a:rPr lang="en-IN" sz="3200" b="1" dirty="0" smtClean="0"/>
              <a:t>descriptor</a:t>
            </a:r>
          </a:p>
          <a:p>
            <a:pPr algn="ctr"/>
            <a:r>
              <a:rPr lang="en-IN" sz="3200" b="1" dirty="0" smtClean="0"/>
              <a:t>+</a:t>
            </a:r>
          </a:p>
          <a:p>
            <a:pPr algn="ctr"/>
            <a:r>
              <a:rPr lang="en-IN" sz="3200" b="1" dirty="0" smtClean="0"/>
              <a:t>Linear </a:t>
            </a:r>
            <a:r>
              <a:rPr lang="en-IN" sz="3200" b="1" dirty="0"/>
              <a:t>Support Vector Machine (SVM)</a:t>
            </a:r>
            <a:endParaRPr lang="en-IN" sz="3200" b="1" dirty="0">
              <a:effectLst>
                <a:outerShdw blurRad="38100" dist="38100" dir="2700000" algn="tl">
                  <a:srgbClr val="000000">
                    <a:alpha val="43137"/>
                  </a:srgbClr>
                </a:outerShdw>
              </a:effectLst>
            </a:endParaRPr>
          </a:p>
          <a:p>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827" y="3805274"/>
            <a:ext cx="4048203" cy="286935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44" y="3730709"/>
            <a:ext cx="2018676" cy="2972816"/>
          </a:xfrm>
          <a:prstGeom prst="rect">
            <a:avLst/>
          </a:prstGeom>
        </p:spPr>
      </p:pic>
    </p:spTree>
    <p:extLst>
      <p:ext uri="{BB962C8B-B14F-4D97-AF65-F5344CB8AC3E}">
        <p14:creationId xmlns:p14="http://schemas.microsoft.com/office/powerpoint/2010/main" val="822921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500040" y="1599840"/>
            <a:ext cx="8305200" cy="487296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264960" indent="-122040" algn="just">
              <a:lnSpc>
                <a:spcPct val="150000"/>
              </a:lnSpc>
              <a:spcBef>
                <a:spcPts val="249"/>
              </a:spcBef>
              <a:buClr>
                <a:srgbClr val="F07F09"/>
              </a:buClr>
              <a:buFont typeface="Noto Symbol"/>
              <a:buChar char="●"/>
            </a:pPr>
            <a:r>
              <a:rPr lang="en-IN" sz="1600" b="0" strike="noStrike" spc="-1" dirty="0">
                <a:solidFill>
                  <a:srgbClr val="000000"/>
                </a:solidFill>
                <a:latin typeface="Verdana"/>
                <a:ea typeface="Verdana"/>
              </a:rPr>
              <a:t>Project area</a:t>
            </a:r>
            <a:endParaRPr lang="en-IN" sz="1600" b="0" strike="noStrike" spc="-1" dirty="0">
              <a:latin typeface="Arial"/>
            </a:endParaRPr>
          </a:p>
          <a:p>
            <a:pPr marL="264960" indent="-122040" algn="just">
              <a:lnSpc>
                <a:spcPct val="150000"/>
              </a:lnSpc>
              <a:spcBef>
                <a:spcPts val="249"/>
              </a:spcBef>
              <a:buClr>
                <a:srgbClr val="F07F09"/>
              </a:buClr>
              <a:buFont typeface="Noto Symbol"/>
              <a:buChar char="●"/>
            </a:pPr>
            <a:r>
              <a:rPr lang="en-IN" sz="1600" b="0" strike="noStrike" spc="-1" dirty="0">
                <a:solidFill>
                  <a:srgbClr val="000000"/>
                </a:solidFill>
                <a:latin typeface="Verdana"/>
                <a:ea typeface="Verdana"/>
              </a:rPr>
              <a:t>Motivation</a:t>
            </a:r>
            <a:endParaRPr lang="en-IN" sz="1600" b="0" strike="noStrike" spc="-1" dirty="0">
              <a:latin typeface="Arial"/>
            </a:endParaRPr>
          </a:p>
          <a:p>
            <a:pPr marL="264960" indent="-122040" algn="just">
              <a:lnSpc>
                <a:spcPct val="150000"/>
              </a:lnSpc>
              <a:spcBef>
                <a:spcPts val="249"/>
              </a:spcBef>
              <a:buClr>
                <a:srgbClr val="F07F09"/>
              </a:buClr>
              <a:buFont typeface="Noto Symbol"/>
              <a:buChar char="●"/>
            </a:pPr>
            <a:r>
              <a:rPr lang="en-IN" sz="1600" b="0" strike="noStrike" spc="-1" dirty="0">
                <a:solidFill>
                  <a:srgbClr val="000000"/>
                </a:solidFill>
                <a:latin typeface="Verdana"/>
                <a:ea typeface="Verdana"/>
              </a:rPr>
              <a:t>Aim</a:t>
            </a:r>
            <a:endParaRPr lang="en-IN" sz="1600" b="0" strike="noStrike" spc="-1" dirty="0">
              <a:latin typeface="Arial"/>
            </a:endParaRPr>
          </a:p>
          <a:p>
            <a:pPr marL="264960" indent="-122040" algn="just">
              <a:lnSpc>
                <a:spcPct val="150000"/>
              </a:lnSpc>
              <a:spcBef>
                <a:spcPts val="249"/>
              </a:spcBef>
              <a:buClr>
                <a:srgbClr val="F07F09"/>
              </a:buClr>
              <a:buFont typeface="Noto Symbol"/>
              <a:buChar char="●"/>
            </a:pPr>
            <a:r>
              <a:rPr lang="en-IN" sz="1600" b="0" strike="noStrike" spc="-1" dirty="0">
                <a:solidFill>
                  <a:srgbClr val="000000"/>
                </a:solidFill>
                <a:latin typeface="Verdana"/>
                <a:ea typeface="Verdana"/>
              </a:rPr>
              <a:t>Objective</a:t>
            </a:r>
            <a:endParaRPr lang="en-IN" sz="1600" b="0" strike="noStrike" spc="-1" dirty="0">
              <a:latin typeface="Arial"/>
            </a:endParaRPr>
          </a:p>
          <a:p>
            <a:pPr marL="264960" indent="-122040" algn="just">
              <a:lnSpc>
                <a:spcPct val="150000"/>
              </a:lnSpc>
              <a:spcBef>
                <a:spcPts val="249"/>
              </a:spcBef>
              <a:buClr>
                <a:srgbClr val="F07F09"/>
              </a:buClr>
              <a:buFont typeface="Noto Symbol"/>
              <a:buChar char="●"/>
            </a:pPr>
            <a:r>
              <a:rPr lang="en-IN" sz="1600" b="0" strike="noStrike" spc="-1" dirty="0">
                <a:solidFill>
                  <a:srgbClr val="000000"/>
                </a:solidFill>
                <a:latin typeface="Verdana"/>
                <a:ea typeface="Verdana"/>
              </a:rPr>
              <a:t>Problem Statement</a:t>
            </a:r>
            <a:endParaRPr lang="en-IN" sz="1600" b="0" strike="noStrike" spc="-1" dirty="0">
              <a:latin typeface="Arial"/>
            </a:endParaRPr>
          </a:p>
          <a:p>
            <a:pPr marL="264960" indent="-122040" algn="just">
              <a:lnSpc>
                <a:spcPct val="150000"/>
              </a:lnSpc>
              <a:spcBef>
                <a:spcPts val="249"/>
              </a:spcBef>
              <a:buClr>
                <a:srgbClr val="F07F09"/>
              </a:buClr>
              <a:buFont typeface="Noto Symbol"/>
              <a:buChar char="●"/>
            </a:pPr>
            <a:r>
              <a:rPr lang="en-IN" sz="1600" b="0" strike="noStrike" spc="-1" dirty="0">
                <a:solidFill>
                  <a:srgbClr val="000000"/>
                </a:solidFill>
                <a:latin typeface="Verdana"/>
                <a:ea typeface="Verdana"/>
              </a:rPr>
              <a:t>Hardware &amp; Software Requirements</a:t>
            </a:r>
            <a:endParaRPr lang="en-IN" sz="1600" b="0" strike="noStrike" spc="-1" dirty="0">
              <a:latin typeface="Arial"/>
            </a:endParaRPr>
          </a:p>
          <a:p>
            <a:pPr marL="264960" indent="-122040" algn="just">
              <a:lnSpc>
                <a:spcPct val="150000"/>
              </a:lnSpc>
              <a:spcBef>
                <a:spcPts val="249"/>
              </a:spcBef>
              <a:buClr>
                <a:srgbClr val="F07F09"/>
              </a:buClr>
              <a:buFont typeface="Noto Symbol"/>
              <a:buChar char="●"/>
            </a:pPr>
            <a:r>
              <a:rPr lang="en-IN" sz="1600" b="0" strike="noStrike" spc="-1" dirty="0">
                <a:solidFill>
                  <a:srgbClr val="000000"/>
                </a:solidFill>
                <a:latin typeface="Verdana"/>
                <a:ea typeface="Verdana"/>
              </a:rPr>
              <a:t>Problems / Gaps found in the existing system</a:t>
            </a:r>
            <a:endParaRPr lang="en-IN" sz="1600" b="0" strike="noStrike" spc="-1" dirty="0">
              <a:latin typeface="Arial"/>
            </a:endParaRPr>
          </a:p>
          <a:p>
            <a:pPr marL="264960" indent="-122040" algn="just">
              <a:lnSpc>
                <a:spcPct val="150000"/>
              </a:lnSpc>
              <a:spcBef>
                <a:spcPts val="249"/>
              </a:spcBef>
              <a:buClr>
                <a:srgbClr val="F07F09"/>
              </a:buClr>
              <a:buFont typeface="Noto Symbol"/>
              <a:buChar char="●"/>
            </a:pPr>
            <a:r>
              <a:rPr lang="en-IN" sz="1600" b="0" strike="noStrike" spc="-1" dirty="0">
                <a:solidFill>
                  <a:srgbClr val="000000"/>
                </a:solidFill>
                <a:latin typeface="Verdana"/>
                <a:ea typeface="Verdana"/>
              </a:rPr>
              <a:t>Literature Survey</a:t>
            </a:r>
            <a:endParaRPr lang="en-IN" sz="1600" b="0" strike="noStrike" spc="-1" dirty="0">
              <a:latin typeface="Arial"/>
            </a:endParaRPr>
          </a:p>
          <a:p>
            <a:pPr marL="264960" indent="-122040" algn="just">
              <a:lnSpc>
                <a:spcPct val="150000"/>
              </a:lnSpc>
              <a:spcBef>
                <a:spcPts val="249"/>
              </a:spcBef>
              <a:buClr>
                <a:srgbClr val="F07F09"/>
              </a:buClr>
              <a:buFont typeface="Noto Symbol"/>
              <a:buChar char="●"/>
            </a:pPr>
            <a:r>
              <a:rPr lang="en-IN" sz="1600" b="0" strike="noStrike" spc="-1" dirty="0">
                <a:solidFill>
                  <a:srgbClr val="000000"/>
                </a:solidFill>
                <a:latin typeface="Verdana"/>
                <a:ea typeface="Verdana"/>
              </a:rPr>
              <a:t>Scope of the </a:t>
            </a:r>
            <a:r>
              <a:rPr lang="en-IN" sz="1600" b="0" strike="noStrike" spc="-1" dirty="0" smtClean="0">
                <a:solidFill>
                  <a:srgbClr val="000000"/>
                </a:solidFill>
                <a:latin typeface="Verdana"/>
                <a:ea typeface="Verdana"/>
              </a:rPr>
              <a:t>project</a:t>
            </a:r>
          </a:p>
          <a:p>
            <a:pPr marL="264960" indent="-122040" algn="just">
              <a:lnSpc>
                <a:spcPct val="150000"/>
              </a:lnSpc>
              <a:spcBef>
                <a:spcPts val="249"/>
              </a:spcBef>
              <a:buClr>
                <a:srgbClr val="F07F09"/>
              </a:buClr>
              <a:buFont typeface="Noto Symbol"/>
              <a:buChar char="●"/>
            </a:pPr>
            <a:r>
              <a:rPr lang="en-IN" sz="1600" spc="-1" dirty="0" smtClean="0">
                <a:solidFill>
                  <a:srgbClr val="000000"/>
                </a:solidFill>
                <a:latin typeface="Verdana"/>
                <a:ea typeface="Verdana"/>
              </a:rPr>
              <a:t>UML diagrams</a:t>
            </a:r>
            <a:endParaRPr lang="en-IN" sz="1600" b="0" strike="noStrike" spc="-1" dirty="0">
              <a:latin typeface="Arial"/>
            </a:endParaRPr>
          </a:p>
          <a:p>
            <a:pPr marL="264960" indent="-122040" algn="just">
              <a:lnSpc>
                <a:spcPct val="150000"/>
              </a:lnSpc>
              <a:spcBef>
                <a:spcPts val="249"/>
              </a:spcBef>
              <a:buClr>
                <a:srgbClr val="F07F09"/>
              </a:buClr>
              <a:buFont typeface="Noto Symbol"/>
              <a:buChar char="●"/>
            </a:pPr>
            <a:r>
              <a:rPr lang="en-IN" sz="1600" b="0" strike="noStrike" spc="-1" dirty="0">
                <a:solidFill>
                  <a:srgbClr val="000000"/>
                </a:solidFill>
                <a:latin typeface="Verdana"/>
                <a:ea typeface="Verdana"/>
              </a:rPr>
              <a:t>References</a:t>
            </a:r>
            <a:endParaRPr lang="en-IN" sz="1600" b="0" strike="noStrike" spc="-1" dirty="0">
              <a:latin typeface="Arial"/>
            </a:endParaRPr>
          </a:p>
          <a:p>
            <a:pPr marL="264960" indent="-162720" algn="just">
              <a:lnSpc>
                <a:spcPct val="100000"/>
              </a:lnSpc>
              <a:spcBef>
                <a:spcPts val="249"/>
              </a:spcBef>
            </a:pPr>
            <a:endParaRPr lang="en-IN" sz="1600" b="0" strike="noStrike" spc="-1" dirty="0">
              <a:latin typeface="Arial"/>
            </a:endParaRPr>
          </a:p>
          <a:p>
            <a:pPr marL="264960" indent="-162720" algn="just">
              <a:lnSpc>
                <a:spcPct val="100000"/>
              </a:lnSpc>
              <a:spcBef>
                <a:spcPts val="249"/>
              </a:spcBef>
            </a:pPr>
            <a:endParaRPr lang="en-IN" sz="1600" b="0" strike="noStrike" spc="-1" dirty="0">
              <a:latin typeface="Arial"/>
            </a:endParaRPr>
          </a:p>
        </p:txBody>
      </p:sp>
      <p:sp>
        <p:nvSpPr>
          <p:cNvPr id="132" name="CustomShape 2"/>
          <p:cNvSpPr/>
          <p:nvPr/>
        </p:nvSpPr>
        <p:spPr>
          <a:xfrm>
            <a:off x="1143000" y="15228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trike="noStrike" spc="-1" dirty="0">
                <a:solidFill>
                  <a:srgbClr val="FF8D3E"/>
                </a:solidFill>
                <a:latin typeface="Verdana"/>
                <a:ea typeface="Verdana"/>
              </a:rPr>
              <a:t>Outline</a:t>
            </a:r>
            <a:endParaRPr lang="en-IN" sz="3600" b="0" strike="noStrike" spc="-1" dirty="0">
              <a:latin typeface="Arial"/>
            </a:endParaRPr>
          </a:p>
        </p:txBody>
      </p:sp>
      <p:sp>
        <p:nvSpPr>
          <p:cNvPr id="133" name="CustomShape 3"/>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699B01AD-5C38-48C8-A729-FC687F844A28}"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34" name="CustomShape 4"/>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16EA96-DC40-4221-A852-949B3991E388}" type="slidenum">
              <a:rPr lang="en-IN" sz="1100" b="1" strike="noStrike" spc="-1">
                <a:solidFill>
                  <a:srgbClr val="A6A299"/>
                </a:solidFill>
                <a:latin typeface="Verdana"/>
                <a:ea typeface="Verdana"/>
              </a:rPr>
              <a:t>2</a:t>
            </a:fld>
            <a:endParaRPr lang="en-IN" sz="1100" b="0" strike="noStrike" spc="-1">
              <a:latin typeface="Arial"/>
            </a:endParaRPr>
          </a:p>
        </p:txBody>
      </p:sp>
      <p:sp>
        <p:nvSpPr>
          <p:cNvPr id="135" name="CustomShape 5"/>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159" y="123475"/>
            <a:ext cx="8229240" cy="1144800"/>
          </a:xfrm>
        </p:spPr>
        <p:txBody>
          <a:bodyPr/>
          <a:lstStyle/>
          <a:p>
            <a:r>
              <a:rPr lang="en-IN" dirty="0"/>
              <a:t>Feature Extraction</a:t>
            </a:r>
          </a:p>
        </p:txBody>
      </p:sp>
      <p:sp>
        <p:nvSpPr>
          <p:cNvPr id="4" name="Subtitle 3"/>
          <p:cNvSpPr>
            <a:spLocks noGrp="1"/>
          </p:cNvSpPr>
          <p:nvPr>
            <p:ph type="subTitle"/>
          </p:nvPr>
        </p:nvSpPr>
        <p:spPr>
          <a:xfrm>
            <a:off x="1821977" y="1085982"/>
            <a:ext cx="5820770" cy="1329595"/>
          </a:xfrm>
          <a:prstGeom prst="rect">
            <a:avLst/>
          </a:prstGeom>
        </p:spPr>
        <p:txBody>
          <a:bodyPr wrap="square">
            <a:spAutoFit/>
          </a:bodyPr>
          <a:lstStyle/>
          <a:p>
            <a:pPr algn="ctr"/>
            <a:r>
              <a:rPr lang="en-IN" sz="3200" b="1" dirty="0">
                <a:effectLst>
                  <a:outerShdw blurRad="38100" dist="38100" dir="2700000" algn="tl">
                    <a:srgbClr val="000000">
                      <a:alpha val="43137"/>
                    </a:srgbClr>
                  </a:outerShdw>
                </a:effectLst>
              </a:rPr>
              <a:t>Facial Landmark detection </a:t>
            </a:r>
            <a:r>
              <a:rPr lang="en-IN" sz="3200" b="1" dirty="0"/>
              <a:t>using </a:t>
            </a:r>
            <a:r>
              <a:rPr lang="en-IN" sz="3200" b="1" dirty="0" smtClean="0"/>
              <a:t>Libraries </a:t>
            </a:r>
            <a:r>
              <a:rPr lang="en-IN" sz="3200" b="1" dirty="0" err="1"/>
              <a:t>Dlib</a:t>
            </a:r>
            <a:r>
              <a:rPr lang="en-IN" sz="3200" b="1" dirty="0"/>
              <a:t> and </a:t>
            </a:r>
            <a:r>
              <a:rPr lang="en-IN" sz="3200" b="1" dirty="0" err="1"/>
              <a:t>OpenCv</a:t>
            </a:r>
            <a:endParaRPr lang="en-IN"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02" y="2784302"/>
            <a:ext cx="3729986" cy="30063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150" y="2712743"/>
            <a:ext cx="3780502" cy="3578875"/>
          </a:xfrm>
          <a:prstGeom prst="rect">
            <a:avLst/>
          </a:prstGeom>
        </p:spPr>
      </p:pic>
    </p:spTree>
    <p:extLst>
      <p:ext uri="{BB962C8B-B14F-4D97-AF65-F5344CB8AC3E}">
        <p14:creationId xmlns:p14="http://schemas.microsoft.com/office/powerpoint/2010/main" val="1616732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863" y="232656"/>
            <a:ext cx="8229240" cy="1144800"/>
          </a:xfrm>
        </p:spPr>
        <p:txBody>
          <a:bodyPr/>
          <a:lstStyle/>
          <a:p>
            <a:r>
              <a:rPr lang="en-IN" dirty="0"/>
              <a:t>SVM Classifier</a:t>
            </a:r>
          </a:p>
        </p:txBody>
      </p:sp>
      <p:sp>
        <p:nvSpPr>
          <p:cNvPr id="4" name="Subtitle 3"/>
          <p:cNvSpPr>
            <a:spLocks noGrp="1"/>
          </p:cNvSpPr>
          <p:nvPr>
            <p:ph type="subTitle"/>
          </p:nvPr>
        </p:nvSpPr>
        <p:spPr>
          <a:xfrm>
            <a:off x="914760" y="1604520"/>
            <a:ext cx="8229240" cy="3977280"/>
          </a:xfrm>
          <a:prstGeom prst="rect">
            <a:avLst/>
          </a:prstGeom>
        </p:spPr>
        <p:txBody>
          <a:bodyPr wrap="none">
            <a:spAutoFit/>
          </a:bodyPr>
          <a:lstStyle/>
          <a:p>
            <a:pPr marL="285750" indent="-285750">
              <a:buFont typeface="Wingdings" panose="05000000000000000000" pitchFamily="2" charset="2"/>
              <a:buChar char="Ø"/>
            </a:pPr>
            <a:r>
              <a:rPr lang="en-IN" sz="2800" dirty="0" smtClean="0"/>
              <a:t>Training Phase</a:t>
            </a:r>
          </a:p>
          <a:p>
            <a:pPr marL="742950" lvl="1" indent="-285750">
              <a:buFont typeface="Wingdings" panose="05000000000000000000" pitchFamily="2" charset="2"/>
              <a:buChar char="Ø"/>
            </a:pPr>
            <a:r>
              <a:rPr lang="en-IN" sz="2800" dirty="0" err="1" smtClean="0"/>
              <a:t>Assigining</a:t>
            </a:r>
            <a:r>
              <a:rPr lang="en-IN" sz="2800" dirty="0" smtClean="0"/>
              <a:t> expression/emotion values</a:t>
            </a:r>
          </a:p>
          <a:p>
            <a:pPr marL="1200150" lvl="2" indent="-285750">
              <a:buFont typeface="Wingdings" panose="05000000000000000000" pitchFamily="2" charset="2"/>
              <a:buChar char="Ø"/>
            </a:pPr>
            <a:r>
              <a:rPr lang="en-IN" sz="2800" dirty="0" smtClean="0"/>
              <a:t>+1 for happy</a:t>
            </a:r>
          </a:p>
          <a:p>
            <a:pPr marL="1200150" lvl="2" indent="-285750">
              <a:buFont typeface="Wingdings" panose="05000000000000000000" pitchFamily="2" charset="2"/>
              <a:buChar char="Ø"/>
            </a:pPr>
            <a:r>
              <a:rPr lang="en-IN" sz="2800" dirty="0" smtClean="0"/>
              <a:t>+2 for neutral</a:t>
            </a:r>
          </a:p>
          <a:p>
            <a:pPr marL="1200150" lvl="2" indent="-285750">
              <a:buFont typeface="Wingdings" panose="05000000000000000000" pitchFamily="2" charset="2"/>
              <a:buChar char="Ø"/>
            </a:pPr>
            <a:r>
              <a:rPr lang="en-IN" sz="2800" dirty="0" smtClean="0"/>
              <a:t>+3 for sad</a:t>
            </a:r>
          </a:p>
          <a:p>
            <a:pPr marL="285750" indent="-285750">
              <a:buFont typeface="Wingdings" panose="05000000000000000000" pitchFamily="2" charset="2"/>
              <a:buChar char="Ø"/>
            </a:pPr>
            <a:r>
              <a:rPr lang="en-IN" sz="2800" dirty="0" smtClean="0"/>
              <a:t>Testing Phase</a:t>
            </a:r>
          </a:p>
          <a:p>
            <a:pPr marL="285750" indent="-285750">
              <a:buFont typeface="Wingdings" panose="05000000000000000000" pitchFamily="2" charset="2"/>
              <a:buChar char="Ø"/>
            </a:pPr>
            <a:endParaRPr lang="en-IN" sz="2800" dirty="0"/>
          </a:p>
        </p:txBody>
      </p:sp>
    </p:spTree>
    <p:extLst>
      <p:ext uri="{BB962C8B-B14F-4D97-AF65-F5344CB8AC3E}">
        <p14:creationId xmlns:p14="http://schemas.microsoft.com/office/powerpoint/2010/main" val="3850574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body" idx="4294967295"/>
          </p:nvPr>
        </p:nvSpPr>
        <p:spPr>
          <a:xfrm>
            <a:off x="381000" y="1371600"/>
            <a:ext cx="8305799" cy="4190999"/>
          </a:xfrm>
          <a:prstGeom prst="rect">
            <a:avLst/>
          </a:prstGeom>
          <a:noFill/>
          <a:ln>
            <a:noFill/>
          </a:ln>
        </p:spPr>
        <p:txBody>
          <a:bodyPr lIns="182875" tIns="91425" rIns="91425" bIns="45700" anchor="t" anchorCtr="0">
            <a:noAutofit/>
          </a:bodyPr>
          <a:lstStyle/>
          <a:p>
            <a:pPr lvl="0">
              <a:lnSpc>
                <a:spcPct val="150000"/>
              </a:lnSpc>
              <a:spcBef>
                <a:spcPts val="250"/>
              </a:spcBef>
              <a:buClr>
                <a:schemeClr val="accent1"/>
              </a:buClr>
              <a:buFont typeface="Wingdings" panose="05000000000000000000" pitchFamily="2" charset="2"/>
              <a:buChar char="Ø"/>
            </a:pPr>
            <a:r>
              <a:rPr lang="en-US" sz="1400" dirty="0" smtClean="0">
                <a:solidFill>
                  <a:schemeClr val="dk1"/>
                </a:solidFill>
                <a:latin typeface="Verdana"/>
                <a:ea typeface="Verdana"/>
                <a:cs typeface="Verdana"/>
                <a:sym typeface="Verdana"/>
              </a:rPr>
              <a:t>Face </a:t>
            </a:r>
            <a:r>
              <a:rPr lang="en-US" sz="1400" dirty="0">
                <a:solidFill>
                  <a:schemeClr val="dk1"/>
                </a:solidFill>
                <a:latin typeface="Verdana"/>
                <a:ea typeface="Verdana"/>
                <a:cs typeface="Verdana"/>
                <a:sym typeface="Verdana"/>
              </a:rPr>
              <a:t>recognition using Histograms of Oriented </a:t>
            </a:r>
            <a:r>
              <a:rPr lang="en-US" sz="1400" dirty="0" err="1">
                <a:solidFill>
                  <a:schemeClr val="dk1"/>
                </a:solidFill>
                <a:latin typeface="Verdana"/>
                <a:ea typeface="Verdana"/>
                <a:cs typeface="Verdana"/>
                <a:sym typeface="Verdana"/>
              </a:rPr>
              <a:t>GradientsO</a:t>
            </a:r>
            <a:r>
              <a:rPr lang="en-US" sz="1400" dirty="0">
                <a:solidFill>
                  <a:schemeClr val="dk1"/>
                </a:solidFill>
                <a:latin typeface="Verdana"/>
                <a:ea typeface="Verdana"/>
                <a:cs typeface="Verdana"/>
                <a:sym typeface="Verdana"/>
              </a:rPr>
              <a:t>. </a:t>
            </a:r>
            <a:r>
              <a:rPr lang="en-US" sz="1400" dirty="0" err="1">
                <a:solidFill>
                  <a:schemeClr val="dk1"/>
                </a:solidFill>
                <a:latin typeface="Verdana"/>
                <a:ea typeface="Verdana"/>
                <a:cs typeface="Verdana"/>
                <a:sym typeface="Verdana"/>
              </a:rPr>
              <a:t>Déniz</a:t>
            </a:r>
            <a:r>
              <a:rPr lang="en-US" sz="1400" dirty="0">
                <a:solidFill>
                  <a:schemeClr val="dk1"/>
                </a:solidFill>
                <a:latin typeface="Verdana"/>
                <a:ea typeface="Verdana"/>
                <a:cs typeface="Verdana"/>
                <a:sym typeface="Verdana"/>
              </a:rPr>
              <a:t>, G. Bueno, J. </a:t>
            </a:r>
            <a:r>
              <a:rPr lang="en-US" sz="1400" dirty="0" err="1">
                <a:solidFill>
                  <a:schemeClr val="dk1"/>
                </a:solidFill>
                <a:latin typeface="Verdana"/>
                <a:ea typeface="Verdana"/>
                <a:cs typeface="Verdana"/>
                <a:sym typeface="Verdana"/>
              </a:rPr>
              <a:t>Salido</a:t>
            </a:r>
            <a:r>
              <a:rPr lang="en-US" sz="1400" dirty="0">
                <a:solidFill>
                  <a:schemeClr val="dk1"/>
                </a:solidFill>
                <a:latin typeface="Verdana"/>
                <a:ea typeface="Verdana"/>
                <a:cs typeface="Verdana"/>
                <a:sym typeface="Verdana"/>
              </a:rPr>
              <a:t>, F. De la Torre Universidad de </a:t>
            </a:r>
            <a:r>
              <a:rPr lang="en-US" sz="1400" dirty="0" err="1">
                <a:solidFill>
                  <a:schemeClr val="dk1"/>
                </a:solidFill>
                <a:latin typeface="Verdana"/>
                <a:ea typeface="Verdana"/>
                <a:cs typeface="Verdana"/>
                <a:sym typeface="Verdana"/>
              </a:rPr>
              <a:t>Castilla</a:t>
            </a:r>
            <a:r>
              <a:rPr lang="en-US" sz="1400" dirty="0">
                <a:solidFill>
                  <a:schemeClr val="dk1"/>
                </a:solidFill>
                <a:latin typeface="Verdana"/>
                <a:ea typeface="Verdana"/>
                <a:cs typeface="Verdana"/>
                <a:sym typeface="Verdana"/>
              </a:rPr>
              <a:t>-La Mancha, E.T.S. </a:t>
            </a:r>
            <a:r>
              <a:rPr lang="en-US" sz="1400" dirty="0" err="1">
                <a:solidFill>
                  <a:schemeClr val="dk1"/>
                </a:solidFill>
                <a:latin typeface="Verdana"/>
                <a:ea typeface="Verdana"/>
                <a:cs typeface="Verdana"/>
                <a:sym typeface="Verdana"/>
              </a:rPr>
              <a:t>Ingenieros</a:t>
            </a:r>
            <a:r>
              <a:rPr lang="en-US" sz="1400" dirty="0">
                <a:solidFill>
                  <a:schemeClr val="dk1"/>
                </a:solidFill>
                <a:latin typeface="Verdana"/>
                <a:ea typeface="Verdana"/>
                <a:cs typeface="Verdana"/>
                <a:sym typeface="Verdana"/>
              </a:rPr>
              <a:t> </a:t>
            </a:r>
            <a:r>
              <a:rPr lang="en-US" sz="1400" dirty="0" err="1">
                <a:solidFill>
                  <a:schemeClr val="dk1"/>
                </a:solidFill>
                <a:latin typeface="Verdana"/>
                <a:ea typeface="Verdana"/>
                <a:cs typeface="Verdana"/>
                <a:sym typeface="Verdana"/>
              </a:rPr>
              <a:t>Industriales</a:t>
            </a:r>
            <a:r>
              <a:rPr lang="en-US" sz="1400" dirty="0">
                <a:solidFill>
                  <a:schemeClr val="dk1"/>
                </a:solidFill>
                <a:latin typeface="Verdana"/>
                <a:ea typeface="Verdana"/>
                <a:cs typeface="Verdana"/>
                <a:sym typeface="Verdana"/>
              </a:rPr>
              <a:t>, </a:t>
            </a:r>
            <a:r>
              <a:rPr lang="en-US" sz="1400" dirty="0" err="1">
                <a:solidFill>
                  <a:schemeClr val="dk1"/>
                </a:solidFill>
                <a:latin typeface="Verdana"/>
                <a:ea typeface="Verdana"/>
                <a:cs typeface="Verdana"/>
                <a:sym typeface="Verdana"/>
              </a:rPr>
              <a:t>Avda</a:t>
            </a:r>
            <a:r>
              <a:rPr lang="en-US" sz="1400" dirty="0">
                <a:solidFill>
                  <a:schemeClr val="dk1"/>
                </a:solidFill>
                <a:latin typeface="Verdana"/>
                <a:ea typeface="Verdana"/>
                <a:cs typeface="Verdana"/>
                <a:sym typeface="Verdana"/>
              </a:rPr>
              <a:t>. Camilo Jose </a:t>
            </a:r>
            <a:r>
              <a:rPr lang="en-US" sz="1400" dirty="0" err="1">
                <a:solidFill>
                  <a:schemeClr val="dk1"/>
                </a:solidFill>
                <a:latin typeface="Verdana"/>
                <a:ea typeface="Verdana"/>
                <a:cs typeface="Verdana"/>
                <a:sym typeface="Verdana"/>
              </a:rPr>
              <a:t>Cela</a:t>
            </a:r>
            <a:r>
              <a:rPr lang="en-US" sz="1400" dirty="0">
                <a:solidFill>
                  <a:schemeClr val="dk1"/>
                </a:solidFill>
                <a:latin typeface="Verdana"/>
                <a:ea typeface="Verdana"/>
                <a:cs typeface="Verdana"/>
                <a:sym typeface="Verdana"/>
              </a:rPr>
              <a:t> s/n, 13071 Ciudad Real, Spain Carnegie Mellon University, Robotics Institute, 211 Smith Hall, 5000 Forbes Ave., Pittsburgh, PA 15213, USA Pattern Recognition Letters 32 (2011) 1598–1603 </a:t>
            </a:r>
          </a:p>
          <a:p>
            <a:pPr lvl="0">
              <a:lnSpc>
                <a:spcPct val="150000"/>
              </a:lnSpc>
              <a:spcBef>
                <a:spcPts val="250"/>
              </a:spcBef>
              <a:buClr>
                <a:schemeClr val="accent1"/>
              </a:buClr>
              <a:buFont typeface="Wingdings" panose="05000000000000000000" pitchFamily="2" charset="2"/>
              <a:buChar char="Ø"/>
            </a:pPr>
            <a:r>
              <a:rPr lang="en-US" sz="1400" dirty="0" smtClean="0">
                <a:solidFill>
                  <a:schemeClr val="dk1"/>
                </a:solidFill>
                <a:latin typeface="Verdana"/>
                <a:ea typeface="Verdana"/>
                <a:cs typeface="Verdana"/>
                <a:sym typeface="Verdana"/>
              </a:rPr>
              <a:t>Emotion </a:t>
            </a:r>
            <a:r>
              <a:rPr lang="en-US" sz="1400" dirty="0">
                <a:solidFill>
                  <a:schemeClr val="dk1"/>
                </a:solidFill>
                <a:latin typeface="Verdana"/>
                <a:ea typeface="Verdana"/>
                <a:cs typeface="Verdana"/>
                <a:sym typeface="Verdana"/>
              </a:rPr>
              <a:t>Classification through Lower facial Expressions using Adaptive Support Vector Machines, </a:t>
            </a:r>
            <a:r>
              <a:rPr lang="en-US" sz="1400" dirty="0" err="1">
                <a:solidFill>
                  <a:schemeClr val="dk1"/>
                </a:solidFill>
                <a:latin typeface="Verdana"/>
                <a:ea typeface="Verdana"/>
                <a:cs typeface="Verdana"/>
                <a:sym typeface="Verdana"/>
              </a:rPr>
              <a:t>Porawat</a:t>
            </a:r>
            <a:r>
              <a:rPr lang="en-US" sz="1400" dirty="0">
                <a:solidFill>
                  <a:schemeClr val="dk1"/>
                </a:solidFill>
                <a:latin typeface="Verdana"/>
                <a:ea typeface="Verdana"/>
                <a:cs typeface="Verdana"/>
                <a:sym typeface="Verdana"/>
              </a:rPr>
              <a:t> </a:t>
            </a:r>
            <a:r>
              <a:rPr lang="en-US" sz="1400" dirty="0" err="1">
                <a:solidFill>
                  <a:schemeClr val="dk1"/>
                </a:solidFill>
                <a:latin typeface="Verdana"/>
                <a:ea typeface="Verdana"/>
                <a:cs typeface="Verdana"/>
                <a:sym typeface="Verdana"/>
              </a:rPr>
              <a:t>Visutsak</a:t>
            </a:r>
            <a:r>
              <a:rPr lang="en-US" sz="1400" dirty="0">
                <a:solidFill>
                  <a:schemeClr val="dk1"/>
                </a:solidFill>
                <a:latin typeface="Verdana"/>
                <a:ea typeface="Verdana"/>
                <a:cs typeface="Verdana"/>
                <a:sym typeface="Verdana"/>
              </a:rPr>
              <a:t>, Department of Information Technology, Faculty of Industrial Technology and Management, King Mongkut’s University of Technology North Bangkok, porawatv@kmutnb.ac.th </a:t>
            </a:r>
          </a:p>
          <a:p>
            <a:pPr lvl="0">
              <a:lnSpc>
                <a:spcPct val="150000"/>
              </a:lnSpc>
              <a:spcBef>
                <a:spcPts val="250"/>
              </a:spcBef>
              <a:buClr>
                <a:schemeClr val="accent1"/>
              </a:buClr>
              <a:buFont typeface="Wingdings" panose="05000000000000000000" pitchFamily="2" charset="2"/>
              <a:buChar char="Ø"/>
            </a:pPr>
            <a:r>
              <a:rPr lang="en-US" sz="1400" dirty="0" smtClean="0">
                <a:solidFill>
                  <a:schemeClr val="dk1"/>
                </a:solidFill>
                <a:latin typeface="Verdana"/>
                <a:ea typeface="Verdana"/>
                <a:cs typeface="Verdana"/>
                <a:sym typeface="Verdana"/>
              </a:rPr>
              <a:t>One </a:t>
            </a:r>
            <a:r>
              <a:rPr lang="en-US" sz="1400" dirty="0">
                <a:solidFill>
                  <a:schemeClr val="dk1"/>
                </a:solidFill>
                <a:latin typeface="Verdana"/>
                <a:ea typeface="Verdana"/>
                <a:cs typeface="Verdana"/>
                <a:sym typeface="Verdana"/>
              </a:rPr>
              <a:t>Millisecond Face Alignment with an Ensemble of Regression Trees, </a:t>
            </a:r>
            <a:r>
              <a:rPr lang="en-US" sz="1400" dirty="0" err="1">
                <a:solidFill>
                  <a:schemeClr val="dk1"/>
                </a:solidFill>
                <a:latin typeface="Verdana"/>
                <a:ea typeface="Verdana"/>
                <a:cs typeface="Verdana"/>
                <a:sym typeface="Verdana"/>
              </a:rPr>
              <a:t>Vahid</a:t>
            </a:r>
            <a:r>
              <a:rPr lang="en-US" sz="1400" dirty="0">
                <a:solidFill>
                  <a:schemeClr val="dk1"/>
                </a:solidFill>
                <a:latin typeface="Verdana"/>
                <a:ea typeface="Verdana"/>
                <a:cs typeface="Verdana"/>
                <a:sym typeface="Verdana"/>
              </a:rPr>
              <a:t> </a:t>
            </a:r>
            <a:r>
              <a:rPr lang="en-US" sz="1400" dirty="0" err="1">
                <a:solidFill>
                  <a:schemeClr val="dk1"/>
                </a:solidFill>
                <a:latin typeface="Verdana"/>
                <a:ea typeface="Verdana"/>
                <a:cs typeface="Verdana"/>
                <a:sym typeface="Verdana"/>
              </a:rPr>
              <a:t>Kazemi</a:t>
            </a:r>
            <a:r>
              <a:rPr lang="en-US" sz="1400" dirty="0">
                <a:solidFill>
                  <a:schemeClr val="dk1"/>
                </a:solidFill>
                <a:latin typeface="Verdana"/>
                <a:ea typeface="Verdana"/>
                <a:cs typeface="Verdana"/>
                <a:sym typeface="Verdana"/>
              </a:rPr>
              <a:t> and Josephine Sullivan KTH, Royal Institute of Technology Computer Vision and Active Perception Lab </a:t>
            </a:r>
            <a:r>
              <a:rPr lang="en-US" sz="1400" dirty="0" err="1">
                <a:solidFill>
                  <a:schemeClr val="dk1"/>
                </a:solidFill>
                <a:latin typeface="Verdana"/>
                <a:ea typeface="Verdana"/>
                <a:cs typeface="Verdana"/>
                <a:sym typeface="Verdana"/>
              </a:rPr>
              <a:t>Teknikringen</a:t>
            </a:r>
            <a:r>
              <a:rPr lang="en-US" sz="1400" dirty="0">
                <a:solidFill>
                  <a:schemeClr val="dk1"/>
                </a:solidFill>
                <a:latin typeface="Verdana"/>
                <a:ea typeface="Verdana"/>
                <a:cs typeface="Verdana"/>
                <a:sym typeface="Verdana"/>
              </a:rPr>
              <a:t> 14, Stockholm, Sweden {</a:t>
            </a:r>
            <a:r>
              <a:rPr lang="en-US" sz="1400" dirty="0" err="1">
                <a:solidFill>
                  <a:schemeClr val="dk1"/>
                </a:solidFill>
                <a:latin typeface="Verdana"/>
                <a:ea typeface="Verdana"/>
                <a:cs typeface="Verdana"/>
                <a:sym typeface="Verdana"/>
              </a:rPr>
              <a:t>vahidk,sullivan</a:t>
            </a:r>
            <a:r>
              <a:rPr lang="en-US" sz="1400" dirty="0">
                <a:solidFill>
                  <a:schemeClr val="dk1"/>
                </a:solidFill>
                <a:latin typeface="Verdana"/>
                <a:ea typeface="Verdana"/>
                <a:cs typeface="Verdana"/>
                <a:sym typeface="Verdana"/>
              </a:rPr>
              <a:t>}@csc.kth.se .</a:t>
            </a:r>
            <a:endParaRPr sz="1400" dirty="0">
              <a:solidFill>
                <a:schemeClr val="dk1"/>
              </a:solidFill>
              <a:latin typeface="Verdana"/>
              <a:ea typeface="Verdana"/>
              <a:cs typeface="Verdana"/>
              <a:sym typeface="Verdana"/>
            </a:endParaRPr>
          </a:p>
        </p:txBody>
      </p:sp>
      <p:sp>
        <p:nvSpPr>
          <p:cNvPr id="247" name="Shape 247"/>
          <p:cNvSpPr txBox="1">
            <a:spLocks noGrp="1"/>
          </p:cNvSpPr>
          <p:nvPr>
            <p:ph type="title"/>
          </p:nvPr>
        </p:nvSpPr>
        <p:spPr>
          <a:xfrm>
            <a:off x="2209800" y="228600"/>
            <a:ext cx="6934199" cy="1051499"/>
          </a:xfrm>
          <a:prstGeom prst="rect">
            <a:avLst/>
          </a:prstGeom>
          <a:noFill/>
          <a:ln>
            <a:noFill/>
          </a:ln>
        </p:spPr>
        <p:txBody>
          <a:bodyPr lIns="91425" tIns="45700" rIns="91425" bIns="45700" anchor="b" anchorCtr="0">
            <a:noAutofit/>
          </a:bodyPr>
          <a:lstStyle/>
          <a:p>
            <a:pPr marL="0" marR="0" lvl="0" indent="0" rtl="0">
              <a:spcBef>
                <a:spcPts val="0"/>
              </a:spcBef>
              <a:spcAft>
                <a:spcPts val="0"/>
              </a:spcAft>
              <a:buSzPct val="25000"/>
              <a:buNone/>
            </a:pPr>
            <a:r>
              <a:rPr lang="en-US" sz="3600" b="1" i="0" u="none" strike="noStrike" cap="none" baseline="0" dirty="0" smtClean="0">
                <a:solidFill>
                  <a:srgbClr val="FF8D3E"/>
                </a:solidFill>
                <a:latin typeface="Verdana"/>
                <a:ea typeface="Verdana"/>
                <a:cs typeface="Verdana"/>
                <a:sym typeface="Verdana"/>
              </a:rPr>
              <a:t>       References</a:t>
            </a:r>
            <a:endParaRPr lang="en-US" sz="3600" b="1" i="0" u="none" strike="noStrike" cap="none" baseline="0" dirty="0">
              <a:solidFill>
                <a:srgbClr val="FF8D3E"/>
              </a:solidFill>
              <a:latin typeface="Verdana"/>
              <a:ea typeface="Verdana"/>
              <a:cs typeface="Verdana"/>
              <a:sym typeface="Verdana"/>
            </a:endParaRPr>
          </a:p>
        </p:txBody>
      </p:sp>
      <p:sp>
        <p:nvSpPr>
          <p:cNvPr id="248" name="Shape 248"/>
          <p:cNvSpPr txBox="1">
            <a:spLocks noGrp="1"/>
          </p:cNvSpPr>
          <p:nvPr>
            <p:ph type="dt" idx="4294967295"/>
          </p:nvPr>
        </p:nvSpPr>
        <p:spPr>
          <a:xfrm>
            <a:off x="0" y="6111875"/>
            <a:ext cx="2286000" cy="3650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fld id="{3202C674-6F80-455C-AE39-8742909D91FA}" type="datetime1">
              <a:rPr lang="en-US" sz="1100" b="1" i="0" u="none" strike="noStrike" cap="none" baseline="0" smtClean="0">
                <a:solidFill>
                  <a:srgbClr val="A6A299"/>
                </a:solidFill>
                <a:latin typeface="Verdana"/>
                <a:ea typeface="Verdana"/>
                <a:cs typeface="Verdana"/>
                <a:sym typeface="Verdana"/>
              </a:rPr>
              <a:pPr marL="0" marR="0" lvl="0" indent="0" algn="l" rtl="0">
                <a:spcBef>
                  <a:spcPts val="0"/>
                </a:spcBef>
                <a:spcAft>
                  <a:spcPts val="0"/>
                </a:spcAft>
                <a:buSzPct val="25000"/>
                <a:buNone/>
              </a:pPr>
              <a:t>12/11/2017</a:t>
            </a:fld>
            <a:endParaRPr lang="en-US" sz="1100" b="1" i="0" u="none" strike="noStrike" cap="none" baseline="0" dirty="0">
              <a:solidFill>
                <a:srgbClr val="A6A299"/>
              </a:solidFill>
              <a:latin typeface="Verdana"/>
              <a:ea typeface="Verdana"/>
              <a:cs typeface="Verdana"/>
              <a:sym typeface="Verdana"/>
            </a:endParaRPr>
          </a:p>
        </p:txBody>
      </p:sp>
      <p:sp>
        <p:nvSpPr>
          <p:cNvPr id="249" name="Shape 249"/>
          <p:cNvSpPr txBox="1">
            <a:spLocks noGrp="1"/>
          </p:cNvSpPr>
          <p:nvPr>
            <p:ph type="sldNum" idx="4294967295"/>
          </p:nvPr>
        </p:nvSpPr>
        <p:spPr>
          <a:xfrm>
            <a:off x="8348663" y="6111875"/>
            <a:ext cx="457200" cy="3650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100" b="1" i="0" u="none" strike="noStrike" cap="none" baseline="0">
                <a:solidFill>
                  <a:srgbClr val="A6A299"/>
                </a:solidFill>
                <a:latin typeface="Verdana"/>
                <a:ea typeface="Verdana"/>
                <a:cs typeface="Verdana"/>
                <a:sym typeface="Verdana"/>
              </a:rPr>
              <a:pPr marL="0" marR="0" lvl="0" indent="0" algn="r" rtl="0">
                <a:spcBef>
                  <a:spcPts val="0"/>
                </a:spcBef>
                <a:spcAft>
                  <a:spcPts val="0"/>
                </a:spcAft>
                <a:buSzPct val="25000"/>
                <a:buNone/>
              </a:pPr>
              <a:t>22</a:t>
            </a:fld>
            <a:endParaRPr lang="en-US" sz="1100" b="1" i="0" u="none" strike="noStrike" cap="none" baseline="0">
              <a:solidFill>
                <a:srgbClr val="A6A299"/>
              </a:solidFill>
              <a:latin typeface="Verdana"/>
              <a:ea typeface="Verdana"/>
              <a:cs typeface="Verdana"/>
              <a:sym typeface="Verdana"/>
            </a:endParaRPr>
          </a:p>
        </p:txBody>
      </p:sp>
      <p:sp>
        <p:nvSpPr>
          <p:cNvPr id="250" name="Shape 250"/>
          <p:cNvSpPr txBox="1">
            <a:spLocks noGrp="1"/>
          </p:cNvSpPr>
          <p:nvPr>
            <p:ph type="ftr" idx="4294967295"/>
          </p:nvPr>
        </p:nvSpPr>
        <p:spPr>
          <a:xfrm>
            <a:off x="2895600" y="6111875"/>
            <a:ext cx="3657600" cy="365099"/>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r>
              <a:rPr lang="en-US" sz="1100" b="1" i="0" u="none" strike="noStrike" cap="none" baseline="0" dirty="0" smtClean="0">
                <a:solidFill>
                  <a:srgbClr val="A6A299"/>
                </a:solidFill>
                <a:latin typeface="Verdana"/>
                <a:ea typeface="Verdana"/>
                <a:cs typeface="Verdana"/>
                <a:sym typeface="Verdana"/>
              </a:rPr>
              <a:t>SCOE, Information Technology (2017-18)</a:t>
            </a:r>
            <a:endParaRPr lang="en-US" sz="1100" b="1" i="0" u="none" strike="noStrike" cap="none" baseline="0" dirty="0">
              <a:solidFill>
                <a:srgbClr val="A6A299"/>
              </a:solidFill>
              <a:latin typeface="Verdana"/>
              <a:ea typeface="Verdana"/>
              <a:cs typeface="Verdana"/>
              <a:sym typeface="Verdana"/>
            </a:endParaRPr>
          </a:p>
        </p:txBody>
      </p:sp>
    </p:spTree>
    <p:extLst>
      <p:ext uri="{BB962C8B-B14F-4D97-AF65-F5344CB8AC3E}">
        <p14:creationId xmlns:p14="http://schemas.microsoft.com/office/powerpoint/2010/main" val="6177992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372979" y="1949115"/>
            <a:ext cx="8305200" cy="304740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264960" indent="-264240">
              <a:lnSpc>
                <a:spcPct val="100000"/>
              </a:lnSpc>
              <a:buClr>
                <a:srgbClr val="F07F09"/>
              </a:buClr>
              <a:buSzPct val="80000"/>
              <a:buFont typeface="Noto Symbol"/>
              <a:buChar char="●"/>
            </a:pPr>
            <a:r>
              <a:rPr lang="en-IN" sz="2000" b="1" strike="noStrike" spc="-1" dirty="0" smtClean="0">
                <a:solidFill>
                  <a:srgbClr val="000000"/>
                </a:solidFill>
                <a:latin typeface="Verdana"/>
                <a:ea typeface="Verdana"/>
              </a:rPr>
              <a:t>Project Area</a:t>
            </a:r>
            <a:r>
              <a:rPr lang="en-IN" sz="2000" b="0" strike="noStrike" spc="-1" dirty="0" smtClean="0">
                <a:solidFill>
                  <a:srgbClr val="000000"/>
                </a:solidFill>
                <a:latin typeface="Verdana"/>
                <a:ea typeface="Verdana"/>
              </a:rPr>
              <a:t> </a:t>
            </a:r>
            <a:endParaRPr lang="en-IN" sz="2000" b="0" strike="noStrike" spc="-1" dirty="0" smtClean="0">
              <a:latin typeface="Arial"/>
            </a:endParaRPr>
          </a:p>
          <a:p>
            <a:pPr>
              <a:lnSpc>
                <a:spcPct val="100000"/>
              </a:lnSpc>
            </a:pPr>
            <a:endParaRPr lang="en-IN" sz="2000" b="0" strike="noStrike" spc="-1" dirty="0">
              <a:latin typeface="Arial"/>
            </a:endParaRPr>
          </a:p>
          <a:p>
            <a:pPr marL="625320" lvl="1" indent="-342360">
              <a:lnSpc>
                <a:spcPct val="100000"/>
              </a:lnSpc>
              <a:buClr>
                <a:srgbClr val="F07F09"/>
              </a:buClr>
              <a:buSzPct val="80000"/>
              <a:buFont typeface="Arial"/>
              <a:buChar char="•"/>
            </a:pPr>
            <a:r>
              <a:rPr lang="en-IN" sz="2000" spc="-1" dirty="0" smtClean="0">
                <a:solidFill>
                  <a:srgbClr val="000000"/>
                </a:solidFill>
                <a:latin typeface="Verdana"/>
                <a:ea typeface="Verdana"/>
              </a:rPr>
              <a:t>Web</a:t>
            </a:r>
            <a:r>
              <a:rPr lang="en-IN" sz="2000" b="0" strike="noStrike" spc="-1" dirty="0" smtClean="0">
                <a:solidFill>
                  <a:srgbClr val="000000"/>
                </a:solidFill>
                <a:latin typeface="Verdana"/>
                <a:ea typeface="Verdana"/>
              </a:rPr>
              <a:t> </a:t>
            </a:r>
            <a:r>
              <a:rPr lang="en-IN" sz="2000" b="0" strike="noStrike" spc="-1" dirty="0">
                <a:solidFill>
                  <a:srgbClr val="000000"/>
                </a:solidFill>
                <a:latin typeface="Verdana"/>
                <a:ea typeface="Verdana"/>
              </a:rPr>
              <a:t>Application</a:t>
            </a:r>
            <a:endParaRPr lang="en-IN" sz="2000" b="0" strike="noStrike" spc="-1" dirty="0">
              <a:latin typeface="Arial"/>
            </a:endParaRPr>
          </a:p>
          <a:p>
            <a:pPr marL="625320" lvl="1" indent="-342360">
              <a:lnSpc>
                <a:spcPct val="100000"/>
              </a:lnSpc>
              <a:buClr>
                <a:srgbClr val="F07F09"/>
              </a:buClr>
              <a:buSzPct val="80000"/>
              <a:buFont typeface="Arial"/>
              <a:buChar char="•"/>
            </a:pPr>
            <a:r>
              <a:rPr lang="en-IN" sz="2000" b="0" strike="noStrike" spc="-1" dirty="0" smtClean="0">
                <a:solidFill>
                  <a:srgbClr val="000000"/>
                </a:solidFill>
                <a:latin typeface="Verdana"/>
                <a:ea typeface="Verdana"/>
              </a:rPr>
              <a:t>Image Processing</a:t>
            </a:r>
            <a:endParaRPr lang="en-IN" sz="2000" b="0" strike="noStrike" spc="-1" dirty="0">
              <a:latin typeface="Arial"/>
            </a:endParaRPr>
          </a:p>
          <a:p>
            <a:pPr marL="625320" lvl="1" indent="-342360">
              <a:lnSpc>
                <a:spcPct val="100000"/>
              </a:lnSpc>
              <a:buClr>
                <a:srgbClr val="F07F09"/>
              </a:buClr>
              <a:buSzPct val="80000"/>
              <a:buFont typeface="Arial"/>
              <a:buChar char="•"/>
            </a:pPr>
            <a:r>
              <a:rPr lang="en-IN" sz="2000" spc="-1" dirty="0" smtClean="0">
                <a:solidFill>
                  <a:srgbClr val="000000"/>
                </a:solidFill>
                <a:latin typeface="Verdana"/>
              </a:rPr>
              <a:t>Machine Learning</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endParaRPr lang="en-IN" sz="2000" b="0" strike="noStrike" spc="-1" dirty="0">
              <a:latin typeface="Arial"/>
            </a:endParaRPr>
          </a:p>
          <a:p>
            <a:pPr marL="264960" indent="-264240">
              <a:lnSpc>
                <a:spcPct val="100000"/>
              </a:lnSpc>
              <a:spcBef>
                <a:spcPts val="249"/>
              </a:spcBef>
            </a:pPr>
            <a:endParaRPr lang="en-IN" sz="2000" b="0" strike="noStrike" spc="-1" dirty="0">
              <a:latin typeface="Arial"/>
            </a:endParaRPr>
          </a:p>
        </p:txBody>
      </p:sp>
      <p:sp>
        <p:nvSpPr>
          <p:cNvPr id="137" name="CustomShape 2"/>
          <p:cNvSpPr/>
          <p:nvPr/>
        </p:nvSpPr>
        <p:spPr>
          <a:xfrm>
            <a:off x="1871640" y="206111"/>
            <a:ext cx="6933600" cy="13360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265113" indent="-265113" algn="ctr">
              <a:lnSpc>
                <a:spcPct val="140000"/>
              </a:lnSpc>
              <a:spcBef>
                <a:spcPts val="250"/>
              </a:spcBef>
              <a:buSzPct val="25000"/>
            </a:pPr>
            <a:r>
              <a:rPr lang="en-US" sz="3200" b="1" dirty="0">
                <a:solidFill>
                  <a:schemeClr val="accent6">
                    <a:lumMod val="75000"/>
                  </a:schemeClr>
                </a:solidFill>
                <a:latin typeface="Verdana" panose="020B0604030504040204" pitchFamily="34" charset="0"/>
              </a:rPr>
              <a:t>Emotion Recognition System </a:t>
            </a:r>
          </a:p>
          <a:p>
            <a:pPr marL="265113" indent="-265113" algn="ctr">
              <a:lnSpc>
                <a:spcPct val="140000"/>
              </a:lnSpc>
              <a:spcBef>
                <a:spcPts val="250"/>
              </a:spcBef>
              <a:buSzPct val="25000"/>
            </a:pPr>
            <a:r>
              <a:rPr lang="en-US" sz="3200" b="1" dirty="0">
                <a:solidFill>
                  <a:schemeClr val="accent6">
                    <a:lumMod val="75000"/>
                  </a:schemeClr>
                </a:solidFill>
                <a:latin typeface="Verdana" panose="020B0604030504040204" pitchFamily="34" charset="0"/>
              </a:rPr>
              <a:t>using Facial Expressions</a:t>
            </a:r>
            <a:endParaRPr lang="en-IN" sz="3200" b="0" strike="noStrike" spc="-1" dirty="0">
              <a:solidFill>
                <a:schemeClr val="accent6">
                  <a:lumMod val="75000"/>
                </a:schemeClr>
              </a:solidFill>
              <a:latin typeface="Arial"/>
            </a:endParaRPr>
          </a:p>
        </p:txBody>
      </p:sp>
      <p:sp>
        <p:nvSpPr>
          <p:cNvPr id="138" name="CustomShape 3"/>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766082C0-9CBA-4E2B-AE2B-4D8B9DA0CB0E}"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39" name="CustomShape 4"/>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7C6773D-9DD8-4E18-929D-6E987E8DFFDE}" type="slidenum">
              <a:rPr lang="en-IN" sz="1100" b="1" strike="noStrike" spc="-1">
                <a:solidFill>
                  <a:srgbClr val="A6A299"/>
                </a:solidFill>
                <a:latin typeface="Verdana"/>
                <a:ea typeface="Verdana"/>
              </a:rPr>
              <a:t>3</a:t>
            </a:fld>
            <a:endParaRPr lang="en-IN" sz="1100" b="0" strike="noStrike" spc="-1">
              <a:latin typeface="Arial"/>
            </a:endParaRPr>
          </a:p>
        </p:txBody>
      </p:sp>
      <p:sp>
        <p:nvSpPr>
          <p:cNvPr id="140" name="CustomShape 5"/>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66560" y="1828800"/>
            <a:ext cx="8305200" cy="365688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457200" indent="-354960" algn="just">
              <a:lnSpc>
                <a:spcPct val="150000"/>
              </a:lnSpc>
              <a:buClr>
                <a:srgbClr val="F07F09"/>
              </a:buClr>
              <a:buSzPct val="80000"/>
              <a:buFont typeface="Verdana"/>
              <a:buChar char="●"/>
            </a:pPr>
            <a:r>
              <a:rPr lang="en-IN" sz="2000" spc="-1" dirty="0" smtClean="0">
                <a:solidFill>
                  <a:srgbClr val="000000"/>
                </a:solidFill>
                <a:latin typeface="Verdana"/>
                <a:ea typeface="Verdana"/>
              </a:rPr>
              <a:t>To </a:t>
            </a:r>
            <a:r>
              <a:rPr lang="en-IN" sz="2000" spc="-1" dirty="0">
                <a:solidFill>
                  <a:srgbClr val="000000"/>
                </a:solidFill>
                <a:latin typeface="Verdana"/>
                <a:ea typeface="Verdana"/>
              </a:rPr>
              <a:t>take a step forward in the field of artificial intelligence and image processing applications.</a:t>
            </a:r>
            <a:endParaRPr lang="en-IN" sz="2000" b="0" strike="noStrike" spc="-1" dirty="0">
              <a:latin typeface="Arial"/>
            </a:endParaRPr>
          </a:p>
          <a:p>
            <a:pPr marL="457200" indent="-354960" algn="just">
              <a:lnSpc>
                <a:spcPct val="150000"/>
              </a:lnSpc>
              <a:buClr>
                <a:srgbClr val="F07F09"/>
              </a:buClr>
              <a:buSzPct val="80000"/>
              <a:buFont typeface="Verdana"/>
              <a:buChar char="●"/>
            </a:pPr>
            <a:r>
              <a:rPr lang="en-IN" sz="2000" spc="-1" dirty="0" smtClean="0">
                <a:solidFill>
                  <a:srgbClr val="000000"/>
                </a:solidFill>
                <a:latin typeface="Verdana"/>
                <a:ea typeface="Verdana"/>
              </a:rPr>
              <a:t>To minimise </a:t>
            </a:r>
            <a:r>
              <a:rPr lang="en-IN" sz="2000" spc="-1" dirty="0">
                <a:solidFill>
                  <a:srgbClr val="000000"/>
                </a:solidFill>
                <a:latin typeface="Verdana"/>
                <a:ea typeface="Verdana"/>
              </a:rPr>
              <a:t>efforts in managing large playlists.</a:t>
            </a:r>
            <a:endParaRPr lang="en-IN" sz="2000" b="0" strike="noStrike" spc="-1" dirty="0">
              <a:latin typeface="Arial"/>
            </a:endParaRPr>
          </a:p>
          <a:p>
            <a:pPr marL="457200" indent="-354960" algn="just">
              <a:lnSpc>
                <a:spcPct val="150000"/>
              </a:lnSpc>
              <a:buClr>
                <a:srgbClr val="F07F09"/>
              </a:buClr>
              <a:buSzPct val="80000"/>
              <a:buFont typeface="Verdana"/>
              <a:buChar char="●"/>
            </a:pPr>
            <a:r>
              <a:rPr lang="en-IN" sz="2000" spc="-1" dirty="0" smtClean="0">
                <a:solidFill>
                  <a:srgbClr val="000000"/>
                </a:solidFill>
                <a:latin typeface="Verdana"/>
                <a:ea typeface="Verdana"/>
              </a:rPr>
              <a:t>There </a:t>
            </a:r>
            <a:r>
              <a:rPr lang="en-IN" sz="2000" spc="-1" dirty="0">
                <a:solidFill>
                  <a:srgbClr val="000000"/>
                </a:solidFill>
                <a:latin typeface="Verdana"/>
                <a:ea typeface="Verdana"/>
              </a:rPr>
              <a:t>is no commonly used application which is able to play songs based on the current emotions of the user.</a:t>
            </a:r>
            <a:endParaRPr lang="en-IN" sz="2000" b="0" strike="noStrike" spc="-1" dirty="0">
              <a:latin typeface="Arial"/>
            </a:endParaRPr>
          </a:p>
        </p:txBody>
      </p:sp>
      <p:sp>
        <p:nvSpPr>
          <p:cNvPr id="142" name="CustomShape 2"/>
          <p:cNvSpPr/>
          <p:nvPr/>
        </p:nvSpPr>
        <p:spPr>
          <a:xfrm>
            <a:off x="1257480" y="38088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trike="noStrike" spc="-1">
                <a:solidFill>
                  <a:srgbClr val="FF8D3E"/>
                </a:solidFill>
                <a:latin typeface="Verdana"/>
                <a:ea typeface="Verdana"/>
              </a:rPr>
              <a:t>Motivation</a:t>
            </a:r>
            <a:endParaRPr lang="en-IN" sz="3600" b="0" strike="noStrike" spc="-1">
              <a:latin typeface="Arial"/>
            </a:endParaRPr>
          </a:p>
        </p:txBody>
      </p:sp>
      <p:sp>
        <p:nvSpPr>
          <p:cNvPr id="143" name="CustomShape 3"/>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732D650E-5BC0-4B83-B858-20A7C94F04B1}"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44" name="CustomShape 4"/>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0D142D5-8B85-4119-B612-777F58B3363D}" type="slidenum">
              <a:rPr lang="en-IN" sz="1100" b="1" strike="noStrike" spc="-1">
                <a:solidFill>
                  <a:srgbClr val="A6A299"/>
                </a:solidFill>
                <a:latin typeface="Verdana"/>
                <a:ea typeface="Verdana"/>
              </a:rPr>
              <a:t>4</a:t>
            </a:fld>
            <a:endParaRPr lang="en-IN" sz="1100" b="0" strike="noStrike" spc="-1">
              <a:latin typeface="Arial"/>
            </a:endParaRPr>
          </a:p>
        </p:txBody>
      </p:sp>
      <p:sp>
        <p:nvSpPr>
          <p:cNvPr id="145" name="CustomShape 5"/>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457200" y="1523880"/>
            <a:ext cx="8305200" cy="485784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457200" indent="-354960" algn="just">
              <a:lnSpc>
                <a:spcPct val="150000"/>
              </a:lnSpc>
              <a:spcBef>
                <a:spcPts val="249"/>
              </a:spcBef>
              <a:buClr>
                <a:srgbClr val="F07F09"/>
              </a:buClr>
              <a:buSzPct val="80000"/>
              <a:buFont typeface="Verdana"/>
              <a:buChar char="●"/>
            </a:pPr>
            <a:r>
              <a:rPr lang="en-IN" sz="2000" b="0" strike="noStrike" spc="-1" dirty="0">
                <a:solidFill>
                  <a:srgbClr val="000000"/>
                </a:solidFill>
                <a:latin typeface="Verdana"/>
                <a:ea typeface="Verdana"/>
              </a:rPr>
              <a:t>The aim of this project </a:t>
            </a:r>
            <a:r>
              <a:rPr lang="en-IN" sz="2000" b="0" strike="noStrike" spc="-1" dirty="0" smtClean="0">
                <a:solidFill>
                  <a:srgbClr val="000000"/>
                </a:solidFill>
                <a:latin typeface="Verdana"/>
                <a:ea typeface="Verdana"/>
              </a:rPr>
              <a:t>is to develop </a:t>
            </a:r>
            <a:r>
              <a:rPr lang="en-IN" sz="2000" b="0" strike="noStrike" spc="-1" dirty="0">
                <a:solidFill>
                  <a:srgbClr val="000000"/>
                </a:solidFill>
                <a:latin typeface="Verdana"/>
                <a:ea typeface="Verdana"/>
              </a:rPr>
              <a:t>an application which will </a:t>
            </a:r>
            <a:r>
              <a:rPr lang="en-IN" sz="2000" spc="-1" dirty="0" smtClean="0">
                <a:solidFill>
                  <a:srgbClr val="000000"/>
                </a:solidFill>
                <a:latin typeface="Verdana"/>
                <a:ea typeface="Verdana"/>
              </a:rPr>
              <a:t>Detect </a:t>
            </a:r>
            <a:r>
              <a:rPr lang="en-IN" sz="2000" spc="-1" dirty="0">
                <a:solidFill>
                  <a:srgbClr val="000000"/>
                </a:solidFill>
                <a:latin typeface="Verdana"/>
                <a:ea typeface="Verdana"/>
              </a:rPr>
              <a:t>the facial expressions such as : Happy, Sad, Stressed, surprised.</a:t>
            </a:r>
            <a:endParaRPr lang="en-IN" sz="2000" b="0" strike="noStrike" spc="-1" dirty="0">
              <a:latin typeface="Arial"/>
            </a:endParaRPr>
          </a:p>
          <a:p>
            <a:pPr marL="457200" indent="-354960" algn="just">
              <a:lnSpc>
                <a:spcPct val="150000"/>
              </a:lnSpc>
              <a:spcBef>
                <a:spcPts val="249"/>
              </a:spcBef>
              <a:buClr>
                <a:srgbClr val="F07F09"/>
              </a:buClr>
              <a:buSzPct val="80000"/>
              <a:buFont typeface="Verdana"/>
              <a:buChar char="●"/>
            </a:pPr>
            <a:r>
              <a:rPr lang="en-IN" sz="2000" b="0" strike="noStrike" spc="-1" dirty="0">
                <a:solidFill>
                  <a:srgbClr val="000000"/>
                </a:solidFill>
                <a:latin typeface="Verdana"/>
                <a:ea typeface="Verdana"/>
              </a:rPr>
              <a:t>The application will have a rich interface which attracts music lovers to get engaged within the app itself.</a:t>
            </a:r>
            <a:endParaRPr lang="en-IN" sz="2000" b="0" strike="noStrike" spc="-1" dirty="0">
              <a:latin typeface="Arial"/>
            </a:endParaRPr>
          </a:p>
        </p:txBody>
      </p:sp>
      <p:sp>
        <p:nvSpPr>
          <p:cNvPr id="147" name="CustomShape 2"/>
          <p:cNvSpPr/>
          <p:nvPr/>
        </p:nvSpPr>
        <p:spPr>
          <a:xfrm>
            <a:off x="1257480" y="22860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trike="noStrike" spc="-1">
                <a:solidFill>
                  <a:srgbClr val="FF8D3E"/>
                </a:solidFill>
                <a:latin typeface="Verdana"/>
                <a:ea typeface="Verdana"/>
              </a:rPr>
              <a:t>Aim</a:t>
            </a:r>
            <a:endParaRPr lang="en-IN" sz="3600" b="0" strike="noStrike" spc="-1">
              <a:latin typeface="Arial"/>
            </a:endParaRPr>
          </a:p>
        </p:txBody>
      </p:sp>
      <p:sp>
        <p:nvSpPr>
          <p:cNvPr id="148" name="CustomShape 3"/>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845FDB6B-4106-49E0-A572-7D8BCE12B67B}"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49" name="CustomShape 4"/>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CFA5E37-5EE5-4162-A70D-9CD8F795C508}" type="slidenum">
              <a:rPr lang="en-IN" sz="1100" b="1" strike="noStrike" spc="-1">
                <a:solidFill>
                  <a:srgbClr val="A6A299"/>
                </a:solidFill>
                <a:latin typeface="Verdana"/>
                <a:ea typeface="Verdana"/>
              </a:rPr>
              <a:t>5</a:t>
            </a:fld>
            <a:endParaRPr lang="en-IN" sz="1100" b="0" strike="noStrike" spc="-1">
              <a:latin typeface="Arial"/>
            </a:endParaRPr>
          </a:p>
        </p:txBody>
      </p:sp>
      <p:sp>
        <p:nvSpPr>
          <p:cNvPr id="150" name="CustomShape 5"/>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478800" y="2057400"/>
            <a:ext cx="8305200" cy="281880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457200" indent="-354960" algn="just">
              <a:lnSpc>
                <a:spcPct val="150000"/>
              </a:lnSpc>
              <a:buClr>
                <a:srgbClr val="F07F09"/>
              </a:buClr>
              <a:buSzPct val="80000"/>
              <a:buFont typeface="Verdana"/>
              <a:buChar char="●"/>
            </a:pPr>
            <a:r>
              <a:rPr lang="en-IN" sz="2000" spc="-1" dirty="0">
                <a:solidFill>
                  <a:srgbClr val="000000"/>
                </a:solidFill>
                <a:latin typeface="Verdana"/>
                <a:ea typeface="Verdana"/>
              </a:rPr>
              <a:t>Determine the facial expressions such as : Happy, Sad, Stressed, </a:t>
            </a:r>
            <a:r>
              <a:rPr lang="en-IN" sz="2000" spc="-1" dirty="0" smtClean="0">
                <a:solidFill>
                  <a:srgbClr val="000000"/>
                </a:solidFill>
                <a:latin typeface="Verdana"/>
                <a:ea typeface="Verdana"/>
              </a:rPr>
              <a:t>surprised.</a:t>
            </a:r>
            <a:endParaRPr lang="en-IN" sz="2000" b="0" strike="noStrike" spc="-1" dirty="0">
              <a:latin typeface="Arial"/>
            </a:endParaRPr>
          </a:p>
          <a:p>
            <a:pPr marL="457200" indent="-354960" algn="just">
              <a:lnSpc>
                <a:spcPct val="150000"/>
              </a:lnSpc>
              <a:buClr>
                <a:srgbClr val="F07F09"/>
              </a:buClr>
              <a:buSzPct val="80000"/>
              <a:buFont typeface="Verdana"/>
              <a:buChar char="●"/>
            </a:pPr>
            <a:r>
              <a:rPr lang="en-IN" sz="2000" spc="-1" dirty="0">
                <a:solidFill>
                  <a:srgbClr val="000000"/>
                </a:solidFill>
                <a:latin typeface="Verdana"/>
                <a:ea typeface="Verdana"/>
              </a:rPr>
              <a:t>Build an application (Music Player) to present the proposed </a:t>
            </a:r>
            <a:r>
              <a:rPr lang="en-IN" sz="2000" spc="-1" dirty="0" smtClean="0">
                <a:solidFill>
                  <a:srgbClr val="000000"/>
                </a:solidFill>
                <a:latin typeface="Verdana"/>
                <a:ea typeface="Verdana"/>
              </a:rPr>
              <a:t>model.</a:t>
            </a:r>
          </a:p>
          <a:p>
            <a:pPr marL="457200" indent="-354960" algn="just">
              <a:lnSpc>
                <a:spcPct val="150000"/>
              </a:lnSpc>
              <a:buClr>
                <a:srgbClr val="F07F09"/>
              </a:buClr>
              <a:buSzPct val="80000"/>
              <a:buFont typeface="Verdana"/>
              <a:buChar char="●"/>
            </a:pPr>
            <a:r>
              <a:rPr lang="en-IN" sz="2000" spc="-1" dirty="0">
                <a:latin typeface="Verdana" panose="020B0604030504040204" pitchFamily="34" charset="0"/>
              </a:rPr>
              <a:t>Enhance human machine interactions </a:t>
            </a:r>
            <a:endParaRPr lang="en-IN" sz="2000" b="0" strike="noStrike" spc="-1" dirty="0">
              <a:latin typeface="Verdana" panose="020B0604030504040204" pitchFamily="34" charset="0"/>
            </a:endParaRPr>
          </a:p>
        </p:txBody>
      </p:sp>
      <p:sp>
        <p:nvSpPr>
          <p:cNvPr id="152" name="CustomShape 2"/>
          <p:cNvSpPr/>
          <p:nvPr/>
        </p:nvSpPr>
        <p:spPr>
          <a:xfrm>
            <a:off x="1257480" y="38844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trike="noStrike" spc="-1" dirty="0">
                <a:solidFill>
                  <a:srgbClr val="FF8D3E"/>
                </a:solidFill>
                <a:latin typeface="Verdana"/>
                <a:ea typeface="Verdana"/>
              </a:rPr>
              <a:t>Objective</a:t>
            </a:r>
            <a:endParaRPr lang="en-IN" sz="3600" b="0" strike="noStrike" spc="-1" dirty="0">
              <a:latin typeface="Arial"/>
            </a:endParaRPr>
          </a:p>
        </p:txBody>
      </p:sp>
      <p:sp>
        <p:nvSpPr>
          <p:cNvPr id="153" name="CustomShape 3"/>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FC3311B1-E368-444B-9981-EA9FE975E00A}"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54" name="CustomShape 4"/>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39894B-9BF9-40C5-B1DB-34831E907FE5}" type="slidenum">
              <a:rPr lang="en-IN" sz="1100" b="1" strike="noStrike" spc="-1">
                <a:solidFill>
                  <a:srgbClr val="A6A299"/>
                </a:solidFill>
                <a:latin typeface="Verdana"/>
                <a:ea typeface="Verdana"/>
              </a:rPr>
              <a:t>6</a:t>
            </a:fld>
            <a:endParaRPr lang="en-IN" sz="1100" b="0" strike="noStrike" spc="-1">
              <a:latin typeface="Arial"/>
            </a:endParaRPr>
          </a:p>
        </p:txBody>
      </p:sp>
      <p:sp>
        <p:nvSpPr>
          <p:cNvPr id="155" name="CustomShape 5"/>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200" y="2116660"/>
            <a:ext cx="8305200" cy="388260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457200" indent="-354960" algn="just">
              <a:lnSpc>
                <a:spcPct val="150000"/>
              </a:lnSpc>
              <a:buClr>
                <a:srgbClr val="F07F09"/>
              </a:buClr>
              <a:buSzPct val="80000"/>
              <a:buFont typeface="Verdana"/>
              <a:buChar char="●"/>
            </a:pPr>
            <a:r>
              <a:rPr lang="en-IN" sz="2000" spc="-1" dirty="0">
                <a:solidFill>
                  <a:srgbClr val="000000"/>
                </a:solidFill>
                <a:latin typeface="Verdana"/>
                <a:ea typeface="Verdana"/>
              </a:rPr>
              <a:t>The state of mind and current emotional mood of human beings can be easily observed through their facial expressions.</a:t>
            </a:r>
            <a:endParaRPr lang="en-IN" sz="2000" b="0" strike="noStrike" spc="-1" dirty="0" smtClean="0">
              <a:solidFill>
                <a:srgbClr val="000000"/>
              </a:solidFill>
              <a:latin typeface="Verdana"/>
              <a:ea typeface="Verdana"/>
            </a:endParaRPr>
          </a:p>
          <a:p>
            <a:pPr marL="102240" algn="just">
              <a:lnSpc>
                <a:spcPct val="150000"/>
              </a:lnSpc>
              <a:buClr>
                <a:srgbClr val="F07F09"/>
              </a:buClr>
              <a:buSzPct val="80000"/>
            </a:pPr>
            <a:endParaRPr lang="en-IN" sz="2000" b="0" strike="noStrike" spc="-1" dirty="0">
              <a:latin typeface="Arial"/>
            </a:endParaRPr>
          </a:p>
          <a:p>
            <a:pPr marL="457200" indent="-354960" algn="just">
              <a:lnSpc>
                <a:spcPct val="150000"/>
              </a:lnSpc>
              <a:buClr>
                <a:srgbClr val="F07F09"/>
              </a:buClr>
              <a:buSzPct val="80000"/>
              <a:buFont typeface="Verdana"/>
              <a:buChar char="●"/>
            </a:pPr>
            <a:r>
              <a:rPr lang="en-IN" sz="2000" b="0" strike="noStrike" spc="-1" dirty="0" smtClean="0">
                <a:solidFill>
                  <a:srgbClr val="000000"/>
                </a:solidFill>
                <a:latin typeface="Verdana"/>
                <a:ea typeface="Verdana"/>
              </a:rPr>
              <a:t>Recognise the facial expressions with highest possible accuracy and build an application to implement system.</a:t>
            </a:r>
            <a:endParaRPr lang="en-IN" sz="2000" b="0" strike="noStrike" spc="-1" dirty="0">
              <a:latin typeface="Arial"/>
            </a:endParaRPr>
          </a:p>
        </p:txBody>
      </p:sp>
      <p:sp>
        <p:nvSpPr>
          <p:cNvPr id="157" name="CustomShape 2"/>
          <p:cNvSpPr/>
          <p:nvPr/>
        </p:nvSpPr>
        <p:spPr>
          <a:xfrm>
            <a:off x="1143000" y="60948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1" strike="noStrike" spc="-1">
                <a:solidFill>
                  <a:srgbClr val="FF8D3E"/>
                </a:solidFill>
                <a:latin typeface="Verdana"/>
                <a:ea typeface="Verdana"/>
              </a:rPr>
              <a:t>Problem Statement</a:t>
            </a:r>
            <a:endParaRPr lang="en-IN" sz="3600" b="0" strike="noStrike" spc="-1">
              <a:latin typeface="Arial"/>
            </a:endParaRPr>
          </a:p>
        </p:txBody>
      </p:sp>
      <p:sp>
        <p:nvSpPr>
          <p:cNvPr id="158" name="CustomShape 3"/>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279589A5-01EA-4B9F-B36F-032A42526008}"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59" name="CustomShape 4"/>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A3C0C1-257E-4BB1-9868-976C947E8BD4}" type="slidenum">
              <a:rPr lang="en-IN" sz="1100" b="1" strike="noStrike" spc="-1">
                <a:solidFill>
                  <a:srgbClr val="A6A299"/>
                </a:solidFill>
                <a:latin typeface="Verdana"/>
                <a:ea typeface="Verdana"/>
              </a:rPr>
              <a:t>7</a:t>
            </a:fld>
            <a:endParaRPr lang="en-IN" sz="1100" b="0" strike="noStrike" spc="-1">
              <a:latin typeface="Arial"/>
            </a:endParaRPr>
          </a:p>
        </p:txBody>
      </p:sp>
      <p:sp>
        <p:nvSpPr>
          <p:cNvPr id="160" name="CustomShape 5"/>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2133720" y="228600"/>
            <a:ext cx="6780960" cy="105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250" b="1" strike="noStrike" spc="-1">
                <a:solidFill>
                  <a:srgbClr val="FF8D3E"/>
                </a:solidFill>
                <a:latin typeface="Verdana"/>
                <a:ea typeface="Verdana"/>
              </a:rPr>
              <a:t>Hardware &amp; Software Requirements</a:t>
            </a:r>
            <a:endParaRPr lang="en-IN" sz="3250" b="0" strike="noStrike" spc="-1">
              <a:latin typeface="Arial"/>
            </a:endParaRPr>
          </a:p>
        </p:txBody>
      </p:sp>
      <p:sp>
        <p:nvSpPr>
          <p:cNvPr id="162" name="CustomShape 2"/>
          <p:cNvSpPr/>
          <p:nvPr/>
        </p:nvSpPr>
        <p:spPr>
          <a:xfrm>
            <a:off x="762120" y="1981080"/>
            <a:ext cx="8046000" cy="192218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264960" indent="-264240">
              <a:lnSpc>
                <a:spcPct val="150000"/>
              </a:lnSpc>
              <a:buClr>
                <a:srgbClr val="F07F09"/>
              </a:buClr>
              <a:buSzPct val="79000"/>
              <a:buFont typeface="Noto Symbol"/>
              <a:buChar char="●"/>
            </a:pPr>
            <a:r>
              <a:rPr lang="en-IN" sz="1800" b="1" strike="noStrike" spc="-1" dirty="0">
                <a:solidFill>
                  <a:srgbClr val="000000"/>
                </a:solidFill>
                <a:latin typeface="Verdana"/>
                <a:ea typeface="Verdana"/>
              </a:rPr>
              <a:t>Software Requirements</a:t>
            </a:r>
            <a:endParaRPr lang="en-IN" sz="1800" b="0" strike="noStrike" spc="-1" dirty="0">
              <a:latin typeface="Arial"/>
            </a:endParaRPr>
          </a:p>
          <a:p>
            <a:pPr marL="547560" lvl="1" indent="-264240">
              <a:lnSpc>
                <a:spcPct val="150000"/>
              </a:lnSpc>
              <a:buClr>
                <a:srgbClr val="F07F09"/>
              </a:buClr>
              <a:buSzPct val="79000"/>
              <a:buFont typeface="Noto Symbol"/>
              <a:buChar char="●"/>
            </a:pPr>
            <a:r>
              <a:rPr lang="en-IN" sz="1800" b="0" strike="noStrike" spc="-1" dirty="0">
                <a:solidFill>
                  <a:srgbClr val="000000"/>
                </a:solidFill>
                <a:latin typeface="Verdana"/>
                <a:ea typeface="Verdana"/>
              </a:rPr>
              <a:t>Windows 7/8/8.1/10 or Linux based operating system.</a:t>
            </a:r>
            <a:endParaRPr lang="en-IN" sz="1800" b="0" strike="noStrike" spc="-1" dirty="0">
              <a:latin typeface="Arial"/>
            </a:endParaRPr>
          </a:p>
          <a:p>
            <a:pPr marL="547560" lvl="1" indent="-264240">
              <a:lnSpc>
                <a:spcPct val="150000"/>
              </a:lnSpc>
              <a:buClr>
                <a:srgbClr val="F07F09"/>
              </a:buClr>
              <a:buSzPct val="79000"/>
              <a:buFont typeface="Noto Symbol"/>
              <a:buChar char="●"/>
            </a:pPr>
            <a:r>
              <a:rPr lang="en-IN" sz="1800" b="0" strike="noStrike" spc="-1" dirty="0" smtClean="0">
                <a:solidFill>
                  <a:srgbClr val="000000"/>
                </a:solidFill>
                <a:latin typeface="Verdana"/>
                <a:ea typeface="Verdana"/>
              </a:rPr>
              <a:t>Web </a:t>
            </a:r>
            <a:r>
              <a:rPr lang="en-IN" sz="1800" b="0" strike="noStrike" spc="-1" dirty="0" smtClean="0">
                <a:solidFill>
                  <a:srgbClr val="000000"/>
                </a:solidFill>
                <a:latin typeface="Verdana"/>
                <a:ea typeface="Verdana"/>
              </a:rPr>
              <a:t>browser</a:t>
            </a:r>
          </a:p>
          <a:p>
            <a:pPr marL="547560" lvl="1" indent="-264240">
              <a:lnSpc>
                <a:spcPct val="150000"/>
              </a:lnSpc>
              <a:buClr>
                <a:srgbClr val="F07F09"/>
              </a:buClr>
              <a:buSzPct val="79000"/>
              <a:buFont typeface="Noto Symbol"/>
              <a:buChar char="●"/>
            </a:pPr>
            <a:r>
              <a:rPr lang="en-IN" spc="-1" dirty="0" err="1" smtClean="0">
                <a:solidFill>
                  <a:srgbClr val="000000"/>
                </a:solidFill>
                <a:latin typeface="Verdana"/>
                <a:ea typeface="Verdana"/>
              </a:rPr>
              <a:t>OpenCV</a:t>
            </a:r>
            <a:endParaRPr lang="en-IN" spc="-1" dirty="0" smtClean="0">
              <a:solidFill>
                <a:srgbClr val="000000"/>
              </a:solidFill>
              <a:latin typeface="Verdana"/>
              <a:ea typeface="Verdana"/>
            </a:endParaRPr>
          </a:p>
          <a:p>
            <a:pPr marL="547560" lvl="1" indent="-264240">
              <a:lnSpc>
                <a:spcPct val="150000"/>
              </a:lnSpc>
              <a:buClr>
                <a:srgbClr val="F07F09"/>
              </a:buClr>
              <a:buSzPct val="79000"/>
              <a:buFont typeface="Noto Symbol"/>
              <a:buChar char="●"/>
            </a:pPr>
            <a:r>
              <a:rPr lang="en-IN" sz="1800" b="0" strike="noStrike" spc="-1" dirty="0" smtClean="0">
                <a:solidFill>
                  <a:srgbClr val="000000"/>
                </a:solidFill>
                <a:latin typeface="Verdana"/>
                <a:ea typeface="Verdana"/>
              </a:rPr>
              <a:t>ISED(Indian Software Expression Database)</a:t>
            </a:r>
            <a:endParaRPr lang="en-IN" sz="1800" b="0" strike="noStrike" spc="-1" dirty="0" smtClean="0">
              <a:solidFill>
                <a:srgbClr val="000000"/>
              </a:solidFill>
              <a:latin typeface="Verdana"/>
              <a:ea typeface="Verdana"/>
            </a:endParaRPr>
          </a:p>
        </p:txBody>
      </p:sp>
      <p:sp>
        <p:nvSpPr>
          <p:cNvPr id="163" name="CustomShape 3"/>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4E9F12FB-EAB0-4E52-AAC9-821A622F475F}"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64" name="CustomShape 4"/>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1785DD-72C7-42BF-8B2B-AAF502635D4C}" type="slidenum">
              <a:rPr lang="en-IN" sz="1100" b="1" strike="noStrike" spc="-1">
                <a:solidFill>
                  <a:srgbClr val="A6A299"/>
                </a:solidFill>
                <a:latin typeface="Verdana"/>
                <a:ea typeface="Verdana"/>
              </a:rPr>
              <a:t>8</a:t>
            </a:fld>
            <a:endParaRPr lang="en-IN" sz="1100" b="0" strike="noStrike" spc="-1">
              <a:latin typeface="Arial"/>
            </a:endParaRPr>
          </a:p>
        </p:txBody>
      </p:sp>
      <p:sp>
        <p:nvSpPr>
          <p:cNvPr id="165" name="CustomShape 5"/>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
        <p:nvSpPr>
          <p:cNvPr id="7" name="CustomShape 2"/>
          <p:cNvSpPr/>
          <p:nvPr/>
        </p:nvSpPr>
        <p:spPr>
          <a:xfrm>
            <a:off x="868680" y="4189540"/>
            <a:ext cx="8046000" cy="192218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264960" indent="-264240">
              <a:lnSpc>
                <a:spcPct val="150000"/>
              </a:lnSpc>
              <a:buClr>
                <a:srgbClr val="F07F09"/>
              </a:buClr>
              <a:buSzPct val="79000"/>
              <a:buFont typeface="Noto Symbol"/>
              <a:buChar char="●"/>
            </a:pPr>
            <a:r>
              <a:rPr lang="en-IN" sz="1800" b="1" strike="noStrike" spc="-1" dirty="0" smtClean="0">
                <a:solidFill>
                  <a:srgbClr val="000000"/>
                </a:solidFill>
                <a:latin typeface="Verdana"/>
                <a:ea typeface="Verdana"/>
              </a:rPr>
              <a:t>Hardware Requirements</a:t>
            </a:r>
            <a:endParaRPr lang="en-IN" sz="1800" b="0" strike="noStrike" spc="-1" dirty="0">
              <a:latin typeface="Arial"/>
            </a:endParaRPr>
          </a:p>
          <a:p>
            <a:pPr marL="547560" lvl="1" indent="-264240">
              <a:lnSpc>
                <a:spcPct val="150000"/>
              </a:lnSpc>
              <a:buClr>
                <a:srgbClr val="F07F09"/>
              </a:buClr>
              <a:buSzPct val="79000"/>
              <a:buFont typeface="Noto Symbol"/>
              <a:buChar char="●"/>
            </a:pPr>
            <a:r>
              <a:rPr lang="en-IN" sz="1800" b="0" strike="noStrike" spc="-1" dirty="0" smtClean="0">
                <a:solidFill>
                  <a:srgbClr val="000000"/>
                </a:solidFill>
                <a:latin typeface="Verdana"/>
                <a:ea typeface="Verdana"/>
              </a:rPr>
              <a:t>Webca</a:t>
            </a:r>
            <a:r>
              <a:rPr lang="en-IN" spc="-1" dirty="0">
                <a:solidFill>
                  <a:srgbClr val="000000"/>
                </a:solidFill>
                <a:latin typeface="Verdana"/>
                <a:ea typeface="Verdana"/>
              </a:rPr>
              <a:t>m</a:t>
            </a:r>
            <a:endParaRPr lang="en-IN"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57200" y="1527120"/>
            <a:ext cx="8305200" cy="487296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lstStyle/>
          <a:p>
            <a:pPr marL="457200" indent="-354960" algn="just">
              <a:lnSpc>
                <a:spcPct val="150000"/>
              </a:lnSpc>
              <a:buClr>
                <a:srgbClr val="F07F09"/>
              </a:buClr>
              <a:buSzPct val="80000"/>
              <a:buFont typeface="Verdana"/>
              <a:buChar char="●"/>
            </a:pPr>
            <a:r>
              <a:rPr lang="en-IN" sz="2000" spc="-1" dirty="0">
                <a:solidFill>
                  <a:srgbClr val="000000"/>
                </a:solidFill>
                <a:latin typeface="Verdana"/>
                <a:ea typeface="Verdana"/>
              </a:rPr>
              <a:t>Inefficient Human Machine interaction .</a:t>
            </a:r>
            <a:endParaRPr lang="en-IN" sz="2000" b="0" strike="noStrike" spc="-1" dirty="0">
              <a:latin typeface="Arial"/>
            </a:endParaRPr>
          </a:p>
          <a:p>
            <a:pPr marL="457200" indent="-354960" algn="just">
              <a:lnSpc>
                <a:spcPct val="150000"/>
              </a:lnSpc>
              <a:buClr>
                <a:srgbClr val="F07F09"/>
              </a:buClr>
              <a:buSzPct val="80000"/>
              <a:buFont typeface="Verdana"/>
              <a:buChar char="●"/>
            </a:pPr>
            <a:r>
              <a:rPr lang="en-IN" sz="2000" spc="-1" dirty="0">
                <a:solidFill>
                  <a:srgbClr val="000000"/>
                </a:solidFill>
                <a:latin typeface="Verdana"/>
                <a:ea typeface="Verdana"/>
              </a:rPr>
              <a:t>Time Consumption in search of a suitable song .</a:t>
            </a:r>
            <a:endParaRPr lang="en-IN" sz="2000" b="0" strike="noStrike" spc="-1" dirty="0">
              <a:latin typeface="Arial"/>
            </a:endParaRPr>
          </a:p>
          <a:p>
            <a:pPr marL="457200" indent="-354960" algn="just">
              <a:lnSpc>
                <a:spcPct val="150000"/>
              </a:lnSpc>
              <a:buClr>
                <a:srgbClr val="F07F09"/>
              </a:buClr>
              <a:buSzPct val="80000"/>
              <a:buFont typeface="Verdana"/>
              <a:buChar char="●"/>
            </a:pPr>
            <a:r>
              <a:rPr lang="en-IN" sz="2000" spc="-1" dirty="0">
                <a:solidFill>
                  <a:srgbClr val="000000"/>
                </a:solidFill>
                <a:latin typeface="Verdana"/>
                <a:ea typeface="Verdana"/>
              </a:rPr>
              <a:t>Trouble of creating and managing playlists </a:t>
            </a:r>
            <a:endParaRPr lang="en-IN" sz="2000" b="0" strike="noStrike" spc="-1" dirty="0">
              <a:latin typeface="Arial"/>
            </a:endParaRPr>
          </a:p>
        </p:txBody>
      </p:sp>
      <p:sp>
        <p:nvSpPr>
          <p:cNvPr id="167" name="CustomShape 2"/>
          <p:cNvSpPr/>
          <p:nvPr/>
        </p:nvSpPr>
        <p:spPr>
          <a:xfrm>
            <a:off x="2209680" y="228600"/>
            <a:ext cx="6933600" cy="105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250" b="1" strike="noStrike" spc="-1">
                <a:solidFill>
                  <a:srgbClr val="FF8D3E"/>
                </a:solidFill>
                <a:latin typeface="Verdana"/>
                <a:ea typeface="Verdana"/>
              </a:rPr>
              <a:t>Problems/Gaps found in existing system</a:t>
            </a:r>
            <a:endParaRPr lang="en-IN" sz="3250" b="0" strike="noStrike" spc="-1">
              <a:latin typeface="Arial"/>
            </a:endParaRPr>
          </a:p>
        </p:txBody>
      </p:sp>
      <p:sp>
        <p:nvSpPr>
          <p:cNvPr id="168" name="CustomShape 3"/>
          <p:cNvSpPr/>
          <p:nvPr/>
        </p:nvSpPr>
        <p:spPr>
          <a:xfrm>
            <a:off x="0" y="6111720"/>
            <a:ext cx="22852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fld id="{4D935591-BD6B-4970-B0B5-8D70512302D8}" type="datetime1">
              <a:rPr lang="en-IN" sz="1100" b="1" strike="noStrike" spc="-1">
                <a:solidFill>
                  <a:srgbClr val="A6A299"/>
                </a:solidFill>
                <a:latin typeface="Verdana"/>
                <a:ea typeface="Verdana"/>
              </a:rPr>
              <a:t>11-12-2017</a:t>
            </a:fld>
            <a:endParaRPr lang="en-IN" sz="1100" b="0" strike="noStrike" spc="-1">
              <a:latin typeface="Arial"/>
            </a:endParaRPr>
          </a:p>
        </p:txBody>
      </p:sp>
      <p:sp>
        <p:nvSpPr>
          <p:cNvPr id="169" name="CustomShape 4"/>
          <p:cNvSpPr/>
          <p:nvPr/>
        </p:nvSpPr>
        <p:spPr>
          <a:xfrm>
            <a:off x="8348760" y="6111720"/>
            <a:ext cx="456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E43004-7DD7-4A73-B753-F5AA13E64F58}" type="slidenum">
              <a:rPr lang="en-IN" sz="1100" b="1" strike="noStrike" spc="-1">
                <a:solidFill>
                  <a:srgbClr val="A6A299"/>
                </a:solidFill>
                <a:latin typeface="Verdana"/>
                <a:ea typeface="Verdana"/>
              </a:rPr>
              <a:t>9</a:t>
            </a:fld>
            <a:endParaRPr lang="en-IN" sz="1100" b="0" strike="noStrike" spc="-1">
              <a:latin typeface="Arial"/>
            </a:endParaRPr>
          </a:p>
        </p:txBody>
      </p:sp>
      <p:sp>
        <p:nvSpPr>
          <p:cNvPr id="170" name="CustomShape 5"/>
          <p:cNvSpPr/>
          <p:nvPr/>
        </p:nvSpPr>
        <p:spPr>
          <a:xfrm>
            <a:off x="2895480" y="6111720"/>
            <a:ext cx="3656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1100" b="1" strike="noStrike" spc="-1">
                <a:solidFill>
                  <a:srgbClr val="A6A299"/>
                </a:solidFill>
                <a:latin typeface="Verdana"/>
                <a:ea typeface="Verdana"/>
              </a:rPr>
              <a:t>SCOE, Information Technology (2017-18)</a:t>
            </a:r>
            <a:endParaRPr lang="en-IN"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1872</TotalTime>
  <Words>1086</Words>
  <Application>Microsoft Office PowerPoint</Application>
  <PresentationFormat>On-screen Show (4:3)</PresentationFormat>
  <Paragraphs>215</Paragraphs>
  <Slides>22</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DejaVu Sans</vt:lpstr>
      <vt:lpstr>Noto Symbol</vt:lpstr>
      <vt:lpstr>Symbol</vt:lpstr>
      <vt:lpstr>Times New Roman</vt:lpstr>
      <vt:lpstr>Verdana</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Face detection</vt:lpstr>
      <vt:lpstr>Feature Extraction</vt:lpstr>
      <vt:lpstr>SVM Classifier</vt:lpstr>
      <vt:lpstr>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Agarwal</dc:creator>
  <dc:description/>
  <cp:lastModifiedBy>Mahesh Auti</cp:lastModifiedBy>
  <cp:revision>136</cp:revision>
  <dcterms:modified xsi:type="dcterms:W3CDTF">2017-12-11T03:21:58Z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