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0" r:id="rId14"/>
    <p:sldId id="268" r:id="rId15"/>
    <p:sldId id="272" r:id="rId16"/>
    <p:sldId id="274" r:id="rId17"/>
    <p:sldId id="276" r:id="rId18"/>
    <p:sldId id="278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6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1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1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33D1-7CC2-470F-90F1-56774D64F0BE}" type="datetimeFigureOut">
              <a:rPr lang="en-IN" smtClean="0"/>
              <a:t>03/11/21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BE45-1F09-4754-9B12-8D61CA0EE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Aeration and agitation</a:t>
            </a:r>
          </a:p>
        </p:txBody>
      </p:sp>
    </p:spTree>
    <p:extLst>
      <p:ext uri="{BB962C8B-B14F-4D97-AF65-F5344CB8AC3E}">
        <p14:creationId xmlns:p14="http://schemas.microsoft.com/office/powerpoint/2010/main" val="352351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Gassing out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Gassing out techniques depends on monitoring the increase in dissolved oxygen concentration of a solution during agitation and aeration.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To monitor the increase in dissolved oxygen  over an adequate range is necessary first to decrease the oxygen level to a low value.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Two methods – to achieve this lowering of the dissolved oxygen concentration.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5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3" y="130407"/>
            <a:ext cx="10515600" cy="1058744"/>
          </a:xfrm>
        </p:spPr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Static method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189151"/>
            <a:ext cx="6819899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First described by Wise (1951),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The oxygen concentration of the solution is lowered by gassing the liquid out with nitrogen gas, so that the solution is 'scrubbed' free of oxygen. 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The deoxygenated liquid is then aerated and agitated and the increase in dissolved oxygen monitored using some form of dissolved oxygen probe. 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The increase in dissolved oxygen concentration is given by –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            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                      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 =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          (ii)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Taking logarithm after Integration of equation (ii) we have  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r>
              <a:rPr lang="en-US" sz="2000" dirty="0">
                <a:latin typeface="Gill Sans MT" panose="020B0502020104020203" pitchFamily="34" charset="0"/>
              </a:rPr>
              <a:t>                     ln(C*- 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 = - K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a.t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58" y="1189151"/>
            <a:ext cx="4836696" cy="53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503236" y="5490411"/>
            <a:ext cx="10561003" cy="1143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Gill Sans MT" panose="020B0502020104020203" pitchFamily="34" charset="0"/>
              </a:rPr>
              <a:t>A plot of the In(C* - C</a:t>
            </a:r>
            <a:r>
              <a:rPr lang="en-US" sz="2400" i="1" baseline="-25000" dirty="0">
                <a:latin typeface="Gill Sans MT" panose="020B0502020104020203" pitchFamily="34" charset="0"/>
              </a:rPr>
              <a:t>L</a:t>
            </a:r>
            <a:r>
              <a:rPr lang="en-US" sz="2400" i="1" dirty="0">
                <a:latin typeface="Gill Sans MT" panose="020B0502020104020203" pitchFamily="34" charset="0"/>
              </a:rPr>
              <a:t>) </a:t>
            </a:r>
            <a:r>
              <a:rPr lang="en-US" sz="2400" dirty="0">
                <a:latin typeface="Gill Sans MT" panose="020B0502020104020203" pitchFamily="34" charset="0"/>
              </a:rPr>
              <a:t>against time of aeration, the slope of which equals </a:t>
            </a:r>
            <a:r>
              <a:rPr lang="en-US" sz="2400" i="1" dirty="0">
                <a:latin typeface="Gill Sans MT" panose="020B0502020104020203" pitchFamily="34" charset="0"/>
              </a:rPr>
              <a:t>-</a:t>
            </a:r>
            <a:r>
              <a:rPr lang="en-US" sz="2400" i="1" dirty="0" err="1">
                <a:latin typeface="Gill Sans MT" panose="020B0502020104020203" pitchFamily="34" charset="0"/>
              </a:rPr>
              <a:t>K</a:t>
            </a:r>
            <a:r>
              <a:rPr lang="en-US" sz="2400" i="1" baseline="-25000" dirty="0" err="1">
                <a:latin typeface="Gill Sans MT" panose="020B0502020104020203" pitchFamily="34" charset="0"/>
              </a:rPr>
              <a:t>L</a:t>
            </a:r>
            <a:r>
              <a:rPr lang="en-US" sz="2400" i="1" dirty="0" err="1">
                <a:latin typeface="Gill Sans MT" panose="020B0502020104020203" pitchFamily="34" charset="0"/>
              </a:rPr>
              <a:t>a</a:t>
            </a:r>
            <a:r>
              <a:rPr lang="en-US" sz="2400" i="1" dirty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9410" y="192505"/>
            <a:ext cx="6379454" cy="5033211"/>
          </a:xfrm>
          <a:noFill/>
        </p:spPr>
      </p:pic>
    </p:spTree>
    <p:extLst>
      <p:ext uri="{BB962C8B-B14F-4D97-AF65-F5344CB8AC3E}">
        <p14:creationId xmlns:p14="http://schemas.microsoft.com/office/powerpoint/2010/main" val="53397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-48126" y="5226867"/>
            <a:ext cx="10515600" cy="1477328"/>
          </a:xfr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Fig.1.  Dynamic gassing out for the determination of </a:t>
            </a:r>
            <a:r>
              <a:rPr lang="en-US" sz="2000" dirty="0" err="1">
                <a:latin typeface="Gill Sans MT" panose="020B0502020104020203" pitchFamily="34" charset="0"/>
                <a:ea typeface="+mn-ea"/>
                <a:cs typeface="+mn-cs"/>
              </a:rPr>
              <a:t>KLa</a:t>
            </a: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values.</a:t>
            </a:r>
            <a:b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          Aeration was terminated at point A and recommenced at</a:t>
            </a:r>
            <a:b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          point B.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48126" y="336885"/>
            <a:ext cx="5548649" cy="4836694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5500523" y="1033429"/>
            <a:ext cx="6358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Gill Sans MT" panose="020B0502020104020203" pitchFamily="34" charset="0"/>
              </a:rPr>
              <a:t>Procedure involves stopping the supply of air to the fermentation which results in a linear decline in dissolved oxygen concentration.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Gill Sans MT" panose="020B0502020104020203" pitchFamily="34" charset="0"/>
              </a:rPr>
              <a:t>At point B the aeration is resumed until it reaches concentration 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Gill Sans MT" panose="020B0502020104020203" pitchFamily="34" charset="0"/>
              </a:rPr>
              <a:t>Observed increase in dissolved oxygen concentration is the difference between transfer of oxygen into solution and the uptake of oxygen by respiring culture</a:t>
            </a:r>
          </a:p>
        </p:txBody>
      </p:sp>
    </p:spTree>
    <p:extLst>
      <p:ext uri="{BB962C8B-B14F-4D97-AF65-F5344CB8AC3E}">
        <p14:creationId xmlns:p14="http://schemas.microsoft.com/office/powerpoint/2010/main" val="132401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430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 MT" panose="020B0502020104020203" pitchFamily="34" charset="0"/>
              </a:rPr>
              <a:t>Dynamic gassing out method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221" y="1672389"/>
            <a:ext cx="5775158" cy="452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   OTR =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 =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(C</a:t>
            </a: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*</a:t>
            </a:r>
            <a:r>
              <a:rPr lang="en-US" sz="2000" dirty="0">
                <a:latin typeface="Gill Sans MT" panose="020B0502020104020203" pitchFamily="34" charset="0"/>
              </a:rPr>
              <a:t>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 – xQO</a:t>
            </a:r>
            <a:r>
              <a:rPr lang="en-US" sz="2000" baseline="-25000" dirty="0">
                <a:latin typeface="Gill Sans MT" panose="020B0502020104020203" pitchFamily="34" charset="0"/>
              </a:rPr>
              <a:t>2	--------</a:t>
            </a:r>
            <a:r>
              <a:rPr lang="en-US" sz="2000" dirty="0">
                <a:latin typeface="Gill Sans MT" panose="020B0502020104020203" pitchFamily="34" charset="0"/>
              </a:rPr>
              <a:t>(iii)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Where,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Gill Sans MT" panose="020B0502020104020203" pitchFamily="34" charset="0"/>
              </a:rPr>
              <a:t>x  </a:t>
            </a:r>
            <a:r>
              <a:rPr lang="en-US" sz="2000" dirty="0">
                <a:latin typeface="Gill Sans MT" panose="020B0502020104020203" pitchFamily="34" charset="0"/>
              </a:rPr>
              <a:t>is the concentration of biomass and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QO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is the specific respiration rate (</a:t>
            </a:r>
            <a:r>
              <a:rPr lang="en-US" sz="2000" dirty="0" err="1">
                <a:latin typeface="Gill Sans MT" panose="020B0502020104020203" pitchFamily="34" charset="0"/>
              </a:rPr>
              <a:t>mmoles</a:t>
            </a:r>
            <a:r>
              <a:rPr lang="en-US" sz="2000" dirty="0">
                <a:latin typeface="Gill Sans MT" panose="020B0502020104020203" pitchFamily="34" charset="0"/>
              </a:rPr>
              <a:t> of oxygen g-l biomass h- I).</a:t>
            </a:r>
            <a:endParaRPr lang="en-US" sz="2000" baseline="-25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term xQO</a:t>
            </a:r>
            <a:r>
              <a:rPr lang="en-US" sz="2000" baseline="-25000" dirty="0">
                <a:latin typeface="Gill Sans MT" panose="020B0502020104020203" pitchFamily="34" charset="0"/>
              </a:rPr>
              <a:t>2 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is given by the slope of the line AB in Fig -1.</a:t>
            </a:r>
          </a:p>
          <a:p>
            <a:pPr>
              <a:lnSpc>
                <a:spcPct val="150000"/>
              </a:lnSpc>
            </a:pPr>
            <a:endParaRPr lang="en-US" sz="2000" baseline="-25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sz="2000" baseline="-25000" dirty="0">
              <a:latin typeface="Gill Sans MT" panose="020B0502020104020203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59379" y="1672389"/>
            <a:ext cx="6027821" cy="4525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Gill Sans MT" panose="020B0502020104020203" pitchFamily="34" charset="0"/>
              </a:rPr>
              <a:t>Equation (iii) may be rearranged as: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 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= -1/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{(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)+ xQO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dirty="0">
                <a:latin typeface="Gill Sans MT" panose="020B0502020104020203" pitchFamily="34" charset="0"/>
              </a:rPr>
              <a:t>}+C</a:t>
            </a: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* </a:t>
            </a:r>
            <a:r>
              <a:rPr lang="en-US" sz="2000" dirty="0">
                <a:latin typeface="Gill Sans MT" panose="020B0502020104020203" pitchFamily="34" charset="0"/>
              </a:rPr>
              <a:t>  ----------------(iv)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Gill Sans MT" panose="020B05020201040202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Gill Sans MT" panose="020B0502020104020203" pitchFamily="34" charset="0"/>
              </a:rPr>
              <a:t>Now from equation (iv), a plot of 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versus </a:t>
            </a:r>
            <a:r>
              <a:rPr lang="en-US" sz="2000" i="1" dirty="0" err="1">
                <a:latin typeface="Gill Sans MT" panose="020B0502020104020203" pitchFamily="34" charset="0"/>
              </a:rPr>
              <a:t>dCL</a:t>
            </a:r>
            <a:r>
              <a:rPr lang="en-US" sz="2000" i="1" dirty="0">
                <a:latin typeface="Gill Sans MT" panose="020B0502020104020203" pitchFamily="34" charset="0"/>
              </a:rPr>
              <a:t>/</a:t>
            </a:r>
            <a:r>
              <a:rPr lang="en-US" sz="2000" i="1" dirty="0" err="1">
                <a:latin typeface="Gill Sans MT" panose="020B0502020104020203" pitchFamily="34" charset="0"/>
              </a:rPr>
              <a:t>dt</a:t>
            </a:r>
            <a:r>
              <a:rPr lang="en-US" sz="2000" i="1" dirty="0">
                <a:latin typeface="Gill Sans MT" panose="020B0502020104020203" pitchFamily="34" charset="0"/>
              </a:rPr>
              <a:t> + </a:t>
            </a:r>
            <a:r>
              <a:rPr lang="en-US" sz="2000" dirty="0">
                <a:latin typeface="Gill Sans MT" panose="020B0502020104020203" pitchFamily="34" charset="0"/>
              </a:rPr>
              <a:t>xQO</a:t>
            </a:r>
            <a:r>
              <a:rPr lang="en-US" sz="2000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will yield a straight line, the slope of which will equal -1/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i="1" dirty="0">
                <a:latin typeface="Gill Sans MT" panose="020B0502020104020203" pitchFamily="34" charset="0"/>
              </a:rPr>
              <a:t>, </a:t>
            </a:r>
            <a:r>
              <a:rPr lang="en-US" sz="2000" dirty="0">
                <a:latin typeface="Gill Sans MT" panose="020B0502020104020203" pitchFamily="34" charset="0"/>
              </a:rPr>
              <a:t>as shown in Fig. 2.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9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5167313"/>
            <a:ext cx="5967663" cy="161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Fig. 2 .	The dynamic method for determination of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values. The information is gleaned from Fig.1. by taking tangents of the curve, BC, at various values of CL'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-39189"/>
            <a:ext cx="6173243" cy="5167312"/>
          </a:xfrm>
          <a:prstGeom prst="rect">
            <a:avLst/>
          </a:prstGeom>
        </p:spPr>
      </p:pic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64683" y="499059"/>
            <a:ext cx="5927317" cy="4668253"/>
          </a:xfrm>
          <a:noFill/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967663" y="5167312"/>
            <a:ext cx="6108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Fig. 3. The occurrence of oxygen limitation during the dynamic 	gassing out of a fermentation.</a:t>
            </a:r>
          </a:p>
        </p:txBody>
      </p:sp>
    </p:spTree>
    <p:extLst>
      <p:ext uri="{BB962C8B-B14F-4D97-AF65-F5344CB8AC3E}">
        <p14:creationId xmlns:p14="http://schemas.microsoft.com/office/powerpoint/2010/main" val="161170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696" y="304801"/>
            <a:ext cx="5077326" cy="58213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Advantages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dynamic gassing-out method has the advantage over the previous methods of determining the </a:t>
            </a:r>
            <a:r>
              <a:rPr lang="en-US" sz="2000" i="1" dirty="0" err="1">
                <a:latin typeface="Gill Sans MT" panose="020B0502020104020203" pitchFamily="34" charset="0"/>
              </a:rPr>
              <a:t>KLa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during an actual fermentation and may be used to determine </a:t>
            </a:r>
            <a:r>
              <a:rPr lang="en-US" sz="2000" i="1" dirty="0">
                <a:latin typeface="Gill Sans MT" panose="020B0502020104020203" pitchFamily="34" charset="0"/>
              </a:rPr>
              <a:t>K L a </a:t>
            </a:r>
            <a:r>
              <a:rPr lang="en-US" sz="2000" dirty="0">
                <a:latin typeface="Gill Sans MT" panose="020B0502020104020203" pitchFamily="34" charset="0"/>
              </a:rPr>
              <a:t>values at different stages in the process.</a:t>
            </a:r>
          </a:p>
          <a:p>
            <a:pPr algn="just" eaLnBrk="1" hangingPunct="1">
              <a:lnSpc>
                <a:spcPct val="150000"/>
              </a:lnSpc>
            </a:pPr>
            <a:endParaRPr lang="en-US" sz="2000" dirty="0">
              <a:latin typeface="Gill Sans MT" panose="020B0502020104020203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technique is also rapid and only requires the use of a dissolved-oxygen probe, of the membrane type. 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54841" y="457201"/>
            <a:ext cx="6136105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>
              <a:lnSpc>
                <a:spcPct val="150000"/>
              </a:lnSpc>
              <a:spcBef>
                <a:spcPts val="1000"/>
              </a:spcBef>
              <a:buFontTx/>
              <a:buNone/>
              <a:defRPr sz="2000">
                <a:latin typeface="Gill Sans MT" panose="020B05020201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major limitation in the operation of the technique is the range over which the increase in dissolved oxygen concentration may be measured.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may be difficult to apply the technique during a fermentation which has an oxygen demand close to the supply capacity of the fermenter.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Both the dynamic and static methods are also unsuitable for measuring </a:t>
            </a:r>
            <a:r>
              <a:rPr lang="en-US" dirty="0" err="1"/>
              <a:t>KLa</a:t>
            </a:r>
            <a:r>
              <a:rPr lang="en-US" dirty="0"/>
              <a:t> values in viscous systems.</a:t>
            </a:r>
          </a:p>
        </p:txBody>
      </p:sp>
    </p:spTree>
    <p:extLst>
      <p:ext uri="{BB962C8B-B14F-4D97-AF65-F5344CB8AC3E}">
        <p14:creationId xmlns:p14="http://schemas.microsoft.com/office/powerpoint/2010/main" val="61149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 MT" panose="020B0502020104020203" pitchFamily="34" charset="0"/>
              </a:rPr>
              <a:t> Oxygen-balance technique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Use to measure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during  fermentation process.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amount of oxygen transferred is determined, directly into solution in a set time interval.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procedure involves measuring the following parameters;</a:t>
            </a:r>
          </a:p>
        </p:txBody>
      </p:sp>
    </p:spTree>
    <p:extLst>
      <p:ext uri="{BB962C8B-B14F-4D97-AF65-F5344CB8AC3E}">
        <p14:creationId xmlns:p14="http://schemas.microsoft.com/office/powerpoint/2010/main" val="417260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1"/>
            <a:ext cx="12192000" cy="5973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   The procedure involves measuring the following parameters: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)		The volume of the broth contained in the </a:t>
            </a:r>
            <a:r>
              <a:rPr lang="en-US" sz="2000" dirty="0" err="1">
                <a:latin typeface="Gill Sans MT" panose="020B0502020104020203" pitchFamily="34" charset="0"/>
              </a:rPr>
              <a:t>vessel,</a:t>
            </a:r>
            <a:r>
              <a:rPr lang="en-US" sz="2000" i="1" dirty="0" err="1">
                <a:latin typeface="Gill Sans MT" panose="020B0502020104020203" pitchFamily="34" charset="0"/>
              </a:rPr>
              <a:t>VL</a:t>
            </a:r>
            <a:r>
              <a:rPr lang="en-US" sz="2000" i="1" dirty="0">
                <a:latin typeface="Gill Sans MT" panose="020B0502020104020203" pitchFamily="34" charset="0"/>
              </a:rPr>
              <a:t> 	</a:t>
            </a:r>
            <a:r>
              <a:rPr lang="en-US" sz="2000" dirty="0">
                <a:latin typeface="Gill Sans MT" panose="020B0502020104020203" pitchFamily="34" charset="0"/>
              </a:rPr>
              <a:t>(dm</a:t>
            </a:r>
            <a:r>
              <a:rPr lang="en-US" sz="2000" baseline="30000" dirty="0"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</a:t>
            </a:r>
            <a:r>
              <a:rPr lang="en-US" sz="2000" dirty="0" err="1">
                <a:latin typeface="Gill Sans MT" panose="020B0502020104020203" pitchFamily="34" charset="0"/>
              </a:rPr>
              <a:t>ij</a:t>
            </a:r>
            <a:r>
              <a:rPr lang="en-US" sz="2000" dirty="0">
                <a:latin typeface="Gill Sans MT" panose="020B0502020104020203" pitchFamily="34" charset="0"/>
              </a:rPr>
              <a:t>) 	The volumetric air flow rates measured at the air inlet  and outlet, </a:t>
            </a:r>
            <a:r>
              <a:rPr lang="en-US" sz="2000" i="1" dirty="0">
                <a:latin typeface="Gill Sans MT" panose="020B0502020104020203" pitchFamily="34" charset="0"/>
              </a:rPr>
              <a:t>Qi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i="1" dirty="0" err="1">
                <a:latin typeface="Gill Sans MT" panose="020B0502020104020203" pitchFamily="34" charset="0"/>
              </a:rPr>
              <a:t>Qo</a:t>
            </a:r>
            <a:r>
              <a:rPr lang="en-US" sz="2000" i="1" dirty="0">
                <a:latin typeface="Gill Sans MT" panose="020B0502020104020203" pitchFamily="34" charset="0"/>
              </a:rPr>
              <a:t>' </a:t>
            </a:r>
            <a:r>
              <a:rPr lang="en-US" sz="2000" dirty="0">
                <a:latin typeface="Gill Sans MT" panose="020B0502020104020203" pitchFamily="34" charset="0"/>
              </a:rPr>
              <a:t>respectively (dm</a:t>
            </a:r>
            <a:r>
              <a:rPr lang="en-US" sz="2000" baseline="30000" dirty="0">
                <a:latin typeface="Gill Sans MT" panose="020B0502020104020203" pitchFamily="34" charset="0"/>
              </a:rPr>
              <a:t>3</a:t>
            </a:r>
            <a:r>
              <a:rPr lang="en-US" sz="2000" dirty="0">
                <a:latin typeface="Gill Sans MT" panose="020B0502020104020203" pitchFamily="34" charset="0"/>
              </a:rPr>
              <a:t> min~ 1).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(iii) The total pressure measured at the fermenter air inlet and outlet, </a:t>
            </a:r>
            <a:r>
              <a:rPr lang="en-US" sz="2000" i="1" dirty="0">
                <a:latin typeface="Gill Sans MT" panose="020B0502020104020203" pitchFamily="34" charset="0"/>
              </a:rPr>
              <a:t>Pi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i="1" dirty="0">
                <a:latin typeface="Gill Sans MT" panose="020B0502020104020203" pitchFamily="34" charset="0"/>
              </a:rPr>
              <a:t>Po, </a:t>
            </a:r>
            <a:r>
              <a:rPr lang="en-US" sz="2000" dirty="0">
                <a:latin typeface="Gill Sans MT" panose="020B0502020104020203" pitchFamily="34" charset="0"/>
              </a:rPr>
              <a:t>respectively (atm. absolute).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(iv) The temperature of the gases at the inlet and outlet, 1; and </a:t>
            </a:r>
            <a:r>
              <a:rPr lang="en-US" sz="2000" i="1" dirty="0">
                <a:latin typeface="Gill Sans MT" panose="020B0502020104020203" pitchFamily="34" charset="0"/>
              </a:rPr>
              <a:t>To, </a:t>
            </a:r>
            <a:r>
              <a:rPr lang="en-US" sz="2000" dirty="0">
                <a:latin typeface="Gill Sans MT" panose="020B0502020104020203" pitchFamily="34" charset="0"/>
              </a:rPr>
              <a:t>respectively (K).</a:t>
            </a:r>
          </a:p>
          <a:p>
            <a:pPr lvl="1" eaLnBrk="1" hangingPunct="1">
              <a:lnSpc>
                <a:spcPct val="200000"/>
              </a:lnSpc>
              <a:buFontTx/>
              <a:buNone/>
            </a:pPr>
            <a:r>
              <a:rPr lang="en-US" sz="2000" dirty="0">
                <a:latin typeface="Gill Sans MT" panose="020B0502020104020203" pitchFamily="34" charset="0"/>
              </a:rPr>
              <a:t>(v) The mole fraction of oxygen measured at the inlet and outlet, </a:t>
            </a:r>
            <a:r>
              <a:rPr lang="en-US" sz="2000" i="1" dirty="0">
                <a:latin typeface="Gill Sans MT" panose="020B0502020104020203" pitchFamily="34" charset="0"/>
              </a:rPr>
              <a:t>Yi </a:t>
            </a:r>
            <a:r>
              <a:rPr lang="en-US" sz="2000" dirty="0">
                <a:latin typeface="Gill Sans MT" panose="020B0502020104020203" pitchFamily="34" charset="0"/>
              </a:rPr>
              <a:t>and </a:t>
            </a:r>
            <a:r>
              <a:rPr lang="en-US" sz="2000" i="1" dirty="0" err="1">
                <a:latin typeface="Gill Sans MT" panose="020B0502020104020203" pitchFamily="34" charset="0"/>
              </a:rPr>
              <a:t>Yo</a:t>
            </a:r>
            <a:r>
              <a:rPr lang="en-US" sz="2000" i="1" dirty="0">
                <a:latin typeface="Gill Sans MT" panose="020B0502020104020203" pitchFamily="34" charset="0"/>
              </a:rPr>
              <a:t>' </a:t>
            </a:r>
            <a:r>
              <a:rPr lang="en-US" sz="2000" dirty="0">
                <a:latin typeface="Gill Sans MT" panose="020B0502020104020203" pitchFamily="34" charset="0"/>
              </a:rPr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7902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2" y="533402"/>
            <a:ext cx="9557657" cy="23404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</a:t>
            </a:r>
            <a:r>
              <a:rPr lang="en-US" sz="2000" dirty="0" err="1">
                <a:latin typeface="Gill Sans MT" panose="020B0502020104020203" pitchFamily="34" charset="0"/>
              </a:rPr>
              <a:t>KLa</a:t>
            </a:r>
            <a:r>
              <a:rPr lang="en-US" sz="2000" dirty="0">
                <a:latin typeface="Gill Sans MT" panose="020B0502020104020203" pitchFamily="34" charset="0"/>
              </a:rPr>
              <a:t> may be determined, provided that CL and C* are known, from equation(1)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                 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 = </a:t>
            </a:r>
            <a:r>
              <a:rPr lang="en-US" sz="2000" dirty="0" err="1">
                <a:latin typeface="Gill Sans MT" panose="020B0502020104020203" pitchFamily="34" charset="0"/>
              </a:rPr>
              <a:t>KLa</a:t>
            </a:r>
            <a:r>
              <a:rPr lang="en-US" sz="2000" dirty="0">
                <a:latin typeface="Gill Sans MT" panose="020B0502020104020203" pitchFamily="34" charset="0"/>
              </a:rPr>
              <a:t>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Or              	OTR =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Or 		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= OTR/(C*-C</a:t>
            </a:r>
            <a:r>
              <a:rPr lang="en-US" sz="2000" baseline="-25000" dirty="0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3142" y="3368042"/>
            <a:ext cx="10959738" cy="222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The oxygen-balance technique appears to be the simplest method for the assessment of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and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Has the advantage of measuring aeration efficiency during a fermentation.</a:t>
            </a:r>
          </a:p>
        </p:txBody>
      </p:sp>
    </p:spTree>
    <p:extLst>
      <p:ext uri="{BB962C8B-B14F-4D97-AF65-F5344CB8AC3E}">
        <p14:creationId xmlns:p14="http://schemas.microsoft.com/office/powerpoint/2010/main" val="270652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7741"/>
            <a:ext cx="6400801" cy="685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Majority of the fermentation process are aerobic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C</a:t>
            </a:r>
            <a:r>
              <a:rPr lang="en-IN" sz="2000" baseline="-25000" dirty="0">
                <a:latin typeface="Gill Sans MT" panose="020B0502020104020203" pitchFamily="34" charset="0"/>
              </a:rPr>
              <a:t>6</a:t>
            </a:r>
            <a:r>
              <a:rPr lang="en-IN" sz="2000" dirty="0">
                <a:latin typeface="Gill Sans MT" panose="020B0502020104020203" pitchFamily="34" charset="0"/>
              </a:rPr>
              <a:t>H</a:t>
            </a:r>
            <a:r>
              <a:rPr lang="en-IN" sz="2000" baseline="-25000" dirty="0">
                <a:latin typeface="Gill Sans MT" panose="020B0502020104020203" pitchFamily="34" charset="0"/>
              </a:rPr>
              <a:t>12</a:t>
            </a:r>
            <a:r>
              <a:rPr lang="en-IN" sz="2000" dirty="0">
                <a:latin typeface="Gill Sans MT" panose="020B0502020104020203" pitchFamily="34" charset="0"/>
              </a:rPr>
              <a:t>O</a:t>
            </a:r>
            <a:r>
              <a:rPr lang="en-IN" sz="2000" baseline="-25000" dirty="0">
                <a:latin typeface="Gill Sans MT" panose="020B0502020104020203" pitchFamily="34" charset="0"/>
              </a:rPr>
              <a:t>6</a:t>
            </a:r>
            <a:r>
              <a:rPr lang="en-IN" sz="2000" dirty="0">
                <a:latin typeface="Gill Sans MT" panose="020B0502020104020203" pitchFamily="34" charset="0"/>
              </a:rPr>
              <a:t>+6O</a:t>
            </a:r>
            <a:r>
              <a:rPr lang="en-IN" sz="2000" baseline="-25000" dirty="0">
                <a:latin typeface="Gill Sans MT" panose="020B0502020104020203" pitchFamily="34" charset="0"/>
              </a:rPr>
              <a:t>2</a:t>
            </a:r>
            <a:r>
              <a:rPr lang="en-IN" sz="2000" dirty="0">
                <a:latin typeface="Gill Sans MT" panose="020B0502020104020203" pitchFamily="34" charset="0"/>
              </a:rPr>
              <a:t> = 6H</a:t>
            </a:r>
            <a:r>
              <a:rPr lang="en-IN" sz="2000" baseline="-25000" dirty="0">
                <a:latin typeface="Gill Sans MT" panose="020B0502020104020203" pitchFamily="34" charset="0"/>
              </a:rPr>
              <a:t>2</a:t>
            </a:r>
            <a:r>
              <a:rPr lang="en-IN" sz="2000" dirty="0">
                <a:latin typeface="Gill Sans MT" panose="020B0502020104020203" pitchFamily="34" charset="0"/>
              </a:rPr>
              <a:t>O+6CO</a:t>
            </a:r>
            <a:r>
              <a:rPr lang="en-IN" sz="2000" baseline="-25000" dirty="0">
                <a:latin typeface="Gill Sans MT" panose="020B05020201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But both the components must be in solution before they are available to micro-organism.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O</a:t>
            </a:r>
            <a:r>
              <a:rPr lang="en-IN" sz="2000" baseline="-25000" dirty="0">
                <a:latin typeface="Gill Sans MT" panose="020B0502020104020203" pitchFamily="34" charset="0"/>
              </a:rPr>
              <a:t>2</a:t>
            </a:r>
            <a:r>
              <a:rPr lang="en-IN" sz="2000" dirty="0">
                <a:latin typeface="Gill Sans MT" panose="020B0502020104020203" pitchFamily="34" charset="0"/>
              </a:rPr>
              <a:t> is approximately 6000 times less soluble in water than is glucose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Thus it is not possible to provide a microbial culture with all the oxygen it will need for complete oxidation of the glucose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The oxygen demand of an industrial fermentation process is normally satisfied by aerating and agitating the fermentation broth</a:t>
            </a:r>
          </a:p>
        </p:txBody>
      </p:sp>
      <p:pic>
        <p:nvPicPr>
          <p:cNvPr id="1026" name="Picture 2" descr="http://1.bp.blogspot.com/-l5Z1Wi1MUMI/T0y15T8ZeQI/AAAAAAAAABY/Vmy0EDiAeds/s1600/ferme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5" y="965031"/>
            <a:ext cx="5739064" cy="53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FACTORS AFFECTING </a:t>
            </a:r>
            <a:r>
              <a:rPr lang="en-US" sz="2000" dirty="0" err="1">
                <a:latin typeface="Gill Sans MT" panose="020B0502020104020203" pitchFamily="34" charset="0"/>
                <a:ea typeface="+mn-ea"/>
                <a:cs typeface="+mn-cs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  <a:ea typeface="+mn-ea"/>
                <a:cs typeface="+mn-cs"/>
              </a:rPr>
              <a:t>L</a:t>
            </a:r>
            <a:r>
              <a:rPr lang="en-US" sz="2000" dirty="0" err="1"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lang="en-US" sz="2000" dirty="0">
                <a:latin typeface="Gill Sans MT" panose="020B0502020104020203" pitchFamily="34" charset="0"/>
                <a:ea typeface="+mn-ea"/>
                <a:cs typeface="+mn-cs"/>
              </a:rPr>
              <a:t> VALUES IN FERMENTATION VESSELS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10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A number of factors have been demonstrated to affect the </a:t>
            </a:r>
            <a:r>
              <a:rPr lang="en-US" sz="2000" dirty="0" err="1">
                <a:latin typeface="Gill Sans MT" panose="020B0502020104020203" pitchFamily="34" charset="0"/>
              </a:rPr>
              <a:t>KLa</a:t>
            </a:r>
            <a:r>
              <a:rPr lang="en-US" sz="2000" dirty="0">
                <a:latin typeface="Gill Sans MT" panose="020B0502020104020203" pitchFamily="34" charset="0"/>
              </a:rPr>
              <a:t> value. Such factors include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air-flow rate employed in vessels,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degree of agitation inside vessels ,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rheological properties of the culture broth and 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 the presence of antifoam agents.</a:t>
            </a:r>
          </a:p>
        </p:txBody>
      </p:sp>
    </p:spTree>
    <p:extLst>
      <p:ext uri="{BB962C8B-B14F-4D97-AF65-F5344CB8AC3E}">
        <p14:creationId xmlns:p14="http://schemas.microsoft.com/office/powerpoint/2010/main" val="67544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495" y="814971"/>
            <a:ext cx="5799220" cy="410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Metabolism of culture is affected by the concentration of dissolved oxygen in the broth.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The effect of dissolved oxygen concentration on the specific oxygen uptake rate (</a:t>
            </a:r>
            <a:r>
              <a:rPr lang="en-IN" sz="2000" dirty="0" err="1">
                <a:latin typeface="Gill Sans MT" panose="020B0502020104020203" pitchFamily="34" charset="0"/>
              </a:rPr>
              <a:t>mmmoles</a:t>
            </a:r>
            <a:r>
              <a:rPr lang="en-IN" sz="2000" dirty="0">
                <a:latin typeface="Gill Sans MT" panose="020B0502020104020203" pitchFamily="34" charset="0"/>
              </a:rPr>
              <a:t> of oxygen consumed per </a:t>
            </a:r>
            <a:r>
              <a:rPr lang="en-IN" sz="2000" dirty="0" err="1">
                <a:latin typeface="Gill Sans MT" panose="020B0502020104020203" pitchFamily="34" charset="0"/>
              </a:rPr>
              <a:t>gdw</a:t>
            </a:r>
            <a:r>
              <a:rPr lang="en-IN" sz="2000" dirty="0">
                <a:latin typeface="Gill Sans MT" panose="020B0502020104020203" pitchFamily="34" charset="0"/>
              </a:rPr>
              <a:t> of cells per hour) is shown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If the DOC is to fall below the</a:t>
            </a:r>
            <a:r>
              <a:rPr lang="en-IN" sz="2000" dirty="0">
                <a:solidFill>
                  <a:srgbClr val="FF0000"/>
                </a:solidFill>
                <a:latin typeface="Gill Sans MT" panose="020B0502020104020203" pitchFamily="34" charset="0"/>
              </a:rPr>
              <a:t> critical </a:t>
            </a:r>
            <a:r>
              <a:rPr lang="en-IN" sz="2000" dirty="0">
                <a:latin typeface="Gill Sans MT" panose="020B0502020104020203" pitchFamily="34" charset="0"/>
              </a:rPr>
              <a:t>level then cells may be metabolically disturbed.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2505" y="5887329"/>
            <a:ext cx="8610600" cy="5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Effect of dissolved oxygen concentration in the Qo2 of a microorganism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814971"/>
            <a:ext cx="5149516" cy="48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Oxygen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Oxygen is normally supplied to microbial cultures in the form of air, this being the cheapest source available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Method for provision of a culture with a supply of air varies with the scale of the process.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Laboratory scale cultures may be aerated by means of shake-flask technique.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Pilot and industrial-scale fermentations are normally carried out in stirred, aerated vessels.</a:t>
            </a:r>
          </a:p>
        </p:txBody>
      </p:sp>
    </p:spTree>
    <p:extLst>
      <p:ext uri="{BB962C8B-B14F-4D97-AF65-F5344CB8AC3E}">
        <p14:creationId xmlns:p14="http://schemas.microsoft.com/office/powerpoint/2010/main" val="306636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Transfer of oxygen from air to the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4764505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Gill Sans MT" panose="020B0502020104020203" pitchFamily="34" charset="0"/>
              </a:rPr>
              <a:t>Transfer of oxygen from an air bubble into solution.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Gill Sans MT" panose="020B0502020104020203" pitchFamily="34" charset="0"/>
              </a:rPr>
              <a:t>Transfer of the dissolved oxygen through the fermentation medium to the microbial cell.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Gill Sans MT" panose="020B0502020104020203" pitchFamily="34" charset="0"/>
              </a:rPr>
              <a:t>Uptake of the dissolved oxygen by the cell.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Gill Sans MT" panose="020B0502020104020203" pitchFamily="34" charset="0"/>
              </a:rPr>
              <a:t>Limiting step in the transfer of oxygen from air to the cell is the transfer of oxygen into the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39" y="1690688"/>
            <a:ext cx="7815161" cy="49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36" y="186532"/>
            <a:ext cx="10976178" cy="5997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Rate of oxygen transfer from air bubble to the liquid phase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Gill Sans MT" panose="020B0502020104020203" pitchFamily="34" charset="0"/>
              </a:rPr>
              <a:t>C</a:t>
            </a:r>
            <a:r>
              <a:rPr lang="en-IN" sz="2000" baseline="-25000" dirty="0">
                <a:latin typeface="Gill Sans MT" panose="020B0502020104020203" pitchFamily="34" charset="0"/>
              </a:rPr>
              <a:t>L</a:t>
            </a:r>
            <a:r>
              <a:rPr lang="en-IN" sz="2000" dirty="0">
                <a:latin typeface="Gill Sans MT" panose="020B0502020104020203" pitchFamily="34" charset="0"/>
              </a:rPr>
              <a:t> = </a:t>
            </a:r>
            <a:r>
              <a:rPr lang="en-IN" sz="2000" dirty="0" err="1">
                <a:latin typeface="Gill Sans MT" panose="020B0502020104020203" pitchFamily="34" charset="0"/>
              </a:rPr>
              <a:t>concn</a:t>
            </a:r>
            <a:r>
              <a:rPr lang="en-IN" sz="2000" dirty="0">
                <a:latin typeface="Gill Sans MT" panose="020B0502020104020203" pitchFamily="34" charset="0"/>
              </a:rPr>
              <a:t>. of dissolved oxygen in the fermentation broth (</a:t>
            </a:r>
            <a:r>
              <a:rPr lang="en-IN" sz="2000" dirty="0" err="1">
                <a:latin typeface="Gill Sans MT" panose="020B0502020104020203" pitchFamily="34" charset="0"/>
              </a:rPr>
              <a:t>mmoles</a:t>
            </a:r>
            <a:r>
              <a:rPr lang="en-IN" sz="2000" dirty="0">
                <a:latin typeface="Gill Sans MT" panose="020B0502020104020203" pitchFamily="34" charset="0"/>
              </a:rPr>
              <a:t>/dm</a:t>
            </a:r>
            <a:r>
              <a:rPr lang="en-IN" sz="2000" baseline="30000" dirty="0">
                <a:latin typeface="Gill Sans MT" panose="020B0502020104020203" pitchFamily="34" charset="0"/>
              </a:rPr>
              <a:t>3</a:t>
            </a:r>
            <a:r>
              <a:rPr lang="en-IN" sz="2000" dirty="0">
                <a:latin typeface="Gill Sans MT" panose="020B05020201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Gill Sans MT" panose="020B0502020104020203" pitchFamily="34" charset="0"/>
              </a:rPr>
              <a:t>t= time (h)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>
                <a:latin typeface="Gill Sans MT" panose="020B0502020104020203" pitchFamily="34" charset="0"/>
              </a:rPr>
              <a:t>dC</a:t>
            </a:r>
            <a:r>
              <a:rPr lang="en-IN" sz="2000" baseline="-25000" dirty="0" err="1">
                <a:latin typeface="Gill Sans MT" panose="020B0502020104020203" pitchFamily="34" charset="0"/>
              </a:rPr>
              <a:t>L</a:t>
            </a:r>
            <a:r>
              <a:rPr lang="en-IN" sz="2000" dirty="0">
                <a:latin typeface="Gill Sans MT" panose="020B0502020104020203" pitchFamily="34" charset="0"/>
              </a:rPr>
              <a:t>/</a:t>
            </a:r>
            <a:r>
              <a:rPr lang="en-IN" sz="2000" dirty="0" err="1">
                <a:latin typeface="Gill Sans MT" panose="020B0502020104020203" pitchFamily="34" charset="0"/>
              </a:rPr>
              <a:t>dt</a:t>
            </a:r>
            <a:r>
              <a:rPr lang="en-IN" sz="2000" dirty="0">
                <a:latin typeface="Gill Sans MT" panose="020B0502020104020203" pitchFamily="34" charset="0"/>
              </a:rPr>
              <a:t> = change in oxygen concentration over a time period (oxygen transfer rate (</a:t>
            </a:r>
            <a:r>
              <a:rPr lang="en-IN" sz="2000" dirty="0" err="1">
                <a:latin typeface="Gill Sans MT" panose="020B0502020104020203" pitchFamily="34" charset="0"/>
              </a:rPr>
              <a:t>mmoles</a:t>
            </a:r>
            <a:r>
              <a:rPr lang="en-IN" sz="2000" dirty="0">
                <a:latin typeface="Gill Sans MT" panose="020B0502020104020203" pitchFamily="34" charset="0"/>
              </a:rPr>
              <a:t>/dm</a:t>
            </a:r>
            <a:r>
              <a:rPr lang="en-IN" sz="2000" baseline="30000" dirty="0">
                <a:latin typeface="Gill Sans MT" panose="020B0502020104020203" pitchFamily="34" charset="0"/>
              </a:rPr>
              <a:t>3</a:t>
            </a:r>
            <a:r>
              <a:rPr lang="en-IN" sz="2000" dirty="0">
                <a:latin typeface="Gill Sans MT" panose="020B0502020104020203" pitchFamily="34" charset="0"/>
              </a:rPr>
              <a:t>/h)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Gill Sans MT" panose="020B0502020104020203" pitchFamily="34" charset="0"/>
              </a:rPr>
              <a:t>K</a:t>
            </a:r>
            <a:r>
              <a:rPr lang="en-IN" sz="2000" baseline="-25000" dirty="0">
                <a:latin typeface="Gill Sans MT" panose="020B0502020104020203" pitchFamily="34" charset="0"/>
              </a:rPr>
              <a:t>L</a:t>
            </a:r>
            <a:r>
              <a:rPr lang="en-IN" sz="2000" dirty="0">
                <a:latin typeface="Gill Sans MT" panose="020B0502020104020203" pitchFamily="34" charset="0"/>
              </a:rPr>
              <a:t> = mass transfer coefficient (cm/h)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Gill Sans MT" panose="020B0502020104020203" pitchFamily="34" charset="0"/>
              </a:rPr>
              <a:t>a= gas/liquid interface area per liquid volume (cm</a:t>
            </a:r>
            <a:r>
              <a:rPr lang="en-IN" sz="2000" baseline="30000" dirty="0">
                <a:latin typeface="Gill Sans MT" panose="020B0502020104020203" pitchFamily="34" charset="0"/>
              </a:rPr>
              <a:t>2</a:t>
            </a:r>
            <a:r>
              <a:rPr lang="en-IN" sz="2000" dirty="0">
                <a:latin typeface="Gill Sans MT" panose="020B0502020104020203" pitchFamily="34" charset="0"/>
              </a:rPr>
              <a:t>/cm</a:t>
            </a:r>
            <a:r>
              <a:rPr lang="en-IN" sz="2000" baseline="30000" dirty="0">
                <a:latin typeface="Gill Sans MT" panose="020B0502020104020203" pitchFamily="34" charset="0"/>
              </a:rPr>
              <a:t>3</a:t>
            </a:r>
            <a:r>
              <a:rPr lang="en-IN" sz="2000" dirty="0">
                <a:latin typeface="Gill Sans MT" panose="020B05020201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Gill Sans MT" panose="020B0502020104020203" pitchFamily="34" charset="0"/>
              </a:rPr>
              <a:t>C*=saturated dissolved oxygen concentration (</a:t>
            </a:r>
            <a:r>
              <a:rPr lang="en-IN" sz="2000" dirty="0" err="1">
                <a:latin typeface="Gill Sans MT" panose="020B0502020104020203" pitchFamily="34" charset="0"/>
              </a:rPr>
              <a:t>mmoles</a:t>
            </a:r>
            <a:r>
              <a:rPr lang="en-IN" sz="2000" dirty="0">
                <a:latin typeface="Gill Sans MT" panose="020B0502020104020203" pitchFamily="34" charset="0"/>
              </a:rPr>
              <a:t>/dm</a:t>
            </a:r>
            <a:r>
              <a:rPr lang="en-IN" sz="2000" baseline="30000" dirty="0">
                <a:latin typeface="Gill Sans MT" panose="020B0502020104020203" pitchFamily="34" charset="0"/>
              </a:rPr>
              <a:t>3</a:t>
            </a:r>
            <a:r>
              <a:rPr lang="en-IN" sz="2000" dirty="0">
                <a:latin typeface="Gill Sans MT" panose="020B0502020104020203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1314" y="1153886"/>
                <a:ext cx="3833586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𝐾𝐿𝑎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1153886"/>
                <a:ext cx="3833586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5" y="1564105"/>
            <a:ext cx="10515600" cy="5070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K</a:t>
            </a:r>
            <a:r>
              <a:rPr lang="en-IN" sz="2000" baseline="-25000" dirty="0">
                <a:latin typeface="Gill Sans MT" panose="020B0502020104020203" pitchFamily="34" charset="0"/>
              </a:rPr>
              <a:t>L </a:t>
            </a:r>
            <a:r>
              <a:rPr lang="en-IN" sz="2000" dirty="0">
                <a:latin typeface="Gill Sans MT" panose="020B0502020104020203" pitchFamily="34" charset="0"/>
              </a:rPr>
              <a:t>may be considered as the sum of the reciprocals of the resistances to the transfer of oxygen from gas to liquid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(C</a:t>
            </a:r>
            <a:r>
              <a:rPr lang="en-IN" sz="2000" baseline="30000" dirty="0">
                <a:latin typeface="Gill Sans MT" panose="020B0502020104020203" pitchFamily="34" charset="0"/>
              </a:rPr>
              <a:t>*</a:t>
            </a:r>
            <a:r>
              <a:rPr lang="en-IN" sz="2000" dirty="0">
                <a:latin typeface="Gill Sans MT" panose="020B0502020104020203" pitchFamily="34" charset="0"/>
              </a:rPr>
              <a:t>-C</a:t>
            </a:r>
            <a:r>
              <a:rPr lang="en-IN" sz="2000" baseline="-25000" dirty="0">
                <a:latin typeface="Gill Sans MT" panose="020B0502020104020203" pitchFamily="34" charset="0"/>
              </a:rPr>
              <a:t>L</a:t>
            </a:r>
            <a:r>
              <a:rPr lang="en-IN" sz="2000" dirty="0">
                <a:latin typeface="Gill Sans MT" panose="020B0502020104020203" pitchFamily="34" charset="0"/>
              </a:rPr>
              <a:t>) considered as driving force across the resistances.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‘</a:t>
            </a:r>
            <a:r>
              <a:rPr lang="en-IN" sz="2000" dirty="0" err="1">
                <a:latin typeface="Gill Sans MT" panose="020B0502020104020203" pitchFamily="34" charset="0"/>
              </a:rPr>
              <a:t>K</a:t>
            </a:r>
            <a:r>
              <a:rPr lang="en-IN" sz="2000" baseline="-25000" dirty="0" err="1">
                <a:latin typeface="Gill Sans MT" panose="020B0502020104020203" pitchFamily="34" charset="0"/>
              </a:rPr>
              <a:t>L</a:t>
            </a:r>
            <a:r>
              <a:rPr lang="en-IN" sz="2000" dirty="0" err="1">
                <a:latin typeface="Gill Sans MT" panose="020B0502020104020203" pitchFamily="34" charset="0"/>
              </a:rPr>
              <a:t>a</a:t>
            </a:r>
            <a:r>
              <a:rPr lang="en-IN" sz="2000" dirty="0">
                <a:latin typeface="Gill Sans MT" panose="020B0502020104020203" pitchFamily="34" charset="0"/>
              </a:rPr>
              <a:t>’ volumetric mass transfer coefficient (units h-1)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This volumetric mass transfer coefficient is used to measure the aeration capacity of the fermenter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Gill Sans MT" panose="020B0502020104020203" pitchFamily="34" charset="0"/>
              </a:rPr>
              <a:t>K</a:t>
            </a:r>
            <a:r>
              <a:rPr lang="en-IN" sz="2000" baseline="-25000" dirty="0" err="1">
                <a:latin typeface="Gill Sans MT" panose="020B0502020104020203" pitchFamily="34" charset="0"/>
              </a:rPr>
              <a:t>L</a:t>
            </a:r>
            <a:r>
              <a:rPr lang="en-IN" sz="2000" dirty="0" err="1">
                <a:latin typeface="Gill Sans MT" panose="020B0502020104020203" pitchFamily="34" charset="0"/>
              </a:rPr>
              <a:t>a</a:t>
            </a:r>
            <a:r>
              <a:rPr lang="en-IN" sz="2000" dirty="0">
                <a:latin typeface="Gill Sans MT" panose="020B0502020104020203" pitchFamily="34" charset="0"/>
              </a:rPr>
              <a:t> is affected by variables such as aeration rate, agitation rate and impeller design.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51314" y="620486"/>
                <a:ext cx="296231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  <m:r>
                            <a:rPr lang="en-IN" sz="2400" b="0" i="1" baseline="-2500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𝐾𝐿𝑎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400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4" y="620486"/>
                <a:ext cx="2962315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39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Determination of </a:t>
            </a:r>
            <a:r>
              <a:rPr lang="en-IN" dirty="0" err="1">
                <a:latin typeface="Gill Sans MT" panose="020B0502020104020203" pitchFamily="34" charset="0"/>
              </a:rPr>
              <a:t>K</a:t>
            </a:r>
            <a:r>
              <a:rPr lang="en-IN" baseline="-25000" dirty="0" err="1">
                <a:latin typeface="Gill Sans MT" panose="020B0502020104020203" pitchFamily="34" charset="0"/>
              </a:rPr>
              <a:t>L</a:t>
            </a:r>
            <a:r>
              <a:rPr lang="en-IN" dirty="0" err="1">
                <a:latin typeface="Gill Sans MT" panose="020B0502020104020203" pitchFamily="34" charset="0"/>
              </a:rPr>
              <a:t>a</a:t>
            </a:r>
            <a:r>
              <a:rPr lang="en-IN" dirty="0">
                <a:latin typeface="Gill Sans MT" panose="020B0502020104020203" pitchFamily="34" charset="0"/>
              </a:rPr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415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Gill Sans MT" panose="020B0502020104020203" pitchFamily="34" charset="0"/>
              </a:rPr>
              <a:t>Sulphite oxidation technique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Gill Sans MT" panose="020B0502020104020203" pitchFamily="34" charset="0"/>
              </a:rPr>
              <a:t>Gassing out technique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Gill Sans MT" panose="020B0502020104020203" pitchFamily="34" charset="0"/>
              </a:rPr>
              <a:t>Static method of gassing out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Gill Sans MT" panose="020B0502020104020203" pitchFamily="34" charset="0"/>
              </a:rPr>
              <a:t>Dynamic method of gassing out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Gill Sans MT" panose="020B0502020104020203" pitchFamily="34" charset="0"/>
              </a:rPr>
              <a:t>Oxygen balance technique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4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3" y="94164"/>
            <a:ext cx="10515600" cy="1325563"/>
          </a:xfrm>
        </p:spPr>
        <p:txBody>
          <a:bodyPr/>
          <a:lstStyle/>
          <a:p>
            <a:r>
              <a:rPr lang="en-IN" dirty="0" err="1">
                <a:latin typeface="Gill Sans MT" panose="020B0502020104020203" pitchFamily="34" charset="0"/>
              </a:rPr>
              <a:t>Sulfite</a:t>
            </a:r>
            <a:r>
              <a:rPr lang="en-IN" dirty="0">
                <a:latin typeface="Gill Sans MT" panose="020B0502020104020203" pitchFamily="34" charset="0"/>
              </a:rPr>
              <a:t> oxidation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9727"/>
            <a:ext cx="11959389" cy="6063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Gill Sans MT" panose="020B0502020104020203" pitchFamily="34" charset="0"/>
              </a:rPr>
              <a:t>This technique </a:t>
            </a:r>
            <a:r>
              <a:rPr lang="en-IN" sz="2000" dirty="0" err="1">
                <a:latin typeface="Gill Sans MT" panose="020B0502020104020203" pitchFamily="34" charset="0"/>
              </a:rPr>
              <a:t>doesnot</a:t>
            </a:r>
            <a:r>
              <a:rPr lang="en-IN" sz="2000" dirty="0">
                <a:latin typeface="Gill Sans MT" panose="020B0502020104020203" pitchFamily="34" charset="0"/>
              </a:rPr>
              <a:t> require measurement of dissolved oxygen concentrations but relies on the rate of conversion of sodium sulphite to sodium sulphate in presence of copper or cobalt catalyst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Gill Sans MT" panose="020B0502020104020203" pitchFamily="34" charset="0"/>
              </a:rPr>
              <a:t>Na</a:t>
            </a:r>
            <a:r>
              <a:rPr lang="en-US" sz="2000" i="1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S0</a:t>
            </a:r>
            <a:r>
              <a:rPr lang="en-US" sz="2000" i="1" baseline="-25000" dirty="0">
                <a:latin typeface="Gill Sans MT" panose="020B0502020104020203" pitchFamily="34" charset="0"/>
              </a:rPr>
              <a:t>3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+ </a:t>
            </a:r>
            <a:r>
              <a:rPr lang="en-US" sz="2000" i="1" dirty="0">
                <a:latin typeface="Gill Sans MT" panose="020B0502020104020203" pitchFamily="34" charset="0"/>
              </a:rPr>
              <a:t>0.50</a:t>
            </a:r>
            <a:r>
              <a:rPr lang="en-US" sz="2000" i="1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= </a:t>
            </a:r>
            <a:r>
              <a:rPr lang="en-US" sz="2000" i="1" dirty="0">
                <a:latin typeface="Gill Sans MT" panose="020B0502020104020203" pitchFamily="34" charset="0"/>
              </a:rPr>
              <a:t>Na</a:t>
            </a:r>
            <a:r>
              <a:rPr lang="en-US" sz="2000" i="1" baseline="-25000" dirty="0">
                <a:latin typeface="Gill Sans MT" panose="020B0502020104020203" pitchFamily="34" charset="0"/>
              </a:rPr>
              <a:t>2</a:t>
            </a:r>
            <a:r>
              <a:rPr lang="en-US" sz="2000" i="1" dirty="0">
                <a:latin typeface="Gill Sans MT" panose="020B0502020104020203" pitchFamily="34" charset="0"/>
              </a:rPr>
              <a:t>S0</a:t>
            </a:r>
            <a:r>
              <a:rPr lang="en-US" sz="2000" i="1" baseline="-25000" dirty="0">
                <a:latin typeface="Gill Sans MT" panose="020B0502020104020203" pitchFamily="34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MT" panose="020B0502020104020203" pitchFamily="34" charset="0"/>
              </a:rPr>
              <a:t>Since the dissolved oxygen concentration, is zero then the </a:t>
            </a:r>
            <a:r>
              <a:rPr lang="en-IN" sz="2000" dirty="0" err="1">
                <a:latin typeface="Gill Sans MT" panose="020B0502020104020203" pitchFamily="34" charset="0"/>
              </a:rPr>
              <a:t>K</a:t>
            </a:r>
            <a:r>
              <a:rPr lang="en-IN" sz="2000" baseline="-25000" dirty="0" err="1">
                <a:latin typeface="Gill Sans MT" panose="020B0502020104020203" pitchFamily="34" charset="0"/>
              </a:rPr>
              <a:t>L</a:t>
            </a:r>
            <a:r>
              <a:rPr lang="en-IN" sz="2000" dirty="0" err="1">
                <a:latin typeface="Gill Sans MT" panose="020B0502020104020203" pitchFamily="34" charset="0"/>
              </a:rPr>
              <a:t>a</a:t>
            </a:r>
            <a:r>
              <a:rPr lang="en-IN" sz="20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may then be  calculated from the equation: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Gill Sans MT" panose="020B0502020104020203" pitchFamily="34" charset="0"/>
              </a:rPr>
              <a:t>     </a:t>
            </a:r>
            <a:r>
              <a:rPr lang="en-US" sz="2000" dirty="0" err="1">
                <a:latin typeface="Gill Sans MT" panose="020B0502020104020203" pitchFamily="34" charset="0"/>
              </a:rPr>
              <a:t>dC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>
                <a:latin typeface="Gill Sans MT" panose="020B0502020104020203" pitchFamily="34" charset="0"/>
              </a:rPr>
              <a:t> / </a:t>
            </a:r>
            <a:r>
              <a:rPr lang="en-US" sz="2000" dirty="0" err="1">
                <a:latin typeface="Gill Sans MT" panose="020B0502020104020203" pitchFamily="34" charset="0"/>
              </a:rPr>
              <a:t>dt</a:t>
            </a:r>
            <a:r>
              <a:rPr lang="en-US" sz="2000" dirty="0">
                <a:latin typeface="Gill Sans MT" panose="020B0502020104020203" pitchFamily="34" charset="0"/>
              </a:rPr>
              <a:t> = OTR=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i="1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. C*                 (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</a:t>
            </a:r>
            <a:r>
              <a:rPr lang="en-US" sz="2000" dirty="0" err="1">
                <a:latin typeface="Gill Sans MT" panose="020B0502020104020203" pitchFamily="34" charset="0"/>
              </a:rPr>
              <a:t>K</a:t>
            </a:r>
            <a:r>
              <a:rPr lang="en-US" sz="2000" baseline="-25000" dirty="0" err="1">
                <a:latin typeface="Gill Sans MT" panose="020B0502020104020203" pitchFamily="34" charset="0"/>
              </a:rPr>
              <a:t>L</a:t>
            </a:r>
            <a:r>
              <a:rPr lang="en-US" sz="2000" dirty="0" err="1">
                <a:latin typeface="Gill Sans MT" panose="020B0502020104020203" pitchFamily="34" charset="0"/>
              </a:rPr>
              <a:t>a</a:t>
            </a:r>
            <a:r>
              <a:rPr lang="en-US" sz="2000" dirty="0">
                <a:latin typeface="Gill Sans MT" panose="020B0502020104020203" pitchFamily="34" charset="0"/>
              </a:rPr>
              <a:t> = OTR/ C*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Gill Sans MT" panose="020B0502020104020203" pitchFamily="34" charset="0"/>
              </a:rPr>
              <a:t>where OTR is the oxygen transfer rate</a:t>
            </a: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1462</Words>
  <Application>Microsoft Macintosh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Gill Sans MT</vt:lpstr>
      <vt:lpstr>Wingdings</vt:lpstr>
      <vt:lpstr>Office Theme</vt:lpstr>
      <vt:lpstr>Aeration and agitation</vt:lpstr>
      <vt:lpstr>PowerPoint Presentation</vt:lpstr>
      <vt:lpstr>PowerPoint Presentation</vt:lpstr>
      <vt:lpstr>Oxygen Supply</vt:lpstr>
      <vt:lpstr>Transfer of oxygen from air to the cell</vt:lpstr>
      <vt:lpstr>PowerPoint Presentation</vt:lpstr>
      <vt:lpstr>PowerPoint Presentation</vt:lpstr>
      <vt:lpstr>Determination of KLa values</vt:lpstr>
      <vt:lpstr>Sulfite oxidation technique</vt:lpstr>
      <vt:lpstr>Gassing out technique</vt:lpstr>
      <vt:lpstr>Static method</vt:lpstr>
      <vt:lpstr>A plot of the In(C* - CL) against time of aeration, the slope of which equals -KLa.</vt:lpstr>
      <vt:lpstr>Fig.1.  Dynamic gassing out for the determination of KLa values.            Aeration was terminated at point A and recommenced at            point B.</vt:lpstr>
      <vt:lpstr>Dynamic gassing out method</vt:lpstr>
      <vt:lpstr>Fig. 2 . The dynamic method for determination of KLa values. The information is gleaned from Fig.1. by taking tangents of the curve, BC, at various values of CL'</vt:lpstr>
      <vt:lpstr>PowerPoint Presentation</vt:lpstr>
      <vt:lpstr> Oxygen-balance technique</vt:lpstr>
      <vt:lpstr>PowerPoint Presentation</vt:lpstr>
      <vt:lpstr>PowerPoint Presentation</vt:lpstr>
      <vt:lpstr>FACTORS AFFECTING KLa VALUES IN FERMENTATION VESSELS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Aeration and agitation</dc:title>
  <dc:creator>kruthi dhoria</dc:creator>
  <cp:lastModifiedBy>Dr Santhosh Kumar Devarai</cp:lastModifiedBy>
  <cp:revision>45</cp:revision>
  <dcterms:created xsi:type="dcterms:W3CDTF">2018-10-31T10:50:12Z</dcterms:created>
  <dcterms:modified xsi:type="dcterms:W3CDTF">2021-11-03T05:28:35Z</dcterms:modified>
</cp:coreProperties>
</file>