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5" r:id="rId26"/>
    <p:sldId id="287" r:id="rId27"/>
    <p:sldId id="288" r:id="rId28"/>
    <p:sldId id="289" r:id="rId29"/>
    <p:sldId id="29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C8E723-39B5-44A0-BCC9-5A127E88E038}"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FA53A2-F736-4CA9-9FA7-DF3E26BDA324}" type="slidenum">
              <a:rPr lang="en-US" smtClean="0"/>
              <a:t>‹#›</a:t>
            </a:fld>
            <a:endParaRPr lang="en-US"/>
          </a:p>
        </p:txBody>
      </p:sp>
    </p:spTree>
    <p:extLst>
      <p:ext uri="{BB962C8B-B14F-4D97-AF65-F5344CB8AC3E}">
        <p14:creationId xmlns:p14="http://schemas.microsoft.com/office/powerpoint/2010/main" val="566712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C8E723-39B5-44A0-BCC9-5A127E88E038}"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FA53A2-F736-4CA9-9FA7-DF3E26BDA324}" type="slidenum">
              <a:rPr lang="en-US" smtClean="0"/>
              <a:t>‹#›</a:t>
            </a:fld>
            <a:endParaRPr lang="en-US"/>
          </a:p>
        </p:txBody>
      </p:sp>
    </p:spTree>
    <p:extLst>
      <p:ext uri="{BB962C8B-B14F-4D97-AF65-F5344CB8AC3E}">
        <p14:creationId xmlns:p14="http://schemas.microsoft.com/office/powerpoint/2010/main" val="1689915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C8E723-39B5-44A0-BCC9-5A127E88E038}"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FA53A2-F736-4CA9-9FA7-DF3E26BDA324}" type="slidenum">
              <a:rPr lang="en-US" smtClean="0"/>
              <a:t>‹#›</a:t>
            </a:fld>
            <a:endParaRPr lang="en-US"/>
          </a:p>
        </p:txBody>
      </p:sp>
    </p:spTree>
    <p:extLst>
      <p:ext uri="{BB962C8B-B14F-4D97-AF65-F5344CB8AC3E}">
        <p14:creationId xmlns:p14="http://schemas.microsoft.com/office/powerpoint/2010/main" val="553746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C8E723-39B5-44A0-BCC9-5A127E88E038}"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FA53A2-F736-4CA9-9FA7-DF3E26BDA324}" type="slidenum">
              <a:rPr lang="en-US" smtClean="0"/>
              <a:t>‹#›</a:t>
            </a:fld>
            <a:endParaRPr lang="en-US"/>
          </a:p>
        </p:txBody>
      </p:sp>
    </p:spTree>
    <p:extLst>
      <p:ext uri="{BB962C8B-B14F-4D97-AF65-F5344CB8AC3E}">
        <p14:creationId xmlns:p14="http://schemas.microsoft.com/office/powerpoint/2010/main" val="3624796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C8E723-39B5-44A0-BCC9-5A127E88E038}"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FA53A2-F736-4CA9-9FA7-DF3E26BDA324}" type="slidenum">
              <a:rPr lang="en-US" smtClean="0"/>
              <a:t>‹#›</a:t>
            </a:fld>
            <a:endParaRPr lang="en-US"/>
          </a:p>
        </p:txBody>
      </p:sp>
    </p:spTree>
    <p:extLst>
      <p:ext uri="{BB962C8B-B14F-4D97-AF65-F5344CB8AC3E}">
        <p14:creationId xmlns:p14="http://schemas.microsoft.com/office/powerpoint/2010/main" val="2448931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C8E723-39B5-44A0-BCC9-5A127E88E038}" type="datetimeFigureOut">
              <a:rPr lang="en-US" smtClean="0"/>
              <a:t>9/3/2018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FA53A2-F736-4CA9-9FA7-DF3E26BDA324}" type="slidenum">
              <a:rPr lang="en-US" smtClean="0"/>
              <a:t>‹#›</a:t>
            </a:fld>
            <a:endParaRPr lang="en-US"/>
          </a:p>
        </p:txBody>
      </p:sp>
    </p:spTree>
    <p:extLst>
      <p:ext uri="{BB962C8B-B14F-4D97-AF65-F5344CB8AC3E}">
        <p14:creationId xmlns:p14="http://schemas.microsoft.com/office/powerpoint/2010/main" val="311877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C8E723-39B5-44A0-BCC9-5A127E88E038}" type="datetimeFigureOut">
              <a:rPr lang="en-US" smtClean="0"/>
              <a:t>9/3/2018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FA53A2-F736-4CA9-9FA7-DF3E26BDA324}" type="slidenum">
              <a:rPr lang="en-US" smtClean="0"/>
              <a:t>‹#›</a:t>
            </a:fld>
            <a:endParaRPr lang="en-US"/>
          </a:p>
        </p:txBody>
      </p:sp>
    </p:spTree>
    <p:extLst>
      <p:ext uri="{BB962C8B-B14F-4D97-AF65-F5344CB8AC3E}">
        <p14:creationId xmlns:p14="http://schemas.microsoft.com/office/powerpoint/2010/main" val="2884352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C8E723-39B5-44A0-BCC9-5A127E88E038}" type="datetimeFigureOut">
              <a:rPr lang="en-US" smtClean="0"/>
              <a:t>9/3/2018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FA53A2-F736-4CA9-9FA7-DF3E26BDA324}" type="slidenum">
              <a:rPr lang="en-US" smtClean="0"/>
              <a:t>‹#›</a:t>
            </a:fld>
            <a:endParaRPr lang="en-US"/>
          </a:p>
        </p:txBody>
      </p:sp>
    </p:spTree>
    <p:extLst>
      <p:ext uri="{BB962C8B-B14F-4D97-AF65-F5344CB8AC3E}">
        <p14:creationId xmlns:p14="http://schemas.microsoft.com/office/powerpoint/2010/main" val="1589126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C8E723-39B5-44A0-BCC9-5A127E88E038}" type="datetimeFigureOut">
              <a:rPr lang="en-US" smtClean="0"/>
              <a:t>9/3/2018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FA53A2-F736-4CA9-9FA7-DF3E26BDA324}" type="slidenum">
              <a:rPr lang="en-US" smtClean="0"/>
              <a:t>‹#›</a:t>
            </a:fld>
            <a:endParaRPr lang="en-US"/>
          </a:p>
        </p:txBody>
      </p:sp>
    </p:spTree>
    <p:extLst>
      <p:ext uri="{BB962C8B-B14F-4D97-AF65-F5344CB8AC3E}">
        <p14:creationId xmlns:p14="http://schemas.microsoft.com/office/powerpoint/2010/main" val="564260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C8E723-39B5-44A0-BCC9-5A127E88E038}" type="datetimeFigureOut">
              <a:rPr lang="en-US" smtClean="0"/>
              <a:t>9/3/2018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FA53A2-F736-4CA9-9FA7-DF3E26BDA324}" type="slidenum">
              <a:rPr lang="en-US" smtClean="0"/>
              <a:t>‹#›</a:t>
            </a:fld>
            <a:endParaRPr lang="en-US"/>
          </a:p>
        </p:txBody>
      </p:sp>
    </p:spTree>
    <p:extLst>
      <p:ext uri="{BB962C8B-B14F-4D97-AF65-F5344CB8AC3E}">
        <p14:creationId xmlns:p14="http://schemas.microsoft.com/office/powerpoint/2010/main" val="2135418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C8E723-39B5-44A0-BCC9-5A127E88E038}" type="datetimeFigureOut">
              <a:rPr lang="en-US" smtClean="0"/>
              <a:t>9/3/2018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FA53A2-F736-4CA9-9FA7-DF3E26BDA324}" type="slidenum">
              <a:rPr lang="en-US" smtClean="0"/>
              <a:t>‹#›</a:t>
            </a:fld>
            <a:endParaRPr lang="en-US"/>
          </a:p>
        </p:txBody>
      </p:sp>
    </p:spTree>
    <p:extLst>
      <p:ext uri="{BB962C8B-B14F-4D97-AF65-F5344CB8AC3E}">
        <p14:creationId xmlns:p14="http://schemas.microsoft.com/office/powerpoint/2010/main" val="524609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C8E723-39B5-44A0-BCC9-5A127E88E038}" type="datetimeFigureOut">
              <a:rPr lang="en-US" smtClean="0"/>
              <a:t>9/3/2018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FA53A2-F736-4CA9-9FA7-DF3E26BDA324}" type="slidenum">
              <a:rPr lang="en-US" smtClean="0"/>
              <a:t>‹#›</a:t>
            </a:fld>
            <a:endParaRPr lang="en-US"/>
          </a:p>
        </p:txBody>
      </p:sp>
    </p:spTree>
    <p:extLst>
      <p:ext uri="{BB962C8B-B14F-4D97-AF65-F5344CB8AC3E}">
        <p14:creationId xmlns:p14="http://schemas.microsoft.com/office/powerpoint/2010/main" val="53861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www.imb-jena.de/~rake/Bioinformatics_WEB/gifs/amino_acids_chiral.gif" TargetMode="External"/><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5.bin"/><Relationship Id="rId5" Type="http://schemas.openxmlformats.org/officeDocument/2006/relationships/image" Target="../media/image2.png"/><Relationship Id="rId10" Type="http://schemas.openxmlformats.org/officeDocument/2006/relationships/image" Target="../media/image4.png"/><Relationship Id="rId4" Type="http://schemas.openxmlformats.org/officeDocument/2006/relationships/oleObject" Target="../embeddings/oleObject1.bin"/><Relationship Id="rId9"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8.png"/><Relationship Id="rId10" Type="http://schemas.openxmlformats.org/officeDocument/2006/relationships/image" Target="../media/image14.png"/><Relationship Id="rId4" Type="http://schemas.openxmlformats.org/officeDocument/2006/relationships/oleObject" Target="../embeddings/oleObject6.bin"/><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64775" y="2538484"/>
            <a:ext cx="9648968" cy="769441"/>
          </a:xfrm>
          <a:prstGeom prst="rect">
            <a:avLst/>
          </a:prstGeom>
          <a:noFill/>
          <a:ln w="38100">
            <a:solidFill>
              <a:srgbClr val="00B050"/>
            </a:solidFill>
          </a:ln>
        </p:spPr>
        <p:txBody>
          <a:bodyPr wrap="square" rtlCol="0">
            <a:spAutoFit/>
          </a:bodyPr>
          <a:lstStyle/>
          <a:p>
            <a:r>
              <a:rPr lang="en-US" sz="4400" b="1" i="1" dirty="0" smtClean="0">
                <a:solidFill>
                  <a:srgbClr val="C00000"/>
                </a:solidFill>
                <a:latin typeface="Times New Roman" panose="02020603050405020304" pitchFamily="18" charset="0"/>
                <a:cs typeface="Times New Roman" panose="02020603050405020304" pitchFamily="18" charset="0"/>
              </a:rPr>
              <a:t>Lehninger of Principles of Biochemistry</a:t>
            </a:r>
            <a:endParaRPr lang="en-US" sz="4400" b="1" i="1"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6843290" y="5616060"/>
            <a:ext cx="4849404" cy="830997"/>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David L. Nelson and Michael M. </a:t>
            </a:r>
            <a:r>
              <a:rPr lang="en-US" sz="2400" dirty="0" smtClean="0">
                <a:latin typeface="Times New Roman" panose="02020603050405020304" pitchFamily="18" charset="0"/>
                <a:cs typeface="Times New Roman" panose="02020603050405020304" pitchFamily="18" charset="0"/>
              </a:rPr>
              <a:t>Cox</a:t>
            </a:r>
          </a:p>
          <a:p>
            <a:r>
              <a:rPr lang="en-US" sz="2400" dirty="0" smtClean="0">
                <a:latin typeface="Times New Roman" panose="02020603050405020304" pitchFamily="18" charset="0"/>
                <a:cs typeface="Times New Roman" panose="02020603050405020304" pitchFamily="18" charset="0"/>
              </a:rPr>
              <a:t>6</a:t>
            </a:r>
            <a:r>
              <a:rPr lang="en-US" sz="2400" baseline="30000" dirty="0" smtClean="0">
                <a:latin typeface="Times New Roman" panose="02020603050405020304" pitchFamily="18" charset="0"/>
                <a:cs typeface="Times New Roman" panose="02020603050405020304" pitchFamily="18" charset="0"/>
              </a:rPr>
              <a:t>th</a:t>
            </a:r>
            <a:r>
              <a:rPr lang="en-US" sz="2400" dirty="0" smtClean="0">
                <a:latin typeface="Times New Roman" panose="02020603050405020304" pitchFamily="18" charset="0"/>
                <a:cs typeface="Times New Roman" panose="02020603050405020304" pitchFamily="18" charset="0"/>
              </a:rPr>
              <a:t> edition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49355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9" name="Text Box 11"/>
          <p:cNvSpPr txBox="1">
            <a:spLocks noChangeArrowheads="1"/>
          </p:cNvSpPr>
          <p:nvPr/>
        </p:nvSpPr>
        <p:spPr bwMode="auto">
          <a:xfrm>
            <a:off x="1600201" y="1619250"/>
            <a:ext cx="877887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b="1">
                <a:solidFill>
                  <a:srgbClr val="0000FF"/>
                </a:solidFill>
                <a:latin typeface="New Century Schoolbook" pitchFamily="18" charset="0"/>
              </a:rPr>
              <a:t>Alanine</a:t>
            </a:r>
            <a:r>
              <a:rPr lang="en-GB" altLang="en-US" b="1">
                <a:latin typeface="New Century Schoolbook" pitchFamily="18" charset="0"/>
              </a:rPr>
              <a:t>, </a:t>
            </a:r>
            <a:r>
              <a:rPr lang="en-GB" altLang="en-US" b="1">
                <a:solidFill>
                  <a:srgbClr val="0000FF"/>
                </a:solidFill>
                <a:latin typeface="New Century Schoolbook" pitchFamily="18" charset="0"/>
              </a:rPr>
              <a:t>Valine</a:t>
            </a:r>
            <a:r>
              <a:rPr lang="en-GB" altLang="en-US" b="1">
                <a:latin typeface="New Century Schoolbook" pitchFamily="18" charset="0"/>
              </a:rPr>
              <a:t>, </a:t>
            </a:r>
            <a:r>
              <a:rPr lang="en-GB" altLang="en-US" b="1">
                <a:solidFill>
                  <a:srgbClr val="0000FF"/>
                </a:solidFill>
                <a:latin typeface="New Century Schoolbook" pitchFamily="18" charset="0"/>
              </a:rPr>
              <a:t>Leucine</a:t>
            </a:r>
            <a:r>
              <a:rPr lang="en-GB" altLang="en-US" b="1">
                <a:latin typeface="New Century Schoolbook" pitchFamily="18" charset="0"/>
              </a:rPr>
              <a:t> and </a:t>
            </a:r>
            <a:r>
              <a:rPr lang="en-GB" altLang="en-US" b="1">
                <a:solidFill>
                  <a:srgbClr val="0000FF"/>
                </a:solidFill>
                <a:latin typeface="New Century Schoolbook" pitchFamily="18" charset="0"/>
              </a:rPr>
              <a:t>Isoleucine</a:t>
            </a:r>
            <a:r>
              <a:rPr lang="en-GB" altLang="en-US" b="1">
                <a:latin typeface="New Century Schoolbook" pitchFamily="18" charset="0"/>
              </a:rPr>
              <a:t> have saturated hydrocarbon R groups (i.e. they only have hydrogen and carbon linked by single covalent bonds).  Leucine and Isoleucine are isomers of each other. </a:t>
            </a:r>
            <a:endParaRPr lang="cs-CZ" altLang="en-US" b="1">
              <a:latin typeface="New Century Schoolbook" pitchFamily="18" charset="0"/>
            </a:endParaRPr>
          </a:p>
        </p:txBody>
      </p:sp>
      <p:sp>
        <p:nvSpPr>
          <p:cNvPr id="32780" name="Text Box 12"/>
          <p:cNvSpPr txBox="1">
            <a:spLocks noChangeArrowheads="1"/>
          </p:cNvSpPr>
          <p:nvPr/>
        </p:nvSpPr>
        <p:spPr bwMode="auto">
          <a:xfrm>
            <a:off x="1812926" y="269876"/>
            <a:ext cx="83978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b="1">
                <a:latin typeface="New Century Schoolbook" pitchFamily="18" charset="0"/>
              </a:rPr>
              <a:t>The simplest amino acid is </a:t>
            </a:r>
            <a:r>
              <a:rPr lang="en-GB" altLang="en-US" b="1">
                <a:solidFill>
                  <a:srgbClr val="0000FF"/>
                </a:solidFill>
                <a:latin typeface="New Century Schoolbook" pitchFamily="18" charset="0"/>
              </a:rPr>
              <a:t>Glycine</a:t>
            </a:r>
            <a:r>
              <a:rPr lang="en-GB" altLang="en-US" b="1">
                <a:latin typeface="New Century Schoolbook" pitchFamily="18" charset="0"/>
              </a:rPr>
              <a:t>, which has a single hydrogen atom as its side chain.  </a:t>
            </a:r>
          </a:p>
        </p:txBody>
      </p:sp>
      <p:grpSp>
        <p:nvGrpSpPr>
          <p:cNvPr id="32790" name="Group 22"/>
          <p:cNvGrpSpPr>
            <a:grpSpLocks/>
          </p:cNvGrpSpPr>
          <p:nvPr/>
        </p:nvGrpSpPr>
        <p:grpSpPr bwMode="auto">
          <a:xfrm>
            <a:off x="2871788" y="3014663"/>
            <a:ext cx="5857875" cy="3033713"/>
            <a:chOff x="912" y="2304"/>
            <a:chExt cx="3690" cy="1911"/>
          </a:xfrm>
        </p:grpSpPr>
        <p:sp>
          <p:nvSpPr>
            <p:cNvPr id="32775" name="Text Box 7"/>
            <p:cNvSpPr txBox="1">
              <a:spLocks noChangeArrowheads="1"/>
            </p:cNvSpPr>
            <p:nvPr/>
          </p:nvSpPr>
          <p:spPr bwMode="auto">
            <a:xfrm>
              <a:off x="1220" y="2832"/>
              <a:ext cx="5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Alanin</a:t>
              </a:r>
              <a:r>
                <a:rPr lang="cs-CZ" altLang="en-US"/>
                <a:t>e</a:t>
              </a:r>
              <a:endParaRPr lang="en-GB" altLang="en-US"/>
            </a:p>
          </p:txBody>
        </p:sp>
        <p:sp>
          <p:nvSpPr>
            <p:cNvPr id="32776" name="Text Box 8"/>
            <p:cNvSpPr txBox="1">
              <a:spLocks noChangeArrowheads="1"/>
            </p:cNvSpPr>
            <p:nvPr/>
          </p:nvSpPr>
          <p:spPr bwMode="auto">
            <a:xfrm>
              <a:off x="3656" y="283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Valin</a:t>
              </a:r>
              <a:r>
                <a:rPr lang="cs-CZ" altLang="en-US"/>
                <a:t>e</a:t>
              </a:r>
              <a:r>
                <a:rPr lang="en-GB" altLang="en-US"/>
                <a:t> </a:t>
              </a:r>
              <a:endParaRPr lang="cs-CZ" altLang="en-US"/>
            </a:p>
          </p:txBody>
        </p:sp>
        <p:sp>
          <p:nvSpPr>
            <p:cNvPr id="32777" name="Text Box 9"/>
            <p:cNvSpPr txBox="1">
              <a:spLocks noChangeArrowheads="1"/>
            </p:cNvSpPr>
            <p:nvPr/>
          </p:nvSpPr>
          <p:spPr bwMode="auto">
            <a:xfrm>
              <a:off x="1308" y="3984"/>
              <a:ext cx="5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Leucin</a:t>
              </a:r>
              <a:r>
                <a:rPr lang="cs-CZ" altLang="en-US"/>
                <a:t>e</a:t>
              </a:r>
            </a:p>
          </p:txBody>
        </p:sp>
        <p:sp>
          <p:nvSpPr>
            <p:cNvPr id="32778" name="Text Box 10"/>
            <p:cNvSpPr txBox="1">
              <a:spLocks noChangeArrowheads="1"/>
            </p:cNvSpPr>
            <p:nvPr/>
          </p:nvSpPr>
          <p:spPr bwMode="auto">
            <a:xfrm>
              <a:off x="3592" y="3984"/>
              <a:ext cx="7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Isoleucin</a:t>
              </a:r>
              <a:r>
                <a:rPr lang="cs-CZ" altLang="en-US"/>
                <a:t>e</a:t>
              </a:r>
              <a:r>
                <a:rPr lang="en-GB" altLang="en-US"/>
                <a:t> </a:t>
              </a:r>
            </a:p>
          </p:txBody>
        </p:sp>
        <p:graphicFrame>
          <p:nvGraphicFramePr>
            <p:cNvPr id="32786" name="Object 18"/>
            <p:cNvGraphicFramePr>
              <a:graphicFrameLocks noChangeAspect="1"/>
            </p:cNvGraphicFramePr>
            <p:nvPr/>
          </p:nvGraphicFramePr>
          <p:xfrm>
            <a:off x="1056" y="2382"/>
            <a:ext cx="912" cy="306"/>
          </p:xfrm>
          <a:graphic>
            <a:graphicData uri="http://schemas.openxmlformats.org/presentationml/2006/ole">
              <mc:AlternateContent xmlns:mc="http://schemas.openxmlformats.org/markup-compatibility/2006">
                <mc:Choice xmlns:v="urn:schemas-microsoft-com:vml" Requires="v">
                  <p:oleObj spid="_x0000_s4103" name="PhotoImpact" r:id="rId3" imgW="1447619" imgH="485586" progId="PI3.Image">
                    <p:embed/>
                  </p:oleObj>
                </mc:Choice>
                <mc:Fallback>
                  <p:oleObj name="PhotoImpact" r:id="rId3" imgW="1447619" imgH="485586" progId="PI3.Imag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 y="2382"/>
                          <a:ext cx="912"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2787"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2" y="2304"/>
              <a:ext cx="1104" cy="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88"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 y="3552"/>
              <a:ext cx="1416" cy="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89"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72" y="3504"/>
              <a:ext cx="1530" cy="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12250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1905000" y="2333625"/>
            <a:ext cx="85344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20000"/>
              <a:buFont typeface="Wingdings" panose="05000000000000000000" pitchFamily="2" charset="2"/>
              <a:buChar char="Ø"/>
            </a:pPr>
            <a:r>
              <a:rPr lang="en-GB" altLang="en-US" b="1">
                <a:solidFill>
                  <a:srgbClr val="0000FF"/>
                </a:solidFill>
                <a:latin typeface="New Century Schoolbook" pitchFamily="18" charset="0"/>
              </a:rPr>
              <a:t>Phenylalanine</a:t>
            </a:r>
            <a:r>
              <a:rPr lang="en-GB" altLang="en-US" b="1">
                <a:latin typeface="New Century Schoolbook" pitchFamily="18" charset="0"/>
              </a:rPr>
              <a:t> is Alanine with an extra </a:t>
            </a:r>
            <a:r>
              <a:rPr lang="cs-CZ" altLang="en-US" b="1">
                <a:latin typeface="New Century Schoolbook" pitchFamily="18" charset="0"/>
              </a:rPr>
              <a:t>b</a:t>
            </a:r>
            <a:r>
              <a:rPr lang="en-GB" altLang="en-US" b="1">
                <a:latin typeface="New Century Schoolbook" pitchFamily="18" charset="0"/>
              </a:rPr>
              <a:t>enzene (sometimes called a Phenyl) group on the end.  Phenylalanine is highly </a:t>
            </a:r>
            <a:r>
              <a:rPr lang="en-GB" altLang="en-US" b="1">
                <a:solidFill>
                  <a:schemeClr val="accent1"/>
                </a:solidFill>
                <a:latin typeface="New Century Schoolbook" pitchFamily="18" charset="0"/>
              </a:rPr>
              <a:t>hydrophobic</a:t>
            </a:r>
            <a:r>
              <a:rPr lang="en-GB" altLang="en-US" b="1">
                <a:latin typeface="New Century Schoolbook" pitchFamily="18" charset="0"/>
              </a:rPr>
              <a:t> and is found buried within globular proteins. </a:t>
            </a:r>
          </a:p>
        </p:txBody>
      </p:sp>
      <p:grpSp>
        <p:nvGrpSpPr>
          <p:cNvPr id="36873" name="Group 9"/>
          <p:cNvGrpSpPr>
            <a:grpSpLocks/>
          </p:cNvGrpSpPr>
          <p:nvPr/>
        </p:nvGrpSpPr>
        <p:grpSpPr bwMode="auto">
          <a:xfrm>
            <a:off x="2705100" y="4586289"/>
            <a:ext cx="6210300" cy="1208087"/>
            <a:chOff x="744" y="2688"/>
            <a:chExt cx="3912" cy="761"/>
          </a:xfrm>
        </p:grpSpPr>
        <p:sp>
          <p:nvSpPr>
            <p:cNvPr id="36867" name="Text Box 3"/>
            <p:cNvSpPr txBox="1">
              <a:spLocks noChangeArrowheads="1"/>
            </p:cNvSpPr>
            <p:nvPr/>
          </p:nvSpPr>
          <p:spPr bwMode="auto">
            <a:xfrm>
              <a:off x="1188" y="3216"/>
              <a:ext cx="8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Methionine</a:t>
              </a:r>
            </a:p>
          </p:txBody>
        </p:sp>
        <p:sp>
          <p:nvSpPr>
            <p:cNvPr id="36868" name="Text Box 4"/>
            <p:cNvSpPr txBox="1">
              <a:spLocks noChangeArrowheads="1"/>
            </p:cNvSpPr>
            <p:nvPr/>
          </p:nvSpPr>
          <p:spPr bwMode="auto">
            <a:xfrm>
              <a:off x="3592" y="3216"/>
              <a:ext cx="97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Phenylalanine </a:t>
              </a:r>
            </a:p>
          </p:txBody>
        </p:sp>
        <p:pic>
          <p:nvPicPr>
            <p:cNvPr id="3687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 y="2784"/>
              <a:ext cx="1512"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7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2" y="2688"/>
              <a:ext cx="1344"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6874" name="Text Box 10"/>
          <p:cNvSpPr txBox="1">
            <a:spLocks noChangeArrowheads="1"/>
          </p:cNvSpPr>
          <p:nvPr/>
        </p:nvSpPr>
        <p:spPr bwMode="auto">
          <a:xfrm>
            <a:off x="1981201" y="777876"/>
            <a:ext cx="78644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SzPct val="120000"/>
              <a:buFont typeface="Wingdings" panose="05000000000000000000" pitchFamily="2" charset="2"/>
              <a:buChar char="Ø"/>
            </a:pPr>
            <a:r>
              <a:rPr lang="en-GB" altLang="en-US" b="1">
                <a:latin typeface="New Century Schoolbook" pitchFamily="18" charset="0"/>
              </a:rPr>
              <a:t>The side chain of </a:t>
            </a:r>
            <a:r>
              <a:rPr lang="en-GB" altLang="en-US" b="1">
                <a:solidFill>
                  <a:srgbClr val="0000FF"/>
                </a:solidFill>
                <a:latin typeface="New Century Schoolbook" pitchFamily="18" charset="0"/>
              </a:rPr>
              <a:t>Methionine</a:t>
            </a:r>
            <a:r>
              <a:rPr lang="en-GB" altLang="en-US" b="1">
                <a:latin typeface="New Century Schoolbook" pitchFamily="18" charset="0"/>
              </a:rPr>
              <a:t> includes a sulfur atom but remains hydrophobic in nature. </a:t>
            </a:r>
            <a:endParaRPr lang="en-GB" altLang="en-US"/>
          </a:p>
        </p:txBody>
      </p:sp>
    </p:spTree>
    <p:extLst>
      <p:ext uri="{BB962C8B-B14F-4D97-AF65-F5344CB8AC3E}">
        <p14:creationId xmlns:p14="http://schemas.microsoft.com/office/powerpoint/2010/main" val="1497640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752600" y="381000"/>
            <a:ext cx="8610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20000"/>
              <a:buFont typeface="Wingdings" panose="05000000000000000000" pitchFamily="2" charset="2"/>
              <a:buChar char="Ø"/>
            </a:pPr>
            <a:r>
              <a:rPr lang="en-GB" altLang="en-US" b="1">
                <a:solidFill>
                  <a:srgbClr val="0000FF"/>
                </a:solidFill>
                <a:latin typeface="New Century Schoolbook" pitchFamily="18" charset="0"/>
              </a:rPr>
              <a:t>Tryptophan</a:t>
            </a:r>
            <a:r>
              <a:rPr lang="en-GB" altLang="en-US" b="1">
                <a:latin typeface="New Century Schoolbook" pitchFamily="18" charset="0"/>
              </a:rPr>
              <a:t> is </a:t>
            </a:r>
            <a:r>
              <a:rPr lang="cs-CZ" altLang="en-US" b="1">
                <a:latin typeface="New Century Schoolbook" pitchFamily="18" charset="0"/>
              </a:rPr>
              <a:t>highly </a:t>
            </a:r>
            <a:r>
              <a:rPr lang="en-GB" altLang="en-US" b="1">
                <a:solidFill>
                  <a:schemeClr val="accent1"/>
                </a:solidFill>
                <a:latin typeface="New Century Schoolbook" pitchFamily="18" charset="0"/>
              </a:rPr>
              <a:t>hydrophobic</a:t>
            </a:r>
            <a:r>
              <a:rPr lang="en-GB" altLang="en-US" b="1">
                <a:latin typeface="New Century Schoolbook" pitchFamily="18" charset="0"/>
              </a:rPr>
              <a:t> and tends to be found </a:t>
            </a:r>
            <a:r>
              <a:rPr lang="cs-CZ" altLang="en-US" b="1">
                <a:latin typeface="New Century Schoolbook" pitchFamily="18" charset="0"/>
              </a:rPr>
              <a:t>immersed</a:t>
            </a:r>
            <a:r>
              <a:rPr lang="en-GB" altLang="en-US" b="1">
                <a:latin typeface="New Century Schoolbook" pitchFamily="18" charset="0"/>
              </a:rPr>
              <a:t> inside globular</a:t>
            </a:r>
            <a:r>
              <a:rPr lang="cs-CZ" altLang="en-US" b="1">
                <a:latin typeface="New Century Schoolbook" pitchFamily="18" charset="0"/>
              </a:rPr>
              <a:t> </a:t>
            </a:r>
            <a:r>
              <a:rPr lang="en-GB" altLang="en-US" b="1">
                <a:latin typeface="New Century Schoolbook" pitchFamily="18" charset="0"/>
              </a:rPr>
              <a:t>proteins. </a:t>
            </a:r>
            <a:endParaRPr lang="cs-CZ" altLang="en-US" b="1">
              <a:latin typeface="New Century Schoolbook" pitchFamily="18" charset="0"/>
            </a:endParaRPr>
          </a:p>
          <a:p>
            <a:pPr>
              <a:buClr>
                <a:schemeClr val="tx1"/>
              </a:buClr>
              <a:buSzPct val="120000"/>
              <a:buFont typeface="Wingdings" panose="05000000000000000000" pitchFamily="2" charset="2"/>
              <a:buChar char="Ø"/>
            </a:pPr>
            <a:endParaRPr lang="cs-CZ" altLang="en-US" b="1">
              <a:latin typeface="New Century Schoolbook" pitchFamily="18" charset="0"/>
            </a:endParaRPr>
          </a:p>
          <a:p>
            <a:pPr>
              <a:buClr>
                <a:schemeClr val="tx1"/>
              </a:buClr>
              <a:buSzPct val="120000"/>
              <a:buFont typeface="Wingdings" panose="05000000000000000000" pitchFamily="2" charset="2"/>
              <a:buChar char="Ø"/>
            </a:pPr>
            <a:r>
              <a:rPr lang="cs-CZ" altLang="en-US" b="1">
                <a:latin typeface="New Century Schoolbook" pitchFamily="18" charset="0"/>
              </a:rPr>
              <a:t>S</a:t>
            </a:r>
            <a:r>
              <a:rPr lang="en-GB" altLang="en-US" b="1">
                <a:latin typeface="New Century Schoolbook" pitchFamily="18" charset="0"/>
              </a:rPr>
              <a:t>tructurally related to Alanine, but with a two ring (bicyclic) indole group added in place of the single aromatic ring found in Phenylalanine.  </a:t>
            </a:r>
            <a:endParaRPr lang="cs-CZ" altLang="en-US" b="1">
              <a:latin typeface="New Century Schoolbook" pitchFamily="18" charset="0"/>
            </a:endParaRPr>
          </a:p>
          <a:p>
            <a:pPr>
              <a:buClr>
                <a:schemeClr val="tx1"/>
              </a:buClr>
              <a:buSzPct val="120000"/>
              <a:buFont typeface="Wingdings" panose="05000000000000000000" pitchFamily="2" charset="2"/>
              <a:buChar char="Ø"/>
            </a:pPr>
            <a:endParaRPr lang="cs-CZ" altLang="en-US" b="1">
              <a:latin typeface="New Century Schoolbook" pitchFamily="18" charset="0"/>
            </a:endParaRPr>
          </a:p>
          <a:p>
            <a:pPr>
              <a:buClr>
                <a:schemeClr val="tx1"/>
              </a:buClr>
              <a:buSzPct val="120000"/>
              <a:buFont typeface="Wingdings" panose="05000000000000000000" pitchFamily="2" charset="2"/>
              <a:buChar char="Ø"/>
            </a:pPr>
            <a:r>
              <a:rPr lang="en-GB" altLang="en-US" b="1">
                <a:latin typeface="New Century Schoolbook" pitchFamily="18" charset="0"/>
              </a:rPr>
              <a:t>The presence of the nitrogen group makes Tryptophan a little less hydrophobic than Phenylalanine. </a:t>
            </a:r>
            <a:endParaRPr lang="en-GB" altLang="en-US"/>
          </a:p>
        </p:txBody>
      </p:sp>
      <p:pic>
        <p:nvPicPr>
          <p:cNvPr id="378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4876801"/>
            <a:ext cx="3276600" cy="107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2305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Text Box 9"/>
          <p:cNvSpPr txBox="1">
            <a:spLocks noChangeArrowheads="1"/>
          </p:cNvSpPr>
          <p:nvPr/>
        </p:nvSpPr>
        <p:spPr bwMode="auto">
          <a:xfrm>
            <a:off x="1905000" y="381001"/>
            <a:ext cx="838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25000"/>
              <a:buFont typeface="Wingdings" panose="05000000000000000000" pitchFamily="2" charset="2"/>
              <a:buChar char="Ø"/>
            </a:pPr>
            <a:r>
              <a:rPr lang="en-GB" altLang="en-US" b="1">
                <a:solidFill>
                  <a:srgbClr val="0000FF"/>
                </a:solidFill>
                <a:latin typeface="New Century Schoolbook" pitchFamily="18" charset="0"/>
              </a:rPr>
              <a:t>Proline</a:t>
            </a:r>
            <a:r>
              <a:rPr lang="en-GB" altLang="en-US" b="1">
                <a:latin typeface="New Century Schoolbook" pitchFamily="18" charset="0"/>
              </a:rPr>
              <a:t> is unique amongst the amino acids </a:t>
            </a:r>
            <a:r>
              <a:rPr lang="cs-CZ" altLang="en-US" b="1">
                <a:latin typeface="New Century Schoolbook" pitchFamily="18" charset="0"/>
              </a:rPr>
              <a:t>– </a:t>
            </a:r>
            <a:r>
              <a:rPr lang="en-GB" altLang="en-US" b="1">
                <a:latin typeface="New Century Schoolbook" pitchFamily="18" charset="0"/>
              </a:rPr>
              <a:t>its side chain is bonded to the backbone nitrogen as well as to the </a:t>
            </a:r>
            <a:r>
              <a:rPr lang="en-GB" altLang="en-US" b="1">
                <a:latin typeface="Symbol" panose="05050102010706020507" pitchFamily="18" charset="2"/>
              </a:rPr>
              <a:t>a</a:t>
            </a:r>
            <a:r>
              <a:rPr lang="en-GB" altLang="en-US" b="1">
                <a:latin typeface="New Century Schoolbook" pitchFamily="18" charset="0"/>
              </a:rPr>
              <a:t>-carbon.  </a:t>
            </a:r>
            <a:endParaRPr lang="cs-CZ" altLang="en-US" b="1">
              <a:latin typeface="New Century Schoolbook" pitchFamily="18" charset="0"/>
            </a:endParaRPr>
          </a:p>
          <a:p>
            <a:pPr>
              <a:buClr>
                <a:schemeClr val="tx1"/>
              </a:buClr>
              <a:buSzPct val="125000"/>
              <a:buFont typeface="Wingdings" panose="05000000000000000000" pitchFamily="2" charset="2"/>
              <a:buChar char="Ø"/>
            </a:pPr>
            <a:endParaRPr lang="cs-CZ" altLang="en-US" b="1">
              <a:latin typeface="New Century Schoolbook" pitchFamily="18" charset="0"/>
            </a:endParaRPr>
          </a:p>
          <a:p>
            <a:pPr>
              <a:buClr>
                <a:schemeClr val="tx1"/>
              </a:buClr>
              <a:buSzPct val="125000"/>
              <a:buFont typeface="Wingdings" panose="05000000000000000000" pitchFamily="2" charset="2"/>
              <a:buChar char="Ø"/>
            </a:pPr>
            <a:r>
              <a:rPr lang="en-GB" altLang="en-US" b="1">
                <a:latin typeface="New Century Schoolbook" pitchFamily="18" charset="0"/>
              </a:rPr>
              <a:t>Because of this proline is technically an </a:t>
            </a:r>
            <a:r>
              <a:rPr lang="en-GB" altLang="en-US" b="1" i="1">
                <a:latin typeface="New Century Schoolbook" pitchFamily="18" charset="0"/>
              </a:rPr>
              <a:t>imino</a:t>
            </a:r>
            <a:r>
              <a:rPr lang="en-GB" altLang="en-US" b="1">
                <a:latin typeface="New Century Schoolbook" pitchFamily="18" charset="0"/>
              </a:rPr>
              <a:t> rather than an amino acid.  </a:t>
            </a:r>
            <a:endParaRPr lang="cs-CZ" altLang="en-US" b="1">
              <a:latin typeface="New Century Schoolbook" pitchFamily="18" charset="0"/>
            </a:endParaRPr>
          </a:p>
          <a:p>
            <a:pPr>
              <a:buClr>
                <a:schemeClr val="tx1"/>
              </a:buClr>
              <a:buSzPct val="125000"/>
              <a:buFont typeface="Wingdings" panose="05000000000000000000" pitchFamily="2" charset="2"/>
              <a:buChar char="Ø"/>
            </a:pPr>
            <a:endParaRPr lang="cs-CZ" altLang="en-US" b="1">
              <a:latin typeface="New Century Schoolbook" pitchFamily="18" charset="0"/>
            </a:endParaRPr>
          </a:p>
          <a:p>
            <a:pPr>
              <a:buClr>
                <a:schemeClr val="tx1"/>
              </a:buClr>
              <a:buSzPct val="125000"/>
              <a:buFont typeface="Wingdings" panose="05000000000000000000" pitchFamily="2" charset="2"/>
              <a:buChar char="Ø"/>
            </a:pPr>
            <a:r>
              <a:rPr lang="en-GB" altLang="en-US" b="1">
                <a:latin typeface="New Century Schoolbook" pitchFamily="18" charset="0"/>
              </a:rPr>
              <a:t>The ring is not reactive, but it does restrict the geometry of the backbone chain in any protein where it is present.   </a:t>
            </a:r>
          </a:p>
        </p:txBody>
      </p:sp>
      <p:pic>
        <p:nvPicPr>
          <p:cNvPr id="1537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4527550"/>
            <a:ext cx="1752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7511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8" name="Text Box 20"/>
          <p:cNvSpPr txBox="1">
            <a:spLocks noChangeArrowheads="1"/>
          </p:cNvSpPr>
          <p:nvPr/>
        </p:nvSpPr>
        <p:spPr bwMode="auto">
          <a:xfrm>
            <a:off x="3048000" y="182563"/>
            <a:ext cx="5919788" cy="588962"/>
          </a:xfrm>
          <a:prstGeom prst="rect">
            <a:avLst/>
          </a:prstGeom>
          <a:solidFill>
            <a:srgbClr val="75DD75"/>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3200" b="1">
                <a:solidFill>
                  <a:srgbClr val="A60615"/>
                </a:solidFill>
                <a:latin typeface="Comic Sans MS" panose="030F0702030302020204" pitchFamily="66" charset="0"/>
              </a:rPr>
              <a:t>Polar (Hydrophilic) R Groups </a:t>
            </a:r>
          </a:p>
        </p:txBody>
      </p:sp>
      <p:grpSp>
        <p:nvGrpSpPr>
          <p:cNvPr id="22560" name="Group 32"/>
          <p:cNvGrpSpPr>
            <a:grpSpLocks/>
          </p:cNvGrpSpPr>
          <p:nvPr/>
        </p:nvGrpSpPr>
        <p:grpSpPr bwMode="auto">
          <a:xfrm>
            <a:off x="2590801" y="1066801"/>
            <a:ext cx="7496175" cy="5210175"/>
            <a:chOff x="672" y="672"/>
            <a:chExt cx="4722" cy="3282"/>
          </a:xfrm>
        </p:grpSpPr>
        <p:sp>
          <p:nvSpPr>
            <p:cNvPr id="22539" name="Text Box 11"/>
            <p:cNvSpPr txBox="1">
              <a:spLocks noChangeArrowheads="1"/>
            </p:cNvSpPr>
            <p:nvPr/>
          </p:nvSpPr>
          <p:spPr bwMode="auto">
            <a:xfrm>
              <a:off x="960" y="720"/>
              <a:ext cx="8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a:t>Serine (Ser)</a:t>
              </a:r>
            </a:p>
          </p:txBody>
        </p:sp>
        <p:sp>
          <p:nvSpPr>
            <p:cNvPr id="22540" name="Rectangle 12"/>
            <p:cNvSpPr>
              <a:spLocks noChangeArrowheads="1"/>
            </p:cNvSpPr>
            <p:nvPr/>
          </p:nvSpPr>
          <p:spPr bwMode="auto">
            <a:xfrm>
              <a:off x="3840" y="672"/>
              <a:ext cx="99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cs-CZ" altLang="en-US"/>
                <a:t>Cysteine (cys)</a:t>
              </a:r>
            </a:p>
          </p:txBody>
        </p:sp>
        <p:pic>
          <p:nvPicPr>
            <p:cNvPr id="22549"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 y="1248"/>
              <a:ext cx="1140"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5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 y="2256"/>
              <a:ext cx="1104" cy="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51"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3552"/>
              <a:ext cx="1608"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52"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2" y="1104"/>
              <a:ext cx="1134"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53"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2" y="2256"/>
              <a:ext cx="1344"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54" name="Picture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6" y="3480"/>
              <a:ext cx="1698"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55" name="Text Box 27"/>
            <p:cNvSpPr txBox="1">
              <a:spLocks noChangeArrowheads="1"/>
            </p:cNvSpPr>
            <p:nvPr/>
          </p:nvSpPr>
          <p:spPr bwMode="auto">
            <a:xfrm>
              <a:off x="4016" y="3081"/>
              <a:ext cx="10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a:t>Glutamine (Gln)</a:t>
              </a:r>
              <a:endParaRPr lang="en-GB" altLang="en-US"/>
            </a:p>
          </p:txBody>
        </p:sp>
        <p:sp>
          <p:nvSpPr>
            <p:cNvPr id="22556" name="Text Box 28"/>
            <p:cNvSpPr txBox="1">
              <a:spLocks noChangeArrowheads="1"/>
            </p:cNvSpPr>
            <p:nvPr/>
          </p:nvSpPr>
          <p:spPr bwMode="auto">
            <a:xfrm>
              <a:off x="3936" y="1929"/>
              <a:ext cx="11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a:t>Asparagine (Asn)</a:t>
              </a:r>
              <a:endParaRPr lang="en-GB" altLang="en-US"/>
            </a:p>
          </p:txBody>
        </p:sp>
        <p:sp>
          <p:nvSpPr>
            <p:cNvPr id="22557" name="Text Box 29"/>
            <p:cNvSpPr txBox="1">
              <a:spLocks noChangeArrowheads="1"/>
            </p:cNvSpPr>
            <p:nvPr/>
          </p:nvSpPr>
          <p:spPr bwMode="auto">
            <a:xfrm>
              <a:off x="1008" y="3168"/>
              <a:ext cx="91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a:t>Tyrosine (Tyr)</a:t>
              </a:r>
              <a:endParaRPr lang="en-GB" altLang="en-US"/>
            </a:p>
          </p:txBody>
        </p:sp>
        <p:sp>
          <p:nvSpPr>
            <p:cNvPr id="22558" name="Text Box 30"/>
            <p:cNvSpPr txBox="1">
              <a:spLocks noChangeArrowheads="1"/>
            </p:cNvSpPr>
            <p:nvPr/>
          </p:nvSpPr>
          <p:spPr bwMode="auto">
            <a:xfrm>
              <a:off x="912" y="1929"/>
              <a:ext cx="10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a:t>Threonine (Thr)</a:t>
              </a:r>
              <a:endParaRPr lang="en-GB" altLang="en-US"/>
            </a:p>
          </p:txBody>
        </p:sp>
      </p:grpSp>
      <p:sp>
        <p:nvSpPr>
          <p:cNvPr id="22561" name="Text Box 33"/>
          <p:cNvSpPr txBox="1">
            <a:spLocks noChangeArrowheads="1"/>
          </p:cNvSpPr>
          <p:nvPr/>
        </p:nvSpPr>
        <p:spPr bwMode="auto">
          <a:xfrm>
            <a:off x="7467600" y="6537326"/>
            <a:ext cx="329128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000">
                <a:solidFill>
                  <a:schemeClr val="accent2"/>
                </a:solidFill>
              </a:rPr>
              <a:t>http://www.indstate.edu/thcme/mwking/amino-acids.html</a:t>
            </a:r>
          </a:p>
        </p:txBody>
      </p:sp>
    </p:spTree>
    <p:extLst>
      <p:ext uri="{BB962C8B-B14F-4D97-AF65-F5344CB8AC3E}">
        <p14:creationId xmlns:p14="http://schemas.microsoft.com/office/powerpoint/2010/main" val="2566377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1905000" y="152401"/>
            <a:ext cx="845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25000"/>
              <a:buFont typeface="Wingdings" panose="05000000000000000000" pitchFamily="2" charset="2"/>
              <a:buChar char="Ø"/>
            </a:pPr>
            <a:r>
              <a:rPr lang="en-GB" altLang="en-US" b="1">
                <a:solidFill>
                  <a:srgbClr val="0000FF"/>
                </a:solidFill>
                <a:latin typeface="New Century Schoolbook" pitchFamily="18" charset="0"/>
              </a:rPr>
              <a:t>Tyrosine</a:t>
            </a:r>
            <a:r>
              <a:rPr lang="en-GB" altLang="en-US" b="1">
                <a:latin typeface="New Century Schoolbook" pitchFamily="18" charset="0"/>
              </a:rPr>
              <a:t> is Phenylalanine with an extra hydroxyl (-OH) group attached.  </a:t>
            </a:r>
          </a:p>
          <a:p>
            <a:pPr>
              <a:buClr>
                <a:schemeClr val="tx1"/>
              </a:buClr>
              <a:buSzPct val="125000"/>
              <a:buFont typeface="Wingdings" panose="05000000000000000000" pitchFamily="2" charset="2"/>
              <a:buChar char="Ø"/>
            </a:pPr>
            <a:r>
              <a:rPr lang="en-GB" altLang="en-US" b="1">
                <a:latin typeface="New Century Schoolbook" pitchFamily="18" charset="0"/>
              </a:rPr>
              <a:t>It is </a:t>
            </a:r>
            <a:r>
              <a:rPr lang="en-GB" altLang="en-US" b="1">
                <a:solidFill>
                  <a:schemeClr val="accent1"/>
                </a:solidFill>
                <a:latin typeface="New Century Schoolbook" pitchFamily="18" charset="0"/>
              </a:rPr>
              <a:t>polar</a:t>
            </a:r>
            <a:r>
              <a:rPr lang="en-GB" altLang="en-US" b="1">
                <a:latin typeface="New Century Schoolbook" pitchFamily="18" charset="0"/>
              </a:rPr>
              <a:t> and very weakly acidic.  Tyrosine can play an important catalytic role in the active site of some enzymes. Reversible phosphorylation of –OH group in some enzymes is important in the regulation of  metabolic pathways</a:t>
            </a:r>
          </a:p>
        </p:txBody>
      </p:sp>
      <p:pic>
        <p:nvPicPr>
          <p:cNvPr id="399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5300" y="3248026"/>
            <a:ext cx="25527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5650" y="5753100"/>
            <a:ext cx="18097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5629276"/>
            <a:ext cx="17526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2" name="Text Box 6"/>
          <p:cNvSpPr txBox="1">
            <a:spLocks noChangeArrowheads="1"/>
          </p:cNvSpPr>
          <p:nvPr/>
        </p:nvSpPr>
        <p:spPr bwMode="auto">
          <a:xfrm>
            <a:off x="1981201" y="4191001"/>
            <a:ext cx="82454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25000"/>
              <a:buFont typeface="Wingdings" panose="05000000000000000000" pitchFamily="2" charset="2"/>
              <a:buChar char="Ø"/>
            </a:pPr>
            <a:r>
              <a:rPr lang="en-GB" altLang="en-US" b="1">
                <a:solidFill>
                  <a:srgbClr val="0000FF"/>
                </a:solidFill>
                <a:latin typeface="New Century Schoolbook" pitchFamily="18" charset="0"/>
              </a:rPr>
              <a:t>Serine</a:t>
            </a:r>
            <a:r>
              <a:rPr lang="en-GB" altLang="en-US" b="1">
                <a:latin typeface="New Century Schoolbook" pitchFamily="18" charset="0"/>
              </a:rPr>
              <a:t> and </a:t>
            </a:r>
            <a:r>
              <a:rPr lang="en-GB" altLang="en-US" b="1">
                <a:solidFill>
                  <a:srgbClr val="0000FF"/>
                </a:solidFill>
                <a:latin typeface="New Century Schoolbook" pitchFamily="18" charset="0"/>
              </a:rPr>
              <a:t>Threonine</a:t>
            </a:r>
            <a:r>
              <a:rPr lang="en-GB" altLang="en-US" b="1">
                <a:latin typeface="New Century Schoolbook" pitchFamily="18" charset="0"/>
              </a:rPr>
              <a:t> play important role in </a:t>
            </a:r>
            <a:r>
              <a:rPr lang="cs-CZ" altLang="en-US" b="1">
                <a:latin typeface="New Century Schoolbook" pitchFamily="18" charset="0"/>
              </a:rPr>
              <a:t>enzymes</a:t>
            </a:r>
            <a:r>
              <a:rPr lang="en-GB" altLang="en-US" b="1">
                <a:latin typeface="New Century Schoolbook" pitchFamily="18" charset="0"/>
              </a:rPr>
              <a:t> which regulate phosphorylation</a:t>
            </a:r>
            <a:r>
              <a:rPr lang="cs-CZ" altLang="en-US" b="1">
                <a:latin typeface="New Century Schoolbook" pitchFamily="18" charset="0"/>
              </a:rPr>
              <a:t> and energy metabolism.</a:t>
            </a:r>
            <a:endParaRPr lang="en-GB" altLang="en-US"/>
          </a:p>
        </p:txBody>
      </p:sp>
    </p:spTree>
    <p:extLst>
      <p:ext uri="{BB962C8B-B14F-4D97-AF65-F5344CB8AC3E}">
        <p14:creationId xmlns:p14="http://schemas.microsoft.com/office/powerpoint/2010/main" val="1489665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863726" y="685800"/>
            <a:ext cx="834707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25000"/>
              <a:buFont typeface="Wingdings" panose="05000000000000000000" pitchFamily="2" charset="2"/>
              <a:buChar char="Ø"/>
            </a:pPr>
            <a:r>
              <a:rPr lang="en-GB" altLang="en-US" b="1" dirty="0">
                <a:solidFill>
                  <a:srgbClr val="C00000"/>
                </a:solidFill>
                <a:latin typeface="New Century Schoolbook" pitchFamily="18" charset="0"/>
              </a:rPr>
              <a:t>Cysteine</a:t>
            </a:r>
            <a:r>
              <a:rPr lang="en-GB" altLang="en-US" b="1" dirty="0">
                <a:solidFill>
                  <a:srgbClr val="0000FF"/>
                </a:solidFill>
                <a:latin typeface="New Century Schoolbook" pitchFamily="18" charset="0"/>
              </a:rPr>
              <a:t> </a:t>
            </a:r>
            <a:r>
              <a:rPr lang="cs-CZ" altLang="en-US" b="1" dirty="0">
                <a:latin typeface="New Century Schoolbook" pitchFamily="18" charset="0"/>
              </a:rPr>
              <a:t>has</a:t>
            </a:r>
            <a:r>
              <a:rPr lang="en-GB" altLang="en-US" b="1" dirty="0">
                <a:latin typeface="New Century Schoolbook" pitchFamily="18" charset="0"/>
              </a:rPr>
              <a:t> </a:t>
            </a:r>
            <a:r>
              <a:rPr lang="en-GB" altLang="en-US" b="1" dirty="0" smtClean="0">
                <a:latin typeface="New Century Schoolbook" pitchFamily="18" charset="0"/>
              </a:rPr>
              <a:t>sulphur-containing </a:t>
            </a:r>
            <a:r>
              <a:rPr lang="en-GB" altLang="en-US" b="1" dirty="0">
                <a:latin typeface="New Century Schoolbook" pitchFamily="18" charset="0"/>
              </a:rPr>
              <a:t>side group.</a:t>
            </a:r>
            <a:r>
              <a:rPr lang="cs-CZ" altLang="en-US" b="1" dirty="0">
                <a:latin typeface="New Century Schoolbook" pitchFamily="18" charset="0"/>
              </a:rPr>
              <a:t>T</a:t>
            </a:r>
            <a:r>
              <a:rPr lang="en-GB" altLang="en-US" b="1" dirty="0">
                <a:latin typeface="New Century Schoolbook" pitchFamily="18" charset="0"/>
              </a:rPr>
              <a:t>he </a:t>
            </a:r>
            <a:r>
              <a:rPr lang="cs-CZ" altLang="en-US" b="1" dirty="0">
                <a:latin typeface="New Century Schoolbook" pitchFamily="18" charset="0"/>
              </a:rPr>
              <a:t>group </a:t>
            </a:r>
            <a:r>
              <a:rPr lang="en-GB" altLang="en-US" b="1" dirty="0">
                <a:latin typeface="New Century Schoolbook" pitchFamily="18" charset="0"/>
              </a:rPr>
              <a:t>has the potential to be more reactive</a:t>
            </a:r>
            <a:r>
              <a:rPr lang="cs-CZ" altLang="en-US" b="1" dirty="0">
                <a:latin typeface="New Century Schoolbook" pitchFamily="18" charset="0"/>
              </a:rPr>
              <a:t>.It</a:t>
            </a:r>
            <a:r>
              <a:rPr lang="en-GB" altLang="en-US" b="1" dirty="0">
                <a:latin typeface="New Century Schoolbook" pitchFamily="18" charset="0"/>
              </a:rPr>
              <a:t> is not very polar</a:t>
            </a:r>
            <a:r>
              <a:rPr lang="cs-CZ" altLang="en-US" b="1" dirty="0">
                <a:latin typeface="New Century Schoolbook" pitchFamily="18" charset="0"/>
              </a:rPr>
              <a:t>.</a:t>
            </a:r>
          </a:p>
          <a:p>
            <a:endParaRPr lang="cs-CZ" altLang="en-US" b="1" dirty="0">
              <a:latin typeface="New Century Schoolbook" pitchFamily="18" charset="0"/>
            </a:endParaRPr>
          </a:p>
          <a:p>
            <a:pPr>
              <a:buSzPct val="125000"/>
              <a:buFont typeface="Wingdings" panose="05000000000000000000" pitchFamily="2" charset="2"/>
              <a:buChar char="Ø"/>
            </a:pPr>
            <a:r>
              <a:rPr lang="cs-CZ" altLang="en-US" b="1" dirty="0">
                <a:latin typeface="New Century Schoolbook" pitchFamily="18" charset="0"/>
              </a:rPr>
              <a:t>Cysteine </a:t>
            </a:r>
            <a:r>
              <a:rPr lang="en-GB" altLang="en-US" b="1" dirty="0">
                <a:latin typeface="New Century Schoolbook" pitchFamily="18" charset="0"/>
              </a:rPr>
              <a:t>is most important for its ability to link to another cysteine via the </a:t>
            </a:r>
            <a:r>
              <a:rPr lang="en-GB" altLang="en-US" b="1" dirty="0" smtClean="0">
                <a:latin typeface="New Century Schoolbook" pitchFamily="18" charset="0"/>
              </a:rPr>
              <a:t>sulphur </a:t>
            </a:r>
            <a:r>
              <a:rPr lang="en-GB" altLang="en-US" b="1" dirty="0">
                <a:latin typeface="New Century Schoolbook" pitchFamily="18" charset="0"/>
              </a:rPr>
              <a:t>atoms to form a covalent </a:t>
            </a:r>
            <a:r>
              <a:rPr lang="en-GB" altLang="en-US" b="1" dirty="0" err="1">
                <a:solidFill>
                  <a:srgbClr val="C00000"/>
                </a:solidFill>
                <a:latin typeface="New Century Schoolbook" pitchFamily="18" charset="0"/>
              </a:rPr>
              <a:t>disulfide</a:t>
            </a:r>
            <a:r>
              <a:rPr lang="en-GB" altLang="en-US" b="1" dirty="0">
                <a:solidFill>
                  <a:srgbClr val="C00000"/>
                </a:solidFill>
                <a:latin typeface="New Century Schoolbook" pitchFamily="18" charset="0"/>
              </a:rPr>
              <a:t> bridge</a:t>
            </a:r>
            <a:r>
              <a:rPr lang="en-GB" altLang="en-US" b="1" dirty="0">
                <a:latin typeface="New Century Schoolbook" pitchFamily="18" charset="0"/>
              </a:rPr>
              <a:t>, important in the formation and maintenance of the tertiary (folded) structure in many proteins. </a:t>
            </a:r>
            <a:endParaRPr lang="cs-CZ" altLang="en-US" b="1" dirty="0">
              <a:latin typeface="New Century Schoolbook" pitchFamily="18" charset="0"/>
            </a:endParaRPr>
          </a:p>
        </p:txBody>
      </p:sp>
      <p:pic>
        <p:nvPicPr>
          <p:cNvPr id="266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4191000"/>
            <a:ext cx="2590800" cy="71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6655" name="Group 31"/>
          <p:cNvGrpSpPr>
            <a:grpSpLocks/>
          </p:cNvGrpSpPr>
          <p:nvPr/>
        </p:nvGrpSpPr>
        <p:grpSpPr bwMode="auto">
          <a:xfrm>
            <a:off x="3810000" y="5233989"/>
            <a:ext cx="4489450" cy="1322387"/>
            <a:chOff x="1440" y="3264"/>
            <a:chExt cx="2828" cy="833"/>
          </a:xfrm>
        </p:grpSpPr>
        <p:sp>
          <p:nvSpPr>
            <p:cNvPr id="26629" name="Text Box 5"/>
            <p:cNvSpPr txBox="1">
              <a:spLocks noChangeArrowheads="1"/>
            </p:cNvSpPr>
            <p:nvPr/>
          </p:nvSpPr>
          <p:spPr bwMode="auto">
            <a:xfrm>
              <a:off x="2964" y="3312"/>
              <a:ext cx="27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a:t>SH</a:t>
              </a:r>
              <a:endParaRPr lang="en-GB" altLang="en-US"/>
            </a:p>
          </p:txBody>
        </p:sp>
        <p:sp>
          <p:nvSpPr>
            <p:cNvPr id="26630" name="Text Box 6"/>
            <p:cNvSpPr txBox="1">
              <a:spLocks noChangeArrowheads="1"/>
            </p:cNvSpPr>
            <p:nvPr/>
          </p:nvSpPr>
          <p:spPr bwMode="auto">
            <a:xfrm>
              <a:off x="2532" y="3321"/>
              <a:ext cx="27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a:t>HS</a:t>
              </a:r>
              <a:endParaRPr lang="en-GB" altLang="en-US"/>
            </a:p>
          </p:txBody>
        </p:sp>
        <p:sp>
          <p:nvSpPr>
            <p:cNvPr id="26631" name="Text Box 7"/>
            <p:cNvSpPr txBox="1">
              <a:spLocks noChangeArrowheads="1"/>
            </p:cNvSpPr>
            <p:nvPr/>
          </p:nvSpPr>
          <p:spPr bwMode="auto">
            <a:xfrm>
              <a:off x="3216" y="3312"/>
              <a:ext cx="3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a:t>CH</a:t>
              </a:r>
              <a:r>
                <a:rPr lang="cs-CZ" altLang="en-US" baseline="-25000"/>
                <a:t>2</a:t>
              </a:r>
              <a:endParaRPr lang="en-GB" altLang="en-US"/>
            </a:p>
          </p:txBody>
        </p:sp>
        <p:sp>
          <p:nvSpPr>
            <p:cNvPr id="26632" name="Text Box 8"/>
            <p:cNvSpPr txBox="1">
              <a:spLocks noChangeArrowheads="1"/>
            </p:cNvSpPr>
            <p:nvPr/>
          </p:nvSpPr>
          <p:spPr bwMode="auto">
            <a:xfrm>
              <a:off x="2208" y="3321"/>
              <a:ext cx="3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a:t>CH</a:t>
              </a:r>
              <a:r>
                <a:rPr lang="cs-CZ" altLang="en-US" baseline="-25000"/>
                <a:t>2</a:t>
              </a:r>
              <a:endParaRPr lang="en-GB" altLang="en-US"/>
            </a:p>
          </p:txBody>
        </p:sp>
        <p:sp>
          <p:nvSpPr>
            <p:cNvPr id="26633" name="Text Box 9"/>
            <p:cNvSpPr txBox="1">
              <a:spLocks noChangeArrowheads="1"/>
            </p:cNvSpPr>
            <p:nvPr/>
          </p:nvSpPr>
          <p:spPr bwMode="auto">
            <a:xfrm>
              <a:off x="1940" y="3321"/>
              <a:ext cx="28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a:t>CH</a:t>
              </a:r>
              <a:endParaRPr lang="en-GB" altLang="en-US"/>
            </a:p>
          </p:txBody>
        </p:sp>
        <p:sp>
          <p:nvSpPr>
            <p:cNvPr id="26634" name="Text Box 10"/>
            <p:cNvSpPr txBox="1">
              <a:spLocks noChangeArrowheads="1"/>
            </p:cNvSpPr>
            <p:nvPr/>
          </p:nvSpPr>
          <p:spPr bwMode="auto">
            <a:xfrm>
              <a:off x="3504" y="3321"/>
              <a:ext cx="28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a:t>CH</a:t>
              </a:r>
              <a:endParaRPr lang="en-GB" altLang="en-US"/>
            </a:p>
          </p:txBody>
        </p:sp>
        <p:sp>
          <p:nvSpPr>
            <p:cNvPr id="26635" name="Text Box 11"/>
            <p:cNvSpPr txBox="1">
              <a:spLocks noChangeArrowheads="1"/>
            </p:cNvSpPr>
            <p:nvPr/>
          </p:nvSpPr>
          <p:spPr bwMode="auto">
            <a:xfrm>
              <a:off x="3792" y="3312"/>
              <a:ext cx="4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a:t>COOH</a:t>
              </a:r>
              <a:endParaRPr lang="en-GB" altLang="en-US"/>
            </a:p>
          </p:txBody>
        </p:sp>
        <p:sp>
          <p:nvSpPr>
            <p:cNvPr id="26636" name="Text Box 12"/>
            <p:cNvSpPr txBox="1">
              <a:spLocks noChangeArrowheads="1"/>
            </p:cNvSpPr>
            <p:nvPr/>
          </p:nvSpPr>
          <p:spPr bwMode="auto">
            <a:xfrm>
              <a:off x="1440" y="3321"/>
              <a:ext cx="4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a:t>COOH</a:t>
              </a:r>
              <a:endParaRPr lang="en-GB" altLang="en-US"/>
            </a:p>
          </p:txBody>
        </p:sp>
        <p:sp>
          <p:nvSpPr>
            <p:cNvPr id="26637" name="Text Box 13"/>
            <p:cNvSpPr txBox="1">
              <a:spLocks noChangeArrowheads="1"/>
            </p:cNvSpPr>
            <p:nvPr/>
          </p:nvSpPr>
          <p:spPr bwMode="auto">
            <a:xfrm>
              <a:off x="1968" y="3561"/>
              <a:ext cx="35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a:t>NH</a:t>
              </a:r>
              <a:r>
                <a:rPr lang="cs-CZ" altLang="en-US" baseline="-25000"/>
                <a:t>2</a:t>
              </a:r>
              <a:endParaRPr lang="en-GB" altLang="en-US"/>
            </a:p>
          </p:txBody>
        </p:sp>
        <p:sp>
          <p:nvSpPr>
            <p:cNvPr id="26638" name="Text Box 14"/>
            <p:cNvSpPr txBox="1">
              <a:spLocks noChangeArrowheads="1"/>
            </p:cNvSpPr>
            <p:nvPr/>
          </p:nvSpPr>
          <p:spPr bwMode="auto">
            <a:xfrm>
              <a:off x="3516" y="3552"/>
              <a:ext cx="35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a:t>NH</a:t>
              </a:r>
              <a:r>
                <a:rPr lang="cs-CZ" altLang="en-US" baseline="-25000"/>
                <a:t>2</a:t>
              </a:r>
              <a:endParaRPr lang="en-GB" altLang="en-US"/>
            </a:p>
          </p:txBody>
        </p:sp>
        <p:sp>
          <p:nvSpPr>
            <p:cNvPr id="26641" name="Text Box 17"/>
            <p:cNvSpPr txBox="1">
              <a:spLocks noChangeArrowheads="1"/>
            </p:cNvSpPr>
            <p:nvPr/>
          </p:nvSpPr>
          <p:spPr bwMode="auto">
            <a:xfrm>
              <a:off x="1872" y="3264"/>
              <a:ext cx="16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a:t>-</a:t>
              </a:r>
              <a:endParaRPr lang="en-GB" altLang="en-US"/>
            </a:p>
          </p:txBody>
        </p:sp>
        <p:sp>
          <p:nvSpPr>
            <p:cNvPr id="26642" name="Text Box 18"/>
            <p:cNvSpPr txBox="1">
              <a:spLocks noChangeArrowheads="1"/>
            </p:cNvSpPr>
            <p:nvPr/>
          </p:nvSpPr>
          <p:spPr bwMode="auto">
            <a:xfrm>
              <a:off x="2124" y="3264"/>
              <a:ext cx="16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a:t>-</a:t>
              </a:r>
              <a:endParaRPr lang="en-GB" altLang="en-US"/>
            </a:p>
          </p:txBody>
        </p:sp>
        <p:sp>
          <p:nvSpPr>
            <p:cNvPr id="26643" name="Text Box 19"/>
            <p:cNvSpPr txBox="1">
              <a:spLocks noChangeArrowheads="1"/>
            </p:cNvSpPr>
            <p:nvPr/>
          </p:nvSpPr>
          <p:spPr bwMode="auto">
            <a:xfrm>
              <a:off x="2460" y="3264"/>
              <a:ext cx="16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a:t>-</a:t>
              </a:r>
              <a:endParaRPr lang="en-GB" altLang="en-US"/>
            </a:p>
          </p:txBody>
        </p:sp>
        <p:sp>
          <p:nvSpPr>
            <p:cNvPr id="26644" name="Text Box 20"/>
            <p:cNvSpPr txBox="1">
              <a:spLocks noChangeArrowheads="1"/>
            </p:cNvSpPr>
            <p:nvPr/>
          </p:nvSpPr>
          <p:spPr bwMode="auto">
            <a:xfrm>
              <a:off x="3132" y="3264"/>
              <a:ext cx="16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a:t>-</a:t>
              </a:r>
              <a:endParaRPr lang="en-GB" altLang="en-US"/>
            </a:p>
          </p:txBody>
        </p:sp>
        <p:sp>
          <p:nvSpPr>
            <p:cNvPr id="26645" name="Text Box 21"/>
            <p:cNvSpPr txBox="1">
              <a:spLocks noChangeArrowheads="1"/>
            </p:cNvSpPr>
            <p:nvPr/>
          </p:nvSpPr>
          <p:spPr bwMode="auto">
            <a:xfrm>
              <a:off x="3420" y="3264"/>
              <a:ext cx="16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a:t>-</a:t>
              </a:r>
              <a:endParaRPr lang="en-GB" altLang="en-US"/>
            </a:p>
          </p:txBody>
        </p:sp>
        <p:sp>
          <p:nvSpPr>
            <p:cNvPr id="26646" name="Text Box 22"/>
            <p:cNvSpPr txBox="1">
              <a:spLocks noChangeArrowheads="1"/>
            </p:cNvSpPr>
            <p:nvPr/>
          </p:nvSpPr>
          <p:spPr bwMode="auto">
            <a:xfrm>
              <a:off x="3708" y="3264"/>
              <a:ext cx="16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a:t>-</a:t>
              </a:r>
              <a:endParaRPr lang="en-GB" altLang="en-US"/>
            </a:p>
          </p:txBody>
        </p:sp>
        <p:sp>
          <p:nvSpPr>
            <p:cNvPr id="26647" name="Line 23"/>
            <p:cNvSpPr>
              <a:spLocks noChangeShapeType="1"/>
            </p:cNvSpPr>
            <p:nvPr/>
          </p:nvSpPr>
          <p:spPr bwMode="auto">
            <a:xfrm>
              <a:off x="2064" y="3504"/>
              <a:ext cx="0"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8" name="Line 24"/>
            <p:cNvSpPr>
              <a:spLocks noChangeShapeType="1"/>
            </p:cNvSpPr>
            <p:nvPr/>
          </p:nvSpPr>
          <p:spPr bwMode="auto">
            <a:xfrm>
              <a:off x="3600" y="3504"/>
              <a:ext cx="0"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9" name="Text Box 25"/>
            <p:cNvSpPr txBox="1">
              <a:spLocks noChangeArrowheads="1"/>
            </p:cNvSpPr>
            <p:nvPr/>
          </p:nvSpPr>
          <p:spPr bwMode="auto">
            <a:xfrm>
              <a:off x="2928" y="3864"/>
              <a:ext cx="18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a:t>S</a:t>
              </a:r>
              <a:endParaRPr lang="en-GB" altLang="en-US"/>
            </a:p>
          </p:txBody>
        </p:sp>
        <p:sp>
          <p:nvSpPr>
            <p:cNvPr id="26651" name="Text Box 27"/>
            <p:cNvSpPr txBox="1">
              <a:spLocks noChangeArrowheads="1"/>
            </p:cNvSpPr>
            <p:nvPr/>
          </p:nvSpPr>
          <p:spPr bwMode="auto">
            <a:xfrm>
              <a:off x="2636" y="3864"/>
              <a:ext cx="18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a:t>S</a:t>
              </a:r>
              <a:endParaRPr lang="en-GB" altLang="en-US"/>
            </a:p>
          </p:txBody>
        </p:sp>
        <p:sp>
          <p:nvSpPr>
            <p:cNvPr id="26652" name="Line 28"/>
            <p:cNvSpPr>
              <a:spLocks noChangeShapeType="1"/>
            </p:cNvSpPr>
            <p:nvPr/>
          </p:nvSpPr>
          <p:spPr bwMode="auto">
            <a:xfrm>
              <a:off x="3120" y="3984"/>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3" name="Line 29"/>
            <p:cNvSpPr>
              <a:spLocks noChangeShapeType="1"/>
            </p:cNvSpPr>
            <p:nvPr/>
          </p:nvSpPr>
          <p:spPr bwMode="auto">
            <a:xfrm>
              <a:off x="2448" y="3984"/>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4" name="Line 30"/>
            <p:cNvSpPr>
              <a:spLocks noChangeShapeType="1"/>
            </p:cNvSpPr>
            <p:nvPr/>
          </p:nvSpPr>
          <p:spPr bwMode="auto">
            <a:xfrm>
              <a:off x="2784" y="3984"/>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6656" name="Rectangle 32"/>
          <p:cNvSpPr>
            <a:spLocks noChangeArrowheads="1"/>
          </p:cNvSpPr>
          <p:nvPr/>
        </p:nvSpPr>
        <p:spPr bwMode="auto">
          <a:xfrm>
            <a:off x="3733800" y="5181600"/>
            <a:ext cx="4800600" cy="14478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473354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1905001" y="1143000"/>
            <a:ext cx="839787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b="1">
                <a:solidFill>
                  <a:srgbClr val="0000FF"/>
                </a:solidFill>
                <a:latin typeface="New Century Schoolbook" pitchFamily="18" charset="0"/>
              </a:rPr>
              <a:t>Asparagine</a:t>
            </a:r>
            <a:r>
              <a:rPr lang="en-GB" altLang="en-US" b="1">
                <a:latin typeface="New Century Schoolbook" pitchFamily="18" charset="0"/>
              </a:rPr>
              <a:t> and </a:t>
            </a:r>
            <a:r>
              <a:rPr lang="en-GB" altLang="en-US" b="1">
                <a:solidFill>
                  <a:srgbClr val="0000FF"/>
                </a:solidFill>
                <a:latin typeface="New Century Schoolbook" pitchFamily="18" charset="0"/>
              </a:rPr>
              <a:t>Glutamine</a:t>
            </a:r>
            <a:r>
              <a:rPr lang="en-GB" altLang="en-US" b="1">
                <a:latin typeface="New Century Schoolbook" pitchFamily="18" charset="0"/>
              </a:rPr>
              <a:t> are the amide derivatives of Aspartate (Aspartic acid) and Glutamate (Glutamic acid) - see below.  </a:t>
            </a:r>
            <a:r>
              <a:rPr lang="cs-CZ" altLang="en-US" b="1">
                <a:latin typeface="New Century Schoolbook" pitchFamily="18" charset="0"/>
              </a:rPr>
              <a:t>They</a:t>
            </a:r>
            <a:r>
              <a:rPr lang="en-GB" altLang="en-US" b="1">
                <a:latin typeface="New Century Schoolbook" pitchFamily="18" charset="0"/>
              </a:rPr>
              <a:t> cannot be ionised and are therefore uncharged.  </a:t>
            </a:r>
            <a:endParaRPr lang="en-GB" altLang="en-US"/>
          </a:p>
        </p:txBody>
      </p:sp>
      <p:pic>
        <p:nvPicPr>
          <p:cNvPr id="409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810000"/>
            <a:ext cx="21336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1" y="3810000"/>
            <a:ext cx="269557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65" name="Text Box 5"/>
          <p:cNvSpPr txBox="1">
            <a:spLocks noChangeArrowheads="1"/>
          </p:cNvSpPr>
          <p:nvPr/>
        </p:nvSpPr>
        <p:spPr bwMode="auto">
          <a:xfrm>
            <a:off x="3429000" y="4738688"/>
            <a:ext cx="1225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a:t>Asparagine</a:t>
            </a:r>
            <a:endParaRPr lang="en-GB" altLang="en-US"/>
          </a:p>
        </p:txBody>
      </p:sp>
      <p:sp>
        <p:nvSpPr>
          <p:cNvPr id="40966" name="Text Box 6"/>
          <p:cNvSpPr txBox="1">
            <a:spLocks noChangeArrowheads="1"/>
          </p:cNvSpPr>
          <p:nvPr/>
        </p:nvSpPr>
        <p:spPr bwMode="auto">
          <a:xfrm>
            <a:off x="7086600" y="4724400"/>
            <a:ext cx="11644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a:t>Glutamine</a:t>
            </a:r>
            <a:endParaRPr lang="en-GB" altLang="en-US"/>
          </a:p>
        </p:txBody>
      </p:sp>
    </p:spTree>
    <p:extLst>
      <p:ext uri="{BB962C8B-B14F-4D97-AF65-F5344CB8AC3E}">
        <p14:creationId xmlns:p14="http://schemas.microsoft.com/office/powerpoint/2010/main" val="1698078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Text Box 1029"/>
          <p:cNvSpPr txBox="1">
            <a:spLocks noChangeArrowheads="1"/>
          </p:cNvSpPr>
          <p:nvPr/>
        </p:nvSpPr>
        <p:spPr bwMode="auto">
          <a:xfrm>
            <a:off x="2749550" y="1614488"/>
            <a:ext cx="1974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a:t>Aspartic acid (Asp)</a:t>
            </a:r>
            <a:endParaRPr lang="en-GB" altLang="en-US"/>
          </a:p>
        </p:txBody>
      </p:sp>
      <p:sp>
        <p:nvSpPr>
          <p:cNvPr id="23558" name="Text Box 1030"/>
          <p:cNvSpPr txBox="1">
            <a:spLocks noChangeArrowheads="1"/>
          </p:cNvSpPr>
          <p:nvPr/>
        </p:nvSpPr>
        <p:spPr bwMode="auto">
          <a:xfrm>
            <a:off x="6965950" y="1614488"/>
            <a:ext cx="2025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a:t>Glutamic acid (Glu)</a:t>
            </a:r>
            <a:endParaRPr lang="en-GB" altLang="en-US"/>
          </a:p>
        </p:txBody>
      </p:sp>
      <p:sp>
        <p:nvSpPr>
          <p:cNvPr id="23559" name="Text Box 1031"/>
          <p:cNvSpPr txBox="1">
            <a:spLocks noChangeArrowheads="1"/>
          </p:cNvSpPr>
          <p:nvPr/>
        </p:nvSpPr>
        <p:spPr bwMode="auto">
          <a:xfrm>
            <a:off x="1905000" y="445294"/>
            <a:ext cx="7619971" cy="584775"/>
          </a:xfrm>
          <a:prstGeom prst="rect">
            <a:avLst/>
          </a:prstGeom>
          <a:solidFill>
            <a:schemeClr val="bg1"/>
          </a:solidFill>
          <a:ln w="9525">
            <a:solidFill>
              <a:srgbClr val="FF0000"/>
            </a:solidFill>
            <a:miter lim="800000"/>
            <a:headEnd/>
            <a:tailEnd/>
          </a:ln>
          <a:effectLst/>
        </p:spPr>
        <p:txBody>
          <a:bodyPr wrap="none">
            <a:spAutoFit/>
          </a:bodyPr>
          <a:lstStyle/>
          <a:p>
            <a:r>
              <a:rPr lang="en-GB" altLang="en-US" sz="3200" b="1" dirty="0">
                <a:solidFill>
                  <a:srgbClr val="A60615"/>
                </a:solidFill>
                <a:latin typeface="Times New Roman" panose="02020603050405020304" pitchFamily="18" charset="0"/>
                <a:cs typeface="Times New Roman" panose="02020603050405020304" pitchFamily="18" charset="0"/>
              </a:rPr>
              <a:t>Negatively </a:t>
            </a:r>
            <a:r>
              <a:rPr lang="cs-CZ" altLang="en-US" sz="3200" b="1" dirty="0">
                <a:solidFill>
                  <a:srgbClr val="A60615"/>
                </a:solidFill>
                <a:latin typeface="Times New Roman" panose="02020603050405020304" pitchFamily="18" charset="0"/>
                <a:cs typeface="Times New Roman" panose="02020603050405020304" pitchFamily="18" charset="0"/>
              </a:rPr>
              <a:t>(Nonpolar) </a:t>
            </a:r>
            <a:r>
              <a:rPr lang="en-GB" altLang="en-US" sz="3200" b="1" dirty="0">
                <a:solidFill>
                  <a:srgbClr val="A60615"/>
                </a:solidFill>
                <a:latin typeface="Times New Roman" panose="02020603050405020304" pitchFamily="18" charset="0"/>
                <a:cs typeface="Times New Roman" panose="02020603050405020304" pitchFamily="18" charset="0"/>
              </a:rPr>
              <a:t>Charged R Groups </a:t>
            </a:r>
          </a:p>
        </p:txBody>
      </p:sp>
      <p:sp>
        <p:nvSpPr>
          <p:cNvPr id="23563" name="Text Box 1035"/>
          <p:cNvSpPr txBox="1">
            <a:spLocks noChangeArrowheads="1"/>
          </p:cNvSpPr>
          <p:nvPr/>
        </p:nvSpPr>
        <p:spPr bwMode="auto">
          <a:xfrm>
            <a:off x="1057275" y="3429000"/>
            <a:ext cx="107156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cs-CZ" altLang="en-US" b="1">
                <a:latin typeface="New Century Schoolbook" pitchFamily="18" charset="0"/>
              </a:rPr>
              <a:t>T</a:t>
            </a:r>
            <a:r>
              <a:rPr lang="en-GB" altLang="en-US" b="1">
                <a:latin typeface="New Century Schoolbook" pitchFamily="18" charset="0"/>
              </a:rPr>
              <a:t>wo amino acids with negatively charged (i.e. acidic) side chains - </a:t>
            </a:r>
            <a:r>
              <a:rPr lang="en-GB" altLang="en-US" b="1">
                <a:solidFill>
                  <a:srgbClr val="0000FF"/>
                </a:solidFill>
                <a:latin typeface="New Century Schoolbook" pitchFamily="18" charset="0"/>
              </a:rPr>
              <a:t>Aspartate</a:t>
            </a:r>
            <a:r>
              <a:rPr lang="en-GB" altLang="en-US" b="1">
                <a:latin typeface="New Century Schoolbook" pitchFamily="18" charset="0"/>
              </a:rPr>
              <a:t> (Aspartic acid) and </a:t>
            </a:r>
            <a:r>
              <a:rPr lang="en-GB" altLang="en-US" b="1">
                <a:solidFill>
                  <a:srgbClr val="0000FF"/>
                </a:solidFill>
                <a:latin typeface="New Century Schoolbook" pitchFamily="18" charset="0"/>
              </a:rPr>
              <a:t>Glutamate</a:t>
            </a:r>
            <a:r>
              <a:rPr lang="en-GB" altLang="en-US" b="1">
                <a:latin typeface="New Century Schoolbook" pitchFamily="18" charset="0"/>
              </a:rPr>
              <a:t> (Glutamic acid). </a:t>
            </a:r>
          </a:p>
          <a:p>
            <a:endParaRPr lang="en-GB" altLang="en-US" b="1">
              <a:latin typeface="New Century Schoolbook" pitchFamily="18" charset="0"/>
            </a:endParaRPr>
          </a:p>
          <a:p>
            <a:r>
              <a:rPr lang="en-GB" altLang="en-US" b="1">
                <a:latin typeface="New Century Schoolbook" pitchFamily="18" charset="0"/>
              </a:rPr>
              <a:t>These amino acids confer a negative charge on the proteins of which they are part.   </a:t>
            </a:r>
          </a:p>
        </p:txBody>
      </p:sp>
      <p:pic>
        <p:nvPicPr>
          <p:cNvPr id="23564" name="Picture 10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362200"/>
            <a:ext cx="21145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65" name="Picture 10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1" y="2362200"/>
            <a:ext cx="26003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2262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180887" y="267713"/>
            <a:ext cx="5420651" cy="584775"/>
          </a:xfrm>
          <a:prstGeom prst="rect">
            <a:avLst/>
          </a:prstGeom>
          <a:solidFill>
            <a:schemeClr val="bg1"/>
          </a:solidFill>
          <a:ln w="9525">
            <a:solidFill>
              <a:srgbClr val="FF0000"/>
            </a:solidFill>
            <a:miter lim="800000"/>
            <a:headEnd/>
            <a:tailEnd/>
          </a:ln>
          <a:effectLst/>
        </p:spPr>
        <p:txBody>
          <a:bodyPr wrap="none">
            <a:spAutoFit/>
          </a:bodyPr>
          <a:lstStyle/>
          <a:p>
            <a:r>
              <a:rPr lang="en-GB" altLang="en-US" sz="3200" b="1" dirty="0">
                <a:solidFill>
                  <a:srgbClr val="A60615"/>
                </a:solidFill>
                <a:latin typeface="Times New Roman" panose="02020603050405020304" pitchFamily="18" charset="0"/>
                <a:cs typeface="Times New Roman" panose="02020603050405020304" pitchFamily="18" charset="0"/>
              </a:rPr>
              <a:t>Positively Charged R Groups </a:t>
            </a:r>
          </a:p>
        </p:txBody>
      </p:sp>
      <p:grpSp>
        <p:nvGrpSpPr>
          <p:cNvPr id="24590" name="Group 14"/>
          <p:cNvGrpSpPr>
            <a:grpSpLocks/>
          </p:cNvGrpSpPr>
          <p:nvPr/>
        </p:nvGrpSpPr>
        <p:grpSpPr bwMode="auto">
          <a:xfrm>
            <a:off x="1905001" y="990601"/>
            <a:ext cx="8143875" cy="1635125"/>
            <a:chOff x="240" y="1130"/>
            <a:chExt cx="5130" cy="1030"/>
          </a:xfrm>
        </p:grpSpPr>
        <p:sp>
          <p:nvSpPr>
            <p:cNvPr id="24584" name="Text Box 8"/>
            <p:cNvSpPr txBox="1">
              <a:spLocks noChangeArrowheads="1"/>
            </p:cNvSpPr>
            <p:nvPr/>
          </p:nvSpPr>
          <p:spPr bwMode="auto">
            <a:xfrm>
              <a:off x="422" y="1130"/>
              <a:ext cx="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ltLang="en-US"/>
            </a:p>
          </p:txBody>
        </p:sp>
        <p:sp>
          <p:nvSpPr>
            <p:cNvPr id="24585" name="Text Box 9"/>
            <p:cNvSpPr txBox="1">
              <a:spLocks noChangeArrowheads="1"/>
            </p:cNvSpPr>
            <p:nvPr/>
          </p:nvSpPr>
          <p:spPr bwMode="auto">
            <a:xfrm>
              <a:off x="470" y="1224"/>
              <a:ext cx="4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a:t>Lysine (Lys)	             Arginine (Arg)		Histidine (His)</a:t>
              </a:r>
              <a:endParaRPr lang="en-GB" altLang="en-US"/>
            </a:p>
          </p:txBody>
        </p:sp>
        <p:pic>
          <p:nvPicPr>
            <p:cNvPr id="2458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2" y="1698"/>
              <a:ext cx="1758" cy="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 y="1704"/>
              <a:ext cx="1344"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9"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6" y="1680"/>
              <a:ext cx="143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4591" name="Rectangle 15"/>
          <p:cNvSpPr>
            <a:spLocks noChangeArrowheads="1"/>
          </p:cNvSpPr>
          <p:nvPr/>
        </p:nvSpPr>
        <p:spPr bwMode="auto">
          <a:xfrm>
            <a:off x="1828800" y="2971801"/>
            <a:ext cx="84582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25000"/>
              <a:buFont typeface="Wingdings" panose="05000000000000000000" pitchFamily="2" charset="2"/>
              <a:buChar char="Ø"/>
            </a:pPr>
            <a:r>
              <a:rPr lang="en-GB" altLang="en-US" b="1">
                <a:solidFill>
                  <a:srgbClr val="0000FF"/>
                </a:solidFill>
                <a:latin typeface="New Century Schoolbook" pitchFamily="18" charset="0"/>
              </a:rPr>
              <a:t>Lysine</a:t>
            </a:r>
            <a:r>
              <a:rPr lang="en-GB" altLang="en-US" b="1">
                <a:latin typeface="New Century Schoolbook" pitchFamily="18" charset="0"/>
              </a:rPr>
              <a:t> and </a:t>
            </a:r>
            <a:r>
              <a:rPr lang="en-GB" altLang="en-US" b="1">
                <a:solidFill>
                  <a:srgbClr val="0000FF"/>
                </a:solidFill>
                <a:latin typeface="New Century Schoolbook" pitchFamily="18" charset="0"/>
              </a:rPr>
              <a:t>Arginine</a:t>
            </a:r>
            <a:r>
              <a:rPr lang="en-GB" altLang="en-US" b="1">
                <a:latin typeface="New Century Schoolbook" pitchFamily="18" charset="0"/>
              </a:rPr>
              <a:t> both have pKs around 10.0 and are therefore always positively charged at neutral pH. </a:t>
            </a:r>
          </a:p>
          <a:p>
            <a:pPr>
              <a:buClr>
                <a:schemeClr val="tx1"/>
              </a:buClr>
              <a:buSzPct val="125000"/>
              <a:buFont typeface="Wingdings" panose="05000000000000000000" pitchFamily="2" charset="2"/>
              <a:buChar char="Ø"/>
            </a:pPr>
            <a:endParaRPr lang="en-GB" altLang="en-US" b="1">
              <a:solidFill>
                <a:srgbClr val="0000FF"/>
              </a:solidFill>
              <a:latin typeface="New Century Schoolbook" pitchFamily="18" charset="0"/>
            </a:endParaRPr>
          </a:p>
          <a:p>
            <a:pPr>
              <a:buClr>
                <a:schemeClr val="tx1"/>
              </a:buClr>
              <a:buSzPct val="125000"/>
              <a:buFont typeface="Wingdings" panose="05000000000000000000" pitchFamily="2" charset="2"/>
              <a:buChar char="Ø"/>
            </a:pPr>
            <a:r>
              <a:rPr lang="en-GB" altLang="en-US" b="1">
                <a:latin typeface="New Century Schoolbook" pitchFamily="18" charset="0"/>
              </a:rPr>
              <a:t>With a pK of 6.5, </a:t>
            </a:r>
            <a:r>
              <a:rPr lang="en-GB" altLang="en-US" b="1">
                <a:solidFill>
                  <a:schemeClr val="accent2"/>
                </a:solidFill>
                <a:latin typeface="New Century Schoolbook" pitchFamily="18" charset="0"/>
              </a:rPr>
              <a:t>Histidine </a:t>
            </a:r>
            <a:r>
              <a:rPr lang="en-GB" altLang="en-US" b="1">
                <a:latin typeface="New Century Schoolbook" pitchFamily="18" charset="0"/>
              </a:rPr>
              <a:t>can be uncharged or positively charged depending upon its local environment.  </a:t>
            </a:r>
          </a:p>
          <a:p>
            <a:pPr>
              <a:buClr>
                <a:schemeClr val="tx1"/>
              </a:buClr>
              <a:buSzPct val="125000"/>
              <a:buFont typeface="Wingdings" panose="05000000000000000000" pitchFamily="2" charset="2"/>
              <a:buChar char="Ø"/>
            </a:pPr>
            <a:r>
              <a:rPr lang="en-GB" altLang="en-US" b="1">
                <a:latin typeface="New Century Schoolbook" pitchFamily="18" charset="0"/>
              </a:rPr>
              <a:t>Histidine </a:t>
            </a:r>
            <a:r>
              <a:rPr lang="cs-CZ" altLang="en-US" b="1">
                <a:latin typeface="New Century Schoolbook" pitchFamily="18" charset="0"/>
              </a:rPr>
              <a:t>has </a:t>
            </a:r>
            <a:r>
              <a:rPr lang="en-GB" altLang="en-US" b="1">
                <a:latin typeface="New Century Schoolbook" pitchFamily="18" charset="0"/>
              </a:rPr>
              <a:t>an important role in the catalytic mechanism of enzymes and explains why it is often found in the active site.  </a:t>
            </a:r>
          </a:p>
        </p:txBody>
      </p:sp>
    </p:spTree>
    <p:extLst>
      <p:ext uri="{BB962C8B-B14F-4D97-AF65-F5344CB8AC3E}">
        <p14:creationId xmlns:p14="http://schemas.microsoft.com/office/powerpoint/2010/main" val="1021011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3"/>
          <p:cNvSpPr txBox="1">
            <a:spLocks noChangeArrowheads="1"/>
          </p:cNvSpPr>
          <p:nvPr/>
        </p:nvSpPr>
        <p:spPr bwMode="auto">
          <a:xfrm>
            <a:off x="585788" y="1290638"/>
            <a:ext cx="11015662"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buClr>
                <a:srgbClr val="0000FF"/>
              </a:buClr>
              <a:buSzPct val="170000"/>
            </a:pPr>
            <a:r>
              <a:rPr lang="en-GB" altLang="en-US" sz="2000" dirty="0">
                <a:latin typeface="Times New Roman" panose="02020603050405020304" pitchFamily="18" charset="0"/>
                <a:cs typeface="Times New Roman" panose="02020603050405020304" pitchFamily="18" charset="0"/>
              </a:rPr>
              <a:t>Amino acids are building blocks of proteins.</a:t>
            </a:r>
          </a:p>
          <a:p>
            <a:pPr algn="just">
              <a:buClr>
                <a:srgbClr val="0000FF"/>
              </a:buClr>
              <a:buSzPct val="170000"/>
            </a:pPr>
            <a:endParaRPr lang="en-GB" altLang="en-US" sz="2000" dirty="0">
              <a:latin typeface="Times New Roman" panose="02020603050405020304" pitchFamily="18" charset="0"/>
              <a:cs typeface="Times New Roman" panose="02020603050405020304" pitchFamily="18" charset="0"/>
            </a:endParaRPr>
          </a:p>
          <a:p>
            <a:pPr algn="just">
              <a:buClr>
                <a:srgbClr val="0000FF"/>
              </a:buClr>
              <a:buSzPct val="170000"/>
            </a:pPr>
            <a:r>
              <a:rPr lang="en-GB" altLang="en-US" sz="2000" dirty="0">
                <a:latin typeface="Times New Roman" panose="02020603050405020304" pitchFamily="18" charset="0"/>
                <a:cs typeface="Times New Roman" panose="02020603050405020304" pitchFamily="18" charset="0"/>
              </a:rPr>
              <a:t>Protein</a:t>
            </a:r>
            <a:r>
              <a:rPr lang="cs-CZ" altLang="en-US" sz="2000" dirty="0">
                <a:latin typeface="Times New Roman" panose="02020603050405020304" pitchFamily="18" charset="0"/>
                <a:cs typeface="Times New Roman" panose="02020603050405020304" pitchFamily="18" charset="0"/>
              </a:rPr>
              <a:t>s</a:t>
            </a:r>
            <a:r>
              <a:rPr lang="en-GB" altLang="en-US" sz="2000" dirty="0">
                <a:latin typeface="Times New Roman" panose="02020603050405020304" pitchFamily="18" charset="0"/>
                <a:cs typeface="Times New Roman" panose="02020603050405020304" pitchFamily="18" charset="0"/>
              </a:rPr>
              <a:t> are composed of 20 different amino acid (encoded by standard genetic code, construct proteins in all species ).</a:t>
            </a:r>
          </a:p>
          <a:p>
            <a:pPr algn="just">
              <a:buClr>
                <a:srgbClr val="0000FF"/>
              </a:buClr>
              <a:buSzPct val="170000"/>
            </a:pPr>
            <a:endParaRPr lang="en-GB" altLang="en-US" sz="2000" dirty="0">
              <a:latin typeface="Times New Roman" panose="02020603050405020304" pitchFamily="18" charset="0"/>
              <a:cs typeface="Times New Roman" panose="02020603050405020304" pitchFamily="18" charset="0"/>
            </a:endParaRPr>
          </a:p>
          <a:p>
            <a:pPr algn="just">
              <a:buClr>
                <a:srgbClr val="0000FF"/>
              </a:buClr>
              <a:buSzPct val="170000"/>
            </a:pPr>
            <a:r>
              <a:rPr lang="en-GB" altLang="en-US" sz="2000" dirty="0">
                <a:latin typeface="Times New Roman" panose="02020603050405020304" pitchFamily="18" charset="0"/>
                <a:cs typeface="Times New Roman" panose="02020603050405020304" pitchFamily="18" charset="0"/>
              </a:rPr>
              <a:t>Their molecule</a:t>
            </a:r>
            <a:r>
              <a:rPr lang="cs-CZ" altLang="en-US" sz="2000" dirty="0">
                <a:latin typeface="Times New Roman" panose="02020603050405020304" pitchFamily="18" charset="0"/>
                <a:cs typeface="Times New Roman" panose="02020603050405020304" pitchFamily="18" charset="0"/>
              </a:rPr>
              <a:t>s</a:t>
            </a:r>
            <a:r>
              <a:rPr lang="en-GB" altLang="en-US" sz="2000" dirty="0">
                <a:latin typeface="Times New Roman" panose="02020603050405020304" pitchFamily="18" charset="0"/>
                <a:cs typeface="Times New Roman" panose="02020603050405020304" pitchFamily="18" charset="0"/>
              </a:rPr>
              <a:t> containing both amino and carboxyl groups attached to the same a-carbon (L-a-amino acids).</a:t>
            </a:r>
          </a:p>
          <a:p>
            <a:pPr algn="just">
              <a:buClr>
                <a:srgbClr val="0000FF"/>
              </a:buClr>
              <a:buSzPct val="170000"/>
            </a:pPr>
            <a:endParaRPr lang="en-GB" altLang="en-US" sz="2000" dirty="0">
              <a:latin typeface="Times New Roman" panose="02020603050405020304" pitchFamily="18" charset="0"/>
              <a:cs typeface="Times New Roman" panose="02020603050405020304" pitchFamily="18" charset="0"/>
            </a:endParaRPr>
          </a:p>
          <a:p>
            <a:pPr algn="just">
              <a:buClr>
                <a:srgbClr val="0000FF"/>
              </a:buClr>
              <a:buSzPct val="170000"/>
            </a:pPr>
            <a:r>
              <a:rPr lang="en-GB" altLang="en-US" sz="2000" dirty="0">
                <a:latin typeface="Times New Roman" panose="02020603050405020304" pitchFamily="18" charset="0"/>
                <a:cs typeface="Times New Roman" panose="02020603050405020304" pitchFamily="18" charset="0"/>
              </a:rPr>
              <a:t>Their chemical structure influences three dimensional structure of proteins.</a:t>
            </a:r>
          </a:p>
          <a:p>
            <a:pPr algn="just">
              <a:buClr>
                <a:srgbClr val="0000FF"/>
              </a:buClr>
              <a:buSzPct val="170000"/>
            </a:pPr>
            <a:endParaRPr lang="en-GB" altLang="en-US" sz="2000" dirty="0">
              <a:latin typeface="Times New Roman" panose="02020603050405020304" pitchFamily="18" charset="0"/>
              <a:cs typeface="Times New Roman" panose="02020603050405020304" pitchFamily="18" charset="0"/>
            </a:endParaRPr>
          </a:p>
          <a:p>
            <a:pPr algn="just">
              <a:buClr>
                <a:srgbClr val="0000FF"/>
              </a:buClr>
              <a:buSzPct val="170000"/>
            </a:pPr>
            <a:r>
              <a:rPr lang="en-GB" altLang="en-US" sz="2000" dirty="0">
                <a:latin typeface="Times New Roman" panose="02020603050405020304" pitchFamily="18" charset="0"/>
                <a:cs typeface="Times New Roman" panose="02020603050405020304" pitchFamily="18" charset="0"/>
              </a:rPr>
              <a:t>They are important intermediates in metabolism (</a:t>
            </a:r>
            <a:r>
              <a:rPr lang="en-GB" altLang="en-US" sz="2000" dirty="0" err="1">
                <a:latin typeface="Times New Roman" panose="02020603050405020304" pitchFamily="18" charset="0"/>
                <a:cs typeface="Times New Roman" panose="02020603050405020304" pitchFamily="18" charset="0"/>
              </a:rPr>
              <a:t>porphyrins</a:t>
            </a:r>
            <a:r>
              <a:rPr lang="en-GB" altLang="en-US" sz="2000" dirty="0">
                <a:latin typeface="Times New Roman" panose="02020603050405020304" pitchFamily="18" charset="0"/>
                <a:cs typeface="Times New Roman" panose="02020603050405020304" pitchFamily="18" charset="0"/>
              </a:rPr>
              <a:t>, purines, pyrimidines, </a:t>
            </a:r>
            <a:r>
              <a:rPr lang="en-GB" altLang="en-US" sz="2000" dirty="0" err="1">
                <a:latin typeface="Times New Roman" panose="02020603050405020304" pitchFamily="18" charset="0"/>
                <a:cs typeface="Times New Roman" panose="02020603050405020304" pitchFamily="18" charset="0"/>
              </a:rPr>
              <a:t>creatin</a:t>
            </a:r>
            <a:r>
              <a:rPr lang="en-GB" altLang="en-US" sz="2000" dirty="0">
                <a:latin typeface="Times New Roman" panose="02020603050405020304" pitchFamily="18" charset="0"/>
                <a:cs typeface="Times New Roman" panose="02020603050405020304" pitchFamily="18" charset="0"/>
              </a:rPr>
              <a:t>, urea </a:t>
            </a:r>
            <a:r>
              <a:rPr lang="en-GB" altLang="en-US" sz="2000" dirty="0" err="1">
                <a:latin typeface="Times New Roman" panose="02020603050405020304" pitchFamily="18" charset="0"/>
                <a:cs typeface="Times New Roman" panose="02020603050405020304" pitchFamily="18" charset="0"/>
              </a:rPr>
              <a:t>etc</a:t>
            </a:r>
            <a:r>
              <a:rPr lang="en-GB" altLang="en-US" sz="2000" dirty="0">
                <a:latin typeface="Times New Roman" panose="02020603050405020304" pitchFamily="18" charset="0"/>
                <a:cs typeface="Times New Roman" panose="02020603050405020304" pitchFamily="18" charset="0"/>
              </a:rPr>
              <a:t>).</a:t>
            </a:r>
          </a:p>
          <a:p>
            <a:pPr algn="just">
              <a:buClr>
                <a:srgbClr val="0000FF"/>
              </a:buClr>
              <a:buSzPct val="170000"/>
            </a:pPr>
            <a:endParaRPr lang="en-GB" altLang="en-US" sz="2000" dirty="0">
              <a:latin typeface="Times New Roman" panose="02020603050405020304" pitchFamily="18" charset="0"/>
              <a:cs typeface="Times New Roman" panose="02020603050405020304" pitchFamily="18" charset="0"/>
            </a:endParaRPr>
          </a:p>
          <a:p>
            <a:pPr algn="just">
              <a:buClr>
                <a:srgbClr val="0000FF"/>
              </a:buClr>
              <a:buSzPct val="170000"/>
            </a:pPr>
            <a:r>
              <a:rPr lang="en-GB" altLang="en-US" sz="2000" dirty="0">
                <a:latin typeface="Times New Roman" panose="02020603050405020304" pitchFamily="18" charset="0"/>
                <a:cs typeface="Times New Roman" panose="02020603050405020304" pitchFamily="18" charset="0"/>
              </a:rPr>
              <a:t>They can have </a:t>
            </a:r>
            <a:r>
              <a:rPr lang="en-GB" altLang="en-US" sz="2000" dirty="0" smtClean="0">
                <a:latin typeface="Times New Roman" panose="02020603050405020304" pitchFamily="18" charset="0"/>
                <a:cs typeface="Times New Roman" panose="02020603050405020304" pitchFamily="18" charset="0"/>
              </a:rPr>
              <a:t>catalytic </a:t>
            </a:r>
            <a:r>
              <a:rPr lang="en-GB" altLang="en-US" sz="2000" dirty="0">
                <a:latin typeface="Times New Roman" panose="02020603050405020304" pitchFamily="18" charset="0"/>
                <a:cs typeface="Times New Roman" panose="02020603050405020304" pitchFamily="18" charset="0"/>
              </a:rPr>
              <a:t>function.</a:t>
            </a:r>
          </a:p>
          <a:p>
            <a:pPr algn="just">
              <a:buClr>
                <a:srgbClr val="0000FF"/>
              </a:buClr>
              <a:buSzPct val="170000"/>
            </a:pPr>
            <a:endParaRPr lang="en-GB" altLang="en-US" sz="2000" dirty="0">
              <a:latin typeface="Times New Roman" panose="02020603050405020304" pitchFamily="18" charset="0"/>
              <a:cs typeface="Times New Roman" panose="02020603050405020304" pitchFamily="18" charset="0"/>
            </a:endParaRPr>
          </a:p>
          <a:p>
            <a:pPr algn="just">
              <a:buClr>
                <a:srgbClr val="0000FF"/>
              </a:buClr>
              <a:buSzPct val="170000"/>
            </a:pPr>
            <a:r>
              <a:rPr lang="en-GB" altLang="en-US" sz="2000" dirty="0">
                <a:latin typeface="Times New Roman" panose="02020603050405020304" pitchFamily="18" charset="0"/>
                <a:cs typeface="Times New Roman" panose="02020603050405020304" pitchFamily="18" charset="0"/>
              </a:rPr>
              <a:t>Several genetic disorders are cause in amino acid metabolism </a:t>
            </a:r>
            <a:r>
              <a:rPr lang="en-GB" altLang="en-US" sz="2000" dirty="0" smtClean="0">
                <a:latin typeface="Times New Roman" panose="02020603050405020304" pitchFamily="18" charset="0"/>
                <a:cs typeface="Times New Roman" panose="02020603050405020304" pitchFamily="18" charset="0"/>
              </a:rPr>
              <a:t>(</a:t>
            </a:r>
            <a:r>
              <a:rPr lang="en-GB" altLang="en-US" sz="2000" dirty="0">
                <a:latin typeface="Times New Roman" panose="02020603050405020304" pitchFamily="18" charset="0"/>
                <a:cs typeface="Times New Roman" panose="02020603050405020304" pitchFamily="18" charset="0"/>
              </a:rPr>
              <a:t>aminoaciduria - presence of amino acids in urine)</a:t>
            </a:r>
          </a:p>
        </p:txBody>
      </p:sp>
      <p:sp>
        <p:nvSpPr>
          <p:cNvPr id="2" name="TextBox 1"/>
          <p:cNvSpPr txBox="1"/>
          <p:nvPr/>
        </p:nvSpPr>
        <p:spPr>
          <a:xfrm>
            <a:off x="4672013" y="252414"/>
            <a:ext cx="2843212" cy="646331"/>
          </a:xfrm>
          <a:prstGeom prst="rect">
            <a:avLst/>
          </a:prstGeom>
          <a:noFill/>
          <a:ln w="41275">
            <a:solidFill>
              <a:srgbClr val="C00000"/>
            </a:solidFill>
          </a:ln>
        </p:spPr>
        <p:txBody>
          <a:bodyPr wrap="square" rtlCol="0">
            <a:spAutoFit/>
          </a:bodyPr>
          <a:lstStyle/>
          <a:p>
            <a:r>
              <a:rPr lang="en-US" sz="3600" i="1" dirty="0" smtClean="0">
                <a:latin typeface="Times New Roman" panose="02020603050405020304" pitchFamily="18" charset="0"/>
                <a:cs typeface="Times New Roman" panose="02020603050405020304" pitchFamily="18" charset="0"/>
              </a:rPr>
              <a:t>Amino Acids</a:t>
            </a:r>
            <a:endParaRPr lang="en-US" sz="3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07772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026"/>
          <p:cNvSpPr txBox="1">
            <a:spLocks noChangeArrowheads="1"/>
          </p:cNvSpPr>
          <p:nvPr/>
        </p:nvSpPr>
        <p:spPr bwMode="auto">
          <a:xfrm>
            <a:off x="1981200" y="152401"/>
            <a:ext cx="8077200" cy="1076325"/>
          </a:xfrm>
          <a:prstGeom prst="rect">
            <a:avLst/>
          </a:prstGeom>
          <a:solidFill>
            <a:schemeClr val="bg1"/>
          </a:solidFill>
          <a:ln w="9525">
            <a:solidFill>
              <a:srgbClr val="FF0000"/>
            </a:solidFill>
            <a:miter lim="800000"/>
            <a:headEnd/>
            <a:tailEnd/>
          </a:ln>
          <a:effectLst/>
        </p:spPr>
        <p:txBody>
          <a:bodyPr>
            <a:spAutoFit/>
          </a:bodyPr>
          <a:lstStyle/>
          <a:p>
            <a:pPr algn="ctr"/>
            <a:r>
              <a:rPr lang="en-GB" altLang="en-US" sz="3200" b="1" dirty="0">
                <a:solidFill>
                  <a:srgbClr val="A60615"/>
                </a:solidFill>
                <a:latin typeface="Comic Sans MS" panose="030F0702030302020204" pitchFamily="66" charset="0"/>
              </a:rPr>
              <a:t>Classification Based on Chemical Constitution</a:t>
            </a:r>
          </a:p>
        </p:txBody>
      </p:sp>
      <p:sp>
        <p:nvSpPr>
          <p:cNvPr id="54275" name="Text Box 1027"/>
          <p:cNvSpPr txBox="1">
            <a:spLocks noChangeArrowheads="1"/>
          </p:cNvSpPr>
          <p:nvPr/>
        </p:nvSpPr>
        <p:spPr bwMode="auto">
          <a:xfrm>
            <a:off x="1676400" y="1447800"/>
            <a:ext cx="8763000" cy="2973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cs-CZ" altLang="en-US" b="1" dirty="0"/>
              <a:t>Small amino acids</a:t>
            </a:r>
            <a:r>
              <a:rPr lang="cs-CZ" altLang="en-US" dirty="0"/>
              <a:t> – Glycine, Alanine</a:t>
            </a:r>
          </a:p>
          <a:p>
            <a:pPr>
              <a:lnSpc>
                <a:spcPct val="130000"/>
              </a:lnSpc>
            </a:pPr>
            <a:r>
              <a:rPr lang="cs-CZ" altLang="en-US" b="1" dirty="0"/>
              <a:t>Branched amino acids</a:t>
            </a:r>
            <a:r>
              <a:rPr lang="cs-CZ" altLang="en-US" dirty="0"/>
              <a:t> – Valine, Leucine, Isoleucine</a:t>
            </a:r>
          </a:p>
          <a:p>
            <a:pPr>
              <a:lnSpc>
                <a:spcPct val="130000"/>
              </a:lnSpc>
            </a:pPr>
            <a:r>
              <a:rPr lang="cs-CZ" altLang="en-US" b="1" dirty="0"/>
              <a:t>Hydroxy amino acids</a:t>
            </a:r>
            <a:r>
              <a:rPr lang="cs-CZ" altLang="en-US" dirty="0"/>
              <a:t> (-OH group) – Serine, Threonine</a:t>
            </a:r>
          </a:p>
          <a:p>
            <a:pPr>
              <a:lnSpc>
                <a:spcPct val="130000"/>
              </a:lnSpc>
            </a:pPr>
            <a:r>
              <a:rPr lang="cs-CZ" altLang="en-US" b="1" dirty="0"/>
              <a:t>Sulfur amino acids</a:t>
            </a:r>
            <a:r>
              <a:rPr lang="cs-CZ" altLang="en-US" dirty="0"/>
              <a:t> – Cysteine, Methionine</a:t>
            </a:r>
          </a:p>
          <a:p>
            <a:pPr>
              <a:lnSpc>
                <a:spcPct val="130000"/>
              </a:lnSpc>
            </a:pPr>
            <a:r>
              <a:rPr lang="cs-CZ" altLang="en-US" b="1" dirty="0"/>
              <a:t>Aromatic amino acids</a:t>
            </a:r>
            <a:r>
              <a:rPr lang="cs-CZ" altLang="en-US" dirty="0"/>
              <a:t> – Phenylalanine, Tyrosine, Tryptophan</a:t>
            </a:r>
          </a:p>
          <a:p>
            <a:pPr>
              <a:lnSpc>
                <a:spcPct val="130000"/>
              </a:lnSpc>
            </a:pPr>
            <a:r>
              <a:rPr lang="cs-CZ" altLang="en-US" b="1" dirty="0"/>
              <a:t>Acidic amino acids and their derivatives</a:t>
            </a:r>
            <a:r>
              <a:rPr lang="cs-CZ" altLang="en-US" dirty="0"/>
              <a:t> – Aspartate, Asparagine, Glutamate, Glutamine</a:t>
            </a:r>
          </a:p>
          <a:p>
            <a:pPr>
              <a:lnSpc>
                <a:spcPct val="130000"/>
              </a:lnSpc>
            </a:pPr>
            <a:r>
              <a:rPr lang="cs-CZ" altLang="en-US" b="1" dirty="0"/>
              <a:t>Basic amino acids</a:t>
            </a:r>
            <a:r>
              <a:rPr lang="cs-CZ" altLang="en-US" dirty="0"/>
              <a:t> – Lysine, Arginine, Histidine</a:t>
            </a:r>
          </a:p>
          <a:p>
            <a:pPr>
              <a:lnSpc>
                <a:spcPct val="130000"/>
              </a:lnSpc>
            </a:pPr>
            <a:r>
              <a:rPr lang="cs-CZ" altLang="en-US" b="1" dirty="0"/>
              <a:t>Imino acid</a:t>
            </a:r>
            <a:r>
              <a:rPr lang="cs-CZ" altLang="en-US" dirty="0"/>
              <a:t> - Proline</a:t>
            </a:r>
            <a:endParaRPr lang="en-GB" altLang="en-US" dirty="0"/>
          </a:p>
        </p:txBody>
      </p:sp>
    </p:spTree>
    <p:extLst>
      <p:ext uri="{BB962C8B-B14F-4D97-AF65-F5344CB8AC3E}">
        <p14:creationId xmlns:p14="http://schemas.microsoft.com/office/powerpoint/2010/main" val="2973624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1752600" y="1981200"/>
            <a:ext cx="8686800" cy="4114800"/>
          </a:xfrm>
        </p:spPr>
        <p:txBody>
          <a:bodyPr/>
          <a:lstStyle/>
          <a:p>
            <a:r>
              <a:rPr lang="en-US" altLang="en-US" dirty="0">
                <a:latin typeface="New Century Schoolbook" pitchFamily="18" charset="0"/>
              </a:rPr>
              <a:t> Required in diet</a:t>
            </a:r>
          </a:p>
          <a:p>
            <a:r>
              <a:rPr lang="en-US" altLang="en-US" dirty="0">
                <a:latin typeface="New Century Schoolbook" pitchFamily="18" charset="0"/>
              </a:rPr>
              <a:t> Humans incapable of forming requisite</a:t>
            </a:r>
          </a:p>
          <a:p>
            <a:pPr>
              <a:buFontTx/>
              <a:buNone/>
            </a:pPr>
            <a:r>
              <a:rPr lang="en-US" altLang="en-US" dirty="0">
                <a:latin typeface="New Century Schoolbook" pitchFamily="18" charset="0"/>
              </a:rPr>
              <a:t>    carbon skeleton</a:t>
            </a:r>
          </a:p>
        </p:txBody>
      </p:sp>
      <p:sp>
        <p:nvSpPr>
          <p:cNvPr id="43012" name="Text Box 4"/>
          <p:cNvSpPr txBox="1">
            <a:spLocks noChangeArrowheads="1"/>
          </p:cNvSpPr>
          <p:nvPr/>
        </p:nvSpPr>
        <p:spPr bwMode="auto">
          <a:xfrm>
            <a:off x="3962400" y="3814763"/>
            <a:ext cx="120417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New Century Schoolbook" pitchFamily="18" charset="0"/>
              </a:rPr>
              <a:t> Arginine*</a:t>
            </a:r>
          </a:p>
          <a:p>
            <a:pPr eaLnBrk="0" hangingPunct="0"/>
            <a:r>
              <a:rPr lang="en-US" altLang="en-US">
                <a:latin typeface="New Century Schoolbook" pitchFamily="18" charset="0"/>
              </a:rPr>
              <a:t> Histidine*</a:t>
            </a:r>
          </a:p>
          <a:p>
            <a:pPr eaLnBrk="0" hangingPunct="0"/>
            <a:r>
              <a:rPr lang="en-US" altLang="en-US">
                <a:latin typeface="New Century Schoolbook" pitchFamily="18" charset="0"/>
              </a:rPr>
              <a:t> Isoleucine</a:t>
            </a:r>
          </a:p>
          <a:p>
            <a:pPr eaLnBrk="0" hangingPunct="0"/>
            <a:r>
              <a:rPr lang="en-US" altLang="en-US">
                <a:latin typeface="New Century Schoolbook" pitchFamily="18" charset="0"/>
              </a:rPr>
              <a:t> Leucine</a:t>
            </a:r>
          </a:p>
          <a:p>
            <a:pPr eaLnBrk="0" hangingPunct="0"/>
            <a:r>
              <a:rPr lang="en-US" altLang="en-US">
                <a:latin typeface="New Century Schoolbook" pitchFamily="18" charset="0"/>
              </a:rPr>
              <a:t> Valine</a:t>
            </a:r>
          </a:p>
        </p:txBody>
      </p:sp>
      <p:sp>
        <p:nvSpPr>
          <p:cNvPr id="43013" name="Text Box 5"/>
          <p:cNvSpPr txBox="1">
            <a:spLocks noChangeArrowheads="1"/>
          </p:cNvSpPr>
          <p:nvPr/>
        </p:nvSpPr>
        <p:spPr bwMode="auto">
          <a:xfrm>
            <a:off x="6629400" y="3814763"/>
            <a:ext cx="155042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New Century Schoolbook" pitchFamily="18" charset="0"/>
              </a:rPr>
              <a:t> Lysine</a:t>
            </a:r>
          </a:p>
          <a:p>
            <a:pPr eaLnBrk="0" hangingPunct="0"/>
            <a:r>
              <a:rPr lang="en-US" altLang="en-US">
                <a:latin typeface="New Century Schoolbook" pitchFamily="18" charset="0"/>
              </a:rPr>
              <a:t> Methionine</a:t>
            </a:r>
          </a:p>
          <a:p>
            <a:pPr eaLnBrk="0" hangingPunct="0"/>
            <a:r>
              <a:rPr lang="en-US" altLang="en-US">
                <a:latin typeface="New Century Schoolbook" pitchFamily="18" charset="0"/>
              </a:rPr>
              <a:t> Threonine</a:t>
            </a:r>
          </a:p>
          <a:p>
            <a:pPr eaLnBrk="0" hangingPunct="0"/>
            <a:r>
              <a:rPr lang="en-US" altLang="en-US">
                <a:latin typeface="New Century Schoolbook" pitchFamily="18" charset="0"/>
              </a:rPr>
              <a:t> Phenylalanine</a:t>
            </a:r>
          </a:p>
          <a:p>
            <a:pPr eaLnBrk="0" hangingPunct="0"/>
            <a:r>
              <a:rPr lang="en-US" altLang="en-US">
                <a:latin typeface="New Century Schoolbook" pitchFamily="18" charset="0"/>
              </a:rPr>
              <a:t> Tryptophan</a:t>
            </a:r>
          </a:p>
        </p:txBody>
      </p:sp>
      <p:sp>
        <p:nvSpPr>
          <p:cNvPr id="43014" name="Text Box 6"/>
          <p:cNvSpPr txBox="1">
            <a:spLocks noChangeArrowheads="1"/>
          </p:cNvSpPr>
          <p:nvPr/>
        </p:nvSpPr>
        <p:spPr bwMode="auto">
          <a:xfrm>
            <a:off x="7929564" y="6297899"/>
            <a:ext cx="39228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dirty="0">
                <a:latin typeface="New Century Schoolbook" pitchFamily="18" charset="0"/>
              </a:rPr>
              <a:t>* Essential in children, not in adults </a:t>
            </a:r>
          </a:p>
        </p:txBody>
      </p:sp>
      <p:sp>
        <p:nvSpPr>
          <p:cNvPr id="43015" name="Text Box 7"/>
          <p:cNvSpPr txBox="1">
            <a:spLocks noChangeArrowheads="1"/>
          </p:cNvSpPr>
          <p:nvPr/>
        </p:nvSpPr>
        <p:spPr bwMode="auto">
          <a:xfrm>
            <a:off x="2819401" y="558801"/>
            <a:ext cx="6646863" cy="588963"/>
          </a:xfrm>
          <a:prstGeom prst="rect">
            <a:avLst/>
          </a:prstGeom>
          <a:solidFill>
            <a:schemeClr val="bg1"/>
          </a:solidFill>
          <a:ln w="9525">
            <a:solidFill>
              <a:srgbClr val="FF0000"/>
            </a:solidFill>
            <a:miter lim="800000"/>
            <a:headEnd/>
            <a:tailEnd/>
          </a:ln>
          <a:effectLst/>
        </p:spPr>
        <p:txBody>
          <a:bodyPr wrap="none">
            <a:spAutoFit/>
          </a:bodyPr>
          <a:lstStyle/>
          <a:p>
            <a:r>
              <a:rPr lang="en-US" altLang="en-US" sz="3200" b="1" dirty="0">
                <a:solidFill>
                  <a:srgbClr val="A60615"/>
                </a:solidFill>
                <a:latin typeface="Comic Sans MS" panose="030F0702030302020204" pitchFamily="66" charset="0"/>
              </a:rPr>
              <a:t>Essential Amino Acids in Humans</a:t>
            </a:r>
            <a:endParaRPr lang="en-GB" altLang="en-US" sz="3200" b="1" dirty="0">
              <a:solidFill>
                <a:srgbClr val="A60615"/>
              </a:solidFill>
              <a:latin typeface="Comic Sans MS" panose="030F0702030302020204" pitchFamily="66" charset="0"/>
            </a:endParaRPr>
          </a:p>
        </p:txBody>
      </p:sp>
    </p:spTree>
    <p:extLst>
      <p:ext uri="{BB962C8B-B14F-4D97-AF65-F5344CB8AC3E}">
        <p14:creationId xmlns:p14="http://schemas.microsoft.com/office/powerpoint/2010/main" val="3582219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1027"/>
          <p:cNvSpPr>
            <a:spLocks noGrp="1" noChangeArrowheads="1"/>
          </p:cNvSpPr>
          <p:nvPr>
            <p:ph type="body" idx="1"/>
          </p:nvPr>
        </p:nvSpPr>
        <p:spPr>
          <a:xfrm>
            <a:off x="1752600" y="1981200"/>
            <a:ext cx="8686800" cy="4114800"/>
          </a:xfrm>
        </p:spPr>
        <p:txBody>
          <a:bodyPr/>
          <a:lstStyle/>
          <a:p>
            <a:r>
              <a:rPr lang="en-US" altLang="en-US" dirty="0">
                <a:latin typeface="New Century Schoolbook" pitchFamily="18" charset="0"/>
              </a:rPr>
              <a:t> Not required in diet</a:t>
            </a:r>
          </a:p>
          <a:p>
            <a:r>
              <a:rPr lang="en-US" altLang="en-US" dirty="0">
                <a:latin typeface="New Century Schoolbook" pitchFamily="18" charset="0"/>
              </a:rPr>
              <a:t> Can be formed from </a:t>
            </a:r>
            <a:r>
              <a:rPr lang="en-US" altLang="en-US" dirty="0" err="1" smtClean="0">
                <a:latin typeface="New Century Schoolbook" pitchFamily="18" charset="0"/>
              </a:rPr>
              <a:t>keto</a:t>
            </a:r>
            <a:r>
              <a:rPr lang="en-US" altLang="en-US" dirty="0" smtClean="0">
                <a:latin typeface="New Century Schoolbook" pitchFamily="18" charset="0"/>
              </a:rPr>
              <a:t> </a:t>
            </a:r>
            <a:r>
              <a:rPr lang="en-US" altLang="en-US" dirty="0">
                <a:latin typeface="New Century Schoolbook" pitchFamily="18" charset="0"/>
              </a:rPr>
              <a:t>acids by transamination and subsequent </a:t>
            </a:r>
            <a:r>
              <a:rPr lang="cs-CZ" altLang="en-US" dirty="0">
                <a:latin typeface="New Century Schoolbook" pitchFamily="18" charset="0"/>
              </a:rPr>
              <a:t>  </a:t>
            </a:r>
            <a:r>
              <a:rPr lang="en-US" altLang="en-US" dirty="0">
                <a:latin typeface="New Century Schoolbook" pitchFamily="18" charset="0"/>
              </a:rPr>
              <a:t>reactions</a:t>
            </a:r>
          </a:p>
        </p:txBody>
      </p:sp>
      <p:sp>
        <p:nvSpPr>
          <p:cNvPr id="44036" name="Text Box 1028"/>
          <p:cNvSpPr txBox="1">
            <a:spLocks noChangeArrowheads="1"/>
          </p:cNvSpPr>
          <p:nvPr/>
        </p:nvSpPr>
        <p:spPr bwMode="auto">
          <a:xfrm>
            <a:off x="2971801" y="3735388"/>
            <a:ext cx="128118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New Century Schoolbook" pitchFamily="18" charset="0"/>
              </a:rPr>
              <a:t> Alanine</a:t>
            </a:r>
          </a:p>
          <a:p>
            <a:pPr eaLnBrk="0" hangingPunct="0"/>
            <a:r>
              <a:rPr lang="en-US" altLang="en-US">
                <a:latin typeface="New Century Schoolbook" pitchFamily="18" charset="0"/>
              </a:rPr>
              <a:t> Asparagine</a:t>
            </a:r>
          </a:p>
          <a:p>
            <a:pPr eaLnBrk="0" hangingPunct="0"/>
            <a:r>
              <a:rPr lang="en-US" altLang="en-US">
                <a:latin typeface="New Century Schoolbook" pitchFamily="18" charset="0"/>
              </a:rPr>
              <a:t> Aspartate</a:t>
            </a:r>
          </a:p>
          <a:p>
            <a:pPr eaLnBrk="0" hangingPunct="0"/>
            <a:r>
              <a:rPr lang="en-US" altLang="en-US">
                <a:latin typeface="New Century Schoolbook" pitchFamily="18" charset="0"/>
              </a:rPr>
              <a:t> Glutamate</a:t>
            </a:r>
          </a:p>
          <a:p>
            <a:pPr eaLnBrk="0" hangingPunct="0"/>
            <a:r>
              <a:rPr lang="en-US" altLang="en-US">
                <a:latin typeface="New Century Schoolbook" pitchFamily="18" charset="0"/>
              </a:rPr>
              <a:t> Glutamine</a:t>
            </a:r>
          </a:p>
        </p:txBody>
      </p:sp>
      <p:sp>
        <p:nvSpPr>
          <p:cNvPr id="44037" name="Text Box 1029"/>
          <p:cNvSpPr txBox="1">
            <a:spLocks noChangeArrowheads="1"/>
          </p:cNvSpPr>
          <p:nvPr/>
        </p:nvSpPr>
        <p:spPr bwMode="auto">
          <a:xfrm>
            <a:off x="6096000" y="3735388"/>
            <a:ext cx="225574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New Century Schoolbook" pitchFamily="18" charset="0"/>
              </a:rPr>
              <a:t> Glycine</a:t>
            </a:r>
          </a:p>
          <a:p>
            <a:pPr eaLnBrk="0" hangingPunct="0"/>
            <a:r>
              <a:rPr lang="en-US" altLang="en-US">
                <a:latin typeface="New Century Schoolbook" pitchFamily="18" charset="0"/>
              </a:rPr>
              <a:t> Proline</a:t>
            </a:r>
          </a:p>
          <a:p>
            <a:pPr eaLnBrk="0" hangingPunct="0"/>
            <a:r>
              <a:rPr lang="en-US" altLang="en-US">
                <a:latin typeface="New Century Schoolbook" pitchFamily="18" charset="0"/>
              </a:rPr>
              <a:t> Serine</a:t>
            </a:r>
          </a:p>
          <a:p>
            <a:pPr eaLnBrk="0" hangingPunct="0"/>
            <a:r>
              <a:rPr lang="en-US" altLang="en-US">
                <a:latin typeface="New Century Schoolbook" pitchFamily="18" charset="0"/>
              </a:rPr>
              <a:t> Cysteine (from Met*)</a:t>
            </a:r>
          </a:p>
          <a:p>
            <a:pPr eaLnBrk="0" hangingPunct="0"/>
            <a:r>
              <a:rPr lang="en-US" altLang="en-US">
                <a:latin typeface="New Century Schoolbook" pitchFamily="18" charset="0"/>
              </a:rPr>
              <a:t> Tyrosine (from Phe*)</a:t>
            </a:r>
          </a:p>
        </p:txBody>
      </p:sp>
      <p:sp>
        <p:nvSpPr>
          <p:cNvPr id="44038" name="Text Box 1030"/>
          <p:cNvSpPr txBox="1">
            <a:spLocks noChangeArrowheads="1"/>
          </p:cNvSpPr>
          <p:nvPr/>
        </p:nvSpPr>
        <p:spPr bwMode="auto">
          <a:xfrm>
            <a:off x="9320213" y="6327775"/>
            <a:ext cx="259398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dirty="0">
                <a:latin typeface="New Century Schoolbook" pitchFamily="18" charset="0"/>
              </a:rPr>
              <a:t>* Essential amino acids</a:t>
            </a:r>
          </a:p>
        </p:txBody>
      </p:sp>
      <p:sp>
        <p:nvSpPr>
          <p:cNvPr id="44039" name="Text Box 1031"/>
          <p:cNvSpPr txBox="1">
            <a:spLocks noChangeArrowheads="1"/>
          </p:cNvSpPr>
          <p:nvPr/>
        </p:nvSpPr>
        <p:spPr bwMode="auto">
          <a:xfrm>
            <a:off x="2254250" y="482601"/>
            <a:ext cx="7651750" cy="588963"/>
          </a:xfrm>
          <a:prstGeom prst="rect">
            <a:avLst/>
          </a:prstGeom>
          <a:solidFill>
            <a:schemeClr val="bg1"/>
          </a:solidFill>
          <a:ln w="9525">
            <a:solidFill>
              <a:srgbClr val="FF0000"/>
            </a:solidFill>
            <a:miter lim="800000"/>
            <a:headEnd/>
            <a:tailEnd/>
          </a:ln>
          <a:effectLst/>
        </p:spPr>
        <p:txBody>
          <a:bodyPr wrap="none">
            <a:spAutoFit/>
          </a:bodyPr>
          <a:lstStyle/>
          <a:p>
            <a:r>
              <a:rPr lang="en-US" altLang="en-US" sz="3200" b="1" dirty="0">
                <a:solidFill>
                  <a:srgbClr val="A60615"/>
                </a:solidFill>
                <a:latin typeface="Comic Sans MS" panose="030F0702030302020204" pitchFamily="66" charset="0"/>
              </a:rPr>
              <a:t>Non-Essential Amino Acids in Humans</a:t>
            </a:r>
            <a:endParaRPr lang="en-GB" altLang="en-US" sz="3200" b="1" dirty="0">
              <a:solidFill>
                <a:srgbClr val="A60615"/>
              </a:solidFill>
              <a:latin typeface="Comic Sans MS" panose="030F0702030302020204" pitchFamily="66" charset="0"/>
            </a:endParaRPr>
          </a:p>
        </p:txBody>
      </p:sp>
    </p:spTree>
    <p:extLst>
      <p:ext uri="{BB962C8B-B14F-4D97-AF65-F5344CB8AC3E}">
        <p14:creationId xmlns:p14="http://schemas.microsoft.com/office/powerpoint/2010/main" val="14851277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Documents and Settings\User\My Documents\My Pictures\dogs.jpg"/>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418" y="647403"/>
            <a:ext cx="5644369" cy="587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8393373" y="143335"/>
            <a:ext cx="2101756" cy="707886"/>
          </a:xfrm>
          <a:prstGeom prst="rect">
            <a:avLst/>
          </a:prstGeom>
          <a:noFill/>
        </p:spPr>
        <p:txBody>
          <a:bodyPr wrap="square" rtlCol="0">
            <a:spAutoFit/>
          </a:bodyPr>
          <a:lstStyle/>
          <a:p>
            <a:r>
              <a:rPr lang="en-US" sz="4000" dirty="0" smtClean="0"/>
              <a:t>Chirality</a:t>
            </a:r>
            <a:endParaRPr lang="en-US" sz="4000" dirty="0"/>
          </a:p>
        </p:txBody>
      </p:sp>
      <p:pic>
        <p:nvPicPr>
          <p:cNvPr id="4" name="Picture 3"/>
          <p:cNvPicPr>
            <a:picLocks noChangeAspect="1"/>
          </p:cNvPicPr>
          <p:nvPr/>
        </p:nvPicPr>
        <p:blipFill>
          <a:blip r:embed="rId3"/>
          <a:stretch>
            <a:fillRect/>
          </a:stretch>
        </p:blipFill>
        <p:spPr>
          <a:xfrm>
            <a:off x="7326102" y="851221"/>
            <a:ext cx="4145573" cy="5957430"/>
          </a:xfrm>
          <a:prstGeom prst="rect">
            <a:avLst/>
          </a:prstGeom>
        </p:spPr>
      </p:pic>
      <p:sp>
        <p:nvSpPr>
          <p:cNvPr id="5" name="Rectangle 4"/>
          <p:cNvSpPr/>
          <p:nvPr/>
        </p:nvSpPr>
        <p:spPr>
          <a:xfrm>
            <a:off x="388671" y="143335"/>
            <a:ext cx="7636213" cy="369332"/>
          </a:xfrm>
          <a:prstGeom prst="rect">
            <a:avLst/>
          </a:prstGeom>
        </p:spPr>
        <p:txBody>
          <a:bodyPr wrap="square">
            <a:spAutoFit/>
          </a:bodyPr>
          <a:lstStyle/>
          <a:p>
            <a:r>
              <a:rPr lang="en-US" dirty="0"/>
              <a:t>Many things  in nature look  similar, but they are completely </a:t>
            </a:r>
            <a:r>
              <a:rPr lang="en-US" dirty="0" smtClean="0"/>
              <a:t>different (Isomers) </a:t>
            </a:r>
            <a:endParaRPr lang="en-US" dirty="0"/>
          </a:p>
        </p:txBody>
      </p:sp>
      <p:sp>
        <p:nvSpPr>
          <p:cNvPr id="6" name="TextBox 5"/>
          <p:cNvSpPr txBox="1"/>
          <p:nvPr/>
        </p:nvSpPr>
        <p:spPr>
          <a:xfrm>
            <a:off x="10772633" y="6340054"/>
            <a:ext cx="1419367" cy="307777"/>
          </a:xfrm>
          <a:prstGeom prst="rect">
            <a:avLst/>
          </a:prstGeom>
          <a:noFill/>
        </p:spPr>
        <p:txBody>
          <a:bodyPr wrap="square" rtlCol="0">
            <a:spAutoFit/>
          </a:bodyPr>
          <a:lstStyle/>
          <a:p>
            <a:r>
              <a:rPr lang="en-US" sz="1400" dirty="0" smtClean="0"/>
              <a:t>Net source</a:t>
            </a:r>
            <a:endParaRPr lang="en-US" sz="1400" dirty="0"/>
          </a:p>
        </p:txBody>
      </p:sp>
    </p:spTree>
    <p:extLst>
      <p:ext uri="{BB962C8B-B14F-4D97-AF65-F5344CB8AC3E}">
        <p14:creationId xmlns:p14="http://schemas.microsoft.com/office/powerpoint/2010/main" val="40108074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2362200" y="381001"/>
            <a:ext cx="7526338" cy="588963"/>
          </a:xfrm>
          <a:prstGeom prst="rect">
            <a:avLst/>
          </a:prstGeom>
          <a:solidFill>
            <a:srgbClr val="75DD75"/>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sz="3200" b="1">
                <a:solidFill>
                  <a:srgbClr val="A60615"/>
                </a:solidFill>
                <a:latin typeface="Comic Sans MS" panose="030F0702030302020204" pitchFamily="66" charset="0"/>
              </a:rPr>
              <a:t>The Stereochemistry of Amino Acids</a:t>
            </a:r>
          </a:p>
        </p:txBody>
      </p:sp>
      <p:sp>
        <p:nvSpPr>
          <p:cNvPr id="46083" name="Text Box 3"/>
          <p:cNvSpPr txBox="1">
            <a:spLocks noChangeArrowheads="1"/>
          </p:cNvSpPr>
          <p:nvPr/>
        </p:nvSpPr>
        <p:spPr bwMode="auto">
          <a:xfrm>
            <a:off x="2971801" y="1295400"/>
            <a:ext cx="39613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b="1">
                <a:latin typeface="New Century Schoolbook" pitchFamily="18" charset="0"/>
              </a:rPr>
              <a:t>Chiral molecules existing in two forms</a:t>
            </a:r>
            <a:endParaRPr lang="en-GB" altLang="en-US" b="1">
              <a:latin typeface="New Century Schoolbook" pitchFamily="18" charset="0"/>
            </a:endParaRPr>
          </a:p>
        </p:txBody>
      </p:sp>
      <p:pic>
        <p:nvPicPr>
          <p:cNvPr id="46084" name="Picture 4" descr="amino_acids_chir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1" y="1990168"/>
            <a:ext cx="5410199" cy="4049713"/>
          </a:xfrm>
          <a:prstGeom prst="rect">
            <a:avLst/>
          </a:prstGeom>
          <a:noFill/>
          <a:extLst>
            <a:ext uri="{909E8E84-426E-40DD-AFC4-6F175D3DCCD1}">
              <a14:hiddenFill xmlns:a14="http://schemas.microsoft.com/office/drawing/2010/main">
                <a:solidFill>
                  <a:srgbClr val="FFFFFF"/>
                </a:solidFill>
              </a14:hiddenFill>
            </a:ext>
          </a:extLst>
        </p:spPr>
      </p:pic>
      <p:sp>
        <p:nvSpPr>
          <p:cNvPr id="46085" name="Text Box 5"/>
          <p:cNvSpPr txBox="1">
            <a:spLocks noChangeArrowheads="1"/>
          </p:cNvSpPr>
          <p:nvPr/>
        </p:nvSpPr>
        <p:spPr bwMode="auto">
          <a:xfrm>
            <a:off x="2803525" y="6488113"/>
            <a:ext cx="682565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sz="1400" b="1" i="1" dirty="0">
                <a:solidFill>
                  <a:srgbClr val="C00000"/>
                </a:solidFill>
                <a:latin typeface="Arial" panose="020B0604020202020204" pitchFamily="34" charset="0"/>
                <a:hlinkClick r:id="rId3"/>
              </a:rPr>
              <a:t>http://www.imb-jena.de/~rake/Bioinformatics_WEB/gifs/amino_acids_chiral.gif</a:t>
            </a:r>
            <a:endParaRPr lang="en-GB" altLang="en-US" sz="1400" b="1" i="1" dirty="0">
              <a:solidFill>
                <a:srgbClr val="C00000"/>
              </a:solidFill>
              <a:latin typeface="Arial" panose="020B0604020202020204" pitchFamily="34" charset="0"/>
            </a:endParaRPr>
          </a:p>
        </p:txBody>
      </p:sp>
    </p:spTree>
    <p:extLst>
      <p:ext uri="{BB962C8B-B14F-4D97-AF65-F5344CB8AC3E}">
        <p14:creationId xmlns:p14="http://schemas.microsoft.com/office/powerpoint/2010/main" val="30666618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3079" y="541068"/>
            <a:ext cx="11000095" cy="5262979"/>
          </a:xfrm>
          <a:prstGeom prst="rect">
            <a:avLst/>
          </a:prstGeom>
        </p:spPr>
        <p:txBody>
          <a:bodyPr wrap="square">
            <a:spAutoFit/>
          </a:bodyPr>
          <a:lstStyle/>
          <a:p>
            <a:pPr marL="274320" indent="-274320">
              <a:defRPr/>
            </a:pPr>
            <a:r>
              <a:rPr lang="en-US" sz="2400" b="1" dirty="0">
                <a:solidFill>
                  <a:schemeClr val="tx2">
                    <a:lumMod val="50000"/>
                  </a:schemeClr>
                </a:solidFill>
                <a:latin typeface="Times New Roman" panose="02020603050405020304" pitchFamily="18" charset="0"/>
                <a:cs typeface="Times New Roman" panose="02020603050405020304" pitchFamily="18" charset="0"/>
              </a:rPr>
              <a:t> </a:t>
            </a:r>
            <a:r>
              <a:rPr lang="en-US" sz="2400" b="1" u="sng" dirty="0">
                <a:solidFill>
                  <a:schemeClr val="tx2">
                    <a:lumMod val="50000"/>
                  </a:schemeClr>
                </a:solidFill>
                <a:latin typeface="Times New Roman" pitchFamily="18" charset="0"/>
                <a:cs typeface="Times New Roman" pitchFamily="18" charset="0"/>
              </a:rPr>
              <a:t>1-Classification according to the structure of the side chain R.</a:t>
            </a:r>
          </a:p>
          <a:p>
            <a:pPr marL="274320" indent="-274320">
              <a:defRPr/>
            </a:pPr>
            <a:r>
              <a:rPr lang="en-US" sz="2400" dirty="0">
                <a:latin typeface="Times New Roman" pitchFamily="18" charset="0"/>
                <a:cs typeface="Times New Roman" pitchFamily="18" charset="0"/>
              </a:rPr>
              <a:t>a)</a:t>
            </a:r>
            <a:r>
              <a:rPr lang="en-US" sz="2400" dirty="0">
                <a:solidFill>
                  <a:srgbClr val="C00000"/>
                </a:solidFill>
                <a:latin typeface="Times New Roman" pitchFamily="18" charset="0"/>
                <a:cs typeface="Times New Roman" pitchFamily="18" charset="0"/>
              </a:rPr>
              <a:t>Aliphatic amino acids </a:t>
            </a:r>
            <a:r>
              <a:rPr lang="en-US" sz="2400" dirty="0">
                <a:latin typeface="Times New Roman" pitchFamily="18" charset="0"/>
                <a:cs typeface="Times New Roman" pitchFamily="18" charset="0"/>
              </a:rPr>
              <a:t>; They are amino acids with aliphatic groups in their side chains .</a:t>
            </a:r>
          </a:p>
          <a:p>
            <a:pPr marL="274320" indent="-274320">
              <a:defRPr/>
            </a:pPr>
            <a:r>
              <a:rPr lang="en-US" sz="2400" dirty="0">
                <a:latin typeface="Times New Roman" pitchFamily="18" charset="0"/>
                <a:cs typeface="Times New Roman" pitchFamily="18" charset="0"/>
              </a:rPr>
              <a:t>b)</a:t>
            </a:r>
            <a:r>
              <a:rPr lang="en-US" sz="2400" dirty="0">
                <a:solidFill>
                  <a:srgbClr val="C00000"/>
                </a:solidFill>
                <a:latin typeface="Times New Roman" pitchFamily="18" charset="0"/>
                <a:cs typeface="Times New Roman" pitchFamily="18" charset="0"/>
              </a:rPr>
              <a:t>Aromatic amino acids</a:t>
            </a:r>
            <a:r>
              <a:rPr lang="en-US" sz="2400" dirty="0">
                <a:latin typeface="Times New Roman" pitchFamily="18" charset="0"/>
                <a:cs typeface="Times New Roman" pitchFamily="18" charset="0"/>
              </a:rPr>
              <a:t>; They are amino acids with aromatic groups in their side chains (contain a phenyl group).</a:t>
            </a:r>
          </a:p>
          <a:p>
            <a:pPr marL="274320" indent="-274320">
              <a:defRPr/>
            </a:pPr>
            <a:r>
              <a:rPr lang="en-US" sz="2400" b="1" u="sng" dirty="0">
                <a:solidFill>
                  <a:schemeClr val="tx2">
                    <a:lumMod val="50000"/>
                  </a:schemeClr>
                </a:solidFill>
                <a:latin typeface="Times New Roman" pitchFamily="18" charset="0"/>
                <a:cs typeface="Times New Roman" pitchFamily="18" charset="0"/>
              </a:rPr>
              <a:t>2-Classification according to the polarity of the side chain R</a:t>
            </a:r>
            <a:r>
              <a:rPr lang="en-US" sz="2400" b="1" dirty="0">
                <a:solidFill>
                  <a:schemeClr val="tx2">
                    <a:lumMod val="50000"/>
                  </a:schemeClr>
                </a:solidFill>
                <a:latin typeface="Times New Roman" pitchFamily="18" charset="0"/>
                <a:cs typeface="Times New Roman" pitchFamily="18" charset="0"/>
              </a:rPr>
              <a:t>.</a:t>
            </a:r>
          </a:p>
          <a:p>
            <a:pPr marL="274320" indent="-274320">
              <a:defRPr/>
            </a:pPr>
            <a:r>
              <a:rPr lang="en-US" sz="2400" dirty="0">
                <a:latin typeface="Times New Roman" pitchFamily="18" charset="0"/>
                <a:cs typeface="Times New Roman" pitchFamily="18" charset="0"/>
              </a:rPr>
              <a:t>a) Polar amino acids  ;</a:t>
            </a:r>
          </a:p>
          <a:p>
            <a:pPr marL="274320" indent="-274320">
              <a:defRPr/>
            </a:pPr>
            <a:r>
              <a:rPr lang="en-US" sz="2400" dirty="0">
                <a:latin typeface="Times New Roman" pitchFamily="18" charset="0"/>
                <a:cs typeface="Times New Roman" pitchFamily="18" charset="0"/>
              </a:rPr>
              <a:t>1-Polar uncharged amino acids .</a:t>
            </a:r>
          </a:p>
          <a:p>
            <a:pPr marL="274320" indent="-274320">
              <a:defRPr/>
            </a:pPr>
            <a:r>
              <a:rPr lang="en-US" sz="2400" dirty="0">
                <a:latin typeface="Times New Roman" pitchFamily="18" charset="0"/>
                <a:cs typeface="Times New Roman" pitchFamily="18" charset="0"/>
              </a:rPr>
              <a:t>2-Polar charged amino acids which can be;</a:t>
            </a:r>
          </a:p>
          <a:p>
            <a:pPr marL="274320" indent="-274320">
              <a:defRPr/>
            </a:pPr>
            <a:r>
              <a:rPr lang="en-US" sz="2400" dirty="0">
                <a:latin typeface="Times New Roman" pitchFamily="18" charset="0"/>
                <a:cs typeface="Times New Roman" pitchFamily="18" charset="0"/>
              </a:rPr>
              <a:t>3-Polar acidic or positively charged amino acids.</a:t>
            </a:r>
          </a:p>
          <a:p>
            <a:pPr marL="274320" indent="-274320">
              <a:defRPr/>
            </a:pPr>
            <a:r>
              <a:rPr lang="en-US" sz="2400" dirty="0">
                <a:latin typeface="Times New Roman" pitchFamily="18" charset="0"/>
                <a:cs typeface="Times New Roman" pitchFamily="18" charset="0"/>
              </a:rPr>
              <a:t>4-Polar basic or negatively charged amino acids. </a:t>
            </a:r>
          </a:p>
          <a:p>
            <a:pPr marL="274320" indent="-274320">
              <a:defRPr/>
            </a:pPr>
            <a:r>
              <a:rPr lang="en-US" sz="2400" dirty="0">
                <a:latin typeface="Times New Roman" pitchFamily="18" charset="0"/>
                <a:cs typeface="Times New Roman" pitchFamily="18" charset="0"/>
              </a:rPr>
              <a:t>b) Non-polar amino acids.</a:t>
            </a:r>
          </a:p>
          <a:p>
            <a:pPr marL="274320" indent="-274320">
              <a:defRPr/>
            </a:pPr>
            <a:r>
              <a:rPr lang="en-US" sz="2400" b="1" u="sng" dirty="0">
                <a:latin typeface="Times New Roman" pitchFamily="18" charset="0"/>
                <a:cs typeface="Times New Roman" pitchFamily="18" charset="0"/>
              </a:rPr>
              <a:t>3- Classification based on their nutritional value.</a:t>
            </a:r>
          </a:p>
          <a:p>
            <a:pPr marL="274320" indent="-274320">
              <a:defRPr/>
            </a:pPr>
            <a:r>
              <a:rPr lang="en-US" sz="2400" b="1" u="sng" dirty="0">
                <a:latin typeface="Times New Roman" pitchFamily="18" charset="0"/>
                <a:cs typeface="Times New Roman" pitchFamily="18" charset="0"/>
              </a:rPr>
              <a:t>4-Classification based on their metabolic fate.  </a:t>
            </a:r>
          </a:p>
        </p:txBody>
      </p:sp>
    </p:spTree>
    <p:extLst>
      <p:ext uri="{BB962C8B-B14F-4D97-AF65-F5344CB8AC3E}">
        <p14:creationId xmlns:p14="http://schemas.microsoft.com/office/powerpoint/2010/main" val="11108794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2012" y="401926"/>
            <a:ext cx="5129284" cy="670560"/>
          </a:xfrm>
        </p:spPr>
        <p:txBody>
          <a:bodyPr>
            <a:normAutofit fontScale="90000"/>
          </a:bodyPr>
          <a:lstStyle/>
          <a:p>
            <a:pPr>
              <a:defRPr/>
            </a:pPr>
            <a:r>
              <a:rPr lang="en-US" b="1" dirty="0" smtClean="0">
                <a:solidFill>
                  <a:srgbClr val="FF0000"/>
                </a:solidFill>
              </a:rPr>
              <a:t>Amino Acids Application </a:t>
            </a:r>
            <a:endParaRPr lang="en-US" b="1" dirty="0">
              <a:solidFill>
                <a:srgbClr val="FF0000"/>
              </a:solidFill>
            </a:endParaRPr>
          </a:p>
        </p:txBody>
      </p:sp>
      <p:sp>
        <p:nvSpPr>
          <p:cNvPr id="3" name="Rectangle 2"/>
          <p:cNvSpPr/>
          <p:nvPr/>
        </p:nvSpPr>
        <p:spPr>
          <a:xfrm>
            <a:off x="727880" y="1350834"/>
            <a:ext cx="11022841" cy="923330"/>
          </a:xfrm>
          <a:prstGeom prst="rect">
            <a:avLst/>
          </a:prstGeom>
        </p:spPr>
        <p:txBody>
          <a:bodyPr wrap="square">
            <a:spAutoFit/>
          </a:bodyPr>
          <a:lstStyle/>
          <a:p>
            <a:pPr algn="just"/>
            <a:r>
              <a:rPr lang="en-US" altLang="en-US" dirty="0">
                <a:latin typeface="Times New Roman" panose="02020603050405020304" pitchFamily="18" charset="0"/>
                <a:cs typeface="Times New Roman" panose="02020603050405020304" pitchFamily="18" charset="0"/>
              </a:rPr>
              <a:t>The non-polar side chain cannot ionize and cannot form Hydrogen </a:t>
            </a:r>
            <a:r>
              <a:rPr lang="en-US" altLang="en-US" dirty="0" smtClean="0">
                <a:latin typeface="Times New Roman" panose="02020603050405020304" pitchFamily="18" charset="0"/>
                <a:cs typeface="Times New Roman" panose="02020603050405020304" pitchFamily="18" charset="0"/>
              </a:rPr>
              <a:t>bonds. These </a:t>
            </a:r>
            <a:r>
              <a:rPr lang="en-US" altLang="en-US" dirty="0">
                <a:latin typeface="Times New Roman" panose="02020603050405020304" pitchFamily="18" charset="0"/>
                <a:cs typeface="Times New Roman" panose="02020603050405020304" pitchFamily="18" charset="0"/>
              </a:rPr>
              <a:t>side chains are have a hydrophobic nature thus they are participate in hydrophobic interactions. Non-polar amino acids cluster and are usually buried in the interior of the protein molecule far from the aqueous polar </a:t>
            </a:r>
            <a:r>
              <a:rPr lang="en-US" altLang="en-US" dirty="0" smtClean="0">
                <a:latin typeface="Times New Roman" panose="02020603050405020304" pitchFamily="18" charset="0"/>
                <a:cs typeface="Times New Roman" panose="02020603050405020304" pitchFamily="18" charset="0"/>
              </a:rPr>
              <a:t>environment. </a:t>
            </a:r>
            <a:endParaRPr lang="en-US" alt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727879" y="2552512"/>
            <a:ext cx="11022841" cy="923330"/>
          </a:xfrm>
          <a:prstGeom prst="rect">
            <a:avLst/>
          </a:prstGeom>
        </p:spPr>
        <p:txBody>
          <a:bodyPr wrap="square">
            <a:spAutoFit/>
          </a:bodyPr>
          <a:lstStyle/>
          <a:p>
            <a:pPr algn="just"/>
            <a:r>
              <a:rPr lang="en-US" altLang="en-US" dirty="0" smtClean="0">
                <a:latin typeface="Times New Roman" panose="02020603050405020304" pitchFamily="18" charset="0"/>
                <a:cs typeface="Times New Roman" panose="02020603050405020304" pitchFamily="18" charset="0"/>
              </a:rPr>
              <a:t>The </a:t>
            </a:r>
            <a:r>
              <a:rPr lang="en-US" altLang="en-US" dirty="0">
                <a:latin typeface="Times New Roman" panose="02020603050405020304" pitchFamily="18" charset="0"/>
                <a:cs typeface="Times New Roman" panose="02020603050405020304" pitchFamily="18" charset="0"/>
              </a:rPr>
              <a:t>polar side chain can form Hydrogen bonds and charged polar side chains can form ionic bonds . Due to their polar hydrophilic nature they are usually located at the exterior of the protein molecule in contact with aqueous polar </a:t>
            </a:r>
            <a:r>
              <a:rPr lang="en-US" altLang="en-US" dirty="0" smtClean="0">
                <a:latin typeface="Times New Roman" panose="02020603050405020304" pitchFamily="18" charset="0"/>
                <a:cs typeface="Times New Roman" panose="02020603050405020304" pitchFamily="18" charset="0"/>
              </a:rPr>
              <a:t>environment</a:t>
            </a:r>
            <a:r>
              <a:rPr lang="en-US" altLang="en-US" sz="1600" dirty="0" smtClean="0">
                <a:latin typeface="Times New Roman" panose="02020603050405020304" pitchFamily="18" charset="0"/>
                <a:cs typeface="Times New Roman" panose="02020603050405020304" pitchFamily="18" charset="0"/>
              </a:rPr>
              <a:t>.  </a:t>
            </a:r>
            <a:endParaRPr lang="en-US"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21967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717" y="15247"/>
            <a:ext cx="10686196" cy="990600"/>
          </a:xfrm>
        </p:spPr>
        <p:txBody>
          <a:bodyPr>
            <a:normAutofit/>
          </a:bodyPr>
          <a:lstStyle/>
          <a:p>
            <a:pPr>
              <a:defRPr/>
            </a:pPr>
            <a:r>
              <a:rPr lang="en-US" sz="2800" b="1" dirty="0" smtClean="0">
                <a:solidFill>
                  <a:srgbClr val="FF0000"/>
                </a:solidFill>
                <a:latin typeface="Times New Roman" panose="02020603050405020304" pitchFamily="18" charset="0"/>
                <a:cs typeface="Times New Roman" panose="02020603050405020304" pitchFamily="18" charset="0"/>
              </a:rPr>
              <a:t>Further classification </a:t>
            </a:r>
            <a:r>
              <a:rPr lang="en-US" sz="2800" b="1" dirty="0">
                <a:solidFill>
                  <a:srgbClr val="FF0000"/>
                </a:solidFill>
                <a:latin typeface="Times New Roman" panose="02020603050405020304" pitchFamily="18" charset="0"/>
                <a:cs typeface="Times New Roman" panose="02020603050405020304" pitchFamily="18" charset="0"/>
              </a:rPr>
              <a:t>of amino acids based on their nutritional value</a:t>
            </a:r>
          </a:p>
        </p:txBody>
      </p:sp>
      <p:pic>
        <p:nvPicPr>
          <p:cNvPr id="1843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2143" y="2309883"/>
            <a:ext cx="3860800"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4"/>
          <p:cNvPicPr>
            <a:picLocks noChangeAspect="1"/>
          </p:cNvPicPr>
          <p:nvPr/>
        </p:nvPicPr>
        <p:blipFill rotWithShape="1">
          <a:blip r:embed="rId3">
            <a:extLst>
              <a:ext uri="{28A0092B-C50C-407E-A947-70E740481C1C}">
                <a14:useLocalDpi xmlns:a14="http://schemas.microsoft.com/office/drawing/2010/main" val="0"/>
              </a:ext>
            </a:extLst>
          </a:blip>
          <a:srcRect r="26348"/>
          <a:stretch/>
        </p:blipFill>
        <p:spPr bwMode="auto">
          <a:xfrm>
            <a:off x="711199" y="4423180"/>
            <a:ext cx="3707642" cy="1552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711199" y="984997"/>
            <a:ext cx="10070531" cy="1261884"/>
          </a:xfrm>
          <a:prstGeom prst="rect">
            <a:avLst/>
          </a:prstGeom>
        </p:spPr>
        <p:txBody>
          <a:bodyPr wrap="square">
            <a:spAutoFit/>
          </a:bodyPr>
          <a:lstStyle/>
          <a:p>
            <a:r>
              <a:rPr lang="en-US" altLang="en-US" sz="2000" dirty="0">
                <a:latin typeface="Times New Roman" panose="02020603050405020304" pitchFamily="18" charset="0"/>
                <a:cs typeface="Times New Roman" panose="02020603050405020304" pitchFamily="18" charset="0"/>
              </a:rPr>
              <a:t>1-Essential amino acids </a:t>
            </a:r>
            <a:r>
              <a:rPr lang="en-US" altLang="en-US" sz="2000" dirty="0" smtClean="0">
                <a:latin typeface="Times New Roman" panose="02020603050405020304" pitchFamily="18" charset="0"/>
                <a:cs typeface="Times New Roman" panose="02020603050405020304" pitchFamily="18" charset="0"/>
              </a:rPr>
              <a:t>; They </a:t>
            </a:r>
            <a:r>
              <a:rPr lang="en-US" altLang="en-US" sz="2000" dirty="0">
                <a:latin typeface="Times New Roman" panose="02020603050405020304" pitchFamily="18" charset="0"/>
                <a:cs typeface="Times New Roman" panose="02020603050405020304" pitchFamily="18" charset="0"/>
              </a:rPr>
              <a:t>are those amino acids that cannot be synthesized in the body thus they are essential in the diet</a:t>
            </a:r>
            <a:r>
              <a:rPr lang="en-US" altLang="en-US" sz="2000" dirty="0" smtClean="0">
                <a:latin typeface="Times New Roman" panose="02020603050405020304" pitchFamily="18" charset="0"/>
                <a:cs typeface="Times New Roman" panose="02020603050405020304" pitchFamily="18" charset="0"/>
              </a:rPr>
              <a:t>.</a:t>
            </a:r>
          </a:p>
          <a:p>
            <a:endParaRPr lang="en-US" altLang="en-US" dirty="0">
              <a:latin typeface="Times New Roman" panose="02020603050405020304" pitchFamily="18" charset="0"/>
              <a:cs typeface="Times New Roman" panose="02020603050405020304" pitchFamily="18" charset="0"/>
            </a:endParaRPr>
          </a:p>
          <a:p>
            <a:r>
              <a:rPr lang="en-US" altLang="en-US" dirty="0">
                <a:solidFill>
                  <a:srgbClr val="FF0000"/>
                </a:solidFill>
                <a:latin typeface="Times New Roman" panose="02020603050405020304" pitchFamily="18" charset="0"/>
                <a:cs typeface="Times New Roman" panose="02020603050405020304" pitchFamily="18" charset="0"/>
              </a:rPr>
              <a:t>Essential amino acids include the following amino acids ;</a:t>
            </a:r>
          </a:p>
        </p:txBody>
      </p:sp>
      <p:sp>
        <p:nvSpPr>
          <p:cNvPr id="5" name="Rectangle 4"/>
          <p:cNvSpPr/>
          <p:nvPr/>
        </p:nvSpPr>
        <p:spPr>
          <a:xfrm>
            <a:off x="711199" y="3618715"/>
            <a:ext cx="8132550" cy="1015663"/>
          </a:xfrm>
          <a:prstGeom prst="rect">
            <a:avLst/>
          </a:prstGeom>
        </p:spPr>
        <p:txBody>
          <a:bodyPr wrap="square">
            <a:spAutoFit/>
          </a:bodyPr>
          <a:lstStyle/>
          <a:p>
            <a:pPr algn="just">
              <a:buNone/>
            </a:pPr>
            <a:r>
              <a:rPr lang="en-US" altLang="en-US" sz="2000" dirty="0">
                <a:latin typeface="Times New Roman" panose="02020603050405020304" pitchFamily="18" charset="0"/>
                <a:cs typeface="Times New Roman" panose="02020603050405020304" pitchFamily="18" charset="0"/>
              </a:rPr>
              <a:t>2- Non-essential amino acids; They are those amino acids that can </a:t>
            </a:r>
            <a:r>
              <a:rPr lang="en-US" altLang="en-US" sz="2000" dirty="0" smtClean="0">
                <a:latin typeface="Times New Roman" panose="02020603050405020304" pitchFamily="18" charset="0"/>
                <a:cs typeface="Times New Roman" panose="02020603050405020304" pitchFamily="18" charset="0"/>
              </a:rPr>
              <a:t>be synthesized </a:t>
            </a:r>
            <a:r>
              <a:rPr lang="en-US" altLang="en-US" sz="2000" dirty="0">
                <a:latin typeface="Times New Roman" panose="02020603050405020304" pitchFamily="18" charset="0"/>
                <a:cs typeface="Times New Roman" panose="02020603050405020304" pitchFamily="18" charset="0"/>
              </a:rPr>
              <a:t>in the body thus they are non-essential in the diet.  </a:t>
            </a:r>
          </a:p>
          <a:p>
            <a:pPr algn="just"/>
            <a:endParaRPr lang="en-US" altLang="en-US" sz="2000" dirty="0"/>
          </a:p>
        </p:txBody>
      </p:sp>
    </p:spTree>
    <p:extLst>
      <p:ext uri="{BB962C8B-B14F-4D97-AF65-F5344CB8AC3E}">
        <p14:creationId xmlns:p14="http://schemas.microsoft.com/office/powerpoint/2010/main" val="7130570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20040"/>
            <a:ext cx="7239000" cy="746760"/>
          </a:xfrm>
        </p:spPr>
        <p:txBody>
          <a:bodyPr>
            <a:noAutofit/>
          </a:bodyPr>
          <a:lstStyle/>
          <a:p>
            <a:pPr>
              <a:defRPr/>
            </a:pPr>
            <a:r>
              <a:rPr lang="en-US" sz="3200" dirty="0">
                <a:solidFill>
                  <a:srgbClr val="FF0000"/>
                </a:solidFill>
                <a:latin typeface="Times New Roman" panose="02020603050405020304" pitchFamily="18" charset="0"/>
                <a:cs typeface="Times New Roman" panose="02020603050405020304" pitchFamily="18" charset="0"/>
              </a:rPr>
              <a:t>Classification based on their metabolic fate</a:t>
            </a:r>
          </a:p>
        </p:txBody>
      </p:sp>
      <p:pic>
        <p:nvPicPr>
          <p:cNvPr id="1946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4233" y="1981201"/>
            <a:ext cx="6553200"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714233" y="1427202"/>
            <a:ext cx="8505967" cy="369332"/>
          </a:xfrm>
          <a:prstGeom prst="rect">
            <a:avLst/>
          </a:prstGeom>
        </p:spPr>
        <p:txBody>
          <a:bodyPr wrap="square">
            <a:spAutoFit/>
          </a:bodyPr>
          <a:lstStyle/>
          <a:p>
            <a:r>
              <a:rPr lang="en-US" altLang="en-US" dirty="0">
                <a:latin typeface="Times New Roman" panose="02020603050405020304" pitchFamily="18" charset="0"/>
                <a:cs typeface="Times New Roman" panose="02020603050405020304" pitchFamily="18" charset="0"/>
              </a:rPr>
              <a:t>1-Glucogenic amino acids ;They are amino acids that can be used for glucose synthesis .</a:t>
            </a:r>
          </a:p>
        </p:txBody>
      </p:sp>
    </p:spTree>
    <p:extLst>
      <p:ext uri="{BB962C8B-B14F-4D97-AF65-F5344CB8AC3E}">
        <p14:creationId xmlns:p14="http://schemas.microsoft.com/office/powerpoint/2010/main" val="851107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7445991" cy="835878"/>
          </a:xfrm>
        </p:spPr>
        <p:txBody>
          <a:bodyPr>
            <a:normAutofit/>
          </a:bodyPr>
          <a:lstStyle/>
          <a:p>
            <a:pPr>
              <a:defRPr/>
            </a:pPr>
            <a:r>
              <a:rPr lang="en-US" sz="3200" dirty="0">
                <a:solidFill>
                  <a:srgbClr val="FF0000"/>
                </a:solidFill>
                <a:latin typeface="Times New Roman" panose="02020603050405020304" pitchFamily="18" charset="0"/>
                <a:cs typeface="Times New Roman" panose="02020603050405020304" pitchFamily="18" charset="0"/>
              </a:rPr>
              <a:t>Classification based on their metabolic fate</a:t>
            </a:r>
          </a:p>
        </p:txBody>
      </p:sp>
      <p:sp>
        <p:nvSpPr>
          <p:cNvPr id="20483" name="Content Placeholder 2"/>
          <p:cNvSpPr>
            <a:spLocks noGrp="1"/>
          </p:cNvSpPr>
          <p:nvPr>
            <p:ph idx="1"/>
          </p:nvPr>
        </p:nvSpPr>
        <p:spPr>
          <a:xfrm>
            <a:off x="961030" y="1201004"/>
            <a:ext cx="10515600" cy="4351338"/>
          </a:xfrm>
        </p:spPr>
        <p:txBody>
          <a:bodyPr/>
          <a:lstStyle/>
          <a:p>
            <a:pPr eaLnBrk="1" hangingPunct="1">
              <a:buFont typeface="Wingdings 2" panose="05020102010507070707" pitchFamily="18" charset="2"/>
              <a:buNone/>
            </a:pPr>
            <a:r>
              <a:rPr lang="en-US" altLang="en-US" sz="1800" dirty="0">
                <a:latin typeface="Times New Roman" panose="02020603050405020304" pitchFamily="18" charset="0"/>
                <a:cs typeface="Times New Roman" panose="02020603050405020304" pitchFamily="18" charset="0"/>
              </a:rPr>
              <a:t>2-Ketogenic amino acids ; They are those amino acids that can be used for ketone body synthesis only.</a:t>
            </a:r>
          </a:p>
          <a:p>
            <a:pPr eaLnBrk="1" hangingPunct="1">
              <a:buFont typeface="Wingdings 2" panose="05020102010507070707" pitchFamily="18" charset="2"/>
              <a:buNone/>
            </a:pPr>
            <a:r>
              <a:rPr lang="en-US" altLang="en-US" sz="1800" dirty="0"/>
              <a:t> </a:t>
            </a:r>
            <a:r>
              <a:rPr lang="en-US" altLang="en-US" sz="2400" b="1" dirty="0"/>
              <a:t>Lys and </a:t>
            </a:r>
            <a:r>
              <a:rPr lang="en-US" altLang="en-US" sz="2400" b="1" dirty="0" err="1"/>
              <a:t>Leuc</a:t>
            </a:r>
            <a:r>
              <a:rPr lang="en-US" altLang="en-US" sz="2400" b="1" dirty="0"/>
              <a:t>. </a:t>
            </a:r>
          </a:p>
          <a:p>
            <a:pPr eaLnBrk="1" hangingPunct="1">
              <a:buFont typeface="Wingdings 2" panose="05020102010507070707" pitchFamily="18" charset="2"/>
              <a:buNone/>
            </a:pPr>
            <a:endParaRPr lang="en-US" altLang="en-US" sz="1800" dirty="0"/>
          </a:p>
          <a:p>
            <a:pPr>
              <a:buNone/>
            </a:pPr>
            <a:r>
              <a:rPr lang="en-US" altLang="en-US" sz="1800" dirty="0">
                <a:latin typeface="Times New Roman" panose="02020603050405020304" pitchFamily="18" charset="0"/>
                <a:cs typeface="Times New Roman" panose="02020603050405020304" pitchFamily="18" charset="0"/>
              </a:rPr>
              <a:t>3-Ketogenic and </a:t>
            </a:r>
            <a:r>
              <a:rPr lang="en-US" altLang="en-US" sz="1800" dirty="0" err="1">
                <a:latin typeface="Times New Roman" panose="02020603050405020304" pitchFamily="18" charset="0"/>
                <a:cs typeface="Times New Roman" panose="02020603050405020304" pitchFamily="18" charset="0"/>
              </a:rPr>
              <a:t>glucogenic</a:t>
            </a:r>
            <a:r>
              <a:rPr lang="en-US" altLang="en-US" sz="1800" dirty="0">
                <a:latin typeface="Times New Roman" panose="02020603050405020304" pitchFamily="18" charset="0"/>
                <a:cs typeface="Times New Roman" panose="02020603050405020304" pitchFamily="18" charset="0"/>
              </a:rPr>
              <a:t> amino acids ; They are those amino acids that can be used both for ketone body </a:t>
            </a:r>
            <a:r>
              <a:rPr lang="en-US" altLang="en-US" sz="1800" dirty="0" err="1">
                <a:latin typeface="Times New Roman" panose="02020603050405020304" pitchFamily="18" charset="0"/>
                <a:cs typeface="Times New Roman" panose="02020603050405020304" pitchFamily="18" charset="0"/>
              </a:rPr>
              <a:t>synthesis,and</a:t>
            </a:r>
            <a:r>
              <a:rPr lang="en-US" altLang="en-US" sz="1800" dirty="0">
                <a:latin typeface="Times New Roman" panose="02020603050405020304" pitchFamily="18" charset="0"/>
                <a:cs typeface="Times New Roman" panose="02020603050405020304" pitchFamily="18" charset="0"/>
              </a:rPr>
              <a:t> glucose synthesis.</a:t>
            </a:r>
          </a:p>
          <a:p>
            <a:pPr>
              <a:buNone/>
            </a:pPr>
            <a:endParaRPr lang="en-US" altLang="en-US" sz="1800" dirty="0">
              <a:latin typeface="Times New Roman" panose="02020603050405020304" pitchFamily="18" charset="0"/>
              <a:cs typeface="Times New Roman" panose="02020603050405020304" pitchFamily="18" charset="0"/>
            </a:endParaRPr>
          </a:p>
          <a:p>
            <a:pPr eaLnBrk="1" hangingPunct="1">
              <a:buFont typeface="Wingdings 2" panose="05020102010507070707" pitchFamily="18" charset="2"/>
              <a:buNone/>
            </a:pPr>
            <a:endParaRPr lang="en-US" altLang="en-US" sz="1800" dirty="0"/>
          </a:p>
          <a:p>
            <a:pPr eaLnBrk="1" hangingPunct="1">
              <a:buFont typeface="Wingdings 2" panose="05020102010507070707" pitchFamily="18" charset="2"/>
              <a:buNone/>
            </a:pPr>
            <a:r>
              <a:rPr lang="en-US" altLang="en-US" dirty="0"/>
              <a:t> </a:t>
            </a:r>
          </a:p>
          <a:p>
            <a:pPr eaLnBrk="1" hangingPunct="1"/>
            <a:endParaRPr lang="en-US" altLang="en-US" dirty="0" smtClean="0"/>
          </a:p>
        </p:txBody>
      </p:sp>
      <p:pic>
        <p:nvPicPr>
          <p:cNvPr id="2048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1030" y="3178791"/>
            <a:ext cx="213360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62227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3159" y="1685881"/>
            <a:ext cx="4557082" cy="352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5" name="Rectangle 3"/>
          <p:cNvSpPr>
            <a:spLocks noChangeArrowheads="1"/>
          </p:cNvSpPr>
          <p:nvPr/>
        </p:nvSpPr>
        <p:spPr bwMode="auto">
          <a:xfrm>
            <a:off x="1905000" y="6100763"/>
            <a:ext cx="8153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altLang="en-US" b="1">
                <a:latin typeface="New Century Schoolbook" pitchFamily="18" charset="0"/>
              </a:rPr>
              <a:t>L-isomer is normally found in proteins. </a:t>
            </a:r>
          </a:p>
        </p:txBody>
      </p:sp>
      <p:sp>
        <p:nvSpPr>
          <p:cNvPr id="3076" name="Text Box 4"/>
          <p:cNvSpPr txBox="1">
            <a:spLocks noChangeArrowheads="1"/>
          </p:cNvSpPr>
          <p:nvPr/>
        </p:nvSpPr>
        <p:spPr bwMode="auto">
          <a:xfrm>
            <a:off x="1600200" y="330994"/>
            <a:ext cx="8763000" cy="1077218"/>
          </a:xfrm>
          <a:prstGeom prst="rect">
            <a:avLst/>
          </a:prstGeom>
          <a:solidFill>
            <a:schemeClr val="bg1"/>
          </a:solidFill>
          <a:ln w="9525">
            <a:solidFill>
              <a:srgbClr val="002060"/>
            </a:solidFill>
            <a:miter lim="800000"/>
            <a:headEnd/>
            <a:tailEnd/>
          </a:ln>
          <a:effectLst/>
        </p:spPr>
        <p:txBody>
          <a:bodyPr>
            <a:spAutoFit/>
          </a:bodyPr>
          <a:lstStyle/>
          <a:p>
            <a:pPr algn="ctr"/>
            <a:r>
              <a:rPr lang="en-GB" altLang="en-US" sz="3200" b="1" dirty="0">
                <a:solidFill>
                  <a:schemeClr val="accent2"/>
                </a:solidFill>
                <a:latin typeface="Times New Roman" panose="02020603050405020304" pitchFamily="18" charset="0"/>
                <a:cs typeface="Times New Roman" panose="02020603050405020304" pitchFamily="18" charset="0"/>
              </a:rPr>
              <a:t>The basic structure of amino acids differ only in the structure </a:t>
            </a:r>
            <a:r>
              <a:rPr lang="en-GB" altLang="en-US" sz="3200" b="1" dirty="0" smtClean="0">
                <a:solidFill>
                  <a:schemeClr val="accent2"/>
                </a:solidFill>
                <a:latin typeface="Times New Roman" panose="02020603050405020304" pitchFamily="18" charset="0"/>
                <a:cs typeface="Times New Roman" panose="02020603050405020304" pitchFamily="18" charset="0"/>
              </a:rPr>
              <a:t>or </a:t>
            </a:r>
            <a:r>
              <a:rPr lang="en-GB" altLang="en-US" sz="3200" b="1" dirty="0">
                <a:solidFill>
                  <a:schemeClr val="accent2"/>
                </a:solidFill>
                <a:latin typeface="Times New Roman" panose="02020603050405020304" pitchFamily="18" charset="0"/>
                <a:cs typeface="Times New Roman" panose="02020603050405020304" pitchFamily="18" charset="0"/>
              </a:rPr>
              <a:t>the side chain (R-group).</a:t>
            </a:r>
          </a:p>
        </p:txBody>
      </p:sp>
      <p:sp>
        <p:nvSpPr>
          <p:cNvPr id="3078" name="Text Box 6"/>
          <p:cNvSpPr txBox="1">
            <a:spLocks noChangeArrowheads="1"/>
          </p:cNvSpPr>
          <p:nvPr/>
        </p:nvSpPr>
        <p:spPr bwMode="auto">
          <a:xfrm>
            <a:off x="5210175" y="5588556"/>
            <a:ext cx="10823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b="1" dirty="0">
                <a:solidFill>
                  <a:srgbClr val="CC0000"/>
                </a:solidFill>
                <a:latin typeface="New Century Schoolbook" pitchFamily="18" charset="0"/>
              </a:rPr>
              <a:t>L-isomer</a:t>
            </a:r>
          </a:p>
        </p:txBody>
      </p:sp>
    </p:spTree>
    <p:extLst>
      <p:ext uri="{BB962C8B-B14F-4D97-AF65-F5344CB8AC3E}">
        <p14:creationId xmlns:p14="http://schemas.microsoft.com/office/powerpoint/2010/main" val="1420140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2955926" y="65087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ltLang="en-US"/>
          </a:p>
        </p:txBody>
      </p:sp>
      <p:pic>
        <p:nvPicPr>
          <p:cNvPr id="50179" name="Picture 3" descr="C:\DOCUME~1\Jana\LOCALS~1\Temp\~AUT000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038" y="1066800"/>
            <a:ext cx="4271962" cy="514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180" name="Text Box 4"/>
          <p:cNvSpPr txBox="1">
            <a:spLocks noChangeArrowheads="1"/>
          </p:cNvSpPr>
          <p:nvPr/>
        </p:nvSpPr>
        <p:spPr bwMode="auto">
          <a:xfrm>
            <a:off x="2955926" y="203855"/>
            <a:ext cx="6033960" cy="523220"/>
          </a:xfrm>
          <a:prstGeom prst="rect">
            <a:avLst/>
          </a:prstGeom>
          <a:solidFill>
            <a:schemeClr val="bg1"/>
          </a:solidFill>
          <a:ln w="9525">
            <a:solidFill>
              <a:schemeClr val="accent2"/>
            </a:solidFill>
            <a:miter lim="800000"/>
            <a:headEnd/>
            <a:tailEnd/>
          </a:ln>
          <a:effectLst/>
        </p:spPr>
        <p:txBody>
          <a:bodyPr wrap="none">
            <a:spAutoFit/>
          </a:bodyPr>
          <a:lstStyle/>
          <a:p>
            <a:r>
              <a:rPr lang="cs-CZ" altLang="en-US" sz="2800" b="1" dirty="0">
                <a:solidFill>
                  <a:schemeClr val="accent2"/>
                </a:solidFill>
                <a:latin typeface="Times New Roman" panose="02020603050405020304" pitchFamily="18" charset="0"/>
                <a:cs typeface="Times New Roman" panose="02020603050405020304" pitchFamily="18" charset="0"/>
              </a:rPr>
              <a:t>Amino acids </a:t>
            </a:r>
            <a:r>
              <a:rPr lang="en-US" altLang="en-US" sz="2800" b="1" dirty="0" smtClean="0">
                <a:solidFill>
                  <a:schemeClr val="accent2"/>
                </a:solidFill>
                <a:latin typeface="Times New Roman" panose="02020603050405020304" pitchFamily="18" charset="0"/>
                <a:cs typeface="Times New Roman" panose="02020603050405020304" pitchFamily="18" charset="0"/>
              </a:rPr>
              <a:t>and their </a:t>
            </a:r>
            <a:r>
              <a:rPr lang="cs-CZ" altLang="en-US" sz="2800" b="1" dirty="0" smtClean="0">
                <a:solidFill>
                  <a:schemeClr val="accent2"/>
                </a:solidFill>
                <a:latin typeface="Times New Roman" panose="02020603050405020304" pitchFamily="18" charset="0"/>
                <a:cs typeface="Times New Roman" panose="02020603050405020304" pitchFamily="18" charset="0"/>
              </a:rPr>
              <a:t>titration </a:t>
            </a:r>
            <a:r>
              <a:rPr lang="cs-CZ" altLang="en-US" sz="2800" b="1" dirty="0">
                <a:solidFill>
                  <a:schemeClr val="accent2"/>
                </a:solidFill>
                <a:latin typeface="Times New Roman" panose="02020603050405020304" pitchFamily="18" charset="0"/>
                <a:cs typeface="Times New Roman" panose="02020603050405020304" pitchFamily="18" charset="0"/>
              </a:rPr>
              <a:t>curves</a:t>
            </a:r>
            <a:endParaRPr lang="en-GB" altLang="en-US" sz="2800" b="1" dirty="0">
              <a:solidFill>
                <a:schemeClr val="accent2"/>
              </a:solidFill>
              <a:latin typeface="Times New Roman" panose="02020603050405020304" pitchFamily="18" charset="0"/>
              <a:cs typeface="Times New Roman" panose="02020603050405020304" pitchFamily="18" charset="0"/>
            </a:endParaRPr>
          </a:p>
        </p:txBody>
      </p:sp>
      <p:sp>
        <p:nvSpPr>
          <p:cNvPr id="50181" name="Text Box 5"/>
          <p:cNvSpPr txBox="1">
            <a:spLocks noChangeArrowheads="1"/>
          </p:cNvSpPr>
          <p:nvPr/>
        </p:nvSpPr>
        <p:spPr bwMode="auto">
          <a:xfrm>
            <a:off x="6842126" y="171767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ltLang="en-US"/>
          </a:p>
        </p:txBody>
      </p:sp>
      <p:graphicFrame>
        <p:nvGraphicFramePr>
          <p:cNvPr id="50183" name="Object 7"/>
          <p:cNvGraphicFramePr>
            <a:graphicFrameLocks noChangeAspect="1"/>
          </p:cNvGraphicFramePr>
          <p:nvPr/>
        </p:nvGraphicFramePr>
        <p:xfrm>
          <a:off x="1800226" y="5105400"/>
          <a:ext cx="638175" cy="704850"/>
        </p:xfrm>
        <a:graphic>
          <a:graphicData uri="http://schemas.openxmlformats.org/presentationml/2006/ole">
            <mc:AlternateContent xmlns:mc="http://schemas.openxmlformats.org/markup-compatibility/2006">
              <mc:Choice xmlns:v="urn:schemas-microsoft-com:vml" Requires="v">
                <p:oleObj spid="_x0000_s2075" name="PhotoImpact" r:id="rId4" imgW="1002821" imgH="1104762" progId="PI3.Image">
                  <p:embed/>
                </p:oleObj>
              </mc:Choice>
              <mc:Fallback>
                <p:oleObj name="PhotoImpact" r:id="rId4" imgW="1002821" imgH="1104762" progId="PI3.Imag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0226" y="5105400"/>
                        <a:ext cx="638175"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84" name="Text Box 8"/>
          <p:cNvSpPr txBox="1">
            <a:spLocks noChangeArrowheads="1"/>
          </p:cNvSpPr>
          <p:nvPr/>
        </p:nvSpPr>
        <p:spPr bwMode="auto">
          <a:xfrm>
            <a:off x="1600200" y="6019800"/>
            <a:ext cx="1828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cs-CZ" altLang="en-US" sz="1400" b="1" dirty="0"/>
              <a:t>Fully protonated form at </a:t>
            </a:r>
            <a:r>
              <a:rPr lang="en-US" altLang="en-US" sz="1400" b="1" dirty="0" smtClean="0"/>
              <a:t>v</a:t>
            </a:r>
            <a:r>
              <a:rPr lang="cs-CZ" altLang="en-US" sz="1400" b="1" dirty="0" smtClean="0"/>
              <a:t>ery </a:t>
            </a:r>
            <a:r>
              <a:rPr lang="cs-CZ" altLang="en-US" sz="1400" b="1" dirty="0"/>
              <a:t>low pH</a:t>
            </a:r>
            <a:endParaRPr lang="en-GB" altLang="en-US" sz="1400" b="1" dirty="0"/>
          </a:p>
        </p:txBody>
      </p:sp>
      <p:sp>
        <p:nvSpPr>
          <p:cNvPr id="50185" name="Oval 9"/>
          <p:cNvSpPr>
            <a:spLocks noChangeArrowheads="1"/>
          </p:cNvSpPr>
          <p:nvPr/>
        </p:nvSpPr>
        <p:spPr bwMode="auto">
          <a:xfrm>
            <a:off x="1600200" y="5029200"/>
            <a:ext cx="762000" cy="914400"/>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6" name="Text Box 10"/>
          <p:cNvSpPr txBox="1">
            <a:spLocks noChangeArrowheads="1"/>
          </p:cNvSpPr>
          <p:nvPr/>
        </p:nvSpPr>
        <p:spPr bwMode="auto">
          <a:xfrm>
            <a:off x="7467600" y="4724400"/>
            <a:ext cx="32004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cs-CZ" altLang="en-US" sz="1600" dirty="0">
                <a:solidFill>
                  <a:schemeClr val="accent2"/>
                </a:solidFill>
                <a:latin typeface="Times New Roman" panose="02020603050405020304" pitchFamily="18" charset="0"/>
                <a:cs typeface="Times New Roman" panose="02020603050405020304" pitchFamily="18" charset="0"/>
              </a:rPr>
              <a:t>At the midpoint – pK1=2.34 there is equimolar concentration of proton donor and proton acceptor.</a:t>
            </a:r>
            <a:endParaRPr lang="en-GB" altLang="en-US" sz="1600" dirty="0">
              <a:solidFill>
                <a:schemeClr val="accent2"/>
              </a:solidFill>
              <a:latin typeface="Times New Roman" panose="02020603050405020304" pitchFamily="18" charset="0"/>
              <a:cs typeface="Times New Roman" panose="02020603050405020304" pitchFamily="18" charset="0"/>
            </a:endParaRPr>
          </a:p>
        </p:txBody>
      </p:sp>
      <p:grpSp>
        <p:nvGrpSpPr>
          <p:cNvPr id="50202" name="Group 26"/>
          <p:cNvGrpSpPr>
            <a:grpSpLocks/>
          </p:cNvGrpSpPr>
          <p:nvPr/>
        </p:nvGrpSpPr>
        <p:grpSpPr bwMode="auto">
          <a:xfrm>
            <a:off x="5791200" y="4572000"/>
            <a:ext cx="1600200" cy="914400"/>
            <a:chOff x="2688" y="2880"/>
            <a:chExt cx="1008" cy="576"/>
          </a:xfrm>
        </p:grpSpPr>
        <p:graphicFrame>
          <p:nvGraphicFramePr>
            <p:cNvPr id="50189" name="Object 13"/>
            <p:cNvGraphicFramePr>
              <a:graphicFrameLocks noChangeAspect="1"/>
            </p:cNvGraphicFramePr>
            <p:nvPr/>
          </p:nvGraphicFramePr>
          <p:xfrm>
            <a:off x="3328" y="2976"/>
            <a:ext cx="320" cy="432"/>
          </p:xfrm>
          <a:graphic>
            <a:graphicData uri="http://schemas.openxmlformats.org/presentationml/2006/ole">
              <mc:AlternateContent xmlns:mc="http://schemas.openxmlformats.org/markup-compatibility/2006">
                <mc:Choice xmlns:v="urn:schemas-microsoft-com:vml" Requires="v">
                  <p:oleObj spid="_x0000_s2076" name="PhotoImpact" r:id="rId6" imgW="825397" imgH="1117460" progId="PI3.Image">
                    <p:embed/>
                  </p:oleObj>
                </mc:Choice>
                <mc:Fallback>
                  <p:oleObj name="PhotoImpact" r:id="rId6" imgW="825397" imgH="1117460" progId="PI3.Imag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8" y="2976"/>
                          <a:ext cx="320"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90" name="Object 14"/>
            <p:cNvGraphicFramePr>
              <a:graphicFrameLocks noChangeAspect="1"/>
            </p:cNvGraphicFramePr>
            <p:nvPr/>
          </p:nvGraphicFramePr>
          <p:xfrm>
            <a:off x="2766" y="2964"/>
            <a:ext cx="402" cy="444"/>
          </p:xfrm>
          <a:graphic>
            <a:graphicData uri="http://schemas.openxmlformats.org/presentationml/2006/ole">
              <mc:AlternateContent xmlns:mc="http://schemas.openxmlformats.org/markup-compatibility/2006">
                <mc:Choice xmlns:v="urn:schemas-microsoft-com:vml" Requires="v">
                  <p:oleObj spid="_x0000_s2077" name="PhotoImpact" r:id="rId8" imgW="1002821" imgH="1104762" progId="PI3.Image">
                    <p:embed/>
                  </p:oleObj>
                </mc:Choice>
                <mc:Fallback>
                  <p:oleObj name="PhotoImpact" r:id="rId8" imgW="1002821" imgH="1104762" progId="PI3.Imag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6" y="2964"/>
                          <a:ext cx="402"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91" name="Text Box 15"/>
            <p:cNvSpPr txBox="1">
              <a:spLocks noChangeArrowheads="1"/>
            </p:cNvSpPr>
            <p:nvPr/>
          </p:nvSpPr>
          <p:spPr bwMode="auto">
            <a:xfrm>
              <a:off x="3120" y="3024"/>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b="1"/>
                <a:t>+</a:t>
              </a:r>
              <a:endParaRPr lang="en-GB" altLang="en-US" b="1"/>
            </a:p>
          </p:txBody>
        </p:sp>
        <p:sp>
          <p:nvSpPr>
            <p:cNvPr id="50192" name="Oval 16"/>
            <p:cNvSpPr>
              <a:spLocks noChangeArrowheads="1"/>
            </p:cNvSpPr>
            <p:nvPr/>
          </p:nvSpPr>
          <p:spPr bwMode="auto">
            <a:xfrm>
              <a:off x="2688" y="2880"/>
              <a:ext cx="1008" cy="576"/>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0195" name="Line 19"/>
          <p:cNvSpPr>
            <a:spLocks noChangeShapeType="1"/>
          </p:cNvSpPr>
          <p:nvPr/>
        </p:nvSpPr>
        <p:spPr bwMode="auto">
          <a:xfrm flipH="1">
            <a:off x="4038600" y="5029200"/>
            <a:ext cx="1676400"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6" name="Text Box 20"/>
          <p:cNvSpPr txBox="1">
            <a:spLocks noChangeArrowheads="1"/>
          </p:cNvSpPr>
          <p:nvPr/>
        </p:nvSpPr>
        <p:spPr bwMode="auto">
          <a:xfrm>
            <a:off x="5105401" y="3810000"/>
            <a:ext cx="1241425" cy="376238"/>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b="1" dirty="0"/>
              <a:t>Dipolar ion</a:t>
            </a:r>
            <a:endParaRPr lang="en-GB" altLang="en-US" b="1" dirty="0"/>
          </a:p>
        </p:txBody>
      </p:sp>
      <p:grpSp>
        <p:nvGrpSpPr>
          <p:cNvPr id="50204" name="Group 28"/>
          <p:cNvGrpSpPr>
            <a:grpSpLocks/>
          </p:cNvGrpSpPr>
          <p:nvPr/>
        </p:nvGrpSpPr>
        <p:grpSpPr bwMode="auto">
          <a:xfrm>
            <a:off x="5867400" y="2514600"/>
            <a:ext cx="1600200" cy="914400"/>
            <a:chOff x="2736" y="1584"/>
            <a:chExt cx="1008" cy="576"/>
          </a:xfrm>
        </p:grpSpPr>
        <p:graphicFrame>
          <p:nvGraphicFramePr>
            <p:cNvPr id="50197" name="Object 21"/>
            <p:cNvGraphicFramePr>
              <a:graphicFrameLocks noChangeAspect="1"/>
            </p:cNvGraphicFramePr>
            <p:nvPr/>
          </p:nvGraphicFramePr>
          <p:xfrm>
            <a:off x="3347" y="1680"/>
            <a:ext cx="349" cy="432"/>
          </p:xfrm>
          <a:graphic>
            <a:graphicData uri="http://schemas.openxmlformats.org/presentationml/2006/ole">
              <mc:AlternateContent xmlns:mc="http://schemas.openxmlformats.org/markup-compatibility/2006">
                <mc:Choice xmlns:v="urn:schemas-microsoft-com:vml" Requires="v">
                  <p:oleObj spid="_x0000_s2078" name="PhotoImpact" r:id="rId9" imgW="850794" imgH="1053968" progId="PI3.Image">
                    <p:embed/>
                  </p:oleObj>
                </mc:Choice>
                <mc:Fallback>
                  <p:oleObj name="PhotoImpact" r:id="rId9" imgW="850794" imgH="1053968" progId="PI3.Image">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7" y="1680"/>
                          <a:ext cx="349"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98" name="Object 22"/>
            <p:cNvGraphicFramePr>
              <a:graphicFrameLocks noChangeAspect="1"/>
            </p:cNvGraphicFramePr>
            <p:nvPr/>
          </p:nvGraphicFramePr>
          <p:xfrm>
            <a:off x="2832" y="1680"/>
            <a:ext cx="320" cy="432"/>
          </p:xfrm>
          <a:graphic>
            <a:graphicData uri="http://schemas.openxmlformats.org/presentationml/2006/ole">
              <mc:AlternateContent xmlns:mc="http://schemas.openxmlformats.org/markup-compatibility/2006">
                <mc:Choice xmlns:v="urn:schemas-microsoft-com:vml" Requires="v">
                  <p:oleObj spid="_x0000_s2079" name="PhotoImpact" r:id="rId11" imgW="825397" imgH="1117460" progId="PI3.Image">
                    <p:embed/>
                  </p:oleObj>
                </mc:Choice>
                <mc:Fallback>
                  <p:oleObj name="PhotoImpact" r:id="rId11" imgW="825397" imgH="1117460" progId="PI3.Imag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2" y="1680"/>
                          <a:ext cx="320"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99" name="Text Box 23"/>
            <p:cNvSpPr txBox="1">
              <a:spLocks noChangeArrowheads="1"/>
            </p:cNvSpPr>
            <p:nvPr/>
          </p:nvSpPr>
          <p:spPr bwMode="auto">
            <a:xfrm>
              <a:off x="3120" y="1728"/>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b="1"/>
                <a:t>+</a:t>
              </a:r>
              <a:endParaRPr lang="en-GB" altLang="en-US" b="1"/>
            </a:p>
          </p:txBody>
        </p:sp>
        <p:sp>
          <p:nvSpPr>
            <p:cNvPr id="50200" name="Oval 24"/>
            <p:cNvSpPr>
              <a:spLocks noChangeArrowheads="1"/>
            </p:cNvSpPr>
            <p:nvPr/>
          </p:nvSpPr>
          <p:spPr bwMode="auto">
            <a:xfrm>
              <a:off x="2736" y="1584"/>
              <a:ext cx="1008" cy="576"/>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0203" name="Line 27"/>
          <p:cNvSpPr>
            <a:spLocks noChangeShapeType="1"/>
          </p:cNvSpPr>
          <p:nvPr/>
        </p:nvSpPr>
        <p:spPr bwMode="auto">
          <a:xfrm flipH="1">
            <a:off x="5257800" y="3048000"/>
            <a:ext cx="609600"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5" name="Text Box 29"/>
          <p:cNvSpPr txBox="1">
            <a:spLocks noChangeArrowheads="1"/>
          </p:cNvSpPr>
          <p:nvPr/>
        </p:nvSpPr>
        <p:spPr bwMode="auto">
          <a:xfrm>
            <a:off x="7620000" y="2590800"/>
            <a:ext cx="3048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cs-CZ" altLang="en-US" sz="1600" dirty="0">
                <a:solidFill>
                  <a:schemeClr val="accent2"/>
                </a:solidFill>
                <a:latin typeface="Times New Roman" panose="02020603050405020304" pitchFamily="18" charset="0"/>
                <a:cs typeface="Times New Roman" panose="02020603050405020304" pitchFamily="18" charset="0"/>
              </a:rPr>
              <a:t>At the midpoint – pK=9.60 there is equimolar concentration of proton donor and proton acceptor.</a:t>
            </a:r>
            <a:endParaRPr lang="en-GB" altLang="en-US" sz="1600" dirty="0">
              <a:solidFill>
                <a:schemeClr val="accent2"/>
              </a:solidFill>
              <a:latin typeface="Times New Roman" panose="02020603050405020304" pitchFamily="18" charset="0"/>
              <a:cs typeface="Times New Roman" panose="02020603050405020304" pitchFamily="18" charset="0"/>
            </a:endParaRPr>
          </a:p>
        </p:txBody>
      </p:sp>
      <p:sp>
        <p:nvSpPr>
          <p:cNvPr id="50206" name="Text Box 30"/>
          <p:cNvSpPr txBox="1">
            <a:spLocks noChangeArrowheads="1"/>
          </p:cNvSpPr>
          <p:nvPr/>
        </p:nvSpPr>
        <p:spPr bwMode="auto">
          <a:xfrm>
            <a:off x="5927726" y="1828800"/>
            <a:ext cx="7778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cs-CZ" altLang="en-US" sz="1400" b="1">
                <a:solidFill>
                  <a:srgbClr val="FF0000"/>
                </a:solidFill>
              </a:rPr>
              <a:t>Proton donor</a:t>
            </a:r>
            <a:endParaRPr lang="en-GB" altLang="en-US" sz="1400" b="1">
              <a:solidFill>
                <a:srgbClr val="FF0000"/>
              </a:solidFill>
            </a:endParaRPr>
          </a:p>
        </p:txBody>
      </p:sp>
      <p:sp>
        <p:nvSpPr>
          <p:cNvPr id="50207" name="Text Box 31"/>
          <p:cNvSpPr txBox="1">
            <a:spLocks noChangeArrowheads="1"/>
          </p:cNvSpPr>
          <p:nvPr/>
        </p:nvSpPr>
        <p:spPr bwMode="auto">
          <a:xfrm>
            <a:off x="6705601" y="1828800"/>
            <a:ext cx="8540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cs-CZ" altLang="en-US" sz="1400" b="1">
                <a:solidFill>
                  <a:srgbClr val="FF0000"/>
                </a:solidFill>
              </a:rPr>
              <a:t>Proton acceptor</a:t>
            </a:r>
            <a:endParaRPr lang="en-GB" altLang="en-US" sz="1400" b="1">
              <a:solidFill>
                <a:srgbClr val="FF0000"/>
              </a:solidFill>
            </a:endParaRPr>
          </a:p>
        </p:txBody>
      </p:sp>
      <p:sp>
        <p:nvSpPr>
          <p:cNvPr id="50208" name="Line 32"/>
          <p:cNvSpPr>
            <a:spLocks noChangeShapeType="1"/>
          </p:cNvSpPr>
          <p:nvPr/>
        </p:nvSpPr>
        <p:spPr bwMode="auto">
          <a:xfrm flipV="1">
            <a:off x="6172200" y="5486400"/>
            <a:ext cx="0" cy="381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9" name="Line 33"/>
          <p:cNvSpPr>
            <a:spLocks noChangeShapeType="1"/>
          </p:cNvSpPr>
          <p:nvPr/>
        </p:nvSpPr>
        <p:spPr bwMode="auto">
          <a:xfrm flipV="1">
            <a:off x="7010400" y="5486400"/>
            <a:ext cx="0" cy="381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0" name="Text Box 34"/>
          <p:cNvSpPr txBox="1">
            <a:spLocks noChangeArrowheads="1"/>
          </p:cNvSpPr>
          <p:nvPr/>
        </p:nvSpPr>
        <p:spPr bwMode="auto">
          <a:xfrm>
            <a:off x="5927726" y="5791200"/>
            <a:ext cx="7778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cs-CZ" altLang="en-US" sz="1400" b="1">
                <a:solidFill>
                  <a:srgbClr val="FF0000"/>
                </a:solidFill>
              </a:rPr>
              <a:t>Proton donor</a:t>
            </a:r>
            <a:endParaRPr lang="en-GB" altLang="en-US" sz="1400" b="1">
              <a:solidFill>
                <a:srgbClr val="FF0000"/>
              </a:solidFill>
            </a:endParaRPr>
          </a:p>
        </p:txBody>
      </p:sp>
      <p:sp>
        <p:nvSpPr>
          <p:cNvPr id="50211" name="Text Box 35"/>
          <p:cNvSpPr txBox="1">
            <a:spLocks noChangeArrowheads="1"/>
          </p:cNvSpPr>
          <p:nvPr/>
        </p:nvSpPr>
        <p:spPr bwMode="auto">
          <a:xfrm>
            <a:off x="6705601" y="5791200"/>
            <a:ext cx="8540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cs-CZ" altLang="en-US" sz="1400" b="1">
                <a:solidFill>
                  <a:srgbClr val="FF0000"/>
                </a:solidFill>
              </a:rPr>
              <a:t>Proton acceptor</a:t>
            </a:r>
            <a:endParaRPr lang="en-GB" altLang="en-US" sz="1400" b="1">
              <a:solidFill>
                <a:srgbClr val="FF0000"/>
              </a:solidFill>
            </a:endParaRPr>
          </a:p>
        </p:txBody>
      </p:sp>
      <p:sp>
        <p:nvSpPr>
          <p:cNvPr id="50213" name="Line 37"/>
          <p:cNvSpPr>
            <a:spLocks noChangeShapeType="1"/>
          </p:cNvSpPr>
          <p:nvPr/>
        </p:nvSpPr>
        <p:spPr bwMode="auto">
          <a:xfrm>
            <a:off x="6172200" y="2286000"/>
            <a:ext cx="0" cy="3048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4" name="Line 38"/>
          <p:cNvSpPr>
            <a:spLocks noChangeShapeType="1"/>
          </p:cNvSpPr>
          <p:nvPr/>
        </p:nvSpPr>
        <p:spPr bwMode="auto">
          <a:xfrm>
            <a:off x="7086600" y="2286000"/>
            <a:ext cx="0" cy="3048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5" name="Text Box 39"/>
          <p:cNvSpPr txBox="1">
            <a:spLocks noChangeArrowheads="1"/>
          </p:cNvSpPr>
          <p:nvPr/>
        </p:nvSpPr>
        <p:spPr bwMode="auto">
          <a:xfrm>
            <a:off x="6689726" y="3698875"/>
            <a:ext cx="17150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b="1" dirty="0" smtClean="0"/>
              <a:t>I</a:t>
            </a:r>
            <a:r>
              <a:rPr lang="en-US" altLang="en-US" b="1" dirty="0" smtClean="0"/>
              <a:t>s</a:t>
            </a:r>
            <a:r>
              <a:rPr lang="cs-CZ" altLang="en-US" b="1" dirty="0" smtClean="0"/>
              <a:t>oelectric </a:t>
            </a:r>
            <a:r>
              <a:rPr lang="cs-CZ" altLang="en-US" b="1" dirty="0"/>
              <a:t>point</a:t>
            </a:r>
            <a:endParaRPr lang="en-GB" altLang="en-US" b="1" dirty="0"/>
          </a:p>
        </p:txBody>
      </p:sp>
      <p:sp>
        <p:nvSpPr>
          <p:cNvPr id="2" name="Rectangle 1"/>
          <p:cNvSpPr/>
          <p:nvPr/>
        </p:nvSpPr>
        <p:spPr>
          <a:xfrm>
            <a:off x="7543800" y="5588913"/>
            <a:ext cx="4419600" cy="954107"/>
          </a:xfrm>
          <a:prstGeom prst="rect">
            <a:avLst/>
          </a:prstGeom>
        </p:spPr>
        <p:txBody>
          <a:bodyPr wrap="square">
            <a:spAutoFit/>
          </a:bodyPr>
          <a:lstStyle/>
          <a:p>
            <a:pPr algn="just"/>
            <a:r>
              <a:rPr lang="en-US" sz="1400" dirty="0"/>
              <a:t>The </a:t>
            </a:r>
            <a:r>
              <a:rPr lang="en-US" sz="1400" b="1" dirty="0"/>
              <a:t>isoelectric</a:t>
            </a:r>
            <a:r>
              <a:rPr lang="en-US" sz="1400" dirty="0"/>
              <a:t> point (</a:t>
            </a:r>
            <a:r>
              <a:rPr lang="en-US" sz="1400" dirty="0" err="1"/>
              <a:t>pI</a:t>
            </a:r>
            <a:r>
              <a:rPr lang="en-US" sz="1400" dirty="0"/>
              <a:t>, pH(I), IEP), is the pH at which a particular molecule carries no net electrical charge. The standard nomenclature to represent the </a:t>
            </a:r>
            <a:r>
              <a:rPr lang="en-US" sz="1400" b="1" dirty="0"/>
              <a:t>isoelectric</a:t>
            </a:r>
            <a:r>
              <a:rPr lang="en-US" sz="1400" dirty="0"/>
              <a:t> point is pH(I)</a:t>
            </a:r>
          </a:p>
        </p:txBody>
      </p:sp>
    </p:spTree>
    <p:extLst>
      <p:ext uri="{BB962C8B-B14F-4D97-AF65-F5344CB8AC3E}">
        <p14:creationId xmlns:p14="http://schemas.microsoft.com/office/powerpoint/2010/main" val="2531705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3971925" y="1035050"/>
            <a:ext cx="164769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sz="1600" b="1" dirty="0">
                <a:latin typeface="Times New Roman" panose="02020603050405020304" pitchFamily="18" charset="0"/>
                <a:cs typeface="Times New Roman" panose="02020603050405020304" pitchFamily="18" charset="0"/>
              </a:rPr>
              <a:t>Protonated form</a:t>
            </a:r>
            <a:endParaRPr lang="en-GB" altLang="en-US" sz="1600" b="1" dirty="0">
              <a:latin typeface="Times New Roman" panose="02020603050405020304" pitchFamily="18" charset="0"/>
              <a:cs typeface="Times New Roman" panose="02020603050405020304" pitchFamily="18" charset="0"/>
            </a:endParaRPr>
          </a:p>
        </p:txBody>
      </p:sp>
      <p:sp>
        <p:nvSpPr>
          <p:cNvPr id="58371" name="Text Box 3"/>
          <p:cNvSpPr txBox="1">
            <a:spLocks noChangeArrowheads="1"/>
          </p:cNvSpPr>
          <p:nvPr/>
        </p:nvSpPr>
        <p:spPr bwMode="auto">
          <a:xfrm>
            <a:off x="5848350" y="1035050"/>
            <a:ext cx="338214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sz="1600" b="1" dirty="0">
                <a:latin typeface="Times New Roman" panose="02020603050405020304" pitchFamily="18" charset="0"/>
                <a:cs typeface="Times New Roman" panose="02020603050405020304" pitchFamily="18" charset="0"/>
              </a:rPr>
              <a:t>Unprotonated form (conjugate base)</a:t>
            </a:r>
            <a:endParaRPr lang="en-GB" altLang="en-US" sz="1600" b="1" dirty="0">
              <a:latin typeface="Times New Roman" panose="02020603050405020304" pitchFamily="18" charset="0"/>
              <a:cs typeface="Times New Roman" panose="02020603050405020304" pitchFamily="18" charset="0"/>
            </a:endParaRPr>
          </a:p>
        </p:txBody>
      </p:sp>
      <p:grpSp>
        <p:nvGrpSpPr>
          <p:cNvPr id="58372" name="Group 4"/>
          <p:cNvGrpSpPr>
            <a:grpSpLocks/>
          </p:cNvGrpSpPr>
          <p:nvPr/>
        </p:nvGrpSpPr>
        <p:grpSpPr bwMode="auto">
          <a:xfrm>
            <a:off x="3586163" y="1416468"/>
            <a:ext cx="4440237" cy="5170488"/>
            <a:chOff x="1056" y="768"/>
            <a:chExt cx="2554" cy="3257"/>
          </a:xfrm>
        </p:grpSpPr>
        <p:grpSp>
          <p:nvGrpSpPr>
            <p:cNvPr id="58373" name="Group 5"/>
            <p:cNvGrpSpPr>
              <a:grpSpLocks/>
            </p:cNvGrpSpPr>
            <p:nvPr/>
          </p:nvGrpSpPr>
          <p:grpSpPr bwMode="auto">
            <a:xfrm>
              <a:off x="1382" y="768"/>
              <a:ext cx="1429" cy="329"/>
              <a:chOff x="1382" y="960"/>
              <a:chExt cx="1429" cy="329"/>
            </a:xfrm>
          </p:grpSpPr>
          <p:sp>
            <p:nvSpPr>
              <p:cNvPr id="58374" name="Text Box 6"/>
              <p:cNvSpPr txBox="1">
                <a:spLocks noChangeArrowheads="1"/>
              </p:cNvSpPr>
              <p:nvPr/>
            </p:nvSpPr>
            <p:spPr bwMode="auto">
              <a:xfrm>
                <a:off x="1382" y="960"/>
                <a:ext cx="29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a:t>HA</a:t>
                </a:r>
                <a:endParaRPr lang="en-GB" altLang="en-US"/>
              </a:p>
            </p:txBody>
          </p:sp>
          <p:sp>
            <p:nvSpPr>
              <p:cNvPr id="58375" name="Text Box 7"/>
              <p:cNvSpPr txBox="1">
                <a:spLocks noChangeArrowheads="1"/>
              </p:cNvSpPr>
              <p:nvPr/>
            </p:nvSpPr>
            <p:spPr bwMode="auto">
              <a:xfrm>
                <a:off x="2217" y="960"/>
                <a:ext cx="2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a:t>H</a:t>
                </a:r>
                <a:r>
                  <a:rPr lang="cs-CZ" altLang="en-US" baseline="30000"/>
                  <a:t>+</a:t>
                </a:r>
                <a:endParaRPr lang="en-GB" altLang="en-US"/>
              </a:p>
            </p:txBody>
          </p:sp>
          <p:sp>
            <p:nvSpPr>
              <p:cNvPr id="58376" name="Text Box 8"/>
              <p:cNvSpPr txBox="1">
                <a:spLocks noChangeArrowheads="1"/>
              </p:cNvSpPr>
              <p:nvPr/>
            </p:nvSpPr>
            <p:spPr bwMode="auto">
              <a:xfrm>
                <a:off x="2582" y="960"/>
                <a:ext cx="22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a:t>A</a:t>
                </a:r>
                <a:r>
                  <a:rPr lang="cs-CZ" altLang="en-US" baseline="30000"/>
                  <a:t>-</a:t>
                </a:r>
                <a:endParaRPr lang="en-GB" altLang="en-US"/>
              </a:p>
            </p:txBody>
          </p:sp>
          <p:sp>
            <p:nvSpPr>
              <p:cNvPr id="58377" name="Text Box 9"/>
              <p:cNvSpPr txBox="1">
                <a:spLocks noChangeArrowheads="1"/>
              </p:cNvSpPr>
              <p:nvPr/>
            </p:nvSpPr>
            <p:spPr bwMode="auto">
              <a:xfrm>
                <a:off x="2416" y="960"/>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a:t>+</a:t>
                </a:r>
                <a:endParaRPr lang="en-GB" altLang="en-US"/>
              </a:p>
            </p:txBody>
          </p:sp>
          <p:sp>
            <p:nvSpPr>
              <p:cNvPr id="58378" name="Line 10"/>
              <p:cNvSpPr>
                <a:spLocks noChangeShapeType="1"/>
              </p:cNvSpPr>
              <p:nvPr/>
            </p:nvSpPr>
            <p:spPr bwMode="auto">
              <a:xfrm>
                <a:off x="1824" y="1104"/>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79" name="Line 11"/>
              <p:cNvSpPr>
                <a:spLocks noChangeShapeType="1"/>
              </p:cNvSpPr>
              <p:nvPr/>
            </p:nvSpPr>
            <p:spPr bwMode="auto">
              <a:xfrm rot="10800000">
                <a:off x="1824" y="1152"/>
                <a:ext cx="384"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80" name="Text Box 12"/>
              <p:cNvSpPr txBox="1">
                <a:spLocks noChangeArrowheads="1"/>
              </p:cNvSpPr>
              <p:nvPr/>
            </p:nvSpPr>
            <p:spPr bwMode="auto">
              <a:xfrm>
                <a:off x="2256" y="960"/>
                <a:ext cx="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ltLang="en-US"/>
              </a:p>
            </p:txBody>
          </p:sp>
          <p:sp>
            <p:nvSpPr>
              <p:cNvPr id="58381" name="Text Box 13"/>
              <p:cNvSpPr txBox="1">
                <a:spLocks noChangeArrowheads="1"/>
              </p:cNvSpPr>
              <p:nvPr/>
            </p:nvSpPr>
            <p:spPr bwMode="auto">
              <a:xfrm>
                <a:off x="2352" y="1056"/>
                <a:ext cx="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ltLang="en-US"/>
              </a:p>
            </p:txBody>
          </p:sp>
        </p:grpSp>
        <p:grpSp>
          <p:nvGrpSpPr>
            <p:cNvPr id="58382" name="Group 14"/>
            <p:cNvGrpSpPr>
              <a:grpSpLocks/>
            </p:cNvGrpSpPr>
            <p:nvPr/>
          </p:nvGrpSpPr>
          <p:grpSpPr bwMode="auto">
            <a:xfrm>
              <a:off x="1488" y="1248"/>
              <a:ext cx="1211" cy="521"/>
              <a:chOff x="1488" y="1440"/>
              <a:chExt cx="1211" cy="521"/>
            </a:xfrm>
          </p:grpSpPr>
          <p:sp>
            <p:nvSpPr>
              <p:cNvPr id="58383" name="Text Box 15"/>
              <p:cNvSpPr txBox="1">
                <a:spLocks noChangeArrowheads="1"/>
              </p:cNvSpPr>
              <p:nvPr/>
            </p:nvSpPr>
            <p:spPr bwMode="auto">
              <a:xfrm>
                <a:off x="1488" y="1584"/>
                <a:ext cx="2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a:t>K</a:t>
                </a:r>
                <a:r>
                  <a:rPr lang="cs-CZ" altLang="en-US" baseline="-25000"/>
                  <a:t>a</a:t>
                </a:r>
                <a:endParaRPr lang="en-GB" altLang="en-US"/>
              </a:p>
            </p:txBody>
          </p:sp>
          <p:sp>
            <p:nvSpPr>
              <p:cNvPr id="58384" name="Line 16"/>
              <p:cNvSpPr>
                <a:spLocks noChangeShapeType="1"/>
              </p:cNvSpPr>
              <p:nvPr/>
            </p:nvSpPr>
            <p:spPr bwMode="auto">
              <a:xfrm>
                <a:off x="1979" y="1728"/>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85" name="Text Box 17"/>
              <p:cNvSpPr txBox="1">
                <a:spLocks noChangeArrowheads="1"/>
              </p:cNvSpPr>
              <p:nvPr/>
            </p:nvSpPr>
            <p:spPr bwMode="auto">
              <a:xfrm>
                <a:off x="2161" y="1728"/>
                <a:ext cx="3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r>
                  <a:rPr lang="cs-CZ" altLang="en-US"/>
                  <a:t>HA</a:t>
                </a:r>
                <a:r>
                  <a:rPr lang="en-US" altLang="en-US"/>
                  <a:t>]</a:t>
                </a:r>
                <a:endParaRPr lang="en-GB" altLang="en-US"/>
              </a:p>
            </p:txBody>
          </p:sp>
          <p:sp>
            <p:nvSpPr>
              <p:cNvPr id="58386" name="Text Box 18"/>
              <p:cNvSpPr txBox="1">
                <a:spLocks noChangeArrowheads="1"/>
              </p:cNvSpPr>
              <p:nvPr/>
            </p:nvSpPr>
            <p:spPr bwMode="auto">
              <a:xfrm>
                <a:off x="1979" y="1440"/>
                <a:ext cx="34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r>
                  <a:rPr lang="cs-CZ" altLang="en-US"/>
                  <a:t>H</a:t>
                </a:r>
                <a:r>
                  <a:rPr lang="cs-CZ" altLang="en-US" baseline="30000"/>
                  <a:t>+</a:t>
                </a:r>
                <a:r>
                  <a:rPr lang="en-US" altLang="en-US"/>
                  <a:t>]</a:t>
                </a:r>
                <a:endParaRPr lang="en-GB" altLang="en-US"/>
              </a:p>
            </p:txBody>
          </p:sp>
          <p:sp>
            <p:nvSpPr>
              <p:cNvPr id="58387" name="Text Box 19"/>
              <p:cNvSpPr txBox="1">
                <a:spLocks noChangeArrowheads="1"/>
              </p:cNvSpPr>
              <p:nvPr/>
            </p:nvSpPr>
            <p:spPr bwMode="auto">
              <a:xfrm>
                <a:off x="2363" y="1440"/>
                <a:ext cx="31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r>
                  <a:rPr lang="cs-CZ" altLang="en-US"/>
                  <a:t>A</a:t>
                </a:r>
                <a:r>
                  <a:rPr lang="cs-CZ" altLang="en-US" baseline="30000"/>
                  <a:t>-</a:t>
                </a:r>
                <a:r>
                  <a:rPr lang="en-US" altLang="en-US"/>
                  <a:t>]</a:t>
                </a:r>
                <a:endParaRPr lang="en-GB" altLang="en-US"/>
              </a:p>
            </p:txBody>
          </p:sp>
          <p:sp>
            <p:nvSpPr>
              <p:cNvPr id="58388" name="Text Box 20"/>
              <p:cNvSpPr txBox="1">
                <a:spLocks noChangeArrowheads="1"/>
              </p:cNvSpPr>
              <p:nvPr/>
            </p:nvSpPr>
            <p:spPr bwMode="auto">
              <a:xfrm>
                <a:off x="1755" y="1584"/>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endParaRPr lang="en-GB" altLang="en-US"/>
              </a:p>
            </p:txBody>
          </p:sp>
        </p:grpSp>
        <p:grpSp>
          <p:nvGrpSpPr>
            <p:cNvPr id="58389" name="Group 21"/>
            <p:cNvGrpSpPr>
              <a:grpSpLocks/>
            </p:cNvGrpSpPr>
            <p:nvPr/>
          </p:nvGrpSpPr>
          <p:grpSpPr bwMode="auto">
            <a:xfrm>
              <a:off x="1273" y="1920"/>
              <a:ext cx="1703" cy="521"/>
              <a:chOff x="1273" y="2304"/>
              <a:chExt cx="1703" cy="521"/>
            </a:xfrm>
          </p:grpSpPr>
          <p:sp>
            <p:nvSpPr>
              <p:cNvPr id="58390" name="Text Box 22"/>
              <p:cNvSpPr txBox="1">
                <a:spLocks noChangeArrowheads="1"/>
              </p:cNvSpPr>
              <p:nvPr/>
            </p:nvSpPr>
            <p:spPr bwMode="auto">
              <a:xfrm>
                <a:off x="1680" y="2448"/>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endParaRPr lang="en-GB" altLang="en-US"/>
              </a:p>
            </p:txBody>
          </p:sp>
          <p:sp>
            <p:nvSpPr>
              <p:cNvPr id="58391" name="Text Box 23"/>
              <p:cNvSpPr txBox="1">
                <a:spLocks noChangeArrowheads="1"/>
              </p:cNvSpPr>
              <p:nvPr/>
            </p:nvSpPr>
            <p:spPr bwMode="auto">
              <a:xfrm>
                <a:off x="1824" y="2448"/>
                <a:ext cx="2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a:t>K</a:t>
                </a:r>
                <a:r>
                  <a:rPr lang="cs-CZ" altLang="en-US" baseline="-25000"/>
                  <a:t>a</a:t>
                </a:r>
                <a:endParaRPr lang="en-GB" altLang="en-US"/>
              </a:p>
            </p:txBody>
          </p:sp>
          <p:sp>
            <p:nvSpPr>
              <p:cNvPr id="58392" name="Text Box 24"/>
              <p:cNvSpPr txBox="1">
                <a:spLocks noChangeArrowheads="1"/>
              </p:cNvSpPr>
              <p:nvPr/>
            </p:nvSpPr>
            <p:spPr bwMode="auto">
              <a:xfrm>
                <a:off x="2112" y="2448"/>
                <a:ext cx="17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x</a:t>
                </a:r>
                <a:endParaRPr lang="en-GB" altLang="en-US"/>
              </a:p>
            </p:txBody>
          </p:sp>
          <p:sp>
            <p:nvSpPr>
              <p:cNvPr id="58393" name="Text Box 25"/>
              <p:cNvSpPr txBox="1">
                <a:spLocks noChangeArrowheads="1"/>
              </p:cNvSpPr>
              <p:nvPr/>
            </p:nvSpPr>
            <p:spPr bwMode="auto">
              <a:xfrm>
                <a:off x="2454" y="2592"/>
                <a:ext cx="31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r>
                  <a:rPr lang="cs-CZ" altLang="en-US"/>
                  <a:t>A</a:t>
                </a:r>
                <a:r>
                  <a:rPr lang="cs-CZ" altLang="en-US" baseline="30000"/>
                  <a:t>-</a:t>
                </a:r>
                <a:r>
                  <a:rPr lang="en-US" altLang="en-US"/>
                  <a:t>]</a:t>
                </a:r>
                <a:endParaRPr lang="en-GB" altLang="en-US"/>
              </a:p>
            </p:txBody>
          </p:sp>
          <p:sp>
            <p:nvSpPr>
              <p:cNvPr id="58394" name="Text Box 26"/>
              <p:cNvSpPr txBox="1">
                <a:spLocks noChangeArrowheads="1"/>
              </p:cNvSpPr>
              <p:nvPr/>
            </p:nvSpPr>
            <p:spPr bwMode="auto">
              <a:xfrm>
                <a:off x="2406" y="2304"/>
                <a:ext cx="3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r>
                  <a:rPr lang="cs-CZ" altLang="en-US"/>
                  <a:t>HA</a:t>
                </a:r>
                <a:r>
                  <a:rPr lang="en-US" altLang="en-US"/>
                  <a:t>]</a:t>
                </a:r>
                <a:endParaRPr lang="en-GB" altLang="en-US"/>
              </a:p>
            </p:txBody>
          </p:sp>
          <p:sp>
            <p:nvSpPr>
              <p:cNvPr id="58395" name="Line 27"/>
              <p:cNvSpPr>
                <a:spLocks noChangeShapeType="1"/>
              </p:cNvSpPr>
              <p:nvPr/>
            </p:nvSpPr>
            <p:spPr bwMode="auto">
              <a:xfrm>
                <a:off x="2400" y="2592"/>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96" name="Text Box 28"/>
              <p:cNvSpPr txBox="1">
                <a:spLocks noChangeArrowheads="1"/>
              </p:cNvSpPr>
              <p:nvPr/>
            </p:nvSpPr>
            <p:spPr bwMode="auto">
              <a:xfrm>
                <a:off x="1273" y="2448"/>
                <a:ext cx="34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a:t>
                </a:r>
                <a:r>
                  <a:rPr lang="cs-CZ" altLang="en-US" baseline="30000"/>
                  <a:t>+</a:t>
                </a:r>
                <a:r>
                  <a:rPr lang="en-US" altLang="en-US"/>
                  <a:t>]</a:t>
                </a:r>
                <a:endParaRPr lang="en-GB" altLang="en-US"/>
              </a:p>
            </p:txBody>
          </p:sp>
        </p:grpSp>
        <p:grpSp>
          <p:nvGrpSpPr>
            <p:cNvPr id="58397" name="Group 29"/>
            <p:cNvGrpSpPr>
              <a:grpSpLocks/>
            </p:cNvGrpSpPr>
            <p:nvPr/>
          </p:nvGrpSpPr>
          <p:grpSpPr bwMode="auto">
            <a:xfrm>
              <a:off x="1056" y="2592"/>
              <a:ext cx="2554" cy="521"/>
              <a:chOff x="1238" y="3408"/>
              <a:chExt cx="2554" cy="521"/>
            </a:xfrm>
          </p:grpSpPr>
          <p:sp>
            <p:nvSpPr>
              <p:cNvPr id="58398" name="Text Box 30"/>
              <p:cNvSpPr txBox="1">
                <a:spLocks noChangeArrowheads="1"/>
              </p:cNvSpPr>
              <p:nvPr/>
            </p:nvSpPr>
            <p:spPr bwMode="auto">
              <a:xfrm>
                <a:off x="2832" y="3552"/>
                <a:ext cx="33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-log</a:t>
                </a:r>
                <a:endParaRPr lang="en-GB" altLang="en-US"/>
              </a:p>
            </p:txBody>
          </p:sp>
          <p:grpSp>
            <p:nvGrpSpPr>
              <p:cNvPr id="58399" name="Group 31"/>
              <p:cNvGrpSpPr>
                <a:grpSpLocks/>
              </p:cNvGrpSpPr>
              <p:nvPr/>
            </p:nvGrpSpPr>
            <p:grpSpPr bwMode="auto">
              <a:xfrm>
                <a:off x="1238" y="3552"/>
                <a:ext cx="668" cy="233"/>
                <a:chOff x="1142" y="3552"/>
                <a:chExt cx="668" cy="233"/>
              </a:xfrm>
            </p:grpSpPr>
            <p:sp>
              <p:nvSpPr>
                <p:cNvPr id="58400" name="Text Box 32"/>
                <p:cNvSpPr txBox="1">
                  <a:spLocks noChangeArrowheads="1"/>
                </p:cNvSpPr>
                <p:nvPr/>
              </p:nvSpPr>
              <p:spPr bwMode="auto">
                <a:xfrm>
                  <a:off x="1465" y="3552"/>
                  <a:ext cx="34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a:t>
                  </a:r>
                  <a:r>
                    <a:rPr lang="cs-CZ" altLang="en-US" baseline="30000"/>
                    <a:t>+</a:t>
                  </a:r>
                  <a:r>
                    <a:rPr lang="en-US" altLang="en-US"/>
                    <a:t>]</a:t>
                  </a:r>
                  <a:endParaRPr lang="en-GB" altLang="en-US"/>
                </a:p>
              </p:txBody>
            </p:sp>
            <p:sp>
              <p:nvSpPr>
                <p:cNvPr id="58401" name="Text Box 33"/>
                <p:cNvSpPr txBox="1">
                  <a:spLocks noChangeArrowheads="1"/>
                </p:cNvSpPr>
                <p:nvPr/>
              </p:nvSpPr>
              <p:spPr bwMode="auto">
                <a:xfrm>
                  <a:off x="1142" y="3552"/>
                  <a:ext cx="33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-log</a:t>
                  </a:r>
                  <a:endParaRPr lang="en-GB" altLang="en-US"/>
                </a:p>
              </p:txBody>
            </p:sp>
          </p:grpSp>
          <p:sp>
            <p:nvSpPr>
              <p:cNvPr id="58402" name="Text Box 34"/>
              <p:cNvSpPr txBox="1">
                <a:spLocks noChangeArrowheads="1"/>
              </p:cNvSpPr>
              <p:nvPr/>
            </p:nvSpPr>
            <p:spPr bwMode="auto">
              <a:xfrm>
                <a:off x="2568" y="3552"/>
                <a:ext cx="2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a:t>K</a:t>
                </a:r>
                <a:r>
                  <a:rPr lang="cs-CZ" altLang="en-US" baseline="-25000"/>
                  <a:t>a</a:t>
                </a:r>
                <a:endParaRPr lang="en-GB" altLang="en-US"/>
              </a:p>
            </p:txBody>
          </p:sp>
          <p:sp>
            <p:nvSpPr>
              <p:cNvPr id="58403" name="Text Box 35"/>
              <p:cNvSpPr txBox="1">
                <a:spLocks noChangeArrowheads="1"/>
              </p:cNvSpPr>
              <p:nvPr/>
            </p:nvSpPr>
            <p:spPr bwMode="auto">
              <a:xfrm>
                <a:off x="2215" y="3552"/>
                <a:ext cx="33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-log</a:t>
                </a:r>
                <a:endParaRPr lang="en-GB" altLang="en-US"/>
              </a:p>
            </p:txBody>
          </p:sp>
          <p:grpSp>
            <p:nvGrpSpPr>
              <p:cNvPr id="58404" name="Group 36"/>
              <p:cNvGrpSpPr>
                <a:grpSpLocks/>
              </p:cNvGrpSpPr>
              <p:nvPr/>
            </p:nvGrpSpPr>
            <p:grpSpPr bwMode="auto">
              <a:xfrm>
                <a:off x="3216" y="3408"/>
                <a:ext cx="576" cy="521"/>
                <a:chOff x="2304" y="2304"/>
                <a:chExt cx="576" cy="521"/>
              </a:xfrm>
            </p:grpSpPr>
            <p:sp>
              <p:nvSpPr>
                <p:cNvPr id="58405" name="Text Box 37"/>
                <p:cNvSpPr txBox="1">
                  <a:spLocks noChangeArrowheads="1"/>
                </p:cNvSpPr>
                <p:nvPr/>
              </p:nvSpPr>
              <p:spPr bwMode="auto">
                <a:xfrm>
                  <a:off x="2358" y="2592"/>
                  <a:ext cx="31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r>
                    <a:rPr lang="cs-CZ" altLang="en-US"/>
                    <a:t>A</a:t>
                  </a:r>
                  <a:r>
                    <a:rPr lang="cs-CZ" altLang="en-US" baseline="30000"/>
                    <a:t>-</a:t>
                  </a:r>
                  <a:r>
                    <a:rPr lang="en-US" altLang="en-US"/>
                    <a:t>]</a:t>
                  </a:r>
                  <a:endParaRPr lang="en-GB" altLang="en-US"/>
                </a:p>
              </p:txBody>
            </p:sp>
            <p:sp>
              <p:nvSpPr>
                <p:cNvPr id="58406" name="Text Box 38"/>
                <p:cNvSpPr txBox="1">
                  <a:spLocks noChangeArrowheads="1"/>
                </p:cNvSpPr>
                <p:nvPr/>
              </p:nvSpPr>
              <p:spPr bwMode="auto">
                <a:xfrm>
                  <a:off x="2310" y="2304"/>
                  <a:ext cx="3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r>
                    <a:rPr lang="cs-CZ" altLang="en-US"/>
                    <a:t>HA</a:t>
                  </a:r>
                  <a:r>
                    <a:rPr lang="en-US" altLang="en-US"/>
                    <a:t>]</a:t>
                  </a:r>
                  <a:endParaRPr lang="en-GB" altLang="en-US"/>
                </a:p>
              </p:txBody>
            </p:sp>
            <p:sp>
              <p:nvSpPr>
                <p:cNvPr id="58407" name="Line 39"/>
                <p:cNvSpPr>
                  <a:spLocks noChangeShapeType="1"/>
                </p:cNvSpPr>
                <p:nvPr/>
              </p:nvSpPr>
              <p:spPr bwMode="auto">
                <a:xfrm>
                  <a:off x="2304" y="2592"/>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8408" name="Text Box 40"/>
              <p:cNvSpPr txBox="1">
                <a:spLocks noChangeArrowheads="1"/>
              </p:cNvSpPr>
              <p:nvPr/>
            </p:nvSpPr>
            <p:spPr bwMode="auto">
              <a:xfrm>
                <a:off x="2032" y="3552"/>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endParaRPr lang="en-GB" altLang="en-US"/>
              </a:p>
            </p:txBody>
          </p:sp>
        </p:grpSp>
        <p:grpSp>
          <p:nvGrpSpPr>
            <p:cNvPr id="58409" name="Group 41"/>
            <p:cNvGrpSpPr>
              <a:grpSpLocks/>
            </p:cNvGrpSpPr>
            <p:nvPr/>
          </p:nvGrpSpPr>
          <p:grpSpPr bwMode="auto">
            <a:xfrm>
              <a:off x="1382" y="3552"/>
              <a:ext cx="1882" cy="473"/>
              <a:chOff x="1526" y="3456"/>
              <a:chExt cx="1882" cy="473"/>
            </a:xfrm>
          </p:grpSpPr>
          <p:sp>
            <p:nvSpPr>
              <p:cNvPr id="58410" name="Text Box 42"/>
              <p:cNvSpPr txBox="1">
                <a:spLocks noChangeArrowheads="1"/>
              </p:cNvSpPr>
              <p:nvPr/>
            </p:nvSpPr>
            <p:spPr bwMode="auto">
              <a:xfrm>
                <a:off x="1526" y="3600"/>
                <a:ext cx="28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a:t>pH</a:t>
                </a:r>
                <a:endParaRPr lang="en-GB" altLang="en-US"/>
              </a:p>
            </p:txBody>
          </p:sp>
          <p:sp>
            <p:nvSpPr>
              <p:cNvPr id="58411" name="Text Box 43"/>
              <p:cNvSpPr txBox="1">
                <a:spLocks noChangeArrowheads="1"/>
              </p:cNvSpPr>
              <p:nvPr/>
            </p:nvSpPr>
            <p:spPr bwMode="auto">
              <a:xfrm>
                <a:off x="1824" y="3600"/>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a:t>=</a:t>
                </a:r>
                <a:endParaRPr lang="en-GB" altLang="en-US"/>
              </a:p>
            </p:txBody>
          </p:sp>
          <p:sp>
            <p:nvSpPr>
              <p:cNvPr id="58412" name="Text Box 44"/>
              <p:cNvSpPr txBox="1">
                <a:spLocks noChangeArrowheads="1"/>
              </p:cNvSpPr>
              <p:nvPr/>
            </p:nvSpPr>
            <p:spPr bwMode="auto">
              <a:xfrm>
                <a:off x="2064" y="3600"/>
                <a:ext cx="31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a:t>pK</a:t>
                </a:r>
                <a:r>
                  <a:rPr lang="cs-CZ" altLang="en-US" baseline="-25000"/>
                  <a:t>a</a:t>
                </a:r>
                <a:endParaRPr lang="en-GB" altLang="en-US"/>
              </a:p>
            </p:txBody>
          </p:sp>
          <p:sp>
            <p:nvSpPr>
              <p:cNvPr id="58413" name="Text Box 45"/>
              <p:cNvSpPr txBox="1">
                <a:spLocks noChangeArrowheads="1"/>
              </p:cNvSpPr>
              <p:nvPr/>
            </p:nvSpPr>
            <p:spPr bwMode="auto">
              <a:xfrm>
                <a:off x="2592" y="3600"/>
                <a:ext cx="29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en-US"/>
                  <a:t>log</a:t>
                </a:r>
                <a:endParaRPr lang="en-GB" altLang="en-US"/>
              </a:p>
            </p:txBody>
          </p:sp>
          <p:sp>
            <p:nvSpPr>
              <p:cNvPr id="58414" name="Text Box 46"/>
              <p:cNvSpPr txBox="1">
                <a:spLocks noChangeArrowheads="1"/>
              </p:cNvSpPr>
              <p:nvPr/>
            </p:nvSpPr>
            <p:spPr bwMode="auto">
              <a:xfrm>
                <a:off x="2886" y="3456"/>
                <a:ext cx="31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r>
                  <a:rPr lang="cs-CZ" altLang="en-US"/>
                  <a:t>A</a:t>
                </a:r>
                <a:r>
                  <a:rPr lang="cs-CZ" altLang="en-US" baseline="30000"/>
                  <a:t>-</a:t>
                </a:r>
                <a:r>
                  <a:rPr lang="en-US" altLang="en-US"/>
                  <a:t>]</a:t>
                </a:r>
                <a:endParaRPr lang="en-GB" altLang="en-US"/>
              </a:p>
            </p:txBody>
          </p:sp>
          <p:sp>
            <p:nvSpPr>
              <p:cNvPr id="58415" name="Text Box 47"/>
              <p:cNvSpPr txBox="1">
                <a:spLocks noChangeArrowheads="1"/>
              </p:cNvSpPr>
              <p:nvPr/>
            </p:nvSpPr>
            <p:spPr bwMode="auto">
              <a:xfrm>
                <a:off x="2880" y="3696"/>
                <a:ext cx="3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r>
                  <a:rPr lang="cs-CZ" altLang="en-US"/>
                  <a:t>HA</a:t>
                </a:r>
                <a:r>
                  <a:rPr lang="en-US" altLang="en-US"/>
                  <a:t>]</a:t>
                </a:r>
                <a:endParaRPr lang="en-GB" altLang="en-US"/>
              </a:p>
            </p:txBody>
          </p:sp>
          <p:sp>
            <p:nvSpPr>
              <p:cNvPr id="58416" name="Text Box 48"/>
              <p:cNvSpPr txBox="1">
                <a:spLocks noChangeArrowheads="1"/>
              </p:cNvSpPr>
              <p:nvPr/>
            </p:nvSpPr>
            <p:spPr bwMode="auto">
              <a:xfrm>
                <a:off x="2400" y="3600"/>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endParaRPr lang="en-GB" altLang="en-US"/>
              </a:p>
            </p:txBody>
          </p:sp>
          <p:sp>
            <p:nvSpPr>
              <p:cNvPr id="58417" name="Line 49"/>
              <p:cNvSpPr>
                <a:spLocks noChangeShapeType="1"/>
              </p:cNvSpPr>
              <p:nvPr/>
            </p:nvSpPr>
            <p:spPr bwMode="auto">
              <a:xfrm>
                <a:off x="2880" y="3744"/>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58418" name="Text Box 50"/>
          <p:cNvSpPr txBox="1">
            <a:spLocks noChangeArrowheads="1"/>
          </p:cNvSpPr>
          <p:nvPr/>
        </p:nvSpPr>
        <p:spPr bwMode="auto">
          <a:xfrm>
            <a:off x="2655888" y="278606"/>
            <a:ext cx="6843713" cy="528638"/>
          </a:xfrm>
          <a:prstGeom prst="rect">
            <a:avLst/>
          </a:prstGeom>
          <a:solidFill>
            <a:schemeClr val="bg1"/>
          </a:solidFill>
          <a:ln w="9525">
            <a:solidFill>
              <a:schemeClr val="accent2"/>
            </a:solidFill>
            <a:miter lim="800000"/>
            <a:headEnd/>
            <a:tailEnd/>
          </a:ln>
          <a:effectLst/>
        </p:spPr>
        <p:txBody>
          <a:bodyPr wrap="none">
            <a:spAutoFit/>
          </a:bodyPr>
          <a:lstStyle/>
          <a:p>
            <a:r>
              <a:rPr lang="en-US" altLang="en-US" sz="2800" dirty="0">
                <a:latin typeface="Comic Sans MS" panose="030F0702030302020204" pitchFamily="66" charset="0"/>
              </a:rPr>
              <a:t>Henderson/</a:t>
            </a:r>
            <a:r>
              <a:rPr lang="en-US" altLang="en-US" sz="2800" dirty="0" err="1">
                <a:latin typeface="Comic Sans MS" panose="030F0702030302020204" pitchFamily="66" charset="0"/>
              </a:rPr>
              <a:t>Hasselbach</a:t>
            </a:r>
            <a:r>
              <a:rPr lang="en-US" altLang="en-US" sz="2800" dirty="0">
                <a:latin typeface="Comic Sans MS" panose="030F0702030302020204" pitchFamily="66" charset="0"/>
              </a:rPr>
              <a:t> equation and </a:t>
            </a:r>
            <a:r>
              <a:rPr lang="en-US" altLang="en-US" sz="2800" dirty="0" err="1">
                <a:latin typeface="Comic Sans MS" panose="030F0702030302020204" pitchFamily="66" charset="0"/>
              </a:rPr>
              <a:t>pK</a:t>
            </a:r>
            <a:r>
              <a:rPr lang="en-US" altLang="en-US" sz="2800" baseline="-25000" dirty="0" err="1">
                <a:latin typeface="Comic Sans MS" panose="030F0702030302020204" pitchFamily="66" charset="0"/>
              </a:rPr>
              <a:t>a</a:t>
            </a:r>
            <a:endParaRPr lang="en-GB" altLang="en-US" sz="2800" dirty="0">
              <a:latin typeface="Comic Sans MS" panose="030F0702030302020204" pitchFamily="66" charset="0"/>
            </a:endParaRPr>
          </a:p>
        </p:txBody>
      </p:sp>
    </p:spTree>
    <p:extLst>
      <p:ext uri="{BB962C8B-B14F-4D97-AF65-F5344CB8AC3E}">
        <p14:creationId xmlns:p14="http://schemas.microsoft.com/office/powerpoint/2010/main" val="32806577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32"/>
          <p:cNvSpPr>
            <a:spLocks noChangeArrowheads="1"/>
          </p:cNvSpPr>
          <p:nvPr/>
        </p:nvSpPr>
        <p:spPr bwMode="auto">
          <a:xfrm>
            <a:off x="3003550" y="-284163"/>
            <a:ext cx="184150" cy="396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Geneva" charset="0"/>
                <a:ea typeface="ＭＳ Ｐゴシック" panose="020B0600070205080204" pitchFamily="34" charset="-128"/>
              </a:defRPr>
            </a:lvl1pPr>
            <a:lvl2pPr marL="37931725" indent="-37474525">
              <a:defRPr sz="2000">
                <a:solidFill>
                  <a:schemeClr val="tx1"/>
                </a:solidFill>
                <a:latin typeface="Geneva" charset="0"/>
                <a:ea typeface="ＭＳ Ｐゴシック" panose="020B0600070205080204" pitchFamily="34" charset="-128"/>
              </a:defRPr>
            </a:lvl2pPr>
            <a:lvl3pPr marL="1143000" indent="-228600">
              <a:defRPr sz="2000">
                <a:solidFill>
                  <a:schemeClr val="tx1"/>
                </a:solidFill>
                <a:latin typeface="Geneva" charset="0"/>
                <a:ea typeface="ＭＳ Ｐゴシック" panose="020B0600070205080204" pitchFamily="34" charset="-128"/>
              </a:defRPr>
            </a:lvl3pPr>
            <a:lvl4pPr marL="1600200" indent="-228600">
              <a:defRPr sz="2000">
                <a:solidFill>
                  <a:schemeClr val="tx1"/>
                </a:solidFill>
                <a:latin typeface="Geneva" charset="0"/>
                <a:ea typeface="ＭＳ Ｐゴシック" panose="020B0600070205080204" pitchFamily="34" charset="-128"/>
              </a:defRPr>
            </a:lvl4pPr>
            <a:lvl5pPr marL="2057400" indent="-228600">
              <a:defRPr sz="2000">
                <a:solidFill>
                  <a:schemeClr val="tx1"/>
                </a:solidFill>
                <a:latin typeface="Geneva"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Geneva"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Geneva"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Geneva"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Geneva" charset="0"/>
                <a:ea typeface="ＭＳ Ｐゴシック" panose="020B0600070205080204" pitchFamily="34" charset="-128"/>
              </a:defRPr>
            </a:lvl9pPr>
          </a:lstStyle>
          <a:p>
            <a:endParaRPr lang="en-US" altLang="en-US"/>
          </a:p>
        </p:txBody>
      </p:sp>
      <p:pic>
        <p:nvPicPr>
          <p:cNvPr id="10243" name="Picture 103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756" r="22437" b="19130"/>
          <a:stretch/>
        </p:blipFill>
        <p:spPr bwMode="auto">
          <a:xfrm>
            <a:off x="817279" y="764264"/>
            <a:ext cx="9800679" cy="5616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021996" y="191059"/>
            <a:ext cx="8830102" cy="369332"/>
          </a:xfrm>
          <a:prstGeom prst="rect">
            <a:avLst/>
          </a:prstGeom>
          <a:noFill/>
        </p:spPr>
        <p:txBody>
          <a:bodyPr wrap="square" rtlCol="0">
            <a:spAutoFit/>
          </a:bodyPr>
          <a:lstStyle/>
          <a:p>
            <a:r>
              <a:rPr lang="en-US" b="1" dirty="0" smtClean="0"/>
              <a:t>Properties and Conventions Associated with the common amino acid found in proteins</a:t>
            </a:r>
            <a:endParaRPr lang="en-US" b="1" dirty="0"/>
          </a:p>
        </p:txBody>
      </p:sp>
    </p:spTree>
    <p:extLst>
      <p:ext uri="{BB962C8B-B14F-4D97-AF65-F5344CB8AC3E}">
        <p14:creationId xmlns:p14="http://schemas.microsoft.com/office/powerpoint/2010/main" val="3005333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082" r="22917" b="17719"/>
          <a:stretch/>
        </p:blipFill>
        <p:spPr bwMode="auto">
          <a:xfrm>
            <a:off x="1540612" y="777922"/>
            <a:ext cx="8545084" cy="5742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1398103" y="272945"/>
            <a:ext cx="8830102" cy="369332"/>
          </a:xfrm>
          <a:prstGeom prst="rect">
            <a:avLst/>
          </a:prstGeom>
          <a:noFill/>
        </p:spPr>
        <p:txBody>
          <a:bodyPr wrap="square" rtlCol="0">
            <a:spAutoFit/>
          </a:bodyPr>
          <a:lstStyle/>
          <a:p>
            <a:r>
              <a:rPr lang="en-US" b="1" dirty="0" smtClean="0"/>
              <a:t>Properties and Conventions Associated with the common amino acid found in proteins</a:t>
            </a:r>
            <a:endParaRPr lang="en-US" b="1" dirty="0"/>
          </a:p>
        </p:txBody>
      </p:sp>
    </p:spTree>
    <p:extLst>
      <p:ext uri="{BB962C8B-B14F-4D97-AF65-F5344CB8AC3E}">
        <p14:creationId xmlns:p14="http://schemas.microsoft.com/office/powerpoint/2010/main" val="953599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828800" y="1009651"/>
            <a:ext cx="86106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dirty="0">
                <a:latin typeface="New Century Schoolbook" pitchFamily="18" charset="0"/>
              </a:rPr>
              <a:t>Amino acids are generally divided into groups on the basis of their side chains (R groups). </a:t>
            </a:r>
            <a:endParaRPr lang="cs-CZ" altLang="en-US" dirty="0">
              <a:latin typeface="New Century Schoolbook" pitchFamily="18" charset="0"/>
            </a:endParaRPr>
          </a:p>
          <a:p>
            <a:r>
              <a:rPr lang="en-GB" altLang="en-US" dirty="0">
                <a:latin typeface="New Century Schoolbook" pitchFamily="18" charset="0"/>
              </a:rPr>
              <a:t>The most helpful start-point is to separate amino acids into</a:t>
            </a:r>
            <a:r>
              <a:rPr lang="cs-CZ" altLang="en-US" dirty="0">
                <a:latin typeface="New Century Schoolbook" pitchFamily="18" charset="0"/>
              </a:rPr>
              <a:t>:</a:t>
            </a:r>
          </a:p>
          <a:p>
            <a:endParaRPr lang="cs-CZ" altLang="en-US" dirty="0">
              <a:latin typeface="New Century Schoolbook" pitchFamily="18" charset="0"/>
            </a:endParaRPr>
          </a:p>
        </p:txBody>
      </p:sp>
      <p:sp>
        <p:nvSpPr>
          <p:cNvPr id="25603" name="Text Box 3"/>
          <p:cNvSpPr txBox="1">
            <a:spLocks noChangeArrowheads="1"/>
          </p:cNvSpPr>
          <p:nvPr/>
        </p:nvSpPr>
        <p:spPr bwMode="auto">
          <a:xfrm>
            <a:off x="627797" y="2965450"/>
            <a:ext cx="10058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
                <a:srgbClr val="FF0066"/>
              </a:buClr>
              <a:buFont typeface="Wingdings" panose="05000000000000000000" pitchFamily="2" charset="2"/>
              <a:buNone/>
            </a:pPr>
            <a:r>
              <a:rPr lang="cs-CZ" altLang="en-US" dirty="0"/>
              <a:t>		</a:t>
            </a:r>
            <a:r>
              <a:rPr lang="cs-CZ" altLang="en-US" b="1" dirty="0">
                <a:latin typeface="Comic Sans MS" panose="030F0702030302020204" pitchFamily="66" charset="0"/>
              </a:rPr>
              <a:t>1. Nonpolar amino acids</a:t>
            </a:r>
          </a:p>
          <a:p>
            <a:pPr>
              <a:buClr>
                <a:srgbClr val="FF0066"/>
              </a:buClr>
            </a:pPr>
            <a:r>
              <a:rPr lang="cs-CZ" altLang="en-US" dirty="0" smtClean="0">
                <a:latin typeface="New Century Schoolbook" pitchFamily="18" charset="0"/>
              </a:rPr>
              <a:t>   </a:t>
            </a:r>
            <a:r>
              <a:rPr lang="cs-CZ" altLang="en-US" dirty="0">
                <a:latin typeface="New Century Schoolbook" pitchFamily="18" charset="0"/>
              </a:rPr>
              <a:t>O</a:t>
            </a:r>
            <a:r>
              <a:rPr lang="en-GB" altLang="en-US" dirty="0" err="1">
                <a:latin typeface="New Century Schoolbook" pitchFamily="18" charset="0"/>
              </a:rPr>
              <a:t>nly</a:t>
            </a:r>
            <a:r>
              <a:rPr lang="en-GB" altLang="en-US" dirty="0">
                <a:latin typeface="New Century Schoolbook" pitchFamily="18" charset="0"/>
              </a:rPr>
              <a:t> carbon and hydrogen in their side chains. </a:t>
            </a:r>
            <a:endParaRPr lang="cs-CZ" altLang="en-US" dirty="0">
              <a:latin typeface="New Century Schoolbook" pitchFamily="18" charset="0"/>
            </a:endParaRPr>
          </a:p>
          <a:p>
            <a:pPr>
              <a:buClr>
                <a:srgbClr val="FF0066"/>
              </a:buClr>
            </a:pPr>
            <a:r>
              <a:rPr lang="cs-CZ" altLang="en-US" dirty="0">
                <a:latin typeface="New Century Schoolbook" pitchFamily="18" charset="0"/>
              </a:rPr>
              <a:t>   G</a:t>
            </a:r>
            <a:r>
              <a:rPr lang="en-GB" altLang="en-US" dirty="0" err="1">
                <a:latin typeface="New Century Schoolbook" pitchFamily="18" charset="0"/>
              </a:rPr>
              <a:t>enerally</a:t>
            </a:r>
            <a:r>
              <a:rPr lang="en-GB" altLang="en-US" dirty="0">
                <a:latin typeface="New Century Schoolbook" pitchFamily="18" charset="0"/>
              </a:rPr>
              <a:t> </a:t>
            </a:r>
            <a:r>
              <a:rPr lang="en-GB" altLang="en-US" i="1" dirty="0">
                <a:solidFill>
                  <a:schemeClr val="accent2"/>
                </a:solidFill>
                <a:latin typeface="New Century Schoolbook" pitchFamily="18" charset="0"/>
              </a:rPr>
              <a:t>unreactive </a:t>
            </a:r>
            <a:r>
              <a:rPr lang="en-GB" altLang="en-US" dirty="0">
                <a:latin typeface="New Century Schoolbook" pitchFamily="18" charset="0"/>
              </a:rPr>
              <a:t>but </a:t>
            </a:r>
            <a:r>
              <a:rPr lang="en-GB" altLang="en-US" i="1" dirty="0">
                <a:solidFill>
                  <a:schemeClr val="accent2"/>
                </a:solidFill>
                <a:latin typeface="New Century Schoolbook" pitchFamily="18" charset="0"/>
              </a:rPr>
              <a:t>hydrophobic</a:t>
            </a:r>
            <a:r>
              <a:rPr lang="cs-CZ" altLang="en-US" i="1" dirty="0">
                <a:solidFill>
                  <a:schemeClr val="accent2"/>
                </a:solidFill>
                <a:latin typeface="New Century Schoolbook" pitchFamily="18" charset="0"/>
              </a:rPr>
              <a:t>.</a:t>
            </a:r>
            <a:r>
              <a:rPr lang="en-GB" altLang="en-US" i="1" dirty="0">
                <a:solidFill>
                  <a:schemeClr val="accent2"/>
                </a:solidFill>
                <a:latin typeface="New Century Schoolbook" pitchFamily="18" charset="0"/>
              </a:rPr>
              <a:t> </a:t>
            </a:r>
            <a:endParaRPr lang="cs-CZ" altLang="en-US" i="1" dirty="0">
              <a:solidFill>
                <a:schemeClr val="accent2"/>
              </a:solidFill>
              <a:latin typeface="New Century Schoolbook" pitchFamily="18" charset="0"/>
            </a:endParaRPr>
          </a:p>
          <a:p>
            <a:pPr>
              <a:buClr>
                <a:srgbClr val="FF0066"/>
              </a:buClr>
            </a:pPr>
            <a:r>
              <a:rPr lang="cs-CZ" altLang="en-US" dirty="0">
                <a:latin typeface="New Century Schoolbook" pitchFamily="18" charset="0"/>
              </a:rPr>
              <a:t>   D</a:t>
            </a:r>
            <a:r>
              <a:rPr lang="en-GB" altLang="en-US" dirty="0" err="1">
                <a:latin typeface="New Century Schoolbook" pitchFamily="18" charset="0"/>
              </a:rPr>
              <a:t>etermining</a:t>
            </a:r>
            <a:r>
              <a:rPr lang="en-GB" altLang="en-US" dirty="0">
                <a:latin typeface="New Century Schoolbook" pitchFamily="18" charset="0"/>
              </a:rPr>
              <a:t> the 3-D structure of proteins</a:t>
            </a:r>
            <a:r>
              <a:rPr lang="cs-CZ" altLang="en-US" dirty="0">
                <a:latin typeface="New Century Schoolbook" pitchFamily="18" charset="0"/>
              </a:rPr>
              <a:t> (</a:t>
            </a:r>
            <a:r>
              <a:rPr lang="en-GB" altLang="en-US" dirty="0">
                <a:latin typeface="New Century Schoolbook" pitchFamily="18" charset="0"/>
              </a:rPr>
              <a:t>they tend </a:t>
            </a:r>
            <a:r>
              <a:rPr lang="en-GB" altLang="en-US" dirty="0" smtClean="0">
                <a:latin typeface="New Century Schoolbook" pitchFamily="18" charset="0"/>
              </a:rPr>
              <a:t>to </a:t>
            </a:r>
            <a:r>
              <a:rPr lang="en-GB" altLang="en-US" dirty="0">
                <a:latin typeface="New Century Schoolbook" pitchFamily="18" charset="0"/>
              </a:rPr>
              <a:t>cluster on the inside of the molecule</a:t>
            </a:r>
            <a:r>
              <a:rPr lang="cs-CZ" altLang="en-US" dirty="0">
                <a:latin typeface="New Century Schoolbook" pitchFamily="18" charset="0"/>
              </a:rPr>
              <a:t>)</a:t>
            </a:r>
            <a:r>
              <a:rPr lang="en-GB" altLang="en-US" dirty="0">
                <a:latin typeface="New Century Schoolbook" pitchFamily="18" charset="0"/>
              </a:rPr>
              <a:t>.  </a:t>
            </a:r>
          </a:p>
        </p:txBody>
      </p:sp>
      <p:sp>
        <p:nvSpPr>
          <p:cNvPr id="25604" name="Text Box 4"/>
          <p:cNvSpPr txBox="1">
            <a:spLocks noChangeArrowheads="1"/>
          </p:cNvSpPr>
          <p:nvPr/>
        </p:nvSpPr>
        <p:spPr bwMode="auto">
          <a:xfrm>
            <a:off x="2909888" y="358776"/>
            <a:ext cx="5968685" cy="646331"/>
          </a:xfrm>
          <a:prstGeom prst="rect">
            <a:avLst/>
          </a:prstGeom>
          <a:solidFill>
            <a:schemeClr val="bg1"/>
          </a:solidFill>
          <a:ln w="9525">
            <a:solidFill>
              <a:srgbClr val="FF0000"/>
            </a:solidFill>
            <a:miter lim="800000"/>
            <a:headEnd/>
            <a:tailEnd/>
          </a:ln>
          <a:effectLst/>
        </p:spPr>
        <p:txBody>
          <a:bodyPr wrap="none">
            <a:spAutoFit/>
          </a:bodyPr>
          <a:lstStyle/>
          <a:p>
            <a:r>
              <a:rPr lang="cs-CZ" altLang="en-US" sz="3600" b="1" dirty="0">
                <a:solidFill>
                  <a:srgbClr val="A60615"/>
                </a:solidFill>
                <a:latin typeface="Times New Roman" panose="02020603050405020304" pitchFamily="18" charset="0"/>
                <a:cs typeface="Times New Roman" panose="02020603050405020304" pitchFamily="18" charset="0"/>
              </a:rPr>
              <a:t>Classification of Amino Acids</a:t>
            </a:r>
            <a:endParaRPr lang="en-GB" altLang="en-US" sz="3600" b="1" dirty="0">
              <a:solidFill>
                <a:srgbClr val="A60615"/>
              </a:solidFill>
              <a:latin typeface="Times New Roman" panose="02020603050405020304" pitchFamily="18" charset="0"/>
              <a:cs typeface="Times New Roman" panose="02020603050405020304" pitchFamily="18" charset="0"/>
            </a:endParaRPr>
          </a:p>
        </p:txBody>
      </p:sp>
      <p:sp>
        <p:nvSpPr>
          <p:cNvPr id="3" name="Rectangle 2"/>
          <p:cNvSpPr/>
          <p:nvPr/>
        </p:nvSpPr>
        <p:spPr>
          <a:xfrm>
            <a:off x="1905000" y="1966485"/>
            <a:ext cx="1433406" cy="461665"/>
          </a:xfrm>
          <a:prstGeom prst="rect">
            <a:avLst/>
          </a:prstGeom>
        </p:spPr>
        <p:txBody>
          <a:bodyPr wrap="none">
            <a:spAutoFit/>
          </a:bodyPr>
          <a:lstStyle/>
          <a:p>
            <a:r>
              <a:rPr lang="cs-CZ" altLang="en-US" sz="2400" b="1" dirty="0">
                <a:latin typeface="Times New Roman" panose="02020603050405020304" pitchFamily="18" charset="0"/>
                <a:cs typeface="Times New Roman" panose="02020603050405020304" pitchFamily="18" charset="0"/>
              </a:rPr>
              <a:t>Nonpolar</a:t>
            </a:r>
            <a:endParaRPr lang="en-US" sz="2400" b="1" dirty="0">
              <a:latin typeface="Times New Roman" panose="02020603050405020304" pitchFamily="18" charset="0"/>
              <a:cs typeface="Times New Roman" panose="02020603050405020304" pitchFamily="18" charset="0"/>
            </a:endParaRPr>
          </a:p>
        </p:txBody>
      </p:sp>
      <p:sp>
        <p:nvSpPr>
          <p:cNvPr id="4" name="Rectangle 3"/>
          <p:cNvSpPr/>
          <p:nvPr/>
        </p:nvSpPr>
        <p:spPr>
          <a:xfrm>
            <a:off x="4087489" y="2003774"/>
            <a:ext cx="1970411" cy="461665"/>
          </a:xfrm>
          <a:prstGeom prst="rect">
            <a:avLst/>
          </a:prstGeom>
        </p:spPr>
        <p:txBody>
          <a:bodyPr wrap="none">
            <a:spAutoFit/>
          </a:bodyPr>
          <a:lstStyle/>
          <a:p>
            <a:r>
              <a:rPr lang="cs-CZ" altLang="en-US" sz="2400" b="1" dirty="0">
                <a:latin typeface="Times New Roman" panose="02020603050405020304" pitchFamily="18" charset="0"/>
                <a:cs typeface="Times New Roman" panose="02020603050405020304" pitchFamily="18" charset="0"/>
              </a:rPr>
              <a:t>Neutral polar</a:t>
            </a:r>
            <a:endParaRPr lang="en-US" sz="2400" b="1" dirty="0">
              <a:latin typeface="Times New Roman" panose="02020603050405020304" pitchFamily="18" charset="0"/>
              <a:cs typeface="Times New Roman" panose="02020603050405020304" pitchFamily="18" charset="0"/>
            </a:endParaRPr>
          </a:p>
        </p:txBody>
      </p:sp>
      <p:sp>
        <p:nvSpPr>
          <p:cNvPr id="5" name="Rectangle 4"/>
          <p:cNvSpPr/>
          <p:nvPr/>
        </p:nvSpPr>
        <p:spPr>
          <a:xfrm>
            <a:off x="7824438" y="2003774"/>
            <a:ext cx="2108269" cy="461665"/>
          </a:xfrm>
          <a:prstGeom prst="rect">
            <a:avLst/>
          </a:prstGeom>
        </p:spPr>
        <p:txBody>
          <a:bodyPr wrap="none">
            <a:spAutoFit/>
          </a:bodyPr>
          <a:lstStyle/>
          <a:p>
            <a:r>
              <a:rPr lang="cs-CZ" altLang="en-US" sz="2400" b="1" dirty="0">
                <a:latin typeface="Times New Roman" panose="02020603050405020304" pitchFamily="18" charset="0"/>
                <a:cs typeface="Times New Roman" panose="02020603050405020304" pitchFamily="18" charset="0"/>
              </a:rPr>
              <a:t>Charged polar</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4425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0" name="Text Box 16"/>
          <p:cNvSpPr txBox="1">
            <a:spLocks noChangeArrowheads="1"/>
          </p:cNvSpPr>
          <p:nvPr/>
        </p:nvSpPr>
        <p:spPr bwMode="auto">
          <a:xfrm>
            <a:off x="1600200" y="954088"/>
            <a:ext cx="1631950" cy="567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Glycine (Gly)</a:t>
            </a:r>
            <a:endParaRPr lang="cs-CZ" altLang="en-US"/>
          </a:p>
          <a:p>
            <a:endParaRPr lang="cs-CZ" altLang="en-US"/>
          </a:p>
          <a:p>
            <a:r>
              <a:rPr lang="en-GB" altLang="en-US"/>
              <a:t> </a:t>
            </a:r>
            <a:endParaRPr lang="cs-CZ" altLang="en-US"/>
          </a:p>
          <a:p>
            <a:endParaRPr lang="cs-CZ" altLang="en-US"/>
          </a:p>
          <a:p>
            <a:r>
              <a:rPr lang="en-GB" altLang="en-US"/>
              <a:t>Alanine (Ala)</a:t>
            </a:r>
            <a:endParaRPr lang="cs-CZ" altLang="en-US"/>
          </a:p>
          <a:p>
            <a:r>
              <a:rPr lang="en-GB" altLang="en-US"/>
              <a:t> </a:t>
            </a:r>
            <a:endParaRPr lang="cs-CZ" altLang="en-US"/>
          </a:p>
          <a:p>
            <a:endParaRPr lang="cs-CZ" altLang="en-US"/>
          </a:p>
          <a:p>
            <a:endParaRPr lang="cs-CZ" altLang="en-US"/>
          </a:p>
          <a:p>
            <a:endParaRPr lang="cs-CZ" altLang="en-US"/>
          </a:p>
          <a:p>
            <a:r>
              <a:rPr lang="en-GB" altLang="en-US"/>
              <a:t>Valine (Val) </a:t>
            </a:r>
            <a:endParaRPr lang="cs-CZ" altLang="en-US"/>
          </a:p>
          <a:p>
            <a:endParaRPr lang="cs-CZ" altLang="en-US"/>
          </a:p>
          <a:p>
            <a:endParaRPr lang="cs-CZ" altLang="en-US"/>
          </a:p>
          <a:p>
            <a:endParaRPr lang="cs-CZ" altLang="en-US"/>
          </a:p>
          <a:p>
            <a:endParaRPr lang="cs-CZ" altLang="en-US"/>
          </a:p>
          <a:p>
            <a:r>
              <a:rPr lang="en-GB" altLang="en-US"/>
              <a:t>Leucine (Leu)</a:t>
            </a:r>
            <a:endParaRPr lang="cs-CZ" altLang="en-US"/>
          </a:p>
          <a:p>
            <a:endParaRPr lang="cs-CZ" altLang="en-US"/>
          </a:p>
          <a:p>
            <a:r>
              <a:rPr lang="en-GB" altLang="en-US"/>
              <a:t> </a:t>
            </a:r>
            <a:endParaRPr lang="cs-CZ" altLang="en-US"/>
          </a:p>
          <a:p>
            <a:endParaRPr lang="cs-CZ" altLang="en-US"/>
          </a:p>
          <a:p>
            <a:endParaRPr lang="cs-CZ" altLang="en-US"/>
          </a:p>
          <a:p>
            <a:r>
              <a:rPr lang="en-GB" altLang="en-US"/>
              <a:t>Isoleucine (Ile) </a:t>
            </a:r>
          </a:p>
        </p:txBody>
      </p:sp>
      <p:sp>
        <p:nvSpPr>
          <p:cNvPr id="21525" name="Text Box 21"/>
          <p:cNvSpPr txBox="1">
            <a:spLocks noChangeArrowheads="1"/>
          </p:cNvSpPr>
          <p:nvPr/>
        </p:nvSpPr>
        <p:spPr bwMode="auto">
          <a:xfrm>
            <a:off x="2590800" y="119063"/>
            <a:ext cx="6908800" cy="588962"/>
          </a:xfrm>
          <a:prstGeom prst="rect">
            <a:avLst/>
          </a:prstGeom>
          <a:solidFill>
            <a:srgbClr val="75DD75"/>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3200" b="1">
                <a:solidFill>
                  <a:srgbClr val="A60615"/>
                </a:solidFill>
                <a:latin typeface="Comic Sans MS" panose="030F0702030302020204" pitchFamily="66" charset="0"/>
              </a:rPr>
              <a:t>Nonpolar (Hydrophobic) R Groups </a:t>
            </a:r>
          </a:p>
        </p:txBody>
      </p:sp>
      <p:pic>
        <p:nvPicPr>
          <p:cNvPr id="21533"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5895976"/>
            <a:ext cx="247650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36" name="Text Box 32"/>
          <p:cNvSpPr txBox="1">
            <a:spLocks noChangeArrowheads="1"/>
          </p:cNvSpPr>
          <p:nvPr/>
        </p:nvSpPr>
        <p:spPr bwMode="auto">
          <a:xfrm>
            <a:off x="7545388" y="6553201"/>
            <a:ext cx="329128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000">
                <a:solidFill>
                  <a:schemeClr val="accent2"/>
                </a:solidFill>
              </a:rPr>
              <a:t>http://www.indstate.edu/thcme/mwking/amino-acids.html</a:t>
            </a:r>
          </a:p>
        </p:txBody>
      </p:sp>
      <p:grpSp>
        <p:nvGrpSpPr>
          <p:cNvPr id="21539" name="Group 35"/>
          <p:cNvGrpSpPr>
            <a:grpSpLocks/>
          </p:cNvGrpSpPr>
          <p:nvPr/>
        </p:nvGrpSpPr>
        <p:grpSpPr bwMode="auto">
          <a:xfrm>
            <a:off x="3048000" y="990601"/>
            <a:ext cx="6324600" cy="5648325"/>
            <a:chOff x="960" y="624"/>
            <a:chExt cx="3984" cy="3558"/>
          </a:xfrm>
        </p:grpSpPr>
        <p:sp>
          <p:nvSpPr>
            <p:cNvPr id="21521" name="Text Box 17"/>
            <p:cNvSpPr txBox="1">
              <a:spLocks noChangeArrowheads="1"/>
            </p:cNvSpPr>
            <p:nvPr/>
          </p:nvSpPr>
          <p:spPr bwMode="auto">
            <a:xfrm>
              <a:off x="3744" y="2544"/>
              <a:ext cx="8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Proline (Pro)</a:t>
              </a:r>
            </a:p>
          </p:txBody>
        </p:sp>
        <p:sp>
          <p:nvSpPr>
            <p:cNvPr id="21522" name="Text Box 18"/>
            <p:cNvSpPr txBox="1">
              <a:spLocks noChangeArrowheads="1"/>
            </p:cNvSpPr>
            <p:nvPr/>
          </p:nvSpPr>
          <p:spPr bwMode="auto">
            <a:xfrm>
              <a:off x="3504" y="3456"/>
              <a:ext cx="11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Tryptophan (Trp) </a:t>
              </a:r>
            </a:p>
          </p:txBody>
        </p:sp>
        <p:sp>
          <p:nvSpPr>
            <p:cNvPr id="21523" name="Text Box 19"/>
            <p:cNvSpPr txBox="1">
              <a:spLocks noChangeArrowheads="1"/>
            </p:cNvSpPr>
            <p:nvPr/>
          </p:nvSpPr>
          <p:spPr bwMode="auto">
            <a:xfrm>
              <a:off x="3504" y="1641"/>
              <a:ext cx="1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Phenylalanine (Phe) </a:t>
              </a:r>
            </a:p>
          </p:txBody>
        </p:sp>
        <p:sp>
          <p:nvSpPr>
            <p:cNvPr id="21524" name="Text Box 20"/>
            <p:cNvSpPr txBox="1">
              <a:spLocks noChangeArrowheads="1"/>
            </p:cNvSpPr>
            <p:nvPr/>
          </p:nvSpPr>
          <p:spPr bwMode="auto">
            <a:xfrm>
              <a:off x="3504" y="624"/>
              <a:ext cx="117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Methionine (Met)</a:t>
              </a:r>
            </a:p>
          </p:txBody>
        </p:sp>
        <p:graphicFrame>
          <p:nvGraphicFramePr>
            <p:cNvPr id="21526" name="Object 22"/>
            <p:cNvGraphicFramePr>
              <a:graphicFrameLocks noChangeAspect="1"/>
            </p:cNvGraphicFramePr>
            <p:nvPr/>
          </p:nvGraphicFramePr>
          <p:xfrm>
            <a:off x="1200" y="1392"/>
            <a:ext cx="912" cy="306"/>
          </p:xfrm>
          <a:graphic>
            <a:graphicData uri="http://schemas.openxmlformats.org/presentationml/2006/ole">
              <mc:AlternateContent xmlns:mc="http://schemas.openxmlformats.org/markup-compatibility/2006">
                <mc:Choice xmlns:v="urn:schemas-microsoft-com:vml" Requires="v">
                  <p:oleObj spid="_x0000_s3079" name="PhotoImpact" r:id="rId4" imgW="1447619" imgH="485586" progId="PI3.Image">
                    <p:embed/>
                  </p:oleObj>
                </mc:Choice>
                <mc:Fallback>
                  <p:oleObj name="PhotoImpact" r:id="rId4" imgW="1447619" imgH="485586" progId="PI3.Imag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0" y="1392"/>
                          <a:ext cx="912"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1527"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4" y="672"/>
              <a:ext cx="750"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28"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6" y="2106"/>
              <a:ext cx="1104" cy="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29"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6" y="3018"/>
              <a:ext cx="1416" cy="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32" name="Picture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36" y="2832"/>
              <a:ext cx="762"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34" name="Picture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08" y="912"/>
              <a:ext cx="1512"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35" name="Picture 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00" y="1998"/>
              <a:ext cx="1344"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38" name="Picture 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 y="3744"/>
              <a:ext cx="1530" cy="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620536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1339</Words>
  <Application>Microsoft Office PowerPoint</Application>
  <PresentationFormat>Widescreen</PresentationFormat>
  <Paragraphs>245</Paragraphs>
  <Slides>29</Slides>
  <Notes>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42" baseType="lpstr">
      <vt:lpstr>ＭＳ Ｐゴシック</vt:lpstr>
      <vt:lpstr>Arial</vt:lpstr>
      <vt:lpstr>Calibri</vt:lpstr>
      <vt:lpstr>Calibri Light</vt:lpstr>
      <vt:lpstr>Comic Sans MS</vt:lpstr>
      <vt:lpstr>Geneva</vt:lpstr>
      <vt:lpstr>New Century Schoolbook</vt:lpstr>
      <vt:lpstr>Symbol</vt:lpstr>
      <vt:lpstr>Times New Roman</vt:lpstr>
      <vt:lpstr>Wingdings</vt:lpstr>
      <vt:lpstr>Wingdings 2</vt:lpstr>
      <vt:lpstr>Office Theme</vt:lpstr>
      <vt:lpstr>PhotoImpact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Amino Acids Application </vt:lpstr>
      <vt:lpstr>Further classification of amino acids based on their nutritional value</vt:lpstr>
      <vt:lpstr>Classification based on their metabolic fate</vt:lpstr>
      <vt:lpstr>Classification based on their metabolic fate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Santhosh</dc:creator>
  <cp:lastModifiedBy>Dr.Devarai Santhosh</cp:lastModifiedBy>
  <cp:revision>6</cp:revision>
  <dcterms:created xsi:type="dcterms:W3CDTF">2015-09-17T14:53:14Z</dcterms:created>
  <dcterms:modified xsi:type="dcterms:W3CDTF">2018-09-03T05:51:15Z</dcterms:modified>
</cp:coreProperties>
</file>