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11663-885F-4FBB-B709-23844AD95B96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CC19-271F-46D1-BA7F-DC1EF709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57661A-7188-41A5-81B8-D7F5A214381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538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9E144-8299-4EA6-BB34-680EC95A263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129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29F4E-6875-4BAE-8667-14341C8E2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4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025A-C49C-4145-91FB-60E941153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5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96D9-FB18-424C-9928-00FFEA74428A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7D9A-E2A7-48F8-93F4-401B015B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pi.edu/dept/chem-eng/Biotech-Environ/IMMOB/ionic.htm" TargetMode="External"/><Relationship Id="rId5" Type="http://schemas.openxmlformats.org/officeDocument/2006/relationships/hyperlink" Target="http://www.rpi.edu/dept/chem-eng/Biotech-Environ/IMMOB/covalent.htm" TargetMode="External"/><Relationship Id="rId4" Type="http://schemas.openxmlformats.org/officeDocument/2006/relationships/hyperlink" Target="http://www.rpi.edu/dept/chem-eng/Biotech-Environ/IMMOB/physadsr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968" y="277815"/>
            <a:ext cx="2031242" cy="964132"/>
          </a:xfrm>
        </p:spPr>
        <p:txBody>
          <a:bodyPr/>
          <a:lstStyle/>
          <a:p>
            <a:pPr algn="ctr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Vitamins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7848600" cy="3805238"/>
          </a:xfrm>
        </p:spPr>
        <p:txBody>
          <a:bodyPr/>
          <a:lstStyle/>
          <a:p>
            <a:pPr marL="0" indent="4763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Vitamins</a:t>
            </a:r>
            <a:r>
              <a:rPr lang="en-US" altLang="en-US">
                <a:latin typeface="Times New Roman" panose="02020603050405020304" pitchFamily="18" charset="0"/>
              </a:rPr>
              <a:t>: An organic molecule, essential in trace amounts that must be obtained in the diet because it is not synthesized in the body. </a:t>
            </a:r>
          </a:p>
          <a:p>
            <a:pPr marL="0" indent="4763"/>
            <a:endParaRPr lang="en-US" altLang="en-US">
              <a:latin typeface="Times New Roman" panose="02020603050405020304" pitchFamily="18" charset="0"/>
            </a:endParaRPr>
          </a:p>
          <a:p>
            <a:pPr marL="0" indent="4763"/>
            <a:r>
              <a:rPr lang="en-US" altLang="en-US">
                <a:latin typeface="Times New Roman" panose="02020603050405020304" pitchFamily="18" charset="0"/>
              </a:rPr>
              <a:t>Vitamins are classified as </a:t>
            </a:r>
            <a:r>
              <a:rPr lang="en-US" altLang="en-US" i="1">
                <a:latin typeface="Times New Roman" panose="02020603050405020304" pitchFamily="18" charset="0"/>
              </a:rPr>
              <a:t>water-soluble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fat-soluble.</a:t>
            </a:r>
          </a:p>
        </p:txBody>
      </p:sp>
    </p:spTree>
    <p:extLst>
      <p:ext uri="{BB962C8B-B14F-4D97-AF65-F5344CB8AC3E}">
        <p14:creationId xmlns:p14="http://schemas.microsoft.com/office/powerpoint/2010/main" val="12948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4953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enzyme protein on the surface of water-insoluble carriers.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no reagents and only a minimum of activation steps are required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adsorbed enzyme may leak from the carrier during use due to a weak binding force between the enzyme and the carrier. Moreover, the adsorption is non-specific, further adsorption of other proteins or other substances 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819400" y="381000"/>
            <a:ext cx="662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4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Physical Adsorption</a:t>
            </a:r>
          </a:p>
        </p:txBody>
      </p:sp>
    </p:spTree>
    <p:extLst>
      <p:ext uri="{BB962C8B-B14F-4D97-AF65-F5344CB8AC3E}">
        <p14:creationId xmlns:p14="http://schemas.microsoft.com/office/powerpoint/2010/main" val="42050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1447800"/>
            <a:ext cx="8382000" cy="449580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binding of enzymes and water-insoluble carriers by covalent bonds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groups that may take part in this binding are Amino group, Carboxyl group, Sulfhydryl group, Hydroxyl group, Imidazole group, Phenolic group, Thiol group, Threonine group,Indole group  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covalent binding may alter the conformational structure and active center of the enzyme, resulting in major loss of activity and/or changes of the substrate </a:t>
            </a:r>
          </a:p>
          <a:p>
            <a:pPr algn="just"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binding force between enzyme and carrier is so strong that no leakage of the enzymes occurs, even in the presence of substrate or solution of high ionic strength. 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438400" y="3048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4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Covalent Binding</a:t>
            </a:r>
          </a:p>
        </p:txBody>
      </p:sp>
    </p:spTree>
    <p:extLst>
      <p:ext uri="{BB962C8B-B14F-4D97-AF65-F5344CB8AC3E}">
        <p14:creationId xmlns:p14="http://schemas.microsoft.com/office/powerpoint/2010/main" val="21118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the enzyme protein to water-insoluble carriers containing ion-exchange residues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Polysaccharides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synthetic polymers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having ion-exchange centers are usually used as carriers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enzyme to carrier linkages is much stronger for ionic binding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binding forces between enzyme proteins and carriers are weaker than those in covalent binding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438400" y="3048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4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Ionic Binding</a:t>
            </a:r>
          </a:p>
        </p:txBody>
      </p:sp>
    </p:spTree>
    <p:extLst>
      <p:ext uri="{BB962C8B-B14F-4D97-AF65-F5344CB8AC3E}">
        <p14:creationId xmlns:p14="http://schemas.microsoft.com/office/powerpoint/2010/main" val="12947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457200"/>
            <a:ext cx="4648200" cy="685800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Cross-Linking</a:t>
            </a:r>
          </a:p>
        </p:txBody>
      </p:sp>
      <p:pic>
        <p:nvPicPr>
          <p:cNvPr id="14339" name="Picture 4" descr="crossm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0364" y="2071689"/>
            <a:ext cx="3800475" cy="2092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828800" y="2057401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820863" y="1295400"/>
            <a:ext cx="67818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Either to other protein molecules or to functional groups on an insoluble support matrix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mostly as a means of stabilizing adsorbed enzymes and also for preventing leakage from polyacrylamide gels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reagent used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cross-linking is glutaraldehyde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altLang="en-US" sz="2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Cross-linking reactions are carried out under relatively severe conditions. These harsh conditions can change the conformation of active center of the enzyme; and so may lead to significant loss of activity.</a:t>
            </a:r>
          </a:p>
        </p:txBody>
      </p:sp>
    </p:spTree>
    <p:extLst>
      <p:ext uri="{BB962C8B-B14F-4D97-AF65-F5344CB8AC3E}">
        <p14:creationId xmlns:p14="http://schemas.microsoft.com/office/powerpoint/2010/main" val="4783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457200"/>
            <a:ext cx="6324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Entrapping Enzymes </a:t>
            </a:r>
          </a:p>
        </p:txBody>
      </p:sp>
      <p:pic>
        <p:nvPicPr>
          <p:cNvPr id="15363" name="Picture 4" descr="entrpm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1524000"/>
            <a:ext cx="7593013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6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3124200" y="533400"/>
            <a:ext cx="63246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Entrapping Enzymes 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981200" y="1524001"/>
            <a:ext cx="83820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localization of an enzyme within the lattice of a polymer matrix or membrane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classified into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lattice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 capsule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differs from the covalent binding and cross linking in that the enzyme itself does not bind to the gel matrix or membrane. This results in a wide applicability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conditions used in the chemical polymerization reaction are relatively severe and result in the loss of enzyme activity. </a:t>
            </a:r>
          </a:p>
          <a:p>
            <a:pPr algn="just" eaLnBrk="1" hangingPunct="1">
              <a:spcBef>
                <a:spcPct val="25000"/>
              </a:spcBef>
              <a:spcAft>
                <a:spcPct val="25000"/>
              </a:spcAft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2389" y="659643"/>
            <a:ext cx="10672548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Depends on hydrophobic and hydrophilic properties of the substrate or reagents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Gelatin</a:t>
            </a:r>
            <a:r>
              <a:rPr lang="en-US" altLang="en-US" baseline="30000" dirty="0"/>
              <a:t>[2]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aseline="30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K- Carrageenan</a:t>
            </a:r>
            <a:r>
              <a:rPr lang="en-US" altLang="en-US" baseline="30000" dirty="0"/>
              <a:t>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Agar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Sodium alginate</a:t>
            </a:r>
            <a:r>
              <a:rPr lang="en-US" altLang="en-US" baseline="30000" dirty="0"/>
              <a:t>[2]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Chitosan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Agarose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Polyacrylamide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Polyvinyl alcohol 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Polyurethane foams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Others like porous particle, Pumice</a:t>
            </a:r>
            <a:r>
              <a:rPr lang="en-US" altLang="en-US" baseline="30000" dirty="0"/>
              <a:t>[3]</a:t>
            </a:r>
            <a:r>
              <a:rPr lang="en-US" altLang="en-US" dirty="0"/>
              <a:t> , Activated carbon, diatomaceous.</a:t>
            </a:r>
          </a:p>
        </p:txBody>
      </p:sp>
    </p:spTree>
    <p:extLst>
      <p:ext uri="{BB962C8B-B14F-4D97-AF65-F5344CB8AC3E}">
        <p14:creationId xmlns:p14="http://schemas.microsoft.com/office/powerpoint/2010/main" val="16353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0256" y="1050877"/>
            <a:ext cx="8229600" cy="544545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Gelatin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Take gelatin conc. Of  3-20% dissolve in 100ml of H</a:t>
            </a:r>
            <a:r>
              <a:rPr lang="en-US" alt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Thermal gelling-60</a:t>
            </a:r>
            <a:r>
              <a:rPr lang="en-US" alt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and take proportion wet grams of cell debris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mixed with gelatin and maintained at 30</a:t>
            </a:r>
            <a:r>
              <a:rPr lang="en-US" alt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homozinised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suspension)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Suspension was dropped into an aqueous solution of 1.5%(v/v)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It appears in beads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Line 10"/>
          <p:cNvSpPr>
            <a:spLocks noChangeShapeType="1"/>
          </p:cNvSpPr>
          <p:nvPr/>
        </p:nvSpPr>
        <p:spPr bwMode="auto">
          <a:xfrm>
            <a:off x="4876800" y="2634017"/>
            <a:ext cx="0" cy="3138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12"/>
          <p:cNvSpPr>
            <a:spLocks noChangeShapeType="1"/>
          </p:cNvSpPr>
          <p:nvPr/>
        </p:nvSpPr>
        <p:spPr bwMode="auto">
          <a:xfrm>
            <a:off x="4876800" y="331640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13"/>
          <p:cNvSpPr>
            <a:spLocks noChangeShapeType="1"/>
          </p:cNvSpPr>
          <p:nvPr/>
        </p:nvSpPr>
        <p:spPr bwMode="auto">
          <a:xfrm>
            <a:off x="4876800" y="424104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14"/>
          <p:cNvSpPr>
            <a:spLocks noChangeShapeType="1"/>
          </p:cNvSpPr>
          <p:nvPr/>
        </p:nvSpPr>
        <p:spPr bwMode="auto">
          <a:xfrm>
            <a:off x="4876800" y="515089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333" y="235222"/>
            <a:ext cx="1017668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carried out by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sonicator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centrifuge 12,000xg for 15min at 4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pellet obtained after centrifugation is designated as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debris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948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37230"/>
            <a:ext cx="8229600" cy="540283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3%(w/v) of k-carrageenan in H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(60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solution was cooled to 40-45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take proportion wet grams of cell debris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mixed with solution  and maintained at 40-45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homozinised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suspension)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 was dropped into an aqueous solution of 2%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4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(using surgical syringe) </a:t>
            </a: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appears in bead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>
            <a:off x="3938517" y="168549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3938517" y="249412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3938517" y="346227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3938517" y="456517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>
            <a:off x="3960126" y="55284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7202" y="340352"/>
            <a:ext cx="2329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 Carrageenan</a:t>
            </a:r>
          </a:p>
        </p:txBody>
      </p:sp>
    </p:spTree>
    <p:extLst>
      <p:ext uri="{BB962C8B-B14F-4D97-AF65-F5344CB8AC3E}">
        <p14:creationId xmlns:p14="http://schemas.microsoft.com/office/powerpoint/2010/main" val="4088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4848" y="764050"/>
            <a:ext cx="8229600" cy="60198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3%(w/v) sodium alginate in H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take proportion wet grams of cell debris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with solution  and maintained at 4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homozinised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suspension)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 was dropped into an aqueous solution of 0.22M calcium chloride at 4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beads kept for primary curing for 24h and secondary curing was done in 0.02M calcium chloride for 48h maintained at  4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Lastly traces of calcium chloride removed by thoroughly washing distilled water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It appears in beads 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4191000" y="156153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4191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417849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4178490" y="3773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4178490" y="5061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4178490" y="59595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9333" y="304800"/>
            <a:ext cx="1955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alginate</a:t>
            </a:r>
          </a:p>
        </p:txBody>
      </p:sp>
    </p:spTree>
    <p:extLst>
      <p:ext uri="{BB962C8B-B14F-4D97-AF65-F5344CB8AC3E}">
        <p14:creationId xmlns:p14="http://schemas.microsoft.com/office/powerpoint/2010/main" val="25411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Antioxidants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</a:rPr>
              <a:t>a substance that prevents oxidation by reacting itself with an oxidizing agent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helps protect us against active oxidizing agents that are by-products (free radicals) of normal metabolism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a free radical is an atom or molecule with an unpaired electron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free radicals quickly gain stability by picking up electrons from nearby  molecules, which are thereby damaged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</a:rPr>
              <a:t>our main dietary ones are: vitamin C, vitamin E, </a:t>
            </a:r>
            <a:r>
              <a:rPr lang="en-US" altLang="en-US" sz="2400">
                <a:latin typeface="Symbol" panose="05050102010706020507" pitchFamily="18" charset="2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-carotene, and the mineral selenium</a:t>
            </a:r>
          </a:p>
        </p:txBody>
      </p:sp>
    </p:spTree>
    <p:extLst>
      <p:ext uri="{BB962C8B-B14F-4D97-AF65-F5344CB8AC3E}">
        <p14:creationId xmlns:p14="http://schemas.microsoft.com/office/powerpoint/2010/main" val="20846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0256" y="1386160"/>
            <a:ext cx="8229600" cy="470074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Immobilization provides high cell concentrations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reuse of c cells, eliminates cost.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in high product yield and rates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Protects from shear stress from cell damaging.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cases it improves genetic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940256" y="446543"/>
            <a:ext cx="7037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immobilization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390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91.gif (31232 bytes)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0" y="618953"/>
            <a:ext cx="7620000" cy="5426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8077200" y="457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[4]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648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623634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fermentations with immobilized cells.  (Source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93.gif (35727 bytes)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733665"/>
            <a:ext cx="7848600" cy="569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8077200" y="4572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[4]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648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33674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fermentations with immobilized cells.  (Source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94.gif (35222 bytes)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463550"/>
            <a:ext cx="7162800" cy="555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7620000" y="3810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[4]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648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10235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fermentations with immobilized cells.  (Source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95.gif (38089 bytes)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831850"/>
            <a:ext cx="7239000" cy="5492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8001000" y="3048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[4]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64813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Alcohols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236349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Microbial fermentations with immobilized cells.  (Source Internet)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986887" cy="781287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Vitamins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</a:rPr>
              <a:t>Water-soluble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thiamine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riboflavin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niacin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B</a:t>
            </a:r>
            <a:r>
              <a:rPr lang="en-US" altLang="en-US" sz="2000" baseline="-25000">
                <a:latin typeface="Times New Roman" panose="02020603050405020304" pitchFamily="18" charset="0"/>
              </a:rPr>
              <a:t>6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folic acid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B</a:t>
            </a:r>
            <a:r>
              <a:rPr lang="en-US" altLang="en-US" sz="2000" baseline="-25000">
                <a:latin typeface="Times New Roman" panose="02020603050405020304" pitchFamily="18" charset="0"/>
              </a:rPr>
              <a:t>12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biotin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pantothenic acid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56546" y="1877041"/>
            <a:ext cx="5181600" cy="1998923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Fat-soluble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A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D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K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4335" y="2440575"/>
            <a:ext cx="828419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Immobilization of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Enzyme/Cell…or any for stability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627" y="762000"/>
            <a:ext cx="10235821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Immobilization types.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Immobilization methods.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Immobilization procedure.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immobilization techniques.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production of antibiotic, acids,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enzymes, alcohols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immobilized cells.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5904" y="305607"/>
            <a:ext cx="5595582" cy="609600"/>
          </a:xfrm>
        </p:spPr>
        <p:txBody>
          <a:bodyPr>
            <a:normAutofit/>
          </a:bodyPr>
          <a:lstStyle/>
          <a:p>
            <a:pPr marL="609600" indent="-609600">
              <a:buNone/>
              <a:tabLst>
                <a:tab pos="7604125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What is immobilization In Biotechnology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.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218364" y="915207"/>
            <a:ext cx="11655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b="1" dirty="0" smtClean="0"/>
              <a:t>The </a:t>
            </a:r>
            <a:r>
              <a:rPr lang="en-US" altLang="en-US" b="1" dirty="0"/>
              <a:t>technique used for the physical or chemical fixation of cells</a:t>
            </a:r>
            <a:r>
              <a:rPr lang="en-US" altLang="en-US" b="1" i="1" dirty="0"/>
              <a:t>,   </a:t>
            </a:r>
            <a:r>
              <a:rPr lang="en-US" altLang="en-US" b="1" dirty="0"/>
              <a:t>organelles, enzymes, or other </a:t>
            </a:r>
            <a:r>
              <a:rPr lang="en-US" altLang="en-US" b="1" dirty="0" smtClean="0"/>
              <a:t>proteins</a:t>
            </a:r>
          </a:p>
          <a:p>
            <a:pPr algn="just" eaLnBrk="1" hangingPunct="1"/>
            <a:r>
              <a:rPr lang="en-US" altLang="en-US" b="1" dirty="0" smtClean="0"/>
              <a:t>onto </a:t>
            </a:r>
            <a:r>
              <a:rPr lang="en-US" altLang="en-US" b="1" dirty="0"/>
              <a:t>a solid support, into a solid matrix or retained by a membrane, in order to increase their stability </a:t>
            </a:r>
            <a:r>
              <a:rPr lang="en-US" altLang="en-US" b="1" dirty="0" smtClean="0"/>
              <a:t>and</a:t>
            </a:r>
          </a:p>
          <a:p>
            <a:pPr algn="just" eaLnBrk="1" hangingPunct="1"/>
            <a:r>
              <a:rPr lang="en-US" altLang="en-US" b="1" dirty="0" smtClean="0"/>
              <a:t>make </a:t>
            </a:r>
            <a:r>
              <a:rPr lang="en-US" altLang="en-US" b="1" dirty="0"/>
              <a:t>possible their repeated or continued use.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408587" y="2018732"/>
            <a:ext cx="86106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04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 Why do we use this technique ?</a:t>
            </a:r>
          </a:p>
          <a:p>
            <a:pPr eaLnBrk="1" hangingPunct="1"/>
            <a:r>
              <a:rPr lang="en-US" altLang="en-US" b="1" dirty="0"/>
              <a:t> </a:t>
            </a:r>
          </a:p>
          <a:p>
            <a:pPr eaLnBrk="1" hangingPunct="1"/>
            <a:r>
              <a:rPr lang="en-US" altLang="en-US" b="1" dirty="0"/>
              <a:t>Mainly for three general reasons:</a:t>
            </a:r>
          </a:p>
          <a:p>
            <a:pPr eaLnBrk="1" hangingPunct="1"/>
            <a:endParaRPr lang="en-US" altLang="en-US" b="1" dirty="0"/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b="1" dirty="0"/>
              <a:t>The enzyme binds in or on the beads which prevents downstream contamination of product.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b="1" dirty="0"/>
              <a:t>The immobilized enzymes keep there activity for longer period than in solutions.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 b="1" dirty="0"/>
              <a:t>If it is co-immobilized one, when two enzymes interaction on solid support may produce intermediate (helps in further reaction before it </a:t>
            </a:r>
            <a:r>
              <a:rPr lang="en-US" altLang="en-US" b="1" dirty="0" smtClean="0"/>
              <a:t>diffuses)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318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962401" y="558801"/>
            <a:ext cx="41061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latin typeface="Times New Roman" panose="02020603050405020304" pitchFamily="18" charset="0"/>
              </a:rPr>
              <a:t>Immobilization </a:t>
            </a:r>
            <a:r>
              <a:rPr lang="en-US" altLang="en-US" sz="2800" b="0" dirty="0" smtClean="0">
                <a:latin typeface="Times New Roman" panose="02020603050405020304" pitchFamily="18" charset="0"/>
              </a:rPr>
              <a:t>Techniques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422525" y="17938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entrapped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375776" y="1752600"/>
            <a:ext cx="19704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dirty="0" smtClean="0">
                <a:latin typeface="Times New Roman" panose="02020603050405020304" pitchFamily="18" charset="0"/>
              </a:rPr>
              <a:t>Surface bound</a:t>
            </a:r>
            <a:endParaRPr lang="en-US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828801" y="2743201"/>
            <a:ext cx="1874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matrix</a:t>
            </a:r>
          </a:p>
          <a:p>
            <a:r>
              <a:rPr lang="en-US" altLang="en-US" sz="2400" b="0">
                <a:latin typeface="Times New Roman" panose="02020603050405020304" pitchFamily="18" charset="0"/>
              </a:rPr>
              <a:t>encapsulation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971800" y="3810000"/>
            <a:ext cx="256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microencapsulation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089525" y="27082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adsorbed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985125" y="2632076"/>
            <a:ext cx="1463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covalently</a:t>
            </a:r>
          </a:p>
          <a:p>
            <a:r>
              <a:rPr lang="en-US" altLang="en-US" sz="2400" b="0">
                <a:latin typeface="Times New Roman" panose="02020603050405020304" pitchFamily="18" charset="0"/>
              </a:rPr>
              <a:t>attached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7162800" y="3886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support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610600" y="3886201"/>
            <a:ext cx="14734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enzyme or</a:t>
            </a:r>
          </a:p>
          <a:p>
            <a:r>
              <a:rPr lang="en-US" altLang="en-US" sz="2400" b="0">
                <a:latin typeface="Times New Roman" panose="02020603050405020304" pitchFamily="18" charset="0"/>
              </a:rPr>
              <a:t>cell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981200" y="243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81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962400" y="2438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30480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410200" y="2438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4102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86106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70104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7620000" y="3733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8610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7620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9220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3124200" y="152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flipV="1">
            <a:off x="59436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70104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048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3048000" y="1524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6" name="Group 184"/>
          <p:cNvGrpSpPr>
            <a:grpSpLocks/>
          </p:cNvGrpSpPr>
          <p:nvPr/>
        </p:nvGrpSpPr>
        <p:grpSpPr bwMode="auto">
          <a:xfrm>
            <a:off x="8991600" y="4876800"/>
            <a:ext cx="1143000" cy="1066800"/>
            <a:chOff x="2208" y="4224"/>
            <a:chExt cx="720" cy="672"/>
          </a:xfrm>
        </p:grpSpPr>
        <p:grpSp>
          <p:nvGrpSpPr>
            <p:cNvPr id="7455" name="Group 185"/>
            <p:cNvGrpSpPr>
              <a:grpSpLocks/>
            </p:cNvGrpSpPr>
            <p:nvPr/>
          </p:nvGrpSpPr>
          <p:grpSpPr bwMode="auto">
            <a:xfrm rot="5685818">
              <a:off x="2688" y="4416"/>
              <a:ext cx="96" cy="96"/>
              <a:chOff x="2352" y="1968"/>
              <a:chExt cx="96" cy="96"/>
            </a:xfrm>
          </p:grpSpPr>
          <p:sp>
            <p:nvSpPr>
              <p:cNvPr id="7676" name="AutoShape 186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77" name="Line 18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8" name="Line 18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6" name="Group 189"/>
            <p:cNvGrpSpPr>
              <a:grpSpLocks/>
            </p:cNvGrpSpPr>
            <p:nvPr/>
          </p:nvGrpSpPr>
          <p:grpSpPr bwMode="auto">
            <a:xfrm rot="9015307">
              <a:off x="2256" y="4368"/>
              <a:ext cx="96" cy="96"/>
              <a:chOff x="2592" y="1584"/>
              <a:chExt cx="96" cy="96"/>
            </a:xfrm>
          </p:grpSpPr>
          <p:sp>
            <p:nvSpPr>
              <p:cNvPr id="7671" name="AutoShape 19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72" name="Line 19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3" name="Line 19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4" name="Line 19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5" name="Line 19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7" name="Group 195"/>
            <p:cNvGrpSpPr>
              <a:grpSpLocks/>
            </p:cNvGrpSpPr>
            <p:nvPr/>
          </p:nvGrpSpPr>
          <p:grpSpPr bwMode="auto">
            <a:xfrm>
              <a:off x="2640" y="4320"/>
              <a:ext cx="96" cy="96"/>
              <a:chOff x="2592" y="1584"/>
              <a:chExt cx="96" cy="96"/>
            </a:xfrm>
          </p:grpSpPr>
          <p:sp>
            <p:nvSpPr>
              <p:cNvPr id="7666" name="AutoShape 19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67" name="Line 19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8" name="Line 19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9" name="Line 19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0" name="Line 20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8" name="Group 201"/>
            <p:cNvGrpSpPr>
              <a:grpSpLocks/>
            </p:cNvGrpSpPr>
            <p:nvPr/>
          </p:nvGrpSpPr>
          <p:grpSpPr bwMode="auto">
            <a:xfrm>
              <a:off x="2592" y="4416"/>
              <a:ext cx="96" cy="96"/>
              <a:chOff x="2592" y="1584"/>
              <a:chExt cx="96" cy="96"/>
            </a:xfrm>
          </p:grpSpPr>
          <p:sp>
            <p:nvSpPr>
              <p:cNvPr id="7661" name="AutoShape 20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62" name="Line 20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3" name="Line 20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4" name="Line 20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5" name="Line 20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9" name="Group 207"/>
            <p:cNvGrpSpPr>
              <a:grpSpLocks/>
            </p:cNvGrpSpPr>
            <p:nvPr/>
          </p:nvGrpSpPr>
          <p:grpSpPr bwMode="auto">
            <a:xfrm>
              <a:off x="2544" y="4464"/>
              <a:ext cx="96" cy="96"/>
              <a:chOff x="2592" y="1584"/>
              <a:chExt cx="96" cy="96"/>
            </a:xfrm>
          </p:grpSpPr>
          <p:sp>
            <p:nvSpPr>
              <p:cNvPr id="7656" name="AutoShape 20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57" name="Line 20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8" name="Line 21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9" name="Line 21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0" name="Line 21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0" name="Group 213"/>
            <p:cNvGrpSpPr>
              <a:grpSpLocks/>
            </p:cNvGrpSpPr>
            <p:nvPr/>
          </p:nvGrpSpPr>
          <p:grpSpPr bwMode="auto">
            <a:xfrm>
              <a:off x="2496" y="4368"/>
              <a:ext cx="96" cy="96"/>
              <a:chOff x="2592" y="1584"/>
              <a:chExt cx="96" cy="96"/>
            </a:xfrm>
          </p:grpSpPr>
          <p:sp>
            <p:nvSpPr>
              <p:cNvPr id="7651" name="AutoShape 2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52" name="Line 21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3" name="Line 21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4" name="Line 21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5" name="Line 21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1" name="Group 219"/>
            <p:cNvGrpSpPr>
              <a:grpSpLocks/>
            </p:cNvGrpSpPr>
            <p:nvPr/>
          </p:nvGrpSpPr>
          <p:grpSpPr bwMode="auto">
            <a:xfrm>
              <a:off x="2400" y="4368"/>
              <a:ext cx="96" cy="96"/>
              <a:chOff x="2592" y="1584"/>
              <a:chExt cx="96" cy="96"/>
            </a:xfrm>
          </p:grpSpPr>
          <p:sp>
            <p:nvSpPr>
              <p:cNvPr id="7646" name="AutoShape 22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47" name="Line 22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8" name="Line 22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9" name="Line 22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0" name="Line 22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2" name="Group 225"/>
            <p:cNvGrpSpPr>
              <a:grpSpLocks/>
            </p:cNvGrpSpPr>
            <p:nvPr/>
          </p:nvGrpSpPr>
          <p:grpSpPr bwMode="auto">
            <a:xfrm>
              <a:off x="2448" y="4272"/>
              <a:ext cx="96" cy="96"/>
              <a:chOff x="2592" y="1584"/>
              <a:chExt cx="96" cy="96"/>
            </a:xfrm>
          </p:grpSpPr>
          <p:sp>
            <p:nvSpPr>
              <p:cNvPr id="7641" name="AutoShape 22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42" name="Line 22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3" name="Line 22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4" name="Line 22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5" name="Line 23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3" name="Group 231"/>
            <p:cNvGrpSpPr>
              <a:grpSpLocks/>
            </p:cNvGrpSpPr>
            <p:nvPr/>
          </p:nvGrpSpPr>
          <p:grpSpPr bwMode="auto">
            <a:xfrm>
              <a:off x="2448" y="4512"/>
              <a:ext cx="96" cy="96"/>
              <a:chOff x="2592" y="1584"/>
              <a:chExt cx="96" cy="96"/>
            </a:xfrm>
          </p:grpSpPr>
          <p:sp>
            <p:nvSpPr>
              <p:cNvPr id="7636" name="AutoShape 23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37" name="Line 23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8" name="Line 23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9" name="Line 23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0" name="Line 23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4" name="Group 237"/>
            <p:cNvGrpSpPr>
              <a:grpSpLocks/>
            </p:cNvGrpSpPr>
            <p:nvPr/>
          </p:nvGrpSpPr>
          <p:grpSpPr bwMode="auto">
            <a:xfrm>
              <a:off x="2400" y="4608"/>
              <a:ext cx="96" cy="96"/>
              <a:chOff x="2592" y="1584"/>
              <a:chExt cx="96" cy="96"/>
            </a:xfrm>
          </p:grpSpPr>
          <p:sp>
            <p:nvSpPr>
              <p:cNvPr id="7631" name="AutoShape 23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32" name="Line 23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3" name="Line 24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4" name="Line 24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5" name="Line 24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5" name="Group 243"/>
            <p:cNvGrpSpPr>
              <a:grpSpLocks/>
            </p:cNvGrpSpPr>
            <p:nvPr/>
          </p:nvGrpSpPr>
          <p:grpSpPr bwMode="auto">
            <a:xfrm>
              <a:off x="2304" y="4416"/>
              <a:ext cx="96" cy="96"/>
              <a:chOff x="2592" y="1584"/>
              <a:chExt cx="96" cy="96"/>
            </a:xfrm>
          </p:grpSpPr>
          <p:sp>
            <p:nvSpPr>
              <p:cNvPr id="7626" name="AutoShape 2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27" name="Line 24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8" name="Line 24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9" name="Line 24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0" name="Line 24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6" name="Group 249"/>
            <p:cNvGrpSpPr>
              <a:grpSpLocks/>
            </p:cNvGrpSpPr>
            <p:nvPr/>
          </p:nvGrpSpPr>
          <p:grpSpPr bwMode="auto">
            <a:xfrm>
              <a:off x="2784" y="4464"/>
              <a:ext cx="96" cy="96"/>
              <a:chOff x="2592" y="1584"/>
              <a:chExt cx="96" cy="96"/>
            </a:xfrm>
          </p:grpSpPr>
          <p:sp>
            <p:nvSpPr>
              <p:cNvPr id="7621" name="AutoShape 25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22" name="Line 25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3" name="Line 25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4" name="Line 25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5" name="Line 25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7" name="Group 255"/>
            <p:cNvGrpSpPr>
              <a:grpSpLocks/>
            </p:cNvGrpSpPr>
            <p:nvPr/>
          </p:nvGrpSpPr>
          <p:grpSpPr bwMode="auto">
            <a:xfrm>
              <a:off x="2496" y="4272"/>
              <a:ext cx="96" cy="96"/>
              <a:chOff x="2592" y="1584"/>
              <a:chExt cx="96" cy="96"/>
            </a:xfrm>
          </p:grpSpPr>
          <p:sp>
            <p:nvSpPr>
              <p:cNvPr id="7616" name="AutoShape 25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17" name="Line 25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8" name="Line 25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9" name="Line 25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0" name="Line 26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8" name="Group 261"/>
            <p:cNvGrpSpPr>
              <a:grpSpLocks/>
            </p:cNvGrpSpPr>
            <p:nvPr/>
          </p:nvGrpSpPr>
          <p:grpSpPr bwMode="auto">
            <a:xfrm>
              <a:off x="2544" y="4224"/>
              <a:ext cx="96" cy="96"/>
              <a:chOff x="2592" y="1584"/>
              <a:chExt cx="96" cy="96"/>
            </a:xfrm>
          </p:grpSpPr>
          <p:sp>
            <p:nvSpPr>
              <p:cNvPr id="7611" name="AutoShape 26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12" name="Line 26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3" name="Line 26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4" name="Line 26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5" name="Line 26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69" name="Group 267"/>
            <p:cNvGrpSpPr>
              <a:grpSpLocks/>
            </p:cNvGrpSpPr>
            <p:nvPr/>
          </p:nvGrpSpPr>
          <p:grpSpPr bwMode="auto">
            <a:xfrm rot="6862493">
              <a:off x="2640" y="4608"/>
              <a:ext cx="96" cy="96"/>
              <a:chOff x="2592" y="1584"/>
              <a:chExt cx="96" cy="96"/>
            </a:xfrm>
          </p:grpSpPr>
          <p:sp>
            <p:nvSpPr>
              <p:cNvPr id="7606" name="AutoShape 26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07" name="Line 26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8" name="Line 27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9" name="Line 27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0" name="Line 27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0" name="Group 273"/>
            <p:cNvGrpSpPr>
              <a:grpSpLocks/>
            </p:cNvGrpSpPr>
            <p:nvPr/>
          </p:nvGrpSpPr>
          <p:grpSpPr bwMode="auto">
            <a:xfrm rot="9015307">
              <a:off x="2256" y="4512"/>
              <a:ext cx="96" cy="96"/>
              <a:chOff x="2592" y="1584"/>
              <a:chExt cx="96" cy="96"/>
            </a:xfrm>
          </p:grpSpPr>
          <p:sp>
            <p:nvSpPr>
              <p:cNvPr id="7601" name="AutoShape 27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02" name="Line 27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3" name="Line 27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4" name="Line 27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5" name="Line 27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1" name="Group 279"/>
            <p:cNvGrpSpPr>
              <a:grpSpLocks/>
            </p:cNvGrpSpPr>
            <p:nvPr/>
          </p:nvGrpSpPr>
          <p:grpSpPr bwMode="auto">
            <a:xfrm rot="9015307">
              <a:off x="2304" y="4272"/>
              <a:ext cx="96" cy="96"/>
              <a:chOff x="2592" y="1584"/>
              <a:chExt cx="96" cy="96"/>
            </a:xfrm>
          </p:grpSpPr>
          <p:sp>
            <p:nvSpPr>
              <p:cNvPr id="7596" name="AutoShape 28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97" name="Line 28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8" name="Line 28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9" name="Line 28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0" name="Line 28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2" name="Group 285"/>
            <p:cNvGrpSpPr>
              <a:grpSpLocks/>
            </p:cNvGrpSpPr>
            <p:nvPr/>
          </p:nvGrpSpPr>
          <p:grpSpPr bwMode="auto">
            <a:xfrm rot="9015307">
              <a:off x="2832" y="4512"/>
              <a:ext cx="96" cy="96"/>
              <a:chOff x="2592" y="1584"/>
              <a:chExt cx="96" cy="96"/>
            </a:xfrm>
          </p:grpSpPr>
          <p:sp>
            <p:nvSpPr>
              <p:cNvPr id="7591" name="AutoShape 28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92" name="Line 28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3" name="Line 28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4" name="Line 28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5" name="Line 29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3" name="Group 291"/>
            <p:cNvGrpSpPr>
              <a:grpSpLocks/>
            </p:cNvGrpSpPr>
            <p:nvPr/>
          </p:nvGrpSpPr>
          <p:grpSpPr bwMode="auto">
            <a:xfrm rot="9015307">
              <a:off x="2832" y="4608"/>
              <a:ext cx="96" cy="96"/>
              <a:chOff x="2592" y="1584"/>
              <a:chExt cx="96" cy="96"/>
            </a:xfrm>
          </p:grpSpPr>
          <p:sp>
            <p:nvSpPr>
              <p:cNvPr id="7586" name="AutoShape 2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87" name="Line 29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8" name="Line 29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9" name="Line 29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0" name="Line 29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4" name="Group 297"/>
            <p:cNvGrpSpPr>
              <a:grpSpLocks/>
            </p:cNvGrpSpPr>
            <p:nvPr/>
          </p:nvGrpSpPr>
          <p:grpSpPr bwMode="auto">
            <a:xfrm rot="5685818">
              <a:off x="2640" y="4512"/>
              <a:ext cx="96" cy="96"/>
              <a:chOff x="2352" y="1968"/>
              <a:chExt cx="96" cy="96"/>
            </a:xfrm>
          </p:grpSpPr>
          <p:sp>
            <p:nvSpPr>
              <p:cNvPr id="7583" name="AutoShape 298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84" name="Line 299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" name="Line 300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5" name="Group 301"/>
            <p:cNvGrpSpPr>
              <a:grpSpLocks/>
            </p:cNvGrpSpPr>
            <p:nvPr/>
          </p:nvGrpSpPr>
          <p:grpSpPr bwMode="auto">
            <a:xfrm rot="5685818">
              <a:off x="2736" y="4560"/>
              <a:ext cx="96" cy="96"/>
              <a:chOff x="2352" y="1968"/>
              <a:chExt cx="96" cy="96"/>
            </a:xfrm>
          </p:grpSpPr>
          <p:sp>
            <p:nvSpPr>
              <p:cNvPr id="7580" name="AutoShape 302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81" name="Line 303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" name="Line 304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6" name="Group 305"/>
            <p:cNvGrpSpPr>
              <a:grpSpLocks/>
            </p:cNvGrpSpPr>
            <p:nvPr/>
          </p:nvGrpSpPr>
          <p:grpSpPr bwMode="auto">
            <a:xfrm rot="8738462">
              <a:off x="2544" y="4608"/>
              <a:ext cx="96" cy="96"/>
              <a:chOff x="2352" y="1968"/>
              <a:chExt cx="96" cy="96"/>
            </a:xfrm>
          </p:grpSpPr>
          <p:sp>
            <p:nvSpPr>
              <p:cNvPr id="7577" name="AutoShape 306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78" name="Line 30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" name="Line 30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7" name="Group 309"/>
            <p:cNvGrpSpPr>
              <a:grpSpLocks/>
            </p:cNvGrpSpPr>
            <p:nvPr/>
          </p:nvGrpSpPr>
          <p:grpSpPr bwMode="auto">
            <a:xfrm rot="8738462">
              <a:off x="2736" y="4656"/>
              <a:ext cx="96" cy="96"/>
              <a:chOff x="2352" y="1968"/>
              <a:chExt cx="96" cy="96"/>
            </a:xfrm>
          </p:grpSpPr>
          <p:sp>
            <p:nvSpPr>
              <p:cNvPr id="7574" name="AutoShape 31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75" name="Line 311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6" name="Line 31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8" name="Group 313"/>
            <p:cNvGrpSpPr>
              <a:grpSpLocks/>
            </p:cNvGrpSpPr>
            <p:nvPr/>
          </p:nvGrpSpPr>
          <p:grpSpPr bwMode="auto">
            <a:xfrm rot="-7461537">
              <a:off x="2592" y="4320"/>
              <a:ext cx="96" cy="96"/>
              <a:chOff x="2352" y="1968"/>
              <a:chExt cx="96" cy="96"/>
            </a:xfrm>
          </p:grpSpPr>
          <p:sp>
            <p:nvSpPr>
              <p:cNvPr id="7571" name="AutoShape 314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72" name="Line 315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3" name="Line 316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9" name="Group 317"/>
            <p:cNvGrpSpPr>
              <a:grpSpLocks/>
            </p:cNvGrpSpPr>
            <p:nvPr/>
          </p:nvGrpSpPr>
          <p:grpSpPr bwMode="auto">
            <a:xfrm rot="-7461537">
              <a:off x="2448" y="4416"/>
              <a:ext cx="96" cy="96"/>
              <a:chOff x="2352" y="1968"/>
              <a:chExt cx="96" cy="96"/>
            </a:xfrm>
          </p:grpSpPr>
          <p:sp>
            <p:nvSpPr>
              <p:cNvPr id="7568" name="AutoShape 318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69" name="Line 319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0" name="Line 320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0" name="Group 321"/>
            <p:cNvGrpSpPr>
              <a:grpSpLocks/>
            </p:cNvGrpSpPr>
            <p:nvPr/>
          </p:nvGrpSpPr>
          <p:grpSpPr bwMode="auto">
            <a:xfrm rot="-7461537">
              <a:off x="2448" y="4656"/>
              <a:ext cx="96" cy="96"/>
              <a:chOff x="2352" y="1968"/>
              <a:chExt cx="96" cy="96"/>
            </a:xfrm>
          </p:grpSpPr>
          <p:sp>
            <p:nvSpPr>
              <p:cNvPr id="7565" name="AutoShape 322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66" name="Line 323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67" name="Line 324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1" name="Group 325"/>
            <p:cNvGrpSpPr>
              <a:grpSpLocks/>
            </p:cNvGrpSpPr>
            <p:nvPr/>
          </p:nvGrpSpPr>
          <p:grpSpPr bwMode="auto">
            <a:xfrm rot="-977908">
              <a:off x="2592" y="4560"/>
              <a:ext cx="96" cy="96"/>
              <a:chOff x="2352" y="1968"/>
              <a:chExt cx="96" cy="96"/>
            </a:xfrm>
          </p:grpSpPr>
          <p:sp>
            <p:nvSpPr>
              <p:cNvPr id="7562" name="AutoShape 326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63" name="Line 32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64" name="Line 32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2" name="Group 329"/>
            <p:cNvGrpSpPr>
              <a:grpSpLocks/>
            </p:cNvGrpSpPr>
            <p:nvPr/>
          </p:nvGrpSpPr>
          <p:grpSpPr bwMode="auto">
            <a:xfrm rot="-977908">
              <a:off x="2496" y="4560"/>
              <a:ext cx="96" cy="96"/>
              <a:chOff x="2352" y="1968"/>
              <a:chExt cx="96" cy="96"/>
            </a:xfrm>
          </p:grpSpPr>
          <p:sp>
            <p:nvSpPr>
              <p:cNvPr id="7559" name="AutoShape 33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60" name="Line 331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61" name="Line 33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3" name="Group 333"/>
            <p:cNvGrpSpPr>
              <a:grpSpLocks/>
            </p:cNvGrpSpPr>
            <p:nvPr/>
          </p:nvGrpSpPr>
          <p:grpSpPr bwMode="auto">
            <a:xfrm rot="-977908">
              <a:off x="2544" y="4704"/>
              <a:ext cx="96" cy="96"/>
              <a:chOff x="2352" y="1968"/>
              <a:chExt cx="96" cy="96"/>
            </a:xfrm>
          </p:grpSpPr>
          <p:sp>
            <p:nvSpPr>
              <p:cNvPr id="7556" name="AutoShape 334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57" name="Line 335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8" name="Line 336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4" name="Group 337"/>
            <p:cNvGrpSpPr>
              <a:grpSpLocks/>
            </p:cNvGrpSpPr>
            <p:nvPr/>
          </p:nvGrpSpPr>
          <p:grpSpPr bwMode="auto">
            <a:xfrm rot="6862493">
              <a:off x="2688" y="4656"/>
              <a:ext cx="96" cy="96"/>
              <a:chOff x="2592" y="1584"/>
              <a:chExt cx="96" cy="96"/>
            </a:xfrm>
          </p:grpSpPr>
          <p:sp>
            <p:nvSpPr>
              <p:cNvPr id="7551" name="AutoShape 33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52" name="Line 33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3" name="Line 34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4" name="Line 34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5" name="Line 34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5" name="Group 343"/>
            <p:cNvGrpSpPr>
              <a:grpSpLocks/>
            </p:cNvGrpSpPr>
            <p:nvPr/>
          </p:nvGrpSpPr>
          <p:grpSpPr bwMode="auto">
            <a:xfrm rot="-7139461">
              <a:off x="2352" y="4512"/>
              <a:ext cx="96" cy="96"/>
              <a:chOff x="2592" y="1584"/>
              <a:chExt cx="96" cy="96"/>
            </a:xfrm>
          </p:grpSpPr>
          <p:sp>
            <p:nvSpPr>
              <p:cNvPr id="7546" name="AutoShape 3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47" name="Line 34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8" name="Line 34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9" name="Line 34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0" name="Line 34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6" name="Group 349"/>
            <p:cNvGrpSpPr>
              <a:grpSpLocks/>
            </p:cNvGrpSpPr>
            <p:nvPr/>
          </p:nvGrpSpPr>
          <p:grpSpPr bwMode="auto">
            <a:xfrm rot="-7139461">
              <a:off x="2544" y="4752"/>
              <a:ext cx="96" cy="96"/>
              <a:chOff x="2592" y="1584"/>
              <a:chExt cx="96" cy="96"/>
            </a:xfrm>
          </p:grpSpPr>
          <p:sp>
            <p:nvSpPr>
              <p:cNvPr id="7541" name="AutoShape 35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42" name="Line 35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3" name="Line 35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4" name="Line 35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5" name="Line 35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7" name="Group 355"/>
            <p:cNvGrpSpPr>
              <a:grpSpLocks/>
            </p:cNvGrpSpPr>
            <p:nvPr/>
          </p:nvGrpSpPr>
          <p:grpSpPr bwMode="auto">
            <a:xfrm rot="-7139461">
              <a:off x="2304" y="4608"/>
              <a:ext cx="96" cy="96"/>
              <a:chOff x="2592" y="1584"/>
              <a:chExt cx="96" cy="96"/>
            </a:xfrm>
          </p:grpSpPr>
          <p:sp>
            <p:nvSpPr>
              <p:cNvPr id="7536" name="AutoShape 35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37" name="Line 35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8" name="Line 35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9" name="Line 35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0" name="Line 36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8" name="Group 361"/>
            <p:cNvGrpSpPr>
              <a:grpSpLocks/>
            </p:cNvGrpSpPr>
            <p:nvPr/>
          </p:nvGrpSpPr>
          <p:grpSpPr bwMode="auto">
            <a:xfrm rot="-7139461">
              <a:off x="2352" y="4704"/>
              <a:ext cx="96" cy="96"/>
              <a:chOff x="2592" y="1584"/>
              <a:chExt cx="96" cy="96"/>
            </a:xfrm>
          </p:grpSpPr>
          <p:sp>
            <p:nvSpPr>
              <p:cNvPr id="7531" name="AutoShape 36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32" name="Line 36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3" name="Line 36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4" name="Line 36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5" name="Line 36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89" name="Group 367"/>
            <p:cNvGrpSpPr>
              <a:grpSpLocks/>
            </p:cNvGrpSpPr>
            <p:nvPr/>
          </p:nvGrpSpPr>
          <p:grpSpPr bwMode="auto">
            <a:xfrm rot="-7139461">
              <a:off x="2592" y="4656"/>
              <a:ext cx="96" cy="96"/>
              <a:chOff x="2592" y="1584"/>
              <a:chExt cx="96" cy="96"/>
            </a:xfrm>
          </p:grpSpPr>
          <p:sp>
            <p:nvSpPr>
              <p:cNvPr id="7526" name="AutoShape 36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27" name="Line 36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8" name="Line 37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9" name="Line 37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0" name="Line 37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0" name="Group 373"/>
            <p:cNvGrpSpPr>
              <a:grpSpLocks/>
            </p:cNvGrpSpPr>
            <p:nvPr/>
          </p:nvGrpSpPr>
          <p:grpSpPr bwMode="auto">
            <a:xfrm rot="-7139461">
              <a:off x="2208" y="4560"/>
              <a:ext cx="96" cy="96"/>
              <a:chOff x="2592" y="1584"/>
              <a:chExt cx="96" cy="96"/>
            </a:xfrm>
          </p:grpSpPr>
          <p:sp>
            <p:nvSpPr>
              <p:cNvPr id="7521" name="AutoShape 37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22" name="Line 37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3" name="Line 37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4" name="Line 37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5" name="Line 37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1" name="Group 379"/>
            <p:cNvGrpSpPr>
              <a:grpSpLocks/>
            </p:cNvGrpSpPr>
            <p:nvPr/>
          </p:nvGrpSpPr>
          <p:grpSpPr bwMode="auto">
            <a:xfrm rot="-7139461">
              <a:off x="2592" y="4800"/>
              <a:ext cx="96" cy="96"/>
              <a:chOff x="2592" y="1584"/>
              <a:chExt cx="96" cy="96"/>
            </a:xfrm>
          </p:grpSpPr>
          <p:sp>
            <p:nvSpPr>
              <p:cNvPr id="7516" name="AutoShape 380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17" name="Line 38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8" name="Line 38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9" name="Line 38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0" name="Line 38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2" name="Group 385"/>
            <p:cNvGrpSpPr>
              <a:grpSpLocks/>
            </p:cNvGrpSpPr>
            <p:nvPr/>
          </p:nvGrpSpPr>
          <p:grpSpPr bwMode="auto">
            <a:xfrm rot="-7139461">
              <a:off x="2640" y="4704"/>
              <a:ext cx="96" cy="96"/>
              <a:chOff x="2592" y="1584"/>
              <a:chExt cx="96" cy="96"/>
            </a:xfrm>
          </p:grpSpPr>
          <p:sp>
            <p:nvSpPr>
              <p:cNvPr id="7511" name="AutoShape 38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12" name="Line 38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3" name="Line 38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4" name="Line 38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5" name="Line 39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3" name="Group 391"/>
            <p:cNvGrpSpPr>
              <a:grpSpLocks/>
            </p:cNvGrpSpPr>
            <p:nvPr/>
          </p:nvGrpSpPr>
          <p:grpSpPr bwMode="auto">
            <a:xfrm rot="-7139461">
              <a:off x="2688" y="4752"/>
              <a:ext cx="96" cy="96"/>
              <a:chOff x="2592" y="1584"/>
              <a:chExt cx="96" cy="96"/>
            </a:xfrm>
          </p:grpSpPr>
          <p:sp>
            <p:nvSpPr>
              <p:cNvPr id="7506" name="AutoShape 3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07" name="Line 39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" name="Line 39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9" name="Line 39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0" name="Line 39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4" name="Group 397"/>
            <p:cNvGrpSpPr>
              <a:grpSpLocks/>
            </p:cNvGrpSpPr>
            <p:nvPr/>
          </p:nvGrpSpPr>
          <p:grpSpPr bwMode="auto">
            <a:xfrm rot="-7139461">
              <a:off x="2448" y="4752"/>
              <a:ext cx="96" cy="96"/>
              <a:chOff x="2592" y="1584"/>
              <a:chExt cx="96" cy="96"/>
            </a:xfrm>
          </p:grpSpPr>
          <p:sp>
            <p:nvSpPr>
              <p:cNvPr id="7501" name="AutoShape 398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02" name="Line 39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3" name="Line 40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4" name="Line 40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5" name="Line 40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95" name="Group 403"/>
            <p:cNvGrpSpPr>
              <a:grpSpLocks/>
            </p:cNvGrpSpPr>
            <p:nvPr/>
          </p:nvGrpSpPr>
          <p:grpSpPr bwMode="auto">
            <a:xfrm rot="-7139461">
              <a:off x="2208" y="4416"/>
              <a:ext cx="96" cy="96"/>
              <a:chOff x="2592" y="1584"/>
              <a:chExt cx="96" cy="96"/>
            </a:xfrm>
          </p:grpSpPr>
          <p:sp>
            <p:nvSpPr>
              <p:cNvPr id="7496" name="AutoShape 40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97" name="Line 40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98" name="Line 40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99" name="Line 40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0" name="Line 40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97" name="Group 410"/>
          <p:cNvGrpSpPr>
            <a:grpSpLocks/>
          </p:cNvGrpSpPr>
          <p:nvPr/>
        </p:nvGrpSpPr>
        <p:grpSpPr bwMode="auto">
          <a:xfrm>
            <a:off x="7086600" y="4572000"/>
            <a:ext cx="1371600" cy="1447800"/>
            <a:chOff x="1680" y="3024"/>
            <a:chExt cx="864" cy="912"/>
          </a:xfrm>
        </p:grpSpPr>
        <p:sp>
          <p:nvSpPr>
            <p:cNvPr id="7320" name="Oval 411"/>
            <p:cNvSpPr>
              <a:spLocks noChangeArrowheads="1"/>
            </p:cNvSpPr>
            <p:nvPr/>
          </p:nvSpPr>
          <p:spPr bwMode="auto">
            <a:xfrm>
              <a:off x="1728" y="3072"/>
              <a:ext cx="768" cy="768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78787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321" name="Group 412"/>
            <p:cNvGrpSpPr>
              <a:grpSpLocks/>
            </p:cNvGrpSpPr>
            <p:nvPr/>
          </p:nvGrpSpPr>
          <p:grpSpPr bwMode="auto">
            <a:xfrm>
              <a:off x="1920" y="3024"/>
              <a:ext cx="96" cy="96"/>
              <a:chOff x="2352" y="1968"/>
              <a:chExt cx="96" cy="96"/>
            </a:xfrm>
          </p:grpSpPr>
          <p:sp>
            <p:nvSpPr>
              <p:cNvPr id="7452" name="AutoShape 413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53" name="Line 414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" name="Line 415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2" name="Group 416"/>
            <p:cNvGrpSpPr>
              <a:grpSpLocks/>
            </p:cNvGrpSpPr>
            <p:nvPr/>
          </p:nvGrpSpPr>
          <p:grpSpPr bwMode="auto">
            <a:xfrm>
              <a:off x="1728" y="3216"/>
              <a:ext cx="96" cy="96"/>
              <a:chOff x="2352" y="1968"/>
              <a:chExt cx="96" cy="96"/>
            </a:xfrm>
          </p:grpSpPr>
          <p:sp>
            <p:nvSpPr>
              <p:cNvPr id="7449" name="AutoShape 417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50" name="Line 41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1" name="Line 419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3" name="Group 420"/>
            <p:cNvGrpSpPr>
              <a:grpSpLocks/>
            </p:cNvGrpSpPr>
            <p:nvPr/>
          </p:nvGrpSpPr>
          <p:grpSpPr bwMode="auto">
            <a:xfrm>
              <a:off x="1824" y="3072"/>
              <a:ext cx="96" cy="96"/>
              <a:chOff x="2352" y="1968"/>
              <a:chExt cx="96" cy="96"/>
            </a:xfrm>
          </p:grpSpPr>
          <p:sp>
            <p:nvSpPr>
              <p:cNvPr id="7446" name="AutoShape 421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47" name="Line 42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8" name="Line 423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4" name="Group 424"/>
            <p:cNvGrpSpPr>
              <a:grpSpLocks/>
            </p:cNvGrpSpPr>
            <p:nvPr/>
          </p:nvGrpSpPr>
          <p:grpSpPr bwMode="auto">
            <a:xfrm>
              <a:off x="1776" y="3120"/>
              <a:ext cx="96" cy="96"/>
              <a:chOff x="2592" y="1584"/>
              <a:chExt cx="96" cy="96"/>
            </a:xfrm>
          </p:grpSpPr>
          <p:sp>
            <p:nvSpPr>
              <p:cNvPr id="7441" name="AutoShape 425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42" name="Line 42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3" name="Line 42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" name="Line 42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" name="Line 42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5" name="Group 430"/>
            <p:cNvGrpSpPr>
              <a:grpSpLocks/>
            </p:cNvGrpSpPr>
            <p:nvPr/>
          </p:nvGrpSpPr>
          <p:grpSpPr bwMode="auto">
            <a:xfrm rot="4111941">
              <a:off x="2304" y="3072"/>
              <a:ext cx="96" cy="96"/>
              <a:chOff x="2592" y="1584"/>
              <a:chExt cx="96" cy="96"/>
            </a:xfrm>
          </p:grpSpPr>
          <p:sp>
            <p:nvSpPr>
              <p:cNvPr id="7436" name="AutoShape 431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37" name="Line 43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8" name="Line 43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9" name="Line 43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0" name="Line 43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6" name="Group 436"/>
            <p:cNvGrpSpPr>
              <a:grpSpLocks/>
            </p:cNvGrpSpPr>
            <p:nvPr/>
          </p:nvGrpSpPr>
          <p:grpSpPr bwMode="auto">
            <a:xfrm rot="4111941">
              <a:off x="2112" y="3024"/>
              <a:ext cx="96" cy="96"/>
              <a:chOff x="2592" y="1584"/>
              <a:chExt cx="96" cy="96"/>
            </a:xfrm>
          </p:grpSpPr>
          <p:sp>
            <p:nvSpPr>
              <p:cNvPr id="7431" name="AutoShape 437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32" name="Line 43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3" name="Line 43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" name="Line 44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5" name="Line 44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7" name="Group 442"/>
            <p:cNvGrpSpPr>
              <a:grpSpLocks/>
            </p:cNvGrpSpPr>
            <p:nvPr/>
          </p:nvGrpSpPr>
          <p:grpSpPr bwMode="auto">
            <a:xfrm rot="4111941">
              <a:off x="2400" y="3216"/>
              <a:ext cx="96" cy="96"/>
              <a:chOff x="2592" y="1584"/>
              <a:chExt cx="96" cy="96"/>
            </a:xfrm>
          </p:grpSpPr>
          <p:sp>
            <p:nvSpPr>
              <p:cNvPr id="7426" name="AutoShape 443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27" name="Line 44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8" name="Line 44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9" name="Line 44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0" name="Line 44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8" name="Group 448"/>
            <p:cNvGrpSpPr>
              <a:grpSpLocks/>
            </p:cNvGrpSpPr>
            <p:nvPr/>
          </p:nvGrpSpPr>
          <p:grpSpPr bwMode="auto">
            <a:xfrm rot="4111941">
              <a:off x="2016" y="3024"/>
              <a:ext cx="96" cy="96"/>
              <a:chOff x="2592" y="1584"/>
              <a:chExt cx="96" cy="96"/>
            </a:xfrm>
          </p:grpSpPr>
          <p:sp>
            <p:nvSpPr>
              <p:cNvPr id="7421" name="AutoShape 44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22" name="Line 45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3" name="Line 45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" name="Line 45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" name="Line 45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29" name="Group 454"/>
            <p:cNvGrpSpPr>
              <a:grpSpLocks/>
            </p:cNvGrpSpPr>
            <p:nvPr/>
          </p:nvGrpSpPr>
          <p:grpSpPr bwMode="auto">
            <a:xfrm rot="9015307">
              <a:off x="2208" y="3792"/>
              <a:ext cx="96" cy="96"/>
              <a:chOff x="2592" y="1584"/>
              <a:chExt cx="96" cy="96"/>
            </a:xfrm>
          </p:grpSpPr>
          <p:sp>
            <p:nvSpPr>
              <p:cNvPr id="7416" name="AutoShape 455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17" name="Line 45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8" name="Line 45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9" name="Line 45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0" name="Line 45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0" name="Group 460"/>
            <p:cNvGrpSpPr>
              <a:grpSpLocks/>
            </p:cNvGrpSpPr>
            <p:nvPr/>
          </p:nvGrpSpPr>
          <p:grpSpPr bwMode="auto">
            <a:xfrm rot="9015307">
              <a:off x="2304" y="3744"/>
              <a:ext cx="96" cy="96"/>
              <a:chOff x="2592" y="1584"/>
              <a:chExt cx="96" cy="96"/>
            </a:xfrm>
          </p:grpSpPr>
          <p:sp>
            <p:nvSpPr>
              <p:cNvPr id="7411" name="AutoShape 461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12" name="Line 46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" name="Line 46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" name="Line 46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5" name="Line 46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1" name="Group 466"/>
            <p:cNvGrpSpPr>
              <a:grpSpLocks/>
            </p:cNvGrpSpPr>
            <p:nvPr/>
          </p:nvGrpSpPr>
          <p:grpSpPr bwMode="auto">
            <a:xfrm rot="5685818">
              <a:off x="2208" y="3024"/>
              <a:ext cx="96" cy="96"/>
              <a:chOff x="2352" y="1968"/>
              <a:chExt cx="96" cy="96"/>
            </a:xfrm>
          </p:grpSpPr>
          <p:sp>
            <p:nvSpPr>
              <p:cNvPr id="7408" name="AutoShape 467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09" name="Line 46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0" name="Line 469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2" name="Group 470"/>
            <p:cNvGrpSpPr>
              <a:grpSpLocks/>
            </p:cNvGrpSpPr>
            <p:nvPr/>
          </p:nvGrpSpPr>
          <p:grpSpPr bwMode="auto">
            <a:xfrm rot="5685818">
              <a:off x="2352" y="3120"/>
              <a:ext cx="96" cy="96"/>
              <a:chOff x="2352" y="1968"/>
              <a:chExt cx="96" cy="96"/>
            </a:xfrm>
          </p:grpSpPr>
          <p:sp>
            <p:nvSpPr>
              <p:cNvPr id="7405" name="AutoShape 471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06" name="Line 47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7" name="Line 473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3" name="Group 474"/>
            <p:cNvGrpSpPr>
              <a:grpSpLocks/>
            </p:cNvGrpSpPr>
            <p:nvPr/>
          </p:nvGrpSpPr>
          <p:grpSpPr bwMode="auto">
            <a:xfrm rot="8738462">
              <a:off x="2448" y="3408"/>
              <a:ext cx="96" cy="96"/>
              <a:chOff x="2352" y="1968"/>
              <a:chExt cx="96" cy="96"/>
            </a:xfrm>
          </p:grpSpPr>
          <p:sp>
            <p:nvSpPr>
              <p:cNvPr id="7402" name="AutoShape 475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03" name="Line 476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4" name="Line 47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4" name="Group 478"/>
            <p:cNvGrpSpPr>
              <a:grpSpLocks/>
            </p:cNvGrpSpPr>
            <p:nvPr/>
          </p:nvGrpSpPr>
          <p:grpSpPr bwMode="auto">
            <a:xfrm rot="8738462">
              <a:off x="2400" y="3312"/>
              <a:ext cx="96" cy="96"/>
              <a:chOff x="2352" y="1968"/>
              <a:chExt cx="96" cy="96"/>
            </a:xfrm>
          </p:grpSpPr>
          <p:sp>
            <p:nvSpPr>
              <p:cNvPr id="7399" name="AutoShape 479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00" name="Line 480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1" name="Line 481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5" name="Group 482"/>
            <p:cNvGrpSpPr>
              <a:grpSpLocks/>
            </p:cNvGrpSpPr>
            <p:nvPr/>
          </p:nvGrpSpPr>
          <p:grpSpPr bwMode="auto">
            <a:xfrm rot="8738462">
              <a:off x="2448" y="3600"/>
              <a:ext cx="96" cy="96"/>
              <a:chOff x="2352" y="1968"/>
              <a:chExt cx="96" cy="96"/>
            </a:xfrm>
          </p:grpSpPr>
          <p:sp>
            <p:nvSpPr>
              <p:cNvPr id="7396" name="AutoShape 483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97" name="Line 484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8" name="Line 485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6" name="Group 486"/>
            <p:cNvGrpSpPr>
              <a:grpSpLocks/>
            </p:cNvGrpSpPr>
            <p:nvPr/>
          </p:nvGrpSpPr>
          <p:grpSpPr bwMode="auto">
            <a:xfrm rot="-7461537">
              <a:off x="2064" y="3840"/>
              <a:ext cx="96" cy="96"/>
              <a:chOff x="2352" y="1968"/>
              <a:chExt cx="96" cy="96"/>
            </a:xfrm>
          </p:grpSpPr>
          <p:sp>
            <p:nvSpPr>
              <p:cNvPr id="7393" name="AutoShape 487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94" name="Line 488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5" name="Line 489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7" name="Group 490"/>
            <p:cNvGrpSpPr>
              <a:grpSpLocks/>
            </p:cNvGrpSpPr>
            <p:nvPr/>
          </p:nvGrpSpPr>
          <p:grpSpPr bwMode="auto">
            <a:xfrm rot="-977908">
              <a:off x="1680" y="3264"/>
              <a:ext cx="96" cy="96"/>
              <a:chOff x="2352" y="1968"/>
              <a:chExt cx="96" cy="96"/>
            </a:xfrm>
          </p:grpSpPr>
          <p:sp>
            <p:nvSpPr>
              <p:cNvPr id="7390" name="AutoShape 491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91" name="Line 492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2" name="Line 493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8" name="Group 494"/>
            <p:cNvGrpSpPr>
              <a:grpSpLocks/>
            </p:cNvGrpSpPr>
            <p:nvPr/>
          </p:nvGrpSpPr>
          <p:grpSpPr bwMode="auto">
            <a:xfrm rot="-977908">
              <a:off x="1680" y="3504"/>
              <a:ext cx="96" cy="96"/>
              <a:chOff x="2352" y="1968"/>
              <a:chExt cx="96" cy="96"/>
            </a:xfrm>
          </p:grpSpPr>
          <p:sp>
            <p:nvSpPr>
              <p:cNvPr id="7387" name="AutoShape 495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88" name="Line 496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9" name="Line 49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39" name="Group 498"/>
            <p:cNvGrpSpPr>
              <a:grpSpLocks/>
            </p:cNvGrpSpPr>
            <p:nvPr/>
          </p:nvGrpSpPr>
          <p:grpSpPr bwMode="auto">
            <a:xfrm rot="6862493">
              <a:off x="2448" y="3504"/>
              <a:ext cx="96" cy="96"/>
              <a:chOff x="2592" y="1584"/>
              <a:chExt cx="96" cy="96"/>
            </a:xfrm>
          </p:grpSpPr>
          <p:sp>
            <p:nvSpPr>
              <p:cNvPr id="7382" name="AutoShape 49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83" name="Line 50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" name="Line 50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" name="Line 50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Line 50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0" name="Group 504"/>
            <p:cNvGrpSpPr>
              <a:grpSpLocks/>
            </p:cNvGrpSpPr>
            <p:nvPr/>
          </p:nvGrpSpPr>
          <p:grpSpPr bwMode="auto">
            <a:xfrm rot="6862493">
              <a:off x="2352" y="3696"/>
              <a:ext cx="96" cy="96"/>
              <a:chOff x="2592" y="1584"/>
              <a:chExt cx="96" cy="96"/>
            </a:xfrm>
          </p:grpSpPr>
          <p:sp>
            <p:nvSpPr>
              <p:cNvPr id="7377" name="AutoShape 505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78" name="Line 50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" name="Line 50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" name="Line 50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" name="Line 50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1" name="Group 510"/>
            <p:cNvGrpSpPr>
              <a:grpSpLocks/>
            </p:cNvGrpSpPr>
            <p:nvPr/>
          </p:nvGrpSpPr>
          <p:grpSpPr bwMode="auto">
            <a:xfrm rot="-7139461">
              <a:off x="1968" y="3792"/>
              <a:ext cx="96" cy="96"/>
              <a:chOff x="2592" y="1584"/>
              <a:chExt cx="96" cy="96"/>
            </a:xfrm>
          </p:grpSpPr>
          <p:sp>
            <p:nvSpPr>
              <p:cNvPr id="7372" name="AutoShape 511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73" name="Line 51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" name="Line 51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" name="Line 51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" name="Line 51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2" name="Group 516"/>
            <p:cNvGrpSpPr>
              <a:grpSpLocks/>
            </p:cNvGrpSpPr>
            <p:nvPr/>
          </p:nvGrpSpPr>
          <p:grpSpPr bwMode="auto">
            <a:xfrm rot="-7139461">
              <a:off x="1872" y="3744"/>
              <a:ext cx="96" cy="96"/>
              <a:chOff x="2592" y="1584"/>
              <a:chExt cx="96" cy="96"/>
            </a:xfrm>
          </p:grpSpPr>
          <p:sp>
            <p:nvSpPr>
              <p:cNvPr id="7367" name="AutoShape 517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68" name="Line 51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9" name="Line 51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0" name="Line 52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1" name="Line 52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3" name="Group 522"/>
            <p:cNvGrpSpPr>
              <a:grpSpLocks/>
            </p:cNvGrpSpPr>
            <p:nvPr/>
          </p:nvGrpSpPr>
          <p:grpSpPr bwMode="auto">
            <a:xfrm rot="-7139461">
              <a:off x="1680" y="3360"/>
              <a:ext cx="96" cy="96"/>
              <a:chOff x="2592" y="1584"/>
              <a:chExt cx="96" cy="96"/>
            </a:xfrm>
          </p:grpSpPr>
          <p:sp>
            <p:nvSpPr>
              <p:cNvPr id="7362" name="AutoShape 523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63" name="Line 52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4" name="Line 52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5" name="Line 52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6" name="Line 52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4" name="Group 528"/>
            <p:cNvGrpSpPr>
              <a:grpSpLocks/>
            </p:cNvGrpSpPr>
            <p:nvPr/>
          </p:nvGrpSpPr>
          <p:grpSpPr bwMode="auto">
            <a:xfrm rot="-7139461">
              <a:off x="2112" y="3840"/>
              <a:ext cx="96" cy="96"/>
              <a:chOff x="2592" y="1584"/>
              <a:chExt cx="96" cy="96"/>
            </a:xfrm>
          </p:grpSpPr>
          <p:sp>
            <p:nvSpPr>
              <p:cNvPr id="7357" name="AutoShape 52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58" name="Line 530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9" name="Line 531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0" name="Line 53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1" name="Line 53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5" name="Group 534"/>
            <p:cNvGrpSpPr>
              <a:grpSpLocks/>
            </p:cNvGrpSpPr>
            <p:nvPr/>
          </p:nvGrpSpPr>
          <p:grpSpPr bwMode="auto">
            <a:xfrm rot="-7139461">
              <a:off x="1776" y="3696"/>
              <a:ext cx="96" cy="96"/>
              <a:chOff x="2592" y="1584"/>
              <a:chExt cx="96" cy="96"/>
            </a:xfrm>
          </p:grpSpPr>
          <p:sp>
            <p:nvSpPr>
              <p:cNvPr id="7352" name="AutoShape 535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53" name="Line 536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4" name="Line 537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5" name="Line 538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6" name="Line 539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46" name="Group 540"/>
            <p:cNvGrpSpPr>
              <a:grpSpLocks/>
            </p:cNvGrpSpPr>
            <p:nvPr/>
          </p:nvGrpSpPr>
          <p:grpSpPr bwMode="auto">
            <a:xfrm rot="-7139461">
              <a:off x="1680" y="3600"/>
              <a:ext cx="96" cy="96"/>
              <a:chOff x="2592" y="1584"/>
              <a:chExt cx="96" cy="96"/>
            </a:xfrm>
          </p:grpSpPr>
          <p:sp>
            <p:nvSpPr>
              <p:cNvPr id="7347" name="AutoShape 541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48" cy="48"/>
              </a:xfrm>
              <a:prstGeom prst="sun">
                <a:avLst>
                  <a:gd name="adj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48" name="Line 54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9" name="Line 543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0" name="Line 544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1" name="Line 545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98" name="Group 546"/>
          <p:cNvGrpSpPr>
            <a:grpSpLocks/>
          </p:cNvGrpSpPr>
          <p:nvPr/>
        </p:nvGrpSpPr>
        <p:grpSpPr bwMode="auto">
          <a:xfrm>
            <a:off x="5638800" y="3276600"/>
            <a:ext cx="1371600" cy="1371600"/>
            <a:chOff x="336" y="2256"/>
            <a:chExt cx="864" cy="864"/>
          </a:xfrm>
        </p:grpSpPr>
        <p:sp>
          <p:nvSpPr>
            <p:cNvPr id="7286" name="Oval 547"/>
            <p:cNvSpPr>
              <a:spLocks noChangeArrowheads="1"/>
            </p:cNvSpPr>
            <p:nvPr/>
          </p:nvSpPr>
          <p:spPr bwMode="auto">
            <a:xfrm>
              <a:off x="384" y="2304"/>
              <a:ext cx="768" cy="768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78787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7" name="AutoShape 548"/>
            <p:cNvSpPr>
              <a:spLocks noChangeArrowheads="1"/>
            </p:cNvSpPr>
            <p:nvPr/>
          </p:nvSpPr>
          <p:spPr bwMode="auto">
            <a:xfrm>
              <a:off x="768" y="225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8" name="AutoShape 549"/>
            <p:cNvSpPr>
              <a:spLocks noChangeArrowheads="1"/>
            </p:cNvSpPr>
            <p:nvPr/>
          </p:nvSpPr>
          <p:spPr bwMode="auto">
            <a:xfrm>
              <a:off x="864" y="30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9" name="AutoShape 550"/>
            <p:cNvSpPr>
              <a:spLocks noChangeArrowheads="1"/>
            </p:cNvSpPr>
            <p:nvPr/>
          </p:nvSpPr>
          <p:spPr bwMode="auto">
            <a:xfrm>
              <a:off x="960" y="29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0" name="AutoShape 551"/>
            <p:cNvSpPr>
              <a:spLocks noChangeArrowheads="1"/>
            </p:cNvSpPr>
            <p:nvPr/>
          </p:nvSpPr>
          <p:spPr bwMode="auto">
            <a:xfrm>
              <a:off x="1008" y="29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1" name="AutoShape 552"/>
            <p:cNvSpPr>
              <a:spLocks noChangeArrowheads="1"/>
            </p:cNvSpPr>
            <p:nvPr/>
          </p:nvSpPr>
          <p:spPr bwMode="auto">
            <a:xfrm>
              <a:off x="1056" y="29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2" name="AutoShape 553"/>
            <p:cNvSpPr>
              <a:spLocks noChangeArrowheads="1"/>
            </p:cNvSpPr>
            <p:nvPr/>
          </p:nvSpPr>
          <p:spPr bwMode="auto">
            <a:xfrm>
              <a:off x="1104" y="28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3" name="AutoShape 554"/>
            <p:cNvSpPr>
              <a:spLocks noChangeArrowheads="1"/>
            </p:cNvSpPr>
            <p:nvPr/>
          </p:nvSpPr>
          <p:spPr bwMode="auto">
            <a:xfrm>
              <a:off x="1152" y="27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4" name="AutoShape 555"/>
            <p:cNvSpPr>
              <a:spLocks noChangeArrowheads="1"/>
            </p:cNvSpPr>
            <p:nvPr/>
          </p:nvSpPr>
          <p:spPr bwMode="auto">
            <a:xfrm>
              <a:off x="1152" y="25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5" name="AutoShape 556"/>
            <p:cNvSpPr>
              <a:spLocks noChangeArrowheads="1"/>
            </p:cNvSpPr>
            <p:nvPr/>
          </p:nvSpPr>
          <p:spPr bwMode="auto">
            <a:xfrm>
              <a:off x="912" y="230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6" name="AutoShape 557"/>
            <p:cNvSpPr>
              <a:spLocks noChangeArrowheads="1"/>
            </p:cNvSpPr>
            <p:nvPr/>
          </p:nvSpPr>
          <p:spPr bwMode="auto">
            <a:xfrm>
              <a:off x="1008" y="235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7" name="AutoShape 558"/>
            <p:cNvSpPr>
              <a:spLocks noChangeArrowheads="1"/>
            </p:cNvSpPr>
            <p:nvPr/>
          </p:nvSpPr>
          <p:spPr bwMode="auto">
            <a:xfrm>
              <a:off x="1056" y="240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8" name="AutoShape 559"/>
            <p:cNvSpPr>
              <a:spLocks noChangeArrowheads="1"/>
            </p:cNvSpPr>
            <p:nvPr/>
          </p:nvSpPr>
          <p:spPr bwMode="auto">
            <a:xfrm>
              <a:off x="1104" y="249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99" name="AutoShape 560"/>
            <p:cNvSpPr>
              <a:spLocks noChangeArrowheads="1"/>
            </p:cNvSpPr>
            <p:nvPr/>
          </p:nvSpPr>
          <p:spPr bwMode="auto">
            <a:xfrm>
              <a:off x="1152" y="26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0" name="AutoShape 561"/>
            <p:cNvSpPr>
              <a:spLocks noChangeArrowheads="1"/>
            </p:cNvSpPr>
            <p:nvPr/>
          </p:nvSpPr>
          <p:spPr bwMode="auto">
            <a:xfrm>
              <a:off x="1152" y="254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1" name="AutoShape 562"/>
            <p:cNvSpPr>
              <a:spLocks noChangeArrowheads="1"/>
            </p:cNvSpPr>
            <p:nvPr/>
          </p:nvSpPr>
          <p:spPr bwMode="auto">
            <a:xfrm>
              <a:off x="432" y="240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2" name="AutoShape 563"/>
            <p:cNvSpPr>
              <a:spLocks noChangeArrowheads="1"/>
            </p:cNvSpPr>
            <p:nvPr/>
          </p:nvSpPr>
          <p:spPr bwMode="auto">
            <a:xfrm>
              <a:off x="480" y="235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3" name="AutoShape 564"/>
            <p:cNvSpPr>
              <a:spLocks noChangeArrowheads="1"/>
            </p:cNvSpPr>
            <p:nvPr/>
          </p:nvSpPr>
          <p:spPr bwMode="auto">
            <a:xfrm>
              <a:off x="528" y="230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4" name="AutoShape 565"/>
            <p:cNvSpPr>
              <a:spLocks noChangeArrowheads="1"/>
            </p:cNvSpPr>
            <p:nvPr/>
          </p:nvSpPr>
          <p:spPr bwMode="auto">
            <a:xfrm>
              <a:off x="672" y="30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5" name="AutoShape 566"/>
            <p:cNvSpPr>
              <a:spLocks noChangeArrowheads="1"/>
            </p:cNvSpPr>
            <p:nvPr/>
          </p:nvSpPr>
          <p:spPr bwMode="auto">
            <a:xfrm>
              <a:off x="768" y="30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6" name="AutoShape 567"/>
            <p:cNvSpPr>
              <a:spLocks noChangeArrowheads="1"/>
            </p:cNvSpPr>
            <p:nvPr/>
          </p:nvSpPr>
          <p:spPr bwMode="auto">
            <a:xfrm>
              <a:off x="912" y="30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7" name="AutoShape 568"/>
            <p:cNvSpPr>
              <a:spLocks noChangeArrowheads="1"/>
            </p:cNvSpPr>
            <p:nvPr/>
          </p:nvSpPr>
          <p:spPr bwMode="auto">
            <a:xfrm>
              <a:off x="816" y="30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8" name="AutoShape 569"/>
            <p:cNvSpPr>
              <a:spLocks noChangeArrowheads="1"/>
            </p:cNvSpPr>
            <p:nvPr/>
          </p:nvSpPr>
          <p:spPr bwMode="auto">
            <a:xfrm>
              <a:off x="480" y="29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09" name="AutoShape 570"/>
            <p:cNvSpPr>
              <a:spLocks noChangeArrowheads="1"/>
            </p:cNvSpPr>
            <p:nvPr/>
          </p:nvSpPr>
          <p:spPr bwMode="auto">
            <a:xfrm>
              <a:off x="336" y="26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0" name="AutoShape 571"/>
            <p:cNvSpPr>
              <a:spLocks noChangeArrowheads="1"/>
            </p:cNvSpPr>
            <p:nvPr/>
          </p:nvSpPr>
          <p:spPr bwMode="auto">
            <a:xfrm>
              <a:off x="432" y="28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1" name="AutoShape 572"/>
            <p:cNvSpPr>
              <a:spLocks noChangeArrowheads="1"/>
            </p:cNvSpPr>
            <p:nvPr/>
          </p:nvSpPr>
          <p:spPr bwMode="auto">
            <a:xfrm>
              <a:off x="384" y="28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2" name="AutoShape 573"/>
            <p:cNvSpPr>
              <a:spLocks noChangeArrowheads="1"/>
            </p:cNvSpPr>
            <p:nvPr/>
          </p:nvSpPr>
          <p:spPr bwMode="auto">
            <a:xfrm>
              <a:off x="624" y="230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3" name="AutoShape 574"/>
            <p:cNvSpPr>
              <a:spLocks noChangeArrowheads="1"/>
            </p:cNvSpPr>
            <p:nvPr/>
          </p:nvSpPr>
          <p:spPr bwMode="auto">
            <a:xfrm>
              <a:off x="672" y="225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4" name="AutoShape 575"/>
            <p:cNvSpPr>
              <a:spLocks noChangeArrowheads="1"/>
            </p:cNvSpPr>
            <p:nvPr/>
          </p:nvSpPr>
          <p:spPr bwMode="auto">
            <a:xfrm>
              <a:off x="864" y="230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5" name="AutoShape 576"/>
            <p:cNvSpPr>
              <a:spLocks noChangeArrowheads="1"/>
            </p:cNvSpPr>
            <p:nvPr/>
          </p:nvSpPr>
          <p:spPr bwMode="auto">
            <a:xfrm>
              <a:off x="384" y="27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6" name="AutoShape 577"/>
            <p:cNvSpPr>
              <a:spLocks noChangeArrowheads="1"/>
            </p:cNvSpPr>
            <p:nvPr/>
          </p:nvSpPr>
          <p:spPr bwMode="auto">
            <a:xfrm>
              <a:off x="576" y="30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7" name="AutoShape 578"/>
            <p:cNvSpPr>
              <a:spLocks noChangeArrowheads="1"/>
            </p:cNvSpPr>
            <p:nvPr/>
          </p:nvSpPr>
          <p:spPr bwMode="auto">
            <a:xfrm>
              <a:off x="336" y="25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8" name="AutoShape 579"/>
            <p:cNvSpPr>
              <a:spLocks noChangeArrowheads="1"/>
            </p:cNvSpPr>
            <p:nvPr/>
          </p:nvSpPr>
          <p:spPr bwMode="auto">
            <a:xfrm>
              <a:off x="384" y="249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19" name="AutoShape 580"/>
            <p:cNvSpPr>
              <a:spLocks noChangeArrowheads="1"/>
            </p:cNvSpPr>
            <p:nvPr/>
          </p:nvSpPr>
          <p:spPr bwMode="auto">
            <a:xfrm>
              <a:off x="624" y="30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99" name="Group 581"/>
          <p:cNvGrpSpPr>
            <a:grpSpLocks/>
          </p:cNvGrpSpPr>
          <p:nvPr/>
        </p:nvGrpSpPr>
        <p:grpSpPr bwMode="auto">
          <a:xfrm>
            <a:off x="3733800" y="4419600"/>
            <a:ext cx="1219200" cy="1219200"/>
            <a:chOff x="336" y="1248"/>
            <a:chExt cx="768" cy="768"/>
          </a:xfrm>
        </p:grpSpPr>
        <p:sp>
          <p:nvSpPr>
            <p:cNvPr id="7242" name="Oval 582"/>
            <p:cNvSpPr>
              <a:spLocks noChangeArrowheads="1"/>
            </p:cNvSpPr>
            <p:nvPr/>
          </p:nvSpPr>
          <p:spPr bwMode="auto">
            <a:xfrm>
              <a:off x="336" y="1248"/>
              <a:ext cx="768" cy="768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ECECE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3" name="AutoShape 583"/>
            <p:cNvSpPr>
              <a:spLocks noChangeArrowheads="1"/>
            </p:cNvSpPr>
            <p:nvPr/>
          </p:nvSpPr>
          <p:spPr bwMode="auto">
            <a:xfrm>
              <a:off x="432" y="16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4" name="AutoShape 584"/>
            <p:cNvSpPr>
              <a:spLocks noChangeArrowheads="1"/>
            </p:cNvSpPr>
            <p:nvPr/>
          </p:nvSpPr>
          <p:spPr bwMode="auto">
            <a:xfrm>
              <a:off x="624" y="129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5" name="AutoShape 585"/>
            <p:cNvSpPr>
              <a:spLocks noChangeArrowheads="1"/>
            </p:cNvSpPr>
            <p:nvPr/>
          </p:nvSpPr>
          <p:spPr bwMode="auto">
            <a:xfrm>
              <a:off x="432" y="15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6" name="AutoShape 586"/>
            <p:cNvSpPr>
              <a:spLocks noChangeArrowheads="1"/>
            </p:cNvSpPr>
            <p:nvPr/>
          </p:nvSpPr>
          <p:spPr bwMode="auto">
            <a:xfrm>
              <a:off x="720" y="144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7" name="AutoShape 587"/>
            <p:cNvSpPr>
              <a:spLocks noChangeArrowheads="1"/>
            </p:cNvSpPr>
            <p:nvPr/>
          </p:nvSpPr>
          <p:spPr bwMode="auto">
            <a:xfrm>
              <a:off x="864" y="14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8" name="AutoShape 588"/>
            <p:cNvSpPr>
              <a:spLocks noChangeArrowheads="1"/>
            </p:cNvSpPr>
            <p:nvPr/>
          </p:nvSpPr>
          <p:spPr bwMode="auto">
            <a:xfrm>
              <a:off x="672" y="15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9" name="AutoShape 589"/>
            <p:cNvSpPr>
              <a:spLocks noChangeArrowheads="1"/>
            </p:cNvSpPr>
            <p:nvPr/>
          </p:nvSpPr>
          <p:spPr bwMode="auto">
            <a:xfrm>
              <a:off x="576" y="18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0" name="AutoShape 590"/>
            <p:cNvSpPr>
              <a:spLocks noChangeArrowheads="1"/>
            </p:cNvSpPr>
            <p:nvPr/>
          </p:nvSpPr>
          <p:spPr bwMode="auto">
            <a:xfrm>
              <a:off x="672" y="14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1" name="AutoShape 591"/>
            <p:cNvSpPr>
              <a:spLocks noChangeArrowheads="1"/>
            </p:cNvSpPr>
            <p:nvPr/>
          </p:nvSpPr>
          <p:spPr bwMode="auto">
            <a:xfrm>
              <a:off x="432" y="13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2" name="AutoShape 592"/>
            <p:cNvSpPr>
              <a:spLocks noChangeArrowheads="1"/>
            </p:cNvSpPr>
            <p:nvPr/>
          </p:nvSpPr>
          <p:spPr bwMode="auto">
            <a:xfrm>
              <a:off x="384" y="15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3" name="AutoShape 593"/>
            <p:cNvSpPr>
              <a:spLocks noChangeArrowheads="1"/>
            </p:cNvSpPr>
            <p:nvPr/>
          </p:nvSpPr>
          <p:spPr bwMode="auto">
            <a:xfrm>
              <a:off x="576" y="16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4" name="AutoShape 594"/>
            <p:cNvSpPr>
              <a:spLocks noChangeArrowheads="1"/>
            </p:cNvSpPr>
            <p:nvPr/>
          </p:nvSpPr>
          <p:spPr bwMode="auto">
            <a:xfrm>
              <a:off x="432" y="18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5" name="AutoShape 595"/>
            <p:cNvSpPr>
              <a:spLocks noChangeArrowheads="1"/>
            </p:cNvSpPr>
            <p:nvPr/>
          </p:nvSpPr>
          <p:spPr bwMode="auto">
            <a:xfrm>
              <a:off x="528" y="15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6" name="AutoShape 596"/>
            <p:cNvSpPr>
              <a:spLocks noChangeArrowheads="1"/>
            </p:cNvSpPr>
            <p:nvPr/>
          </p:nvSpPr>
          <p:spPr bwMode="auto">
            <a:xfrm>
              <a:off x="528" y="13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7" name="AutoShape 597"/>
            <p:cNvSpPr>
              <a:spLocks noChangeArrowheads="1"/>
            </p:cNvSpPr>
            <p:nvPr/>
          </p:nvSpPr>
          <p:spPr bwMode="auto">
            <a:xfrm>
              <a:off x="576" y="144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8" name="AutoShape 598"/>
            <p:cNvSpPr>
              <a:spLocks noChangeArrowheads="1"/>
            </p:cNvSpPr>
            <p:nvPr/>
          </p:nvSpPr>
          <p:spPr bwMode="auto">
            <a:xfrm>
              <a:off x="768" y="129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59" name="AutoShape 599"/>
            <p:cNvSpPr>
              <a:spLocks noChangeArrowheads="1"/>
            </p:cNvSpPr>
            <p:nvPr/>
          </p:nvSpPr>
          <p:spPr bwMode="auto">
            <a:xfrm>
              <a:off x="912" y="13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0" name="AutoShape 600"/>
            <p:cNvSpPr>
              <a:spLocks noChangeArrowheads="1"/>
            </p:cNvSpPr>
            <p:nvPr/>
          </p:nvSpPr>
          <p:spPr bwMode="auto">
            <a:xfrm>
              <a:off x="960" y="13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1" name="AutoShape 601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2" name="AutoShape 602"/>
            <p:cNvSpPr>
              <a:spLocks noChangeArrowheads="1"/>
            </p:cNvSpPr>
            <p:nvPr/>
          </p:nvSpPr>
          <p:spPr bwMode="auto">
            <a:xfrm>
              <a:off x="912" y="16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3" name="AutoShape 603"/>
            <p:cNvSpPr>
              <a:spLocks noChangeArrowheads="1"/>
            </p:cNvSpPr>
            <p:nvPr/>
          </p:nvSpPr>
          <p:spPr bwMode="auto">
            <a:xfrm>
              <a:off x="1008" y="16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4" name="AutoShape 604"/>
            <p:cNvSpPr>
              <a:spLocks noChangeArrowheads="1"/>
            </p:cNvSpPr>
            <p:nvPr/>
          </p:nvSpPr>
          <p:spPr bwMode="auto">
            <a:xfrm>
              <a:off x="1008" y="15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5" name="AutoShape 605"/>
            <p:cNvSpPr>
              <a:spLocks noChangeArrowheads="1"/>
            </p:cNvSpPr>
            <p:nvPr/>
          </p:nvSpPr>
          <p:spPr bwMode="auto">
            <a:xfrm>
              <a:off x="912" y="15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6" name="AutoShape 606"/>
            <p:cNvSpPr>
              <a:spLocks noChangeArrowheads="1"/>
            </p:cNvSpPr>
            <p:nvPr/>
          </p:nvSpPr>
          <p:spPr bwMode="auto">
            <a:xfrm>
              <a:off x="576" y="17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7" name="AutoShape 607"/>
            <p:cNvSpPr>
              <a:spLocks noChangeArrowheads="1"/>
            </p:cNvSpPr>
            <p:nvPr/>
          </p:nvSpPr>
          <p:spPr bwMode="auto">
            <a:xfrm>
              <a:off x="816" y="16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8" name="AutoShape 608"/>
            <p:cNvSpPr>
              <a:spLocks noChangeArrowheads="1"/>
            </p:cNvSpPr>
            <p:nvPr/>
          </p:nvSpPr>
          <p:spPr bwMode="auto">
            <a:xfrm>
              <a:off x="720" y="192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69" name="AutoShape 609"/>
            <p:cNvSpPr>
              <a:spLocks noChangeArrowheads="1"/>
            </p:cNvSpPr>
            <p:nvPr/>
          </p:nvSpPr>
          <p:spPr bwMode="auto">
            <a:xfrm>
              <a:off x="672" y="18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0" name="AutoShape 610"/>
            <p:cNvSpPr>
              <a:spLocks noChangeArrowheads="1"/>
            </p:cNvSpPr>
            <p:nvPr/>
          </p:nvSpPr>
          <p:spPr bwMode="auto">
            <a:xfrm>
              <a:off x="720" y="17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1" name="AutoShape 611"/>
            <p:cNvSpPr>
              <a:spLocks noChangeArrowheads="1"/>
            </p:cNvSpPr>
            <p:nvPr/>
          </p:nvSpPr>
          <p:spPr bwMode="auto">
            <a:xfrm>
              <a:off x="720" y="16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2" name="AutoShape 612"/>
            <p:cNvSpPr>
              <a:spLocks noChangeArrowheads="1"/>
            </p:cNvSpPr>
            <p:nvPr/>
          </p:nvSpPr>
          <p:spPr bwMode="auto">
            <a:xfrm>
              <a:off x="768" y="15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3" name="AutoShape 613"/>
            <p:cNvSpPr>
              <a:spLocks noChangeArrowheads="1"/>
            </p:cNvSpPr>
            <p:nvPr/>
          </p:nvSpPr>
          <p:spPr bwMode="auto">
            <a:xfrm>
              <a:off x="816" y="13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4" name="AutoShape 614"/>
            <p:cNvSpPr>
              <a:spLocks noChangeArrowheads="1"/>
            </p:cNvSpPr>
            <p:nvPr/>
          </p:nvSpPr>
          <p:spPr bwMode="auto">
            <a:xfrm>
              <a:off x="960" y="14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5" name="AutoShape 615"/>
            <p:cNvSpPr>
              <a:spLocks noChangeArrowheads="1"/>
            </p:cNvSpPr>
            <p:nvPr/>
          </p:nvSpPr>
          <p:spPr bwMode="auto">
            <a:xfrm>
              <a:off x="528" y="17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6" name="AutoShape 616"/>
            <p:cNvSpPr>
              <a:spLocks noChangeArrowheads="1"/>
            </p:cNvSpPr>
            <p:nvPr/>
          </p:nvSpPr>
          <p:spPr bwMode="auto">
            <a:xfrm>
              <a:off x="624" y="15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7" name="AutoShape 617"/>
            <p:cNvSpPr>
              <a:spLocks noChangeArrowheads="1"/>
            </p:cNvSpPr>
            <p:nvPr/>
          </p:nvSpPr>
          <p:spPr bwMode="auto">
            <a:xfrm>
              <a:off x="528" y="16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8" name="AutoShape 618"/>
            <p:cNvSpPr>
              <a:spLocks noChangeArrowheads="1"/>
            </p:cNvSpPr>
            <p:nvPr/>
          </p:nvSpPr>
          <p:spPr bwMode="auto">
            <a:xfrm>
              <a:off x="528" y="18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9" name="AutoShape 619"/>
            <p:cNvSpPr>
              <a:spLocks noChangeArrowheads="1"/>
            </p:cNvSpPr>
            <p:nvPr/>
          </p:nvSpPr>
          <p:spPr bwMode="auto">
            <a:xfrm>
              <a:off x="720" y="134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0" name="AutoShape 620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1" name="AutoShape 621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2" name="AutoShape 622"/>
            <p:cNvSpPr>
              <a:spLocks noChangeArrowheads="1"/>
            </p:cNvSpPr>
            <p:nvPr/>
          </p:nvSpPr>
          <p:spPr bwMode="auto">
            <a:xfrm>
              <a:off x="864" y="192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3" name="AutoShape 623"/>
            <p:cNvSpPr>
              <a:spLocks noChangeArrowheads="1"/>
            </p:cNvSpPr>
            <p:nvPr/>
          </p:nvSpPr>
          <p:spPr bwMode="auto">
            <a:xfrm>
              <a:off x="960" y="18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4" name="AutoShape 624"/>
            <p:cNvSpPr>
              <a:spLocks noChangeArrowheads="1"/>
            </p:cNvSpPr>
            <p:nvPr/>
          </p:nvSpPr>
          <p:spPr bwMode="auto">
            <a:xfrm>
              <a:off x="1008" y="17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85" name="AutoShape 625"/>
            <p:cNvSpPr>
              <a:spLocks noChangeArrowheads="1"/>
            </p:cNvSpPr>
            <p:nvPr/>
          </p:nvSpPr>
          <p:spPr bwMode="auto">
            <a:xfrm>
              <a:off x="864" y="18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200" name="Group 626"/>
          <p:cNvGrpSpPr>
            <a:grpSpLocks/>
          </p:cNvGrpSpPr>
          <p:nvPr/>
        </p:nvGrpSpPr>
        <p:grpSpPr bwMode="auto">
          <a:xfrm>
            <a:off x="1752600" y="3733800"/>
            <a:ext cx="1219200" cy="1219200"/>
            <a:chOff x="288" y="192"/>
            <a:chExt cx="768" cy="768"/>
          </a:xfrm>
        </p:grpSpPr>
        <p:sp>
          <p:nvSpPr>
            <p:cNvPr id="7201" name="Oval 627" descr="Granite"/>
            <p:cNvSpPr>
              <a:spLocks noChangeArrowheads="1"/>
            </p:cNvSpPr>
            <p:nvPr/>
          </p:nvSpPr>
          <p:spPr bwMode="auto">
            <a:xfrm>
              <a:off x="288" y="192"/>
              <a:ext cx="768" cy="76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2" name="AutoShape 628"/>
            <p:cNvSpPr>
              <a:spLocks noChangeArrowheads="1"/>
            </p:cNvSpPr>
            <p:nvPr/>
          </p:nvSpPr>
          <p:spPr bwMode="auto">
            <a:xfrm>
              <a:off x="960" y="6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3" name="AutoShape 629"/>
            <p:cNvSpPr>
              <a:spLocks noChangeArrowheads="1"/>
            </p:cNvSpPr>
            <p:nvPr/>
          </p:nvSpPr>
          <p:spPr bwMode="auto">
            <a:xfrm>
              <a:off x="816" y="3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4" name="AutoShape 630"/>
            <p:cNvSpPr>
              <a:spLocks noChangeArrowheads="1"/>
            </p:cNvSpPr>
            <p:nvPr/>
          </p:nvSpPr>
          <p:spPr bwMode="auto">
            <a:xfrm>
              <a:off x="432" y="6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5" name="AutoShape 631"/>
            <p:cNvSpPr>
              <a:spLocks noChangeArrowheads="1"/>
            </p:cNvSpPr>
            <p:nvPr/>
          </p:nvSpPr>
          <p:spPr bwMode="auto">
            <a:xfrm>
              <a:off x="384" y="5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6" name="AutoShape 632"/>
            <p:cNvSpPr>
              <a:spLocks noChangeArrowheads="1"/>
            </p:cNvSpPr>
            <p:nvPr/>
          </p:nvSpPr>
          <p:spPr bwMode="auto">
            <a:xfrm>
              <a:off x="720" y="4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7" name="AutoShape 633"/>
            <p:cNvSpPr>
              <a:spLocks noChangeArrowheads="1"/>
            </p:cNvSpPr>
            <p:nvPr/>
          </p:nvSpPr>
          <p:spPr bwMode="auto">
            <a:xfrm>
              <a:off x="672" y="33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8" name="AutoShape 634"/>
            <p:cNvSpPr>
              <a:spLocks noChangeArrowheads="1"/>
            </p:cNvSpPr>
            <p:nvPr/>
          </p:nvSpPr>
          <p:spPr bwMode="auto">
            <a:xfrm>
              <a:off x="720" y="24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9" name="AutoShape 635"/>
            <p:cNvSpPr>
              <a:spLocks noChangeArrowheads="1"/>
            </p:cNvSpPr>
            <p:nvPr/>
          </p:nvSpPr>
          <p:spPr bwMode="auto">
            <a:xfrm>
              <a:off x="576" y="4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0" name="AutoShape 636"/>
            <p:cNvSpPr>
              <a:spLocks noChangeArrowheads="1"/>
            </p:cNvSpPr>
            <p:nvPr/>
          </p:nvSpPr>
          <p:spPr bwMode="auto">
            <a:xfrm>
              <a:off x="480" y="72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1" name="AutoShape 637"/>
            <p:cNvSpPr>
              <a:spLocks noChangeArrowheads="1"/>
            </p:cNvSpPr>
            <p:nvPr/>
          </p:nvSpPr>
          <p:spPr bwMode="auto">
            <a:xfrm>
              <a:off x="384" y="3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2" name="AutoShape 638"/>
            <p:cNvSpPr>
              <a:spLocks noChangeArrowheads="1"/>
            </p:cNvSpPr>
            <p:nvPr/>
          </p:nvSpPr>
          <p:spPr bwMode="auto">
            <a:xfrm>
              <a:off x="576" y="2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3" name="AutoShape 639"/>
            <p:cNvSpPr>
              <a:spLocks noChangeArrowheads="1"/>
            </p:cNvSpPr>
            <p:nvPr/>
          </p:nvSpPr>
          <p:spPr bwMode="auto">
            <a:xfrm>
              <a:off x="480" y="5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4" name="AutoShape 640"/>
            <p:cNvSpPr>
              <a:spLocks noChangeArrowheads="1"/>
            </p:cNvSpPr>
            <p:nvPr/>
          </p:nvSpPr>
          <p:spPr bwMode="auto">
            <a:xfrm>
              <a:off x="480" y="28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5" name="AutoShape 641"/>
            <p:cNvSpPr>
              <a:spLocks noChangeArrowheads="1"/>
            </p:cNvSpPr>
            <p:nvPr/>
          </p:nvSpPr>
          <p:spPr bwMode="auto">
            <a:xfrm>
              <a:off x="864" y="6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6" name="AutoShape 642"/>
            <p:cNvSpPr>
              <a:spLocks noChangeArrowheads="1"/>
            </p:cNvSpPr>
            <p:nvPr/>
          </p:nvSpPr>
          <p:spPr bwMode="auto">
            <a:xfrm>
              <a:off x="768" y="72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7" name="AutoShape 643"/>
            <p:cNvSpPr>
              <a:spLocks noChangeArrowheads="1"/>
            </p:cNvSpPr>
            <p:nvPr/>
          </p:nvSpPr>
          <p:spPr bwMode="auto">
            <a:xfrm>
              <a:off x="720" y="86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8" name="AutoShape 644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9" name="AutoShape 645"/>
            <p:cNvSpPr>
              <a:spLocks noChangeArrowheads="1"/>
            </p:cNvSpPr>
            <p:nvPr/>
          </p:nvSpPr>
          <p:spPr bwMode="auto">
            <a:xfrm>
              <a:off x="816" y="5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0" name="AutoShape 646"/>
            <p:cNvSpPr>
              <a:spLocks noChangeArrowheads="1"/>
            </p:cNvSpPr>
            <p:nvPr/>
          </p:nvSpPr>
          <p:spPr bwMode="auto">
            <a:xfrm>
              <a:off x="864" y="5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1" name="AutoShape 647"/>
            <p:cNvSpPr>
              <a:spLocks noChangeArrowheads="1"/>
            </p:cNvSpPr>
            <p:nvPr/>
          </p:nvSpPr>
          <p:spPr bwMode="auto">
            <a:xfrm>
              <a:off x="960" y="4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2" name="AutoShape 648"/>
            <p:cNvSpPr>
              <a:spLocks noChangeArrowheads="1"/>
            </p:cNvSpPr>
            <p:nvPr/>
          </p:nvSpPr>
          <p:spPr bwMode="auto">
            <a:xfrm>
              <a:off x="912" y="3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3" name="AutoShape 649"/>
            <p:cNvSpPr>
              <a:spLocks noChangeArrowheads="1"/>
            </p:cNvSpPr>
            <p:nvPr/>
          </p:nvSpPr>
          <p:spPr bwMode="auto">
            <a:xfrm>
              <a:off x="816" y="480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4" name="AutoShape 650"/>
            <p:cNvSpPr>
              <a:spLocks noChangeArrowheads="1"/>
            </p:cNvSpPr>
            <p:nvPr/>
          </p:nvSpPr>
          <p:spPr bwMode="auto">
            <a:xfrm>
              <a:off x="624" y="76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5" name="AutoShape 651"/>
            <p:cNvSpPr>
              <a:spLocks noChangeArrowheads="1"/>
            </p:cNvSpPr>
            <p:nvPr/>
          </p:nvSpPr>
          <p:spPr bwMode="auto">
            <a:xfrm>
              <a:off x="528" y="81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6" name="AutoShape 652"/>
            <p:cNvSpPr>
              <a:spLocks noChangeArrowheads="1"/>
            </p:cNvSpPr>
            <p:nvPr/>
          </p:nvSpPr>
          <p:spPr bwMode="auto">
            <a:xfrm>
              <a:off x="672" y="6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7" name="AutoShape 653"/>
            <p:cNvSpPr>
              <a:spLocks noChangeArrowheads="1"/>
            </p:cNvSpPr>
            <p:nvPr/>
          </p:nvSpPr>
          <p:spPr bwMode="auto">
            <a:xfrm>
              <a:off x="576" y="6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8" name="AutoShape 654"/>
            <p:cNvSpPr>
              <a:spLocks noChangeArrowheads="1"/>
            </p:cNvSpPr>
            <p:nvPr/>
          </p:nvSpPr>
          <p:spPr bwMode="auto">
            <a:xfrm>
              <a:off x="672" y="52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9" name="AutoShape 655"/>
            <p:cNvSpPr>
              <a:spLocks noChangeArrowheads="1"/>
            </p:cNvSpPr>
            <p:nvPr/>
          </p:nvSpPr>
          <p:spPr bwMode="auto">
            <a:xfrm>
              <a:off x="720" y="76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0" name="AutoShape 656"/>
            <p:cNvSpPr>
              <a:spLocks noChangeArrowheads="1"/>
            </p:cNvSpPr>
            <p:nvPr/>
          </p:nvSpPr>
          <p:spPr bwMode="auto">
            <a:xfrm>
              <a:off x="720" y="57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1" name="AutoShape 657"/>
            <p:cNvSpPr>
              <a:spLocks noChangeArrowheads="1"/>
            </p:cNvSpPr>
            <p:nvPr/>
          </p:nvSpPr>
          <p:spPr bwMode="auto">
            <a:xfrm>
              <a:off x="768" y="3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2" name="AutoShape 658"/>
            <p:cNvSpPr>
              <a:spLocks noChangeArrowheads="1"/>
            </p:cNvSpPr>
            <p:nvPr/>
          </p:nvSpPr>
          <p:spPr bwMode="auto">
            <a:xfrm>
              <a:off x="672" y="4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3" name="AutoShape 659"/>
            <p:cNvSpPr>
              <a:spLocks noChangeArrowheads="1"/>
            </p:cNvSpPr>
            <p:nvPr/>
          </p:nvSpPr>
          <p:spPr bwMode="auto">
            <a:xfrm>
              <a:off x="624" y="86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4" name="AutoShape 660"/>
            <p:cNvSpPr>
              <a:spLocks noChangeArrowheads="1"/>
            </p:cNvSpPr>
            <p:nvPr/>
          </p:nvSpPr>
          <p:spPr bwMode="auto">
            <a:xfrm>
              <a:off x="336" y="62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5" name="AutoShape 661"/>
            <p:cNvSpPr>
              <a:spLocks noChangeArrowheads="1"/>
            </p:cNvSpPr>
            <p:nvPr/>
          </p:nvSpPr>
          <p:spPr bwMode="auto">
            <a:xfrm>
              <a:off x="480" y="3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6" name="AutoShape 662"/>
            <p:cNvSpPr>
              <a:spLocks noChangeArrowheads="1"/>
            </p:cNvSpPr>
            <p:nvPr/>
          </p:nvSpPr>
          <p:spPr bwMode="auto">
            <a:xfrm>
              <a:off x="864" y="76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7" name="AutoShape 663"/>
            <p:cNvSpPr>
              <a:spLocks noChangeArrowheads="1"/>
            </p:cNvSpPr>
            <p:nvPr/>
          </p:nvSpPr>
          <p:spPr bwMode="auto">
            <a:xfrm>
              <a:off x="816" y="816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8" name="AutoShape 664"/>
            <p:cNvSpPr>
              <a:spLocks noChangeArrowheads="1"/>
            </p:cNvSpPr>
            <p:nvPr/>
          </p:nvSpPr>
          <p:spPr bwMode="auto">
            <a:xfrm>
              <a:off x="336" y="43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39" name="AutoShape 665"/>
            <p:cNvSpPr>
              <a:spLocks noChangeArrowheads="1"/>
            </p:cNvSpPr>
            <p:nvPr/>
          </p:nvSpPr>
          <p:spPr bwMode="auto">
            <a:xfrm>
              <a:off x="624" y="192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0" name="AutoShape 666"/>
            <p:cNvSpPr>
              <a:spLocks noChangeArrowheads="1"/>
            </p:cNvSpPr>
            <p:nvPr/>
          </p:nvSpPr>
          <p:spPr bwMode="auto">
            <a:xfrm>
              <a:off x="576" y="384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41" name="AutoShape 667"/>
            <p:cNvSpPr>
              <a:spLocks noChangeArrowheads="1"/>
            </p:cNvSpPr>
            <p:nvPr/>
          </p:nvSpPr>
          <p:spPr bwMode="auto">
            <a:xfrm>
              <a:off x="432" y="768"/>
              <a:ext cx="48" cy="48"/>
            </a:xfrm>
            <a:prstGeom prst="sun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7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3400" y="609600"/>
            <a:ext cx="8686800" cy="137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based on immobilized methods like adsorption, covalent bonding, cross linking, entrapment, and encapsulation.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2362200"/>
            <a:ext cx="8534400" cy="3232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35000"/>
              </a:spcBef>
              <a:spcAft>
                <a:spcPct val="35000"/>
              </a:spcAft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methods are:</a:t>
            </a:r>
          </a:p>
          <a:p>
            <a:pPr marL="285750" indent="-285750" algn="just">
              <a:lnSpc>
                <a:spcPct val="80000"/>
              </a:lnSpc>
              <a:spcBef>
                <a:spcPct val="35000"/>
              </a:spcBef>
              <a:spcAft>
                <a:spcPct val="350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Carrier-Binding: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enzymes to water-insoluble carriers  </a:t>
            </a:r>
          </a:p>
          <a:p>
            <a:pPr marL="285750" indent="-285750" algn="just">
              <a:lnSpc>
                <a:spcPct val="80000"/>
              </a:lnSpc>
              <a:spcBef>
                <a:spcPct val="35000"/>
              </a:spcBef>
              <a:spcAft>
                <a:spcPct val="350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Cross-linking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intermolecular cross-linking of enzymes by bi-functional or multi-functional reagents. </a:t>
            </a:r>
          </a:p>
          <a:p>
            <a:pPr marL="285750" indent="-285750" algn="just">
              <a:lnSpc>
                <a:spcPct val="80000"/>
              </a:lnSpc>
              <a:spcBef>
                <a:spcPct val="35000"/>
              </a:spcBef>
              <a:spcAft>
                <a:spcPct val="350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Entrapping: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enzymes into the lattices of a semi-permeable gel or enclosing the enzymes in a semi-permeable polymer membrane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carrier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55038" y="2133600"/>
            <a:ext cx="2112962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01613"/>
            <a:ext cx="4876800" cy="990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Carrier-Binding</a:t>
            </a:r>
            <a:r>
              <a:rPr lang="en-US" altLang="en-US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1219200"/>
            <a:ext cx="800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oldest immobilization technique for enzymes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most commonly used carriers for enzyme immobilization are polysaccharide derivatives such as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cellulose, dextran, agarose, and polyacrylamide gel.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of the carrier depends on the nature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of the enzyme itself, as well as the: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Particle size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Surface area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Molar ratio of hydrophilic to hydrophobic groups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Chemical composition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carrier-binding method can be further sub-classified into:	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Physical Adsorption</a:t>
            </a:r>
            <a:endParaRPr lang="en-US" altLang="en-US" sz="200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Covalent Binding</a:t>
            </a:r>
            <a:r>
              <a:rPr lang="en-US" altLang="en-US" sz="200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Ionic Binding</a:t>
            </a:r>
            <a:endParaRPr lang="en-US" altLang="en-US" sz="200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1116</Words>
  <Application>Microsoft Office PowerPoint</Application>
  <PresentationFormat>Widescreen</PresentationFormat>
  <Paragraphs>207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Vitamins</vt:lpstr>
      <vt:lpstr>Antioxidants</vt:lpstr>
      <vt:lpstr>Vitamins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Carrier-Binding </vt:lpstr>
      <vt:lpstr>PowerPoint Presentation</vt:lpstr>
      <vt:lpstr>PowerPoint Presentation</vt:lpstr>
      <vt:lpstr>PowerPoint Presentation</vt:lpstr>
      <vt:lpstr>Cross-Linking</vt:lpstr>
      <vt:lpstr> Entrapping Enzymes </vt:lpstr>
      <vt:lpstr> Entrapping Enzymes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Vitamins</dc:title>
  <dc:creator>Santhosh</dc:creator>
  <cp:lastModifiedBy>Dr.Devarai Santhosh</cp:lastModifiedBy>
  <cp:revision>8</cp:revision>
  <dcterms:created xsi:type="dcterms:W3CDTF">2015-09-02T18:59:34Z</dcterms:created>
  <dcterms:modified xsi:type="dcterms:W3CDTF">2017-10-09T02:53:22Z</dcterms:modified>
</cp:coreProperties>
</file>