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handoutMasterIdLst>
    <p:handoutMasterId r:id="rId114"/>
  </p:handoutMasterIdLst>
  <p:sldIdLst>
    <p:sldId id="307" r:id="rId2"/>
    <p:sldId id="258" r:id="rId3"/>
    <p:sldId id="259" r:id="rId4"/>
    <p:sldId id="308" r:id="rId5"/>
    <p:sldId id="309" r:id="rId6"/>
    <p:sldId id="310" r:id="rId7"/>
    <p:sldId id="260" r:id="rId8"/>
    <p:sldId id="311" r:id="rId9"/>
    <p:sldId id="312" r:id="rId10"/>
    <p:sldId id="313" r:id="rId11"/>
    <p:sldId id="314" r:id="rId12"/>
    <p:sldId id="315" r:id="rId13"/>
    <p:sldId id="261" r:id="rId14"/>
    <p:sldId id="262" r:id="rId15"/>
    <p:sldId id="316" r:id="rId16"/>
    <p:sldId id="317" r:id="rId17"/>
    <p:sldId id="318" r:id="rId18"/>
    <p:sldId id="263" r:id="rId19"/>
    <p:sldId id="264" r:id="rId20"/>
    <p:sldId id="319" r:id="rId21"/>
    <p:sldId id="265" r:id="rId22"/>
    <p:sldId id="320" r:id="rId23"/>
    <p:sldId id="321" r:id="rId24"/>
    <p:sldId id="322" r:id="rId25"/>
    <p:sldId id="266" r:id="rId26"/>
    <p:sldId id="323" r:id="rId27"/>
    <p:sldId id="267" r:id="rId28"/>
    <p:sldId id="324" r:id="rId29"/>
    <p:sldId id="325" r:id="rId30"/>
    <p:sldId id="326" r:id="rId31"/>
    <p:sldId id="327" r:id="rId32"/>
    <p:sldId id="268" r:id="rId33"/>
    <p:sldId id="269" r:id="rId34"/>
    <p:sldId id="270" r:id="rId35"/>
    <p:sldId id="271" r:id="rId36"/>
    <p:sldId id="272" r:id="rId37"/>
    <p:sldId id="273" r:id="rId38"/>
    <p:sldId id="274" r:id="rId39"/>
    <p:sldId id="328" r:id="rId40"/>
    <p:sldId id="329" r:id="rId41"/>
    <p:sldId id="275" r:id="rId42"/>
    <p:sldId id="276" r:id="rId43"/>
    <p:sldId id="330" r:id="rId44"/>
    <p:sldId id="331" r:id="rId45"/>
    <p:sldId id="332" r:id="rId46"/>
    <p:sldId id="277" r:id="rId47"/>
    <p:sldId id="278" r:id="rId48"/>
    <p:sldId id="279" r:id="rId49"/>
    <p:sldId id="280" r:id="rId50"/>
    <p:sldId id="281" r:id="rId51"/>
    <p:sldId id="282" r:id="rId52"/>
    <p:sldId id="333" r:id="rId53"/>
    <p:sldId id="283" r:id="rId54"/>
    <p:sldId id="334" r:id="rId55"/>
    <p:sldId id="335" r:id="rId56"/>
    <p:sldId id="336" r:id="rId57"/>
    <p:sldId id="337" r:id="rId58"/>
    <p:sldId id="338" r:id="rId59"/>
    <p:sldId id="339" r:id="rId60"/>
    <p:sldId id="284" r:id="rId61"/>
    <p:sldId id="340" r:id="rId62"/>
    <p:sldId id="341" r:id="rId63"/>
    <p:sldId id="342" r:id="rId64"/>
    <p:sldId id="343" r:id="rId65"/>
    <p:sldId id="344" r:id="rId66"/>
    <p:sldId id="345" r:id="rId67"/>
    <p:sldId id="346" r:id="rId68"/>
    <p:sldId id="285" r:id="rId69"/>
    <p:sldId id="286" r:id="rId70"/>
    <p:sldId id="347" r:id="rId71"/>
    <p:sldId id="348" r:id="rId72"/>
    <p:sldId id="349" r:id="rId73"/>
    <p:sldId id="350" r:id="rId74"/>
    <p:sldId id="287" r:id="rId75"/>
    <p:sldId id="288" r:id="rId76"/>
    <p:sldId id="289" r:id="rId77"/>
    <p:sldId id="290" r:id="rId78"/>
    <p:sldId id="351" r:id="rId79"/>
    <p:sldId id="352" r:id="rId80"/>
    <p:sldId id="291" r:id="rId81"/>
    <p:sldId id="353" r:id="rId82"/>
    <p:sldId id="354" r:id="rId83"/>
    <p:sldId id="355" r:id="rId84"/>
    <p:sldId id="356" r:id="rId85"/>
    <p:sldId id="357" r:id="rId86"/>
    <p:sldId id="358" r:id="rId87"/>
    <p:sldId id="292" r:id="rId88"/>
    <p:sldId id="293" r:id="rId89"/>
    <p:sldId id="294" r:id="rId90"/>
    <p:sldId id="359" r:id="rId91"/>
    <p:sldId id="360" r:id="rId92"/>
    <p:sldId id="361" r:id="rId93"/>
    <p:sldId id="362" r:id="rId94"/>
    <p:sldId id="363" r:id="rId95"/>
    <p:sldId id="295" r:id="rId96"/>
    <p:sldId id="296" r:id="rId97"/>
    <p:sldId id="297" r:id="rId98"/>
    <p:sldId id="298" r:id="rId99"/>
    <p:sldId id="299" r:id="rId100"/>
    <p:sldId id="300" r:id="rId101"/>
    <p:sldId id="301" r:id="rId102"/>
    <p:sldId id="302" r:id="rId103"/>
    <p:sldId id="303" r:id="rId104"/>
    <p:sldId id="304" r:id="rId105"/>
    <p:sldId id="305" r:id="rId106"/>
    <p:sldId id="364" r:id="rId107"/>
    <p:sldId id="365" r:id="rId108"/>
    <p:sldId id="366" r:id="rId109"/>
    <p:sldId id="367" r:id="rId110"/>
    <p:sldId id="368" r:id="rId111"/>
    <p:sldId id="369" r:id="rId112"/>
  </p:sldIdLst>
  <p:sldSz cx="9144000" cy="6858000" type="screen4x3"/>
  <p:notesSz cx="6858000" cy="9144000"/>
  <p:photoAlbum/>
  <p:custDataLst>
    <p:tags r:id="rId1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691" autoAdjust="0"/>
    <p:restoredTop sz="94660"/>
  </p:normalViewPr>
  <p:slideViewPr>
    <p:cSldViewPr>
      <p:cViewPr varScale="1">
        <p:scale>
          <a:sx n="68" d="100"/>
          <a:sy n="68"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1CB05-3CC2-4CA0-91CD-D67BCDEFDEFB}" type="datetimeFigureOut">
              <a:rPr lang="en-US" smtClean="0"/>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C2F06-BC8C-4380-9A42-BCB574E9A85A}" type="slidenum">
              <a:rPr lang="en-US" smtClean="0"/>
              <a:t>‹#›</a:t>
            </a:fld>
            <a:endParaRPr lang="en-US"/>
          </a:p>
        </p:txBody>
      </p:sp>
    </p:spTree>
    <p:extLst>
      <p:ext uri="{BB962C8B-B14F-4D97-AF65-F5344CB8AC3E}">
        <p14:creationId xmlns:p14="http://schemas.microsoft.com/office/powerpoint/2010/main" val="2964682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833F1-A459-4256-B2F0-632733EEF1BF}" type="datetimeFigureOut">
              <a:rPr lang="en-US" smtClean="0"/>
              <a:pPr/>
              <a:t>9/5/2018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8A81D-85FE-4AC9-A245-B5CE89F04E98}" type="slidenum">
              <a:rPr lang="en-US" smtClean="0"/>
              <a:pPr/>
              <a:t>‹#›</a:t>
            </a:fld>
            <a:endParaRPr lang="en-US"/>
          </a:p>
        </p:txBody>
      </p:sp>
    </p:spTree>
    <p:extLst>
      <p:ext uri="{BB962C8B-B14F-4D97-AF65-F5344CB8AC3E}">
        <p14:creationId xmlns:p14="http://schemas.microsoft.com/office/powerpoint/2010/main" val="4837212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416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DCB89D-A5AE-4D69-8199-68BF23668C19}" type="datetime1">
              <a:rPr lang="en-US" smtClean="0"/>
              <a:t>9/5/2018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99496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45DE1-FEAD-460E-803F-D1CF967AD856}" type="datetime1">
              <a:rPr lang="en-US" smtClean="0"/>
              <a:t>9/5/2018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39603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280B8-B142-4038-99AC-A547A49B02EA}" type="datetime1">
              <a:rPr lang="en-US" smtClean="0"/>
              <a:t>9/5/2018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3093213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2F13C6A4-6B8B-48BF-A10A-7737D49D8088}" type="datetime1">
              <a:rPr lang="en-US" smtClean="0"/>
              <a:t>9/5/2018</a:t>
            </a:fld>
            <a:endParaRPr lang="en-US"/>
          </a:p>
        </p:txBody>
      </p:sp>
      <p:sp>
        <p:nvSpPr>
          <p:cNvPr id="5" name="Footer Placeholder 21"/>
          <p:cNvSpPr>
            <a:spLocks noGrp="1"/>
          </p:cNvSpPr>
          <p:nvPr>
            <p:ph type="ftr" sz="quarter" idx="11"/>
          </p:nvPr>
        </p:nvSpPr>
        <p:spPr>
          <a:xfrm>
            <a:off x="1600200" y="6356352"/>
            <a:ext cx="5943600" cy="365125"/>
          </a:xfrm>
        </p:spPr>
        <p:txBody>
          <a:bodyPr/>
          <a:lstStyle>
            <a:lvl1pPr>
              <a:defRPr/>
            </a:lvl1pPr>
          </a:lstStyle>
          <a:p>
            <a:r>
              <a:rPr lang="en-US" dirty="0" smtClean="0"/>
              <a:t>© 2016 Pearson Education, Ltd. All rights reserved.</a:t>
            </a:r>
            <a:endParaRPr lang="en-US" dirty="0"/>
          </a:p>
        </p:txBody>
      </p:sp>
      <p:sp>
        <p:nvSpPr>
          <p:cNvPr id="6" name="Slide Number Placeholder 17"/>
          <p:cNvSpPr>
            <a:spLocks noGrp="1"/>
          </p:cNvSpPr>
          <p:nvPr>
            <p:ph type="sldNum" sz="quarter" idx="12"/>
          </p:nvPr>
        </p:nvSpPr>
        <p:spPr/>
        <p:txBody>
          <a:bodyPr/>
          <a:lstStyle>
            <a:lvl1pPr>
              <a:defRPr/>
            </a:lvl1pPr>
          </a:lstStyle>
          <a:p>
            <a:fld id="{EDF2EF6D-235C-4356-BCE3-8E32ED9C8449}" type="slidenum">
              <a:rPr lang="en-US" smtClean="0"/>
              <a:pPr/>
              <a:t>‹#›</a:t>
            </a:fld>
            <a:endParaRPr lang="en-US"/>
          </a:p>
        </p:txBody>
      </p:sp>
    </p:spTree>
    <p:extLst>
      <p:ext uri="{BB962C8B-B14F-4D97-AF65-F5344CB8AC3E}">
        <p14:creationId xmlns:p14="http://schemas.microsoft.com/office/powerpoint/2010/main" val="112224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B4A30-20DC-457D-A455-5018186E5503}" type="datetime1">
              <a:rPr lang="en-US" smtClean="0"/>
              <a:t>9/5/2018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207053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8490D-7010-4F58-BEEA-233EBE45A3E5}" type="datetime1">
              <a:rPr lang="en-US" smtClean="0"/>
              <a:t>9/5/2018</a:t>
            </a:fld>
            <a:endParaRPr lang="en-US"/>
          </a:p>
        </p:txBody>
      </p:sp>
      <p:sp>
        <p:nvSpPr>
          <p:cNvPr id="5" name="Footer Placeholder 4"/>
          <p:cNvSpPr>
            <a:spLocks noGrp="1"/>
          </p:cNvSpPr>
          <p:nvPr>
            <p:ph type="ftr" sz="quarter" idx="11"/>
          </p:nvPr>
        </p:nvSpPr>
        <p:spPr/>
        <p:txBody>
          <a:bodyPr/>
          <a:lstStyle/>
          <a:p>
            <a:r>
              <a:rPr lang="en-US" dirty="0" smtClean="0"/>
              <a:t>© 2016 Pearson Education, Ltd. All rights reserved.</a:t>
            </a:r>
            <a:endParaRPr lang="en-US" dirty="0"/>
          </a:p>
        </p:txBody>
      </p:sp>
      <p:sp>
        <p:nvSpPr>
          <p:cNvPr id="6" name="Slide Number Placeholder 5"/>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8614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27C563-90F2-407F-91A4-F8009FC24B71}" type="datetime1">
              <a:rPr lang="en-US" smtClean="0"/>
              <a:t>9/5/2018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421539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815881-A2EB-480A-AA5E-2F16741859B5}" type="datetime1">
              <a:rPr lang="en-US" smtClean="0"/>
              <a:t>9/5/2018</a:t>
            </a:fld>
            <a:endParaRPr lang="en-US"/>
          </a:p>
        </p:txBody>
      </p:sp>
      <p:sp>
        <p:nvSpPr>
          <p:cNvPr id="8" name="Footer Placeholder 7"/>
          <p:cNvSpPr>
            <a:spLocks noGrp="1"/>
          </p:cNvSpPr>
          <p:nvPr>
            <p:ph type="ftr" sz="quarter" idx="11"/>
          </p:nvPr>
        </p:nvSpPr>
        <p:spPr/>
        <p:txBody>
          <a:bodyPr/>
          <a:lstStyle/>
          <a:p>
            <a:r>
              <a:rPr lang="en-US" dirty="0" smtClean="0"/>
              <a:t>© 2016 Pearson Education, Ltd. All rights reserved.</a:t>
            </a:r>
            <a:endParaRPr lang="en-US" dirty="0"/>
          </a:p>
        </p:txBody>
      </p:sp>
      <p:sp>
        <p:nvSpPr>
          <p:cNvPr id="9" name="Slide Number Placeholder 8"/>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325935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90EEF4-8D7E-4D64-9456-0EEF62C39050}" type="datetime1">
              <a:rPr lang="en-US" smtClean="0"/>
              <a:t>9/5/2018</a:t>
            </a:fld>
            <a:endParaRPr lang="en-US"/>
          </a:p>
        </p:txBody>
      </p:sp>
      <p:sp>
        <p:nvSpPr>
          <p:cNvPr id="4" name="Footer Placeholder 3"/>
          <p:cNvSpPr>
            <a:spLocks noGrp="1"/>
          </p:cNvSpPr>
          <p:nvPr>
            <p:ph type="ftr" sz="quarter" idx="11"/>
          </p:nvPr>
        </p:nvSpPr>
        <p:spPr/>
        <p:txBody>
          <a:bodyPr/>
          <a:lstStyle/>
          <a:p>
            <a:r>
              <a:rPr lang="en-US" dirty="0" smtClean="0"/>
              <a:t>© 2016 Pearson Education, Ltd. All rights reserved.</a:t>
            </a:r>
            <a:endParaRPr lang="en-US" dirty="0"/>
          </a:p>
        </p:txBody>
      </p:sp>
      <p:sp>
        <p:nvSpPr>
          <p:cNvPr id="5" name="Slide Number Placeholder 4"/>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243733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509FB-F8D4-49EE-8A0D-97276DB9B28A}" type="datetime1">
              <a:rPr lang="en-US" smtClean="0"/>
              <a:t>9/5/2018</a:t>
            </a:fld>
            <a:endParaRPr lang="en-US"/>
          </a:p>
        </p:txBody>
      </p:sp>
      <p:sp>
        <p:nvSpPr>
          <p:cNvPr id="3" name="Footer Placeholder 2"/>
          <p:cNvSpPr>
            <a:spLocks noGrp="1"/>
          </p:cNvSpPr>
          <p:nvPr>
            <p:ph type="ftr" sz="quarter" idx="11"/>
          </p:nvPr>
        </p:nvSpPr>
        <p:spPr>
          <a:xfrm>
            <a:off x="2743200" y="6356350"/>
            <a:ext cx="3429000" cy="365125"/>
          </a:xfrm>
        </p:spPr>
        <p:txBody>
          <a:bodyPr/>
          <a:lstStyle/>
          <a:p>
            <a:r>
              <a:rPr lang="en-US" dirty="0" smtClean="0"/>
              <a:t>© 2016 Pearson Education, Ltd. All rights reserved.</a:t>
            </a:r>
            <a:endParaRPr lang="en-US" dirty="0"/>
          </a:p>
        </p:txBody>
      </p:sp>
      <p:sp>
        <p:nvSpPr>
          <p:cNvPr id="4" name="Slide Number Placeholder 3"/>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331378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0A4D-DF8C-4185-B54B-4629B727D8F9}" type="datetime1">
              <a:rPr lang="en-US" smtClean="0"/>
              <a:t>9/5/2018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123567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D1CB76-0706-4B4C-984A-6DAC2C823456}" type="datetime1">
              <a:rPr lang="en-US" smtClean="0"/>
              <a:t>9/5/2018</a:t>
            </a:fld>
            <a:endParaRPr lang="en-US"/>
          </a:p>
        </p:txBody>
      </p:sp>
      <p:sp>
        <p:nvSpPr>
          <p:cNvPr id="6" name="Footer Placeholder 5"/>
          <p:cNvSpPr>
            <a:spLocks noGrp="1"/>
          </p:cNvSpPr>
          <p:nvPr>
            <p:ph type="ftr" sz="quarter" idx="11"/>
          </p:nvPr>
        </p:nvSpPr>
        <p:spPr/>
        <p:txBody>
          <a:bodyPr/>
          <a:lstStyle/>
          <a:p>
            <a:r>
              <a:rPr lang="en-US" dirty="0" smtClean="0"/>
              <a:t>© 2016 Pearson Education, Ltd. All rights reserved.</a:t>
            </a:r>
            <a:endParaRPr lang="en-US" dirty="0"/>
          </a:p>
        </p:txBody>
      </p:sp>
      <p:sp>
        <p:nvSpPr>
          <p:cNvPr id="7" name="Slide Number Placeholder 6"/>
          <p:cNvSpPr>
            <a:spLocks noGrp="1"/>
          </p:cNvSpPr>
          <p:nvPr>
            <p:ph type="sldNum" sz="quarter" idx="12"/>
          </p:nvPr>
        </p:nvSpPr>
        <p:spPr/>
        <p:txBody>
          <a:bodyPr/>
          <a:lstStyle/>
          <a:p>
            <a:fld id="{EDF2EF6D-235C-4356-BCE3-8E32ED9C8449}" type="slidenum">
              <a:rPr lang="en-US" smtClean="0"/>
              <a:pPr/>
              <a:t>‹#›</a:t>
            </a:fld>
            <a:endParaRPr lang="en-US"/>
          </a:p>
        </p:txBody>
      </p:sp>
    </p:spTree>
    <p:extLst>
      <p:ext uri="{BB962C8B-B14F-4D97-AF65-F5344CB8AC3E}">
        <p14:creationId xmlns:p14="http://schemas.microsoft.com/office/powerpoint/2010/main" val="220681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C7022-B2F9-460B-BB49-C9C9E3135309}" type="datetime1">
              <a:rPr lang="en-US" smtClean="0"/>
              <a:t>9/5/2018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2016 Pearson Education, Ltd.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2EF6D-235C-4356-BCE3-8E32ED9C8449}" type="slidenum">
              <a:rPr lang="en-US" smtClean="0"/>
              <a:pPr/>
              <a:t>‹#›</a:t>
            </a:fld>
            <a:endParaRPr lang="en-US"/>
          </a:p>
        </p:txBody>
      </p:sp>
      <p:sp>
        <p:nvSpPr>
          <p:cNvPr id="7"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5FAD72-B1CD-48FB-8862-51FE86B40483}" type="datetime1">
              <a:rPr lang="en-US" smtClean="0"/>
              <a:pPr/>
              <a:t>9/5/2018</a:t>
            </a:fld>
            <a:endParaRPr lang="en-US" dirty="0"/>
          </a:p>
        </p:txBody>
      </p:sp>
      <p:sp>
        <p:nvSpPr>
          <p:cNvPr id="8"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2016 Pearson Education, Ltd. All rights reserved.</a:t>
            </a:r>
            <a:endParaRPr lang="en-US" dirty="0"/>
          </a:p>
        </p:txBody>
      </p:sp>
      <p:sp>
        <p:nvSpPr>
          <p:cNvPr id="9"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8C0FD6-96F5-477E-84AD-5C3BDD374342}" type="slidenum">
              <a:rPr lang="en-US" smtClean="0"/>
              <a:pPr/>
              <a:t>‹#›</a:t>
            </a:fld>
            <a:endParaRPr lang="en-US" dirty="0"/>
          </a:p>
        </p:txBody>
      </p:sp>
      <p:sp>
        <p:nvSpPr>
          <p:cNvPr id="10" name="Rectangle 12"/>
          <p:cNvSpPr>
            <a:spLocks noChangeArrowheads="1"/>
          </p:cNvSpPr>
          <p:nvPr userDrawn="1"/>
        </p:nvSpPr>
        <p:spPr bwMode="gray">
          <a:xfrm>
            <a:off x="-1588" y="6370638"/>
            <a:ext cx="9145588" cy="4953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sp>
        <p:nvSpPr>
          <p:cNvPr id="11" name="Rectangle 8"/>
          <p:cNvSpPr>
            <a:spLocks noChangeArrowheads="1"/>
          </p:cNvSpPr>
          <p:nvPr userDrawn="1"/>
        </p:nvSpPr>
        <p:spPr bwMode="auto">
          <a:xfrm>
            <a:off x="2946042" y="6470134"/>
            <a:ext cx="5262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400" b="1" dirty="0" smtClean="0">
                <a:solidFill>
                  <a:schemeClr val="bg1"/>
                </a:solidFill>
                <a:latin typeface="Verdana" pitchFamily="34" charset="0"/>
              </a:rPr>
              <a:t>Authors: Paul </a:t>
            </a:r>
            <a:r>
              <a:rPr lang="en-US" altLang="en-US" sz="1400" b="1" dirty="0" err="1" smtClean="0">
                <a:solidFill>
                  <a:schemeClr val="bg1"/>
                </a:solidFill>
                <a:latin typeface="Verdana" pitchFamily="34" charset="0"/>
              </a:rPr>
              <a:t>Deitel</a:t>
            </a:r>
            <a:r>
              <a:rPr lang="en-US" altLang="en-US" sz="1400" b="1" dirty="0" smtClean="0">
                <a:solidFill>
                  <a:schemeClr val="bg1"/>
                </a:solidFill>
                <a:latin typeface="Verdana" pitchFamily="34" charset="0"/>
              </a:rPr>
              <a:t> and Harvey </a:t>
            </a:r>
            <a:r>
              <a:rPr lang="en-US" altLang="en-US" sz="1400" b="1" dirty="0" err="1" smtClean="0">
                <a:solidFill>
                  <a:schemeClr val="bg1"/>
                </a:solidFill>
                <a:latin typeface="Verdana" pitchFamily="34" charset="0"/>
              </a:rPr>
              <a:t>Deitel</a:t>
            </a:r>
            <a:endParaRPr lang="en-US" altLang="en-US" sz="1400" b="1" dirty="0">
              <a:solidFill>
                <a:schemeClr val="bg1"/>
              </a:solidFill>
              <a:latin typeface="Verdana" pitchFamily="34" charset="0"/>
            </a:endParaRPr>
          </a:p>
        </p:txBody>
      </p:sp>
      <p:sp>
        <p:nvSpPr>
          <p:cNvPr id="12" name="Rectangle 9"/>
          <p:cNvSpPr>
            <a:spLocks noChangeArrowheads="1"/>
          </p:cNvSpPr>
          <p:nvPr userDrawn="1"/>
        </p:nvSpPr>
        <p:spPr bwMode="auto">
          <a:xfrm>
            <a:off x="90488" y="6473924"/>
            <a:ext cx="457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400" b="1" dirty="0" smtClean="0">
                <a:solidFill>
                  <a:schemeClr val="bg1"/>
                </a:solidFill>
                <a:latin typeface="Verdana" pitchFamily="34" charset="0"/>
              </a:rPr>
              <a:t>C - How to Program, 8e</a:t>
            </a:r>
            <a:endParaRPr lang="en-US" altLang="en-US" sz="1400" b="1" dirty="0">
              <a:solidFill>
                <a:schemeClr val="bg1"/>
              </a:solidFill>
              <a:latin typeface="Verdana" pitchFamily="34" charset="0"/>
            </a:endParaRPr>
          </a:p>
        </p:txBody>
      </p:sp>
      <p:sp>
        <p:nvSpPr>
          <p:cNvPr id="13" name="Rectangle 10"/>
          <p:cNvSpPr>
            <a:spLocks noChangeArrowheads="1"/>
          </p:cNvSpPr>
          <p:nvPr userDrawn="1"/>
        </p:nvSpPr>
        <p:spPr bwMode="auto">
          <a:xfrm rot="16200000">
            <a:off x="6575425" y="3155950"/>
            <a:ext cx="4729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b="1" dirty="0">
                <a:latin typeface="Verdana" pitchFamily="34" charset="0"/>
              </a:rPr>
              <a:t>Copyright © </a:t>
            </a:r>
            <a:r>
              <a:rPr lang="en-US" altLang="en-US" sz="1000" b="1" dirty="0" smtClean="0">
                <a:latin typeface="Verdana" pitchFamily="34" charset="0"/>
              </a:rPr>
              <a:t>2018 </a:t>
            </a:r>
            <a:r>
              <a:rPr lang="en-US" altLang="en-US" sz="1000" b="1" dirty="0">
                <a:latin typeface="Verdana" pitchFamily="34" charset="0"/>
              </a:rPr>
              <a:t>Pearson India Education Services Pvt. Ltd</a:t>
            </a:r>
          </a:p>
        </p:txBody>
      </p:sp>
      <p:pic>
        <p:nvPicPr>
          <p:cNvPr id="14" name="Picture 1"/>
          <p:cNvPicPr>
            <a:picLocks noChangeAspect="1"/>
          </p:cNvPicPr>
          <p:nvPr userDrawn="1"/>
        </p:nvPicPr>
        <p:blipFill>
          <a:blip r:embed="rId14">
            <a:extLst>
              <a:ext uri="{28A0092B-C50C-407E-A947-70E740481C1C}">
                <a14:useLocalDpi xmlns:a14="http://schemas.microsoft.com/office/drawing/2010/main" val="0"/>
              </a:ext>
            </a:extLst>
          </a:blip>
          <a:srcRect r="68925"/>
          <a:stretch>
            <a:fillRect/>
          </a:stretch>
        </p:blipFill>
        <p:spPr bwMode="auto">
          <a:xfrm>
            <a:off x="7454900" y="6435725"/>
            <a:ext cx="3619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p:cNvPicPr>
            <a:picLocks noChangeAspect="1"/>
          </p:cNvPicPr>
          <p:nvPr userDrawn="1"/>
        </p:nvPicPr>
        <p:blipFill>
          <a:blip r:embed="rId15">
            <a:extLst>
              <a:ext uri="{28A0092B-C50C-407E-A947-70E740481C1C}">
                <a14:useLocalDpi xmlns:a14="http://schemas.microsoft.com/office/drawing/2010/main" val="0"/>
              </a:ext>
            </a:extLst>
          </a:blip>
          <a:srcRect l="31075"/>
          <a:stretch>
            <a:fillRect/>
          </a:stretch>
        </p:blipFill>
        <p:spPr bwMode="auto">
          <a:xfrm>
            <a:off x="7829550" y="6370638"/>
            <a:ext cx="10906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874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Chapter 11</a:t>
            </a:r>
            <a:br>
              <a:rPr lang="en-US" dirty="0" smtClean="0"/>
            </a:br>
            <a:r>
              <a:rPr lang="en-US" dirty="0" smtClean="0"/>
              <a:t>C File Processing</a:t>
            </a:r>
            <a:endParaRPr lang="en-US" dirty="0"/>
          </a:p>
        </p:txBody>
      </p:sp>
    </p:spTree>
    <p:extLst>
      <p:ext uri="{BB962C8B-B14F-4D97-AF65-F5344CB8AC3E}">
        <p14:creationId xmlns:p14="http://schemas.microsoft.com/office/powerpoint/2010/main" val="3314836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a:t>
            </a:r>
          </a:p>
        </p:txBody>
      </p:sp>
      <p:sp>
        <p:nvSpPr>
          <p:cNvPr id="19459" name="Text Placeholder 2"/>
          <p:cNvSpPr>
            <a:spLocks noGrp="1"/>
          </p:cNvSpPr>
          <p:nvPr>
            <p:ph type="body" idx="1"/>
          </p:nvPr>
        </p:nvSpPr>
        <p:spPr/>
        <p:txBody>
          <a:bodyPr/>
          <a:lstStyle/>
          <a:p>
            <a:pPr eaLnBrk="1" hangingPunct="1">
              <a:lnSpc>
                <a:spcPct val="90000"/>
              </a:lnSpc>
            </a:pPr>
            <a:r>
              <a:rPr lang="en-US" altLang="en-US" smtClean="0">
                <a:solidFill>
                  <a:srgbClr val="000000"/>
                </a:solidFill>
                <a:latin typeface="Times New Roman" panose="02020603050405020304" pitchFamily="18" charset="0"/>
              </a:rPr>
              <a:t>C imposes no structure on a file. </a:t>
            </a:r>
          </a:p>
          <a:p>
            <a:pPr eaLnBrk="1" hangingPunct="1">
              <a:lnSpc>
                <a:spcPct val="90000"/>
              </a:lnSpc>
            </a:pPr>
            <a:r>
              <a:rPr lang="en-US" altLang="en-US" smtClean="0">
                <a:solidFill>
                  <a:srgbClr val="000000"/>
                </a:solidFill>
                <a:latin typeface="Times New Roman" panose="02020603050405020304" pitchFamily="18" charset="0"/>
              </a:rPr>
              <a:t>Thus, notions such as a record of a file do not exist as part of the C language. </a:t>
            </a:r>
          </a:p>
          <a:p>
            <a:pPr eaLnBrk="1" hangingPunct="1">
              <a:lnSpc>
                <a:spcPct val="90000"/>
              </a:lnSpc>
            </a:pPr>
            <a:r>
              <a:rPr lang="en-US" altLang="en-US" smtClean="0">
                <a:solidFill>
                  <a:srgbClr val="000000"/>
                </a:solidFill>
                <a:latin typeface="Times New Roman" panose="02020603050405020304" pitchFamily="18" charset="0"/>
              </a:rPr>
              <a:t>The following example shows how you can impose your own record structure on a file.</a:t>
            </a:r>
          </a:p>
          <a:p>
            <a:pPr eaLnBrk="1" hangingPunct="1">
              <a:lnSpc>
                <a:spcPct val="90000"/>
              </a:lnSpc>
            </a:pPr>
            <a:r>
              <a:rPr lang="en-US" altLang="en-US" smtClean="0">
                <a:solidFill>
                  <a:srgbClr val="000000"/>
                </a:solidFill>
                <a:latin typeface="Times New Roman" panose="02020603050405020304" pitchFamily="18" charset="0"/>
              </a:rPr>
              <a:t>Figure 11.2 creates a simple sequential-access file that might be used in an accounts receivable system to help keep track of the amounts owed by a company’s credit clients. </a:t>
            </a:r>
          </a:p>
        </p:txBody>
      </p:sp>
    </p:spTree>
    <p:extLst>
      <p:ext uri="{BB962C8B-B14F-4D97-AF65-F5344CB8AC3E}">
        <p14:creationId xmlns:p14="http://schemas.microsoft.com/office/powerpoint/2010/main" val="1407933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1795639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42827464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4977415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5695" y="0"/>
            <a:ext cx="8093905" cy="6253920"/>
          </a:xfrm>
          <a:prstGeom prst="rect">
            <a:avLst/>
          </a:prstGeom>
          <a:noFill/>
          <a:ln>
            <a:noFill/>
          </a:ln>
        </p:spPr>
      </p:pic>
    </p:spTree>
    <p:extLst>
      <p:ext uri="{BB962C8B-B14F-4D97-AF65-F5344CB8AC3E}">
        <p14:creationId xmlns:p14="http://schemas.microsoft.com/office/powerpoint/2010/main" val="7453150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20546997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17194374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a:t>
            </a:r>
          </a:p>
        </p:txBody>
      </p:sp>
      <p:sp>
        <p:nvSpPr>
          <p:cNvPr id="104451" name="Text Placeholder 2"/>
          <p:cNvSpPr>
            <a:spLocks noGrp="1"/>
          </p:cNvSpPr>
          <p:nvPr>
            <p:ph type="body" idx="1"/>
          </p:nvPr>
        </p:nvSpPr>
        <p:spPr/>
        <p:txBody>
          <a:bodyPr>
            <a:normAutofit lnSpcReduction="10000"/>
          </a:bodyPr>
          <a:lstStyle/>
          <a:p>
            <a:pPr marL="109537" indent="0" eaLnBrk="1" hangingPunct="1">
              <a:lnSpc>
                <a:spcPct val="90000"/>
              </a:lnSpc>
              <a:buFont typeface="Wingdings 3" panose="05040102010807070707" pitchFamily="18" charset="2"/>
              <a:buNone/>
              <a:defRPr/>
            </a:pPr>
            <a:r>
              <a:rPr lang="en-US" sz="2500" b="1" i="1" dirty="0" err="1" smtClean="0">
                <a:solidFill>
                  <a:srgbClr val="000000"/>
                </a:solidFill>
                <a:latin typeface="Lucida Console" pitchFamily="49" charset="0"/>
              </a:rPr>
              <a:t>fprintf_s</a:t>
            </a:r>
            <a:r>
              <a:rPr lang="en-US" sz="2500" b="1" i="1" dirty="0" smtClean="0">
                <a:solidFill>
                  <a:srgbClr val="000000"/>
                </a:solidFill>
                <a:latin typeface="Times New Roman" pitchFamily="18" charset="0"/>
              </a:rPr>
              <a:t> and </a:t>
            </a:r>
            <a:r>
              <a:rPr lang="en-US" sz="2500" b="1" i="1" dirty="0" err="1" smtClean="0">
                <a:solidFill>
                  <a:srgbClr val="000000"/>
                </a:solidFill>
                <a:latin typeface="Lucida Console" pitchFamily="49" charset="0"/>
              </a:rPr>
              <a:t>fscanf_s</a:t>
            </a:r>
            <a:endParaRPr lang="en-US" sz="2500" b="1" i="1" dirty="0" smtClean="0">
              <a:solidFill>
                <a:srgbClr val="000000"/>
              </a:solidFill>
              <a:latin typeface="Lucida Console" pitchFamily="49" charset="0"/>
            </a:endParaRPr>
          </a:p>
          <a:p>
            <a:pPr eaLnBrk="1" hangingPunct="1">
              <a:lnSpc>
                <a:spcPct val="90000"/>
              </a:lnSpc>
              <a:defRPr/>
            </a:pPr>
            <a:r>
              <a:rPr lang="en-US" sz="2500" dirty="0" smtClean="0">
                <a:solidFill>
                  <a:srgbClr val="000000"/>
                </a:solidFill>
                <a:latin typeface="Times New Roman" pitchFamily="18" charset="0"/>
              </a:rPr>
              <a:t>The examples in Sections 11.3–11.4 used functions </a:t>
            </a:r>
            <a:r>
              <a:rPr lang="en-US" sz="2500" dirty="0" err="1" smtClean="0">
                <a:solidFill>
                  <a:srgbClr val="000000"/>
                </a:solidFill>
                <a:latin typeface="Lucida Console" pitchFamily="49" charset="0"/>
              </a:rPr>
              <a:t>fprintf</a:t>
            </a:r>
            <a:r>
              <a:rPr lang="en-US" sz="2500" dirty="0" smtClean="0">
                <a:solidFill>
                  <a:srgbClr val="000000"/>
                </a:solidFill>
                <a:latin typeface="Times New Roman" pitchFamily="18" charset="0"/>
              </a:rPr>
              <a:t> and </a:t>
            </a:r>
            <a:r>
              <a:rPr lang="en-US" sz="2500" dirty="0" err="1" smtClean="0">
                <a:solidFill>
                  <a:srgbClr val="000000"/>
                </a:solidFill>
                <a:latin typeface="Lucida Console" pitchFamily="49" charset="0"/>
              </a:rPr>
              <a:t>fscanf</a:t>
            </a:r>
            <a:r>
              <a:rPr lang="en-US" sz="2500" dirty="0" smtClean="0">
                <a:solidFill>
                  <a:srgbClr val="000000"/>
                </a:solidFill>
                <a:latin typeface="Times New Roman" pitchFamily="18" charset="0"/>
              </a:rPr>
              <a:t> to write text to and read text from files, respectively. </a:t>
            </a:r>
          </a:p>
          <a:p>
            <a:pPr eaLnBrk="1" hangingPunct="1">
              <a:lnSpc>
                <a:spcPct val="90000"/>
              </a:lnSpc>
              <a:defRPr/>
            </a:pPr>
            <a:r>
              <a:rPr lang="en-US" sz="2500" dirty="0" smtClean="0">
                <a:solidFill>
                  <a:srgbClr val="000000"/>
                </a:solidFill>
                <a:latin typeface="Times New Roman" pitchFamily="18" charset="0"/>
              </a:rPr>
              <a:t>The new standard’s Annex K provides more secure versions of these functions named </a:t>
            </a:r>
            <a:r>
              <a:rPr lang="en-US" sz="2500" dirty="0" err="1" smtClean="0">
                <a:solidFill>
                  <a:srgbClr val="000000"/>
                </a:solidFill>
                <a:latin typeface="Lucida Console" pitchFamily="49" charset="0"/>
              </a:rPr>
              <a:t>fprintf_s</a:t>
            </a:r>
            <a:r>
              <a:rPr lang="en-US" sz="2500" dirty="0" smtClean="0">
                <a:solidFill>
                  <a:srgbClr val="000000"/>
                </a:solidFill>
                <a:latin typeface="Times New Roman" pitchFamily="18" charset="0"/>
              </a:rPr>
              <a:t> and </a:t>
            </a:r>
            <a:r>
              <a:rPr lang="en-US" sz="2500" dirty="0" err="1" smtClean="0">
                <a:solidFill>
                  <a:srgbClr val="000000"/>
                </a:solidFill>
                <a:latin typeface="Lucida Console" pitchFamily="49" charset="0"/>
              </a:rPr>
              <a:t>fscanf_s</a:t>
            </a:r>
            <a:r>
              <a:rPr lang="en-US" sz="2500" dirty="0" smtClean="0">
                <a:solidFill>
                  <a:srgbClr val="000000"/>
                </a:solidFill>
                <a:latin typeface="Times New Roman" pitchFamily="18" charset="0"/>
              </a:rPr>
              <a:t> that are identical to the </a:t>
            </a:r>
            <a:r>
              <a:rPr lang="en-US" sz="2500" dirty="0" err="1" smtClean="0">
                <a:solidFill>
                  <a:srgbClr val="000000"/>
                </a:solidFill>
                <a:latin typeface="Lucida Console" pitchFamily="49" charset="0"/>
              </a:rPr>
              <a:t>printf_s</a:t>
            </a:r>
            <a:r>
              <a:rPr lang="en-US" sz="2500" dirty="0" smtClean="0">
                <a:solidFill>
                  <a:srgbClr val="000000"/>
                </a:solidFill>
                <a:latin typeface="Times New Roman" pitchFamily="18" charset="0"/>
              </a:rPr>
              <a:t> and </a:t>
            </a:r>
            <a:r>
              <a:rPr lang="en-US" sz="2500" dirty="0" err="1" smtClean="0">
                <a:solidFill>
                  <a:srgbClr val="000000"/>
                </a:solidFill>
                <a:latin typeface="Lucida Console" pitchFamily="49" charset="0"/>
              </a:rPr>
              <a:t>scanf_s</a:t>
            </a:r>
            <a:r>
              <a:rPr lang="en-US" sz="2500" dirty="0" smtClean="0">
                <a:solidFill>
                  <a:srgbClr val="000000"/>
                </a:solidFill>
                <a:latin typeface="Times New Roman" pitchFamily="18" charset="0"/>
              </a:rPr>
              <a:t> functions we’ve previously introduced, except that you also specify a </a:t>
            </a:r>
            <a:r>
              <a:rPr lang="en-US" sz="2500" dirty="0" smtClean="0">
                <a:solidFill>
                  <a:srgbClr val="000000"/>
                </a:solidFill>
                <a:latin typeface="Lucida Console" pitchFamily="49" charset="0"/>
              </a:rPr>
              <a:t>FILE</a:t>
            </a:r>
            <a:r>
              <a:rPr lang="en-US" sz="2500" dirty="0" smtClean="0">
                <a:solidFill>
                  <a:srgbClr val="000000"/>
                </a:solidFill>
                <a:latin typeface="Times New Roman" pitchFamily="18" charset="0"/>
              </a:rPr>
              <a:t> pointer argument indicating the file to manipulate. </a:t>
            </a:r>
          </a:p>
          <a:p>
            <a:pPr eaLnBrk="1" hangingPunct="1">
              <a:lnSpc>
                <a:spcPct val="90000"/>
              </a:lnSpc>
              <a:defRPr/>
            </a:pPr>
            <a:r>
              <a:rPr lang="en-US" sz="2500" dirty="0" smtClean="0">
                <a:solidFill>
                  <a:srgbClr val="000000"/>
                </a:solidFill>
                <a:latin typeface="Times New Roman" pitchFamily="18" charset="0"/>
              </a:rPr>
              <a:t>If your C compiler’s standard libraries include these functions, you should use them instead of </a:t>
            </a:r>
            <a:r>
              <a:rPr lang="en-US" sz="2500" dirty="0" err="1" smtClean="0">
                <a:solidFill>
                  <a:srgbClr val="000000"/>
                </a:solidFill>
                <a:latin typeface="Lucida Console" pitchFamily="49" charset="0"/>
              </a:rPr>
              <a:t>fprintf</a:t>
            </a:r>
            <a:r>
              <a:rPr lang="en-US" sz="2500" dirty="0" smtClean="0">
                <a:solidFill>
                  <a:srgbClr val="000000"/>
                </a:solidFill>
                <a:latin typeface="Times New Roman" pitchFamily="18" charset="0"/>
              </a:rPr>
              <a:t> and </a:t>
            </a:r>
            <a:r>
              <a:rPr lang="en-US" sz="2500" dirty="0" err="1" smtClean="0">
                <a:solidFill>
                  <a:srgbClr val="000000"/>
                </a:solidFill>
                <a:latin typeface="Lucida Console" pitchFamily="49" charset="0"/>
              </a:rPr>
              <a:t>fscanf</a:t>
            </a:r>
            <a:r>
              <a:rPr lang="en-US" sz="2500" dirty="0" smtClean="0">
                <a:solidFill>
                  <a:srgbClr val="000000"/>
                </a:solidFill>
                <a:latin typeface="Times New Roman" pitchFamily="18" charset="0"/>
              </a:rPr>
              <a:t>.</a:t>
            </a:r>
          </a:p>
        </p:txBody>
      </p:sp>
    </p:spTree>
    <p:extLst>
      <p:ext uri="{BB962C8B-B14F-4D97-AF65-F5344CB8AC3E}">
        <p14:creationId xmlns:p14="http://schemas.microsoft.com/office/powerpoint/2010/main" val="42513097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 (Cont.)</a:t>
            </a:r>
          </a:p>
        </p:txBody>
      </p:sp>
      <p:sp>
        <p:nvSpPr>
          <p:cNvPr id="1044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sz="2500" b="1" i="1" dirty="0" smtClean="0">
                <a:solidFill>
                  <a:srgbClr val="000000"/>
                </a:solidFill>
                <a:latin typeface="Times New Roman" pitchFamily="18" charset="0"/>
              </a:rPr>
              <a:t>Chapter 9 of the CERT Secure C Coding Standard</a:t>
            </a:r>
          </a:p>
          <a:p>
            <a:pPr eaLnBrk="1" hangingPunct="1">
              <a:lnSpc>
                <a:spcPct val="90000"/>
              </a:lnSpc>
              <a:defRPr/>
            </a:pPr>
            <a:r>
              <a:rPr lang="en-US" sz="2500" dirty="0" smtClean="0">
                <a:solidFill>
                  <a:srgbClr val="000000"/>
                </a:solidFill>
                <a:latin typeface="Times New Roman" pitchFamily="18" charset="0"/>
              </a:rPr>
              <a:t>Chapter 9 of the CERT Secure C Coding Standard is dedicated to input/output recommendations and rules—many apply to file processing in general and several of these apply to the file-processing functions presented in this chapter. </a:t>
            </a:r>
          </a:p>
          <a:p>
            <a:pPr eaLnBrk="1" hangingPunct="1">
              <a:lnSpc>
                <a:spcPct val="90000"/>
              </a:lnSpc>
              <a:defRPr/>
            </a:pPr>
            <a:r>
              <a:rPr lang="en-US" sz="2500" dirty="0" smtClean="0">
                <a:solidFill>
                  <a:srgbClr val="000000"/>
                </a:solidFill>
                <a:latin typeface="Times New Roman" pitchFamily="18" charset="0"/>
              </a:rPr>
              <a:t>For more information on each, visit </a:t>
            </a:r>
            <a:r>
              <a:rPr lang="en-US" sz="2400" dirty="0" smtClean="0">
                <a:solidFill>
                  <a:srgbClr val="000000"/>
                </a:solidFill>
                <a:latin typeface="Lucida Console" pitchFamily="49" charset="0"/>
              </a:rPr>
              <a:t>www.securecoding.cert.org. </a:t>
            </a:r>
          </a:p>
        </p:txBody>
      </p:sp>
    </p:spTree>
    <p:extLst>
      <p:ext uri="{BB962C8B-B14F-4D97-AF65-F5344CB8AC3E}">
        <p14:creationId xmlns:p14="http://schemas.microsoft.com/office/powerpoint/2010/main" val="17835531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 (Cont.)</a:t>
            </a:r>
          </a:p>
        </p:txBody>
      </p:sp>
      <p:sp>
        <p:nvSpPr>
          <p:cNvPr id="1044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FIO03-C: </a:t>
            </a:r>
          </a:p>
          <a:p>
            <a:pPr eaLnBrk="1" hangingPunct="1">
              <a:lnSpc>
                <a:spcPct val="90000"/>
              </a:lnSpc>
              <a:defRPr/>
            </a:pPr>
            <a:r>
              <a:rPr lang="en-US" sz="2400" dirty="0" smtClean="0">
                <a:solidFill>
                  <a:srgbClr val="000000"/>
                </a:solidFill>
                <a:latin typeface="Times New Roman" pitchFamily="18" charset="0"/>
                <a:cs typeface="Times New Roman" pitchFamily="18" charset="0"/>
              </a:rPr>
              <a:t>When opening a file for writing using the non-exclusive file-open modes (Fig. 11.5), if the file exists, function </a:t>
            </a:r>
            <a:r>
              <a:rPr lang="en-US" sz="2000" dirty="0" err="1" smtClean="0">
                <a:solidFill>
                  <a:srgbClr val="000000"/>
                </a:solidFill>
                <a:latin typeface="Lucida Console" pitchFamily="49" charset="0"/>
                <a:cs typeface="Times New Roman" pitchFamily="18" charset="0"/>
              </a:rPr>
              <a:t>fopen</a:t>
            </a:r>
            <a:r>
              <a:rPr lang="en-US" sz="2400" dirty="0" smtClean="0">
                <a:solidFill>
                  <a:srgbClr val="000000"/>
                </a:solidFill>
                <a:latin typeface="Times New Roman" pitchFamily="18" charset="0"/>
                <a:cs typeface="Times New Roman" pitchFamily="18" charset="0"/>
              </a:rPr>
              <a:t> opens it and truncates its contents, providing no indication of whether the file existed before the </a:t>
            </a:r>
            <a:r>
              <a:rPr lang="en-US" sz="2000" dirty="0" err="1" smtClean="0">
                <a:solidFill>
                  <a:srgbClr val="000000"/>
                </a:solidFill>
                <a:latin typeface="Lucida Console" pitchFamily="49" charset="0"/>
                <a:cs typeface="Times New Roman" pitchFamily="18" charset="0"/>
              </a:rPr>
              <a:t>fopen</a:t>
            </a:r>
            <a:r>
              <a:rPr lang="en-US" sz="2400" dirty="0" smtClean="0">
                <a:solidFill>
                  <a:srgbClr val="000000"/>
                </a:solidFill>
                <a:latin typeface="Times New Roman" pitchFamily="18" charset="0"/>
                <a:cs typeface="Times New Roman" pitchFamily="18" charset="0"/>
              </a:rPr>
              <a:t> call. </a:t>
            </a:r>
          </a:p>
          <a:p>
            <a:pPr eaLnBrk="1" hangingPunct="1">
              <a:lnSpc>
                <a:spcPct val="90000"/>
              </a:lnSpc>
              <a:defRPr/>
            </a:pPr>
            <a:r>
              <a:rPr lang="en-US" sz="2400" dirty="0" smtClean="0">
                <a:solidFill>
                  <a:srgbClr val="000000"/>
                </a:solidFill>
                <a:latin typeface="Times New Roman" pitchFamily="18" charset="0"/>
                <a:cs typeface="Times New Roman" pitchFamily="18" charset="0"/>
              </a:rPr>
              <a:t>To ensure that an existing file is not opened and truncated, you can use C11’s new exclusive mode (discussed in Section 11.3), which allows </a:t>
            </a:r>
            <a:r>
              <a:rPr lang="en-US" sz="2000" dirty="0" err="1" smtClean="0">
                <a:solidFill>
                  <a:srgbClr val="000000"/>
                </a:solidFill>
                <a:latin typeface="Lucida Console" pitchFamily="49" charset="0"/>
                <a:cs typeface="Times New Roman" pitchFamily="18" charset="0"/>
              </a:rPr>
              <a:t>fopen</a:t>
            </a:r>
            <a:r>
              <a:rPr lang="en-US" sz="2400" dirty="0" smtClean="0">
                <a:solidFill>
                  <a:srgbClr val="000000"/>
                </a:solidFill>
                <a:latin typeface="Times New Roman" pitchFamily="18" charset="0"/>
                <a:cs typeface="Times New Roman" pitchFamily="18" charset="0"/>
              </a:rPr>
              <a:t> to open the file only if it does not already exist.</a:t>
            </a:r>
          </a:p>
        </p:txBody>
      </p:sp>
    </p:spTree>
    <p:extLst>
      <p:ext uri="{BB962C8B-B14F-4D97-AF65-F5344CB8AC3E}">
        <p14:creationId xmlns:p14="http://schemas.microsoft.com/office/powerpoint/2010/main" val="26415858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 (Cont.)</a:t>
            </a:r>
          </a:p>
        </p:txBody>
      </p:sp>
      <p:sp>
        <p:nvSpPr>
          <p:cNvPr id="1044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FIO04-C: </a:t>
            </a:r>
          </a:p>
          <a:p>
            <a:pPr eaLnBrk="1" hangingPunct="1">
              <a:lnSpc>
                <a:spcPct val="90000"/>
              </a:lnSpc>
              <a:defRPr/>
            </a:pPr>
            <a:r>
              <a:rPr lang="en-US" sz="2400" dirty="0" smtClean="0">
                <a:solidFill>
                  <a:srgbClr val="000000"/>
                </a:solidFill>
                <a:latin typeface="Times New Roman" pitchFamily="18" charset="0"/>
                <a:cs typeface="Times New Roman" pitchFamily="18" charset="0"/>
              </a:rPr>
              <a:t>In industrial-strength code, you should always check the return values of file-processing functions that return error indicators to ensure that the functions performed their tasks correctly.</a:t>
            </a:r>
          </a:p>
          <a:p>
            <a:pPr marL="109537" indent="0" eaLnBrk="1" hangingPunct="1">
              <a:lnSpc>
                <a:spcPct val="90000"/>
              </a:lnSpc>
              <a:buFont typeface="Wingdings 3" panose="05040102010807070707" pitchFamily="18" charset="2"/>
              <a:buNone/>
              <a:defRPr/>
            </a:pPr>
            <a:endParaRPr lang="en-US" sz="2400" dirty="0" smtClean="0">
              <a:solidFill>
                <a:srgbClr val="000000"/>
              </a:solidFill>
              <a:latin typeface="Times New Roman" pitchFamily="18" charset="0"/>
              <a:cs typeface="Times New Roman" pitchFamily="18" charset="0"/>
            </a:endParaRPr>
          </a:p>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FIO07-C.</a:t>
            </a:r>
          </a:p>
          <a:p>
            <a:pPr eaLnBrk="1" hangingPunct="1">
              <a:lnSpc>
                <a:spcPct val="90000"/>
              </a:lnSpc>
              <a:defRPr/>
            </a:pPr>
            <a:r>
              <a:rPr lang="en-US" sz="2400" dirty="0" smtClean="0">
                <a:solidFill>
                  <a:srgbClr val="000000"/>
                </a:solidFill>
                <a:latin typeface="Times New Roman" pitchFamily="18" charset="0"/>
                <a:cs typeface="Times New Roman" pitchFamily="18" charset="0"/>
              </a:rPr>
              <a:t>Function rewind does not return a value, so you cannot test whether the operation was successful. </a:t>
            </a:r>
          </a:p>
          <a:p>
            <a:pPr eaLnBrk="1" hangingPunct="1">
              <a:lnSpc>
                <a:spcPct val="90000"/>
              </a:lnSpc>
              <a:defRPr/>
            </a:pPr>
            <a:r>
              <a:rPr lang="en-US" sz="2400" dirty="0" smtClean="0">
                <a:solidFill>
                  <a:srgbClr val="000000"/>
                </a:solidFill>
                <a:latin typeface="Times New Roman" pitchFamily="18" charset="0"/>
                <a:cs typeface="Times New Roman" pitchFamily="18" charset="0"/>
              </a:rPr>
              <a:t>It’s recommended instead that you use function </a:t>
            </a:r>
            <a:r>
              <a:rPr lang="en-US" sz="2000" dirty="0" err="1" smtClean="0">
                <a:solidFill>
                  <a:srgbClr val="000000"/>
                </a:solidFill>
                <a:latin typeface="Lucida Console" pitchFamily="49" charset="0"/>
                <a:cs typeface="Times New Roman" pitchFamily="18" charset="0"/>
              </a:rPr>
              <a:t>fseek</a:t>
            </a:r>
            <a:r>
              <a:rPr lang="en-US" sz="2400" dirty="0" smtClean="0">
                <a:solidFill>
                  <a:srgbClr val="000000"/>
                </a:solidFill>
                <a:latin typeface="Times New Roman" pitchFamily="18" charset="0"/>
                <a:cs typeface="Times New Roman" pitchFamily="18" charset="0"/>
              </a:rPr>
              <a:t>, because it returns a non-zero value if it fails.</a:t>
            </a:r>
          </a:p>
        </p:txBody>
      </p:sp>
    </p:spTree>
    <p:extLst>
      <p:ext uri="{BB962C8B-B14F-4D97-AF65-F5344CB8AC3E}">
        <p14:creationId xmlns:p14="http://schemas.microsoft.com/office/powerpoint/2010/main" val="125862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20483" name="Text Placeholder 2"/>
          <p:cNvSpPr>
            <a:spLocks noGrp="1"/>
          </p:cNvSpPr>
          <p:nvPr>
            <p:ph type="body" idx="1"/>
          </p:nvPr>
        </p:nvSpPr>
        <p:spPr/>
        <p:txBody>
          <a:bodyPr>
            <a:normAutofit fontScale="92500"/>
          </a:bodyPr>
          <a:lstStyle/>
          <a:p>
            <a:pPr eaLnBrk="1" hangingPunct="1"/>
            <a:r>
              <a:rPr lang="en-US" altLang="en-US" smtClean="0">
                <a:solidFill>
                  <a:srgbClr val="000000"/>
                </a:solidFill>
                <a:latin typeface="Times New Roman" panose="02020603050405020304" pitchFamily="18" charset="0"/>
              </a:rPr>
              <a:t>For each client, the program obtains an </a:t>
            </a:r>
            <a:r>
              <a:rPr lang="en-US" altLang="en-US" i="1" smtClean="0">
                <a:solidFill>
                  <a:srgbClr val="000000"/>
                </a:solidFill>
                <a:latin typeface="Times New Roman" panose="02020603050405020304" pitchFamily="18" charset="0"/>
              </a:rPr>
              <a:t>account number</a:t>
            </a:r>
            <a:r>
              <a:rPr lang="en-US" altLang="en-US" smtClean="0">
                <a:solidFill>
                  <a:srgbClr val="000000"/>
                </a:solidFill>
                <a:latin typeface="Times New Roman" panose="02020603050405020304" pitchFamily="18" charset="0"/>
              </a:rPr>
              <a:t>, the </a:t>
            </a:r>
            <a:r>
              <a:rPr lang="en-US" altLang="en-US" i="1" smtClean="0">
                <a:solidFill>
                  <a:srgbClr val="000000"/>
                </a:solidFill>
                <a:latin typeface="Times New Roman" panose="02020603050405020304" pitchFamily="18" charset="0"/>
              </a:rPr>
              <a:t>client’s name </a:t>
            </a:r>
            <a:r>
              <a:rPr lang="en-US" altLang="en-US" smtClean="0">
                <a:solidFill>
                  <a:srgbClr val="000000"/>
                </a:solidFill>
                <a:latin typeface="Times New Roman" panose="02020603050405020304" pitchFamily="18" charset="0"/>
              </a:rPr>
              <a:t>and the </a:t>
            </a:r>
            <a:r>
              <a:rPr lang="en-US" altLang="en-US" i="1" smtClean="0">
                <a:solidFill>
                  <a:srgbClr val="000000"/>
                </a:solidFill>
                <a:latin typeface="Times New Roman" panose="02020603050405020304" pitchFamily="18" charset="0"/>
              </a:rPr>
              <a:t>client’s balance </a:t>
            </a:r>
            <a:r>
              <a:rPr lang="en-US" altLang="en-US" smtClean="0">
                <a:solidFill>
                  <a:srgbClr val="000000"/>
                </a:solidFill>
                <a:latin typeface="Times New Roman" panose="02020603050405020304" pitchFamily="18" charset="0"/>
              </a:rPr>
              <a:t>(i.e., the amount the client owes the company for goods and services received in the past). </a:t>
            </a:r>
          </a:p>
          <a:p>
            <a:pPr eaLnBrk="1" hangingPunct="1"/>
            <a:r>
              <a:rPr lang="en-US" altLang="en-US" smtClean="0">
                <a:solidFill>
                  <a:srgbClr val="000000"/>
                </a:solidFill>
                <a:latin typeface="Times New Roman" panose="02020603050405020304" pitchFamily="18" charset="0"/>
              </a:rPr>
              <a:t>The data obtained for each client constitutes a “record” for that client. </a:t>
            </a:r>
          </a:p>
          <a:p>
            <a:pPr eaLnBrk="1" hangingPunct="1"/>
            <a:r>
              <a:rPr lang="en-US" altLang="en-US" smtClean="0">
                <a:solidFill>
                  <a:srgbClr val="000000"/>
                </a:solidFill>
                <a:latin typeface="Times New Roman" panose="02020603050405020304" pitchFamily="18" charset="0"/>
              </a:rPr>
              <a:t>The account number is used as the record key in this application—the file will be created and maintained in account-number order. </a:t>
            </a:r>
          </a:p>
        </p:txBody>
      </p:sp>
    </p:spTree>
    <p:extLst>
      <p:ext uri="{BB962C8B-B14F-4D97-AF65-F5344CB8AC3E}">
        <p14:creationId xmlns:p14="http://schemas.microsoft.com/office/powerpoint/2010/main" val="23198379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 (Cont.)</a:t>
            </a:r>
          </a:p>
        </p:txBody>
      </p:sp>
      <p:sp>
        <p:nvSpPr>
          <p:cNvPr id="1044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FIO09-C: </a:t>
            </a:r>
          </a:p>
          <a:p>
            <a:pPr eaLnBrk="1" hangingPunct="1">
              <a:lnSpc>
                <a:spcPct val="90000"/>
              </a:lnSpc>
              <a:defRPr/>
            </a:pPr>
            <a:r>
              <a:rPr lang="en-US" sz="2400" dirty="0" smtClean="0">
                <a:solidFill>
                  <a:srgbClr val="000000"/>
                </a:solidFill>
                <a:latin typeface="Times New Roman" pitchFamily="18" charset="0"/>
                <a:cs typeface="Times New Roman" pitchFamily="18" charset="0"/>
              </a:rPr>
              <a:t>We demonstrated both text files and binary files in this chapter. </a:t>
            </a:r>
          </a:p>
          <a:p>
            <a:pPr eaLnBrk="1" hangingPunct="1">
              <a:lnSpc>
                <a:spcPct val="90000"/>
              </a:lnSpc>
              <a:defRPr/>
            </a:pPr>
            <a:r>
              <a:rPr lang="en-US" sz="2400" dirty="0" smtClean="0">
                <a:solidFill>
                  <a:srgbClr val="000000"/>
                </a:solidFill>
                <a:latin typeface="Times New Roman" pitchFamily="18" charset="0"/>
                <a:cs typeface="Times New Roman" pitchFamily="18" charset="0"/>
              </a:rPr>
              <a:t>Due to differences in binary data representations across platforms, files written in binary format often are not portable. </a:t>
            </a:r>
          </a:p>
          <a:p>
            <a:pPr eaLnBrk="1" hangingPunct="1">
              <a:lnSpc>
                <a:spcPct val="90000"/>
              </a:lnSpc>
              <a:defRPr/>
            </a:pPr>
            <a:r>
              <a:rPr lang="en-US" sz="2400" dirty="0" smtClean="0">
                <a:solidFill>
                  <a:srgbClr val="000000"/>
                </a:solidFill>
                <a:latin typeface="Times New Roman" pitchFamily="18" charset="0"/>
                <a:cs typeface="Times New Roman" pitchFamily="18" charset="0"/>
              </a:rPr>
              <a:t>For more portable file representations, consider using text files or a function library that can handle the differences in binary file representations across platforms. </a:t>
            </a:r>
          </a:p>
        </p:txBody>
      </p:sp>
    </p:spTree>
    <p:extLst>
      <p:ext uri="{BB962C8B-B14F-4D97-AF65-F5344CB8AC3E}">
        <p14:creationId xmlns:p14="http://schemas.microsoft.com/office/powerpoint/2010/main" val="3471564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11.10  </a:t>
            </a:r>
            <a:r>
              <a:rPr lang="en-US" dirty="0" smtClean="0">
                <a:solidFill>
                  <a:srgbClr val="3380E6"/>
                </a:solidFill>
                <a:latin typeface="Arial"/>
              </a:rPr>
              <a:t>Secure C Programming (Cont.)</a:t>
            </a:r>
          </a:p>
        </p:txBody>
      </p:sp>
      <p:sp>
        <p:nvSpPr>
          <p:cNvPr id="1044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FIO14-C. </a:t>
            </a:r>
          </a:p>
          <a:p>
            <a:pPr eaLnBrk="1" hangingPunct="1">
              <a:lnSpc>
                <a:spcPct val="90000"/>
              </a:lnSpc>
              <a:defRPr/>
            </a:pPr>
            <a:r>
              <a:rPr lang="en-US" sz="2400" dirty="0" smtClean="0">
                <a:solidFill>
                  <a:srgbClr val="000000"/>
                </a:solidFill>
                <a:latin typeface="Times New Roman" pitchFamily="18" charset="0"/>
                <a:cs typeface="Times New Roman" pitchFamily="18" charset="0"/>
              </a:rPr>
              <a:t>Some library functions do not operate identically on text files and binary files. </a:t>
            </a:r>
          </a:p>
          <a:p>
            <a:pPr eaLnBrk="1" hangingPunct="1">
              <a:lnSpc>
                <a:spcPct val="90000"/>
              </a:lnSpc>
              <a:defRPr/>
            </a:pPr>
            <a:r>
              <a:rPr lang="en-US" sz="2400" dirty="0" smtClean="0">
                <a:solidFill>
                  <a:srgbClr val="000000"/>
                </a:solidFill>
                <a:latin typeface="Times New Roman" pitchFamily="18" charset="0"/>
                <a:cs typeface="Times New Roman" pitchFamily="18" charset="0"/>
              </a:rPr>
              <a:t>In particular, function </a:t>
            </a:r>
            <a:r>
              <a:rPr lang="en-US" sz="2000" dirty="0" err="1" smtClean="0">
                <a:solidFill>
                  <a:srgbClr val="000000"/>
                </a:solidFill>
                <a:latin typeface="Lucida Console" pitchFamily="49" charset="0"/>
                <a:cs typeface="Times New Roman" pitchFamily="18" charset="0"/>
              </a:rPr>
              <a:t>fseek</a:t>
            </a:r>
            <a:r>
              <a:rPr lang="en-US" sz="2400" dirty="0" smtClean="0">
                <a:solidFill>
                  <a:srgbClr val="000000"/>
                </a:solidFill>
                <a:latin typeface="Times New Roman" pitchFamily="18" charset="0"/>
                <a:cs typeface="Times New Roman" pitchFamily="18" charset="0"/>
              </a:rPr>
              <a:t> is not guaranteed to work correctly with binary files if you seek from </a:t>
            </a:r>
            <a:r>
              <a:rPr lang="en-US" sz="2000" dirty="0" smtClean="0">
                <a:solidFill>
                  <a:srgbClr val="000000"/>
                </a:solidFill>
                <a:latin typeface="Lucida Console" pitchFamily="49" charset="0"/>
                <a:cs typeface="Times New Roman" pitchFamily="18" charset="0"/>
              </a:rPr>
              <a:t>SEEK_END</a:t>
            </a:r>
            <a:r>
              <a:rPr lang="en-US" sz="2400" dirty="0" smtClean="0">
                <a:solidFill>
                  <a:srgbClr val="000000"/>
                </a:solidFill>
                <a:latin typeface="Times New Roman" pitchFamily="18" charset="0"/>
                <a:cs typeface="Times New Roman" pitchFamily="18" charset="0"/>
              </a:rPr>
              <a:t>, so </a:t>
            </a:r>
            <a:r>
              <a:rPr lang="en-US" sz="2000" dirty="0" smtClean="0">
                <a:solidFill>
                  <a:srgbClr val="000000"/>
                </a:solidFill>
                <a:latin typeface="Lucida Console" pitchFamily="49" charset="0"/>
                <a:cs typeface="Times New Roman" pitchFamily="18" charset="0"/>
              </a:rPr>
              <a:t>SEEK_SET</a:t>
            </a:r>
            <a:r>
              <a:rPr lang="en-US" sz="2400" dirty="0" smtClean="0">
                <a:solidFill>
                  <a:srgbClr val="000000"/>
                </a:solidFill>
                <a:latin typeface="Times New Roman" pitchFamily="18" charset="0"/>
                <a:cs typeface="Times New Roman" pitchFamily="18" charset="0"/>
              </a:rPr>
              <a:t> should be used.</a:t>
            </a:r>
          </a:p>
          <a:p>
            <a:pPr eaLnBrk="1" hangingPunct="1">
              <a:lnSpc>
                <a:spcPct val="90000"/>
              </a:lnSpc>
              <a:defRPr/>
            </a:pPr>
            <a:endParaRPr lang="en-US" sz="2400" dirty="0" smtClean="0">
              <a:solidFill>
                <a:srgbClr val="000000"/>
              </a:solidFill>
              <a:latin typeface="Times New Roman" pitchFamily="18" charset="0"/>
              <a:cs typeface="Times New Roman" pitchFamily="18" charset="0"/>
            </a:endParaRPr>
          </a:p>
          <a:p>
            <a:pPr marL="109537" indent="0" eaLnBrk="1" hangingPunct="1">
              <a:lnSpc>
                <a:spcPct val="90000"/>
              </a:lnSpc>
              <a:buFont typeface="Wingdings 3" panose="05040102010807070707" pitchFamily="18" charset="2"/>
              <a:buNone/>
              <a:defRPr/>
            </a:pPr>
            <a:r>
              <a:rPr lang="en-US" sz="2400" dirty="0" smtClean="0">
                <a:solidFill>
                  <a:srgbClr val="000000"/>
                </a:solidFill>
                <a:latin typeface="Times New Roman" pitchFamily="18" charset="0"/>
                <a:cs typeface="Times New Roman" pitchFamily="18" charset="0"/>
              </a:rPr>
              <a:t>FIO42-C. </a:t>
            </a:r>
          </a:p>
          <a:p>
            <a:pPr eaLnBrk="1" hangingPunct="1">
              <a:lnSpc>
                <a:spcPct val="90000"/>
              </a:lnSpc>
              <a:defRPr/>
            </a:pPr>
            <a:r>
              <a:rPr lang="en-US" sz="2400" dirty="0" smtClean="0">
                <a:solidFill>
                  <a:srgbClr val="000000"/>
                </a:solidFill>
                <a:latin typeface="Times New Roman" pitchFamily="18" charset="0"/>
                <a:cs typeface="Times New Roman" pitchFamily="18" charset="0"/>
              </a:rPr>
              <a:t>On many platforms, you can have only a limited number of files open at once. For this reason, you should always close a file as soon as it’s no longer needed by your program. </a:t>
            </a:r>
          </a:p>
        </p:txBody>
      </p:sp>
    </p:spTree>
    <p:extLst>
      <p:ext uri="{BB962C8B-B14F-4D97-AF65-F5344CB8AC3E}">
        <p14:creationId xmlns:p14="http://schemas.microsoft.com/office/powerpoint/2010/main" val="241844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21507" name="Text Placeholder 2"/>
          <p:cNvSpPr>
            <a:spLocks noGrp="1"/>
          </p:cNvSpPr>
          <p:nvPr>
            <p:ph type="body" idx="1"/>
          </p:nvPr>
        </p:nvSpPr>
        <p:spPr/>
        <p:txBody>
          <a:bodyPr>
            <a:normAutofit fontScale="92500" lnSpcReduction="10000"/>
          </a:bodyPr>
          <a:lstStyle/>
          <a:p>
            <a:pPr eaLnBrk="1" hangingPunct="1"/>
            <a:r>
              <a:rPr lang="en-US" altLang="en-US" smtClean="0">
                <a:solidFill>
                  <a:srgbClr val="000000"/>
                </a:solidFill>
                <a:latin typeface="Times New Roman" panose="02020603050405020304" pitchFamily="18" charset="0"/>
              </a:rPr>
              <a:t>This program assumes the user enters the records in account-number order. </a:t>
            </a:r>
          </a:p>
          <a:p>
            <a:pPr eaLnBrk="1" hangingPunct="1"/>
            <a:r>
              <a:rPr lang="en-US" altLang="en-US" smtClean="0">
                <a:solidFill>
                  <a:srgbClr val="000000"/>
                </a:solidFill>
                <a:latin typeface="Times New Roman" panose="02020603050405020304" pitchFamily="18" charset="0"/>
              </a:rPr>
              <a:t>In a comprehensive accounts receivable system, a sorting capability would be provided so the user could enter the records in any order. </a:t>
            </a:r>
          </a:p>
          <a:p>
            <a:pPr eaLnBrk="1" hangingPunct="1"/>
            <a:r>
              <a:rPr lang="en-US" altLang="en-US" smtClean="0">
                <a:solidFill>
                  <a:srgbClr val="000000"/>
                </a:solidFill>
                <a:latin typeface="Times New Roman" panose="02020603050405020304" pitchFamily="18" charset="0"/>
              </a:rPr>
              <a:t>The records would then be sorted and written to the file. </a:t>
            </a:r>
          </a:p>
          <a:p>
            <a:pPr eaLnBrk="1" hangingPunct="1"/>
            <a:r>
              <a:rPr lang="en-US" altLang="en-US" smtClean="0">
                <a:solidFill>
                  <a:srgbClr val="000000"/>
                </a:solidFill>
                <a:latin typeface="Times New Roman" panose="02020603050405020304" pitchFamily="18" charset="0"/>
              </a:rPr>
              <a:t>[</a:t>
            </a:r>
            <a:r>
              <a:rPr lang="en-US" altLang="en-US" i="1" smtClean="0">
                <a:solidFill>
                  <a:srgbClr val="000000"/>
                </a:solidFill>
                <a:latin typeface="Times New Roman" panose="02020603050405020304" pitchFamily="18" charset="0"/>
              </a:rPr>
              <a:t>Note: </a:t>
            </a:r>
            <a:r>
              <a:rPr lang="en-US" altLang="en-US" smtClean="0">
                <a:solidFill>
                  <a:srgbClr val="000000"/>
                </a:solidFill>
                <a:latin typeface="Times New Roman" panose="02020603050405020304" pitchFamily="18" charset="0"/>
              </a:rPr>
              <a:t>Figures 11.6–11.7 use the data file created in Fig. 11.2, so you must run Fig. 11.2 before Figs. 11.6–11.7.]</a:t>
            </a:r>
          </a:p>
        </p:txBody>
      </p:sp>
    </p:spTree>
    <p:extLst>
      <p:ext uri="{BB962C8B-B14F-4D97-AF65-F5344CB8AC3E}">
        <p14:creationId xmlns:p14="http://schemas.microsoft.com/office/powerpoint/2010/main" val="201674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1233188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49" cy="6314609"/>
          </a:xfrm>
          <a:prstGeom prst="rect">
            <a:avLst/>
          </a:prstGeom>
          <a:noFill/>
          <a:ln>
            <a:noFill/>
          </a:ln>
        </p:spPr>
      </p:pic>
    </p:spTree>
    <p:extLst>
      <p:ext uri="{BB962C8B-B14F-4D97-AF65-F5344CB8AC3E}">
        <p14:creationId xmlns:p14="http://schemas.microsoft.com/office/powerpoint/2010/main" val="1489286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24579" name="Text Placeholder 2"/>
          <p:cNvSpPr>
            <a:spLocks noGrp="1"/>
          </p:cNvSpPr>
          <p:nvPr>
            <p:ph type="body" idx="1"/>
          </p:nvPr>
        </p:nvSpPr>
        <p:spPr/>
        <p:txBody>
          <a:bodyPr>
            <a:normAutofit lnSpcReduction="10000"/>
          </a:bodyPr>
          <a:lstStyle/>
          <a:p>
            <a:pPr eaLnBrk="1" hangingPunct="1">
              <a:lnSpc>
                <a:spcPct val="90000"/>
              </a:lnSpc>
            </a:pPr>
            <a:r>
              <a:rPr lang="en-US" altLang="en-US" sz="2500" dirty="0" smtClean="0">
                <a:solidFill>
                  <a:srgbClr val="000000"/>
                </a:solidFill>
                <a:latin typeface="Times New Roman" panose="02020603050405020304" pitchFamily="18" charset="0"/>
              </a:rPr>
              <a:t>Now let’s examine this program. </a:t>
            </a:r>
          </a:p>
          <a:p>
            <a:pPr eaLnBrk="1" hangingPunct="1">
              <a:lnSpc>
                <a:spcPct val="90000"/>
              </a:lnSpc>
            </a:pPr>
            <a:r>
              <a:rPr lang="en-US" altLang="en-US" sz="2500" dirty="0" err="1" smtClean="0">
                <a:solidFill>
                  <a:srgbClr val="000000"/>
                </a:solidFill>
                <a:latin typeface="Lucida Console" panose="020B0609040504020204" pitchFamily="49" charset="0"/>
              </a:rPr>
              <a:t>cfptr</a:t>
            </a:r>
            <a:r>
              <a:rPr lang="en-US" altLang="en-US" sz="2500" dirty="0" smtClean="0">
                <a:solidFill>
                  <a:srgbClr val="000000"/>
                </a:solidFill>
                <a:latin typeface="Times New Roman" panose="02020603050405020304" pitchFamily="18" charset="0"/>
              </a:rPr>
              <a:t> is a </a:t>
            </a:r>
            <a:r>
              <a:rPr lang="en-US" altLang="en-US" sz="2500" i="1" dirty="0" smtClean="0">
                <a:solidFill>
                  <a:srgbClr val="000000"/>
                </a:solidFill>
                <a:latin typeface="Times New Roman" panose="02020603050405020304" pitchFamily="18" charset="0"/>
              </a:rPr>
              <a:t>pointer to a </a:t>
            </a:r>
            <a:r>
              <a:rPr lang="en-US" altLang="en-US" sz="2500" i="1" dirty="0" smtClean="0">
                <a:solidFill>
                  <a:srgbClr val="000000"/>
                </a:solidFill>
                <a:latin typeface="Lucida Console" panose="020B0609040504020204" pitchFamily="49" charset="0"/>
              </a:rPr>
              <a:t>FILE</a:t>
            </a:r>
            <a:r>
              <a:rPr lang="en-US" altLang="en-US" sz="2500" i="1" dirty="0" smtClean="0">
                <a:solidFill>
                  <a:srgbClr val="000000"/>
                </a:solidFill>
                <a:latin typeface="Times New Roman" panose="02020603050405020304" pitchFamily="18" charset="0"/>
              </a:rPr>
              <a:t> structure</a:t>
            </a:r>
            <a:r>
              <a:rPr lang="en-US" altLang="en-US" sz="2500" dirty="0" smtClean="0">
                <a:solidFill>
                  <a:srgbClr val="000000"/>
                </a:solidFill>
                <a:latin typeface="Times New Roman" panose="02020603050405020304" pitchFamily="18" charset="0"/>
              </a:rPr>
              <a:t>. </a:t>
            </a:r>
          </a:p>
          <a:p>
            <a:pPr eaLnBrk="1" hangingPunct="1">
              <a:lnSpc>
                <a:spcPct val="90000"/>
              </a:lnSpc>
            </a:pPr>
            <a:r>
              <a:rPr lang="en-US" altLang="en-US" sz="2500" dirty="0" smtClean="0">
                <a:solidFill>
                  <a:srgbClr val="000000"/>
                </a:solidFill>
                <a:latin typeface="Times New Roman" panose="02020603050405020304" pitchFamily="18" charset="0"/>
              </a:rPr>
              <a:t>A C program administers each file with a separate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structure. </a:t>
            </a:r>
          </a:p>
          <a:p>
            <a:pPr eaLnBrk="1" hangingPunct="1">
              <a:lnSpc>
                <a:spcPct val="90000"/>
              </a:lnSpc>
            </a:pPr>
            <a:r>
              <a:rPr lang="en-US" altLang="en-US" sz="2500" dirty="0" smtClean="0">
                <a:solidFill>
                  <a:srgbClr val="000000"/>
                </a:solidFill>
                <a:latin typeface="Times New Roman" panose="02020603050405020304" pitchFamily="18" charset="0"/>
              </a:rPr>
              <a:t>You need not know the specifics of the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structure to use files, but you can study the declaration in </a:t>
            </a:r>
            <a:r>
              <a:rPr lang="en-US" altLang="en-US" sz="2500" dirty="0" err="1" smtClean="0">
                <a:solidFill>
                  <a:srgbClr val="000000"/>
                </a:solidFill>
                <a:latin typeface="Lucida Console" panose="020B0609040504020204" pitchFamily="49" charset="0"/>
              </a:rPr>
              <a:t>stdio.h</a:t>
            </a:r>
            <a:r>
              <a:rPr lang="en-US" altLang="en-US" sz="2500" dirty="0" smtClean="0">
                <a:solidFill>
                  <a:srgbClr val="000000"/>
                </a:solidFill>
                <a:latin typeface="Times New Roman" panose="02020603050405020304" pitchFamily="18" charset="0"/>
              </a:rPr>
              <a:t> if you like. </a:t>
            </a:r>
          </a:p>
          <a:p>
            <a:pPr eaLnBrk="1" hangingPunct="1">
              <a:lnSpc>
                <a:spcPct val="90000"/>
              </a:lnSpc>
            </a:pPr>
            <a:r>
              <a:rPr lang="en-US" altLang="en-US" sz="2500" dirty="0" smtClean="0">
                <a:solidFill>
                  <a:srgbClr val="000000"/>
                </a:solidFill>
                <a:latin typeface="Times New Roman" panose="02020603050405020304" pitchFamily="18" charset="0"/>
              </a:rPr>
              <a:t>We’ll soon see precisely how the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structure leads indirectly to the operating system’s file control block (FCB) for a file. </a:t>
            </a:r>
          </a:p>
          <a:p>
            <a:pPr eaLnBrk="1" hangingPunct="1">
              <a:lnSpc>
                <a:spcPct val="90000"/>
              </a:lnSpc>
            </a:pPr>
            <a:r>
              <a:rPr lang="en-US" altLang="en-US" sz="2500" dirty="0" smtClean="0">
                <a:solidFill>
                  <a:srgbClr val="000000"/>
                </a:solidFill>
                <a:latin typeface="Times New Roman" panose="02020603050405020304" pitchFamily="18" charset="0"/>
              </a:rPr>
              <a:t>Each open file must have a separately declared pointer of type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that’s used to refer to the file. </a:t>
            </a:r>
          </a:p>
        </p:txBody>
      </p:sp>
    </p:spTree>
    <p:extLst>
      <p:ext uri="{BB962C8B-B14F-4D97-AF65-F5344CB8AC3E}">
        <p14:creationId xmlns:p14="http://schemas.microsoft.com/office/powerpoint/2010/main" val="3447572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 name="Text Placeholder 2"/>
          <p:cNvSpPr>
            <a:spLocks noGrp="1"/>
          </p:cNvSpPr>
          <p:nvPr>
            <p:ph type="body" idx="1"/>
          </p:nvPr>
        </p:nvSpPr>
        <p:spPr/>
        <p:txBody>
          <a:bodyPr>
            <a:normAutofit fontScale="85000" lnSpcReduction="10000"/>
          </a:bodyPr>
          <a:lstStyle/>
          <a:p>
            <a:pPr eaLnBrk="1" hangingPunct="1">
              <a:lnSpc>
                <a:spcPct val="90000"/>
              </a:lnSpc>
              <a:defRPr/>
            </a:pPr>
            <a:r>
              <a:rPr lang="en-US" dirty="0" smtClean="0">
                <a:solidFill>
                  <a:srgbClr val="000000"/>
                </a:solidFill>
                <a:latin typeface="Times New Roman" pitchFamily="18" charset="0"/>
              </a:rPr>
              <a:t>The file name—</a:t>
            </a:r>
            <a:r>
              <a:rPr lang="en-US" dirty="0" smtClean="0">
                <a:solidFill>
                  <a:srgbClr val="000000"/>
                </a:solidFill>
                <a:latin typeface="Lucida Console" pitchFamily="49" charset="0"/>
              </a:rPr>
              <a:t>"clients.dat"</a:t>
            </a:r>
            <a:r>
              <a:rPr lang="en-US" dirty="0" smtClean="0">
                <a:solidFill>
                  <a:srgbClr val="000000"/>
                </a:solidFill>
                <a:latin typeface="Times New Roman" pitchFamily="18" charset="0"/>
              </a:rPr>
              <a:t>—is used by the program and establishes a “line of communication” with the file. </a:t>
            </a:r>
          </a:p>
          <a:p>
            <a:pPr eaLnBrk="1" hangingPunct="1">
              <a:lnSpc>
                <a:spcPct val="90000"/>
              </a:lnSpc>
              <a:defRPr/>
            </a:pPr>
            <a:r>
              <a:rPr lang="en-US" dirty="0" smtClean="0">
                <a:solidFill>
                  <a:srgbClr val="000000"/>
                </a:solidFill>
                <a:latin typeface="Times New Roman" pitchFamily="18" charset="0"/>
              </a:rPr>
              <a:t>The file pointer </a:t>
            </a:r>
            <a:r>
              <a:rPr lang="en-US" dirty="0" err="1" smtClean="0">
                <a:solidFill>
                  <a:srgbClr val="000000"/>
                </a:solidFill>
                <a:latin typeface="Lucida Console" pitchFamily="49" charset="0"/>
              </a:rPr>
              <a:t>cfPtr</a:t>
            </a:r>
            <a:r>
              <a:rPr lang="en-US" dirty="0" smtClean="0">
                <a:solidFill>
                  <a:srgbClr val="000000"/>
                </a:solidFill>
                <a:latin typeface="Times New Roman" pitchFamily="18" charset="0"/>
              </a:rPr>
              <a:t> is assigned </a:t>
            </a:r>
            <a:r>
              <a:rPr lang="en-US" i="1" dirty="0" smtClean="0">
                <a:solidFill>
                  <a:srgbClr val="000000"/>
                </a:solidFill>
                <a:latin typeface="Times New Roman" pitchFamily="18" charset="0"/>
              </a:rPr>
              <a:t>a pointer to the </a:t>
            </a:r>
            <a:r>
              <a:rPr lang="en-US" i="1" dirty="0" smtClean="0">
                <a:solidFill>
                  <a:srgbClr val="000000"/>
                </a:solidFill>
                <a:latin typeface="Lucida Console" pitchFamily="49" charset="0"/>
              </a:rPr>
              <a:t>FILE</a:t>
            </a:r>
            <a:r>
              <a:rPr lang="en-US" i="1" dirty="0" smtClean="0">
                <a:solidFill>
                  <a:srgbClr val="000000"/>
                </a:solidFill>
                <a:latin typeface="Times New Roman" pitchFamily="18" charset="0"/>
              </a:rPr>
              <a:t> structure</a:t>
            </a:r>
            <a:r>
              <a:rPr lang="en-US" dirty="0" smtClean="0">
                <a:solidFill>
                  <a:srgbClr val="000000"/>
                </a:solidFill>
                <a:latin typeface="Times New Roman" pitchFamily="18" charset="0"/>
              </a:rPr>
              <a:t> for the file opened with </a:t>
            </a:r>
            <a:r>
              <a:rPr lang="en-US" dirty="0" err="1" smtClean="0">
                <a:solidFill>
                  <a:srgbClr val="000000"/>
                </a:solidFill>
                <a:latin typeface="Lucida Console" pitchFamily="49" charset="0"/>
              </a:rPr>
              <a:t>fopen</a:t>
            </a:r>
            <a:r>
              <a:rPr lang="en-US" dirty="0" smtClean="0">
                <a:solidFill>
                  <a:srgbClr val="000000"/>
                </a:solidFill>
                <a:latin typeface="Times New Roman" pitchFamily="18" charset="0"/>
              </a:rPr>
              <a:t>. </a:t>
            </a:r>
          </a:p>
          <a:p>
            <a:pPr eaLnBrk="1" hangingPunct="1">
              <a:lnSpc>
                <a:spcPct val="90000"/>
              </a:lnSpc>
              <a:defRPr/>
            </a:pPr>
            <a:r>
              <a:rPr lang="en-US" dirty="0" smtClean="0">
                <a:solidFill>
                  <a:srgbClr val="000000"/>
                </a:solidFill>
                <a:latin typeface="Times New Roman" pitchFamily="18" charset="0"/>
              </a:rPr>
              <a:t>Function </a:t>
            </a:r>
            <a:r>
              <a:rPr lang="en-US" dirty="0" err="1" smtClean="0">
                <a:solidFill>
                  <a:srgbClr val="000000"/>
                </a:solidFill>
                <a:latin typeface="Lucida Console" pitchFamily="49" charset="0"/>
              </a:rPr>
              <a:t>fopen</a:t>
            </a:r>
            <a:r>
              <a:rPr lang="en-US" dirty="0" smtClean="0">
                <a:solidFill>
                  <a:srgbClr val="000000"/>
                </a:solidFill>
                <a:latin typeface="Times New Roman" pitchFamily="18" charset="0"/>
              </a:rPr>
              <a:t> takes two arguments: a filename (which can include path information leading to the file’s location) and a </a:t>
            </a:r>
            <a:r>
              <a:rPr lang="en-US" dirty="0" smtClean="0">
                <a:solidFill>
                  <a:srgbClr val="0000FF"/>
                </a:solidFill>
                <a:latin typeface="Times New Roman" pitchFamily="18" charset="0"/>
              </a:rPr>
              <a:t>file open mode</a:t>
            </a:r>
            <a:r>
              <a:rPr lang="en-US" dirty="0" smtClean="0">
                <a:solidFill>
                  <a:srgbClr val="000000"/>
                </a:solidFill>
                <a:latin typeface="Times New Roman" pitchFamily="18" charset="0"/>
              </a:rPr>
              <a:t>. </a:t>
            </a:r>
          </a:p>
          <a:p>
            <a:pPr eaLnBrk="1" hangingPunct="1">
              <a:lnSpc>
                <a:spcPct val="90000"/>
              </a:lnSpc>
              <a:defRPr/>
            </a:pPr>
            <a:r>
              <a:rPr lang="en-US" dirty="0" smtClean="0">
                <a:solidFill>
                  <a:srgbClr val="000000"/>
                </a:solidFill>
                <a:latin typeface="Times New Roman" pitchFamily="18" charset="0"/>
              </a:rPr>
              <a:t>The file open mode </a:t>
            </a:r>
            <a:r>
              <a:rPr lang="en-US" dirty="0" smtClean="0">
                <a:solidFill>
                  <a:srgbClr val="000000"/>
                </a:solidFill>
                <a:latin typeface="Lucida Console" pitchFamily="49" charset="0"/>
              </a:rPr>
              <a:t>"w"</a:t>
            </a:r>
            <a:r>
              <a:rPr lang="en-US" dirty="0" smtClean="0">
                <a:solidFill>
                  <a:srgbClr val="000000"/>
                </a:solidFill>
                <a:latin typeface="Times New Roman" pitchFamily="18" charset="0"/>
              </a:rPr>
              <a:t> indicates that the file is to be opened for writing. </a:t>
            </a:r>
          </a:p>
          <a:p>
            <a:pPr eaLnBrk="1" hangingPunct="1">
              <a:lnSpc>
                <a:spcPct val="90000"/>
              </a:lnSpc>
              <a:defRPr/>
            </a:pPr>
            <a:r>
              <a:rPr lang="en-US" dirty="0" smtClean="0">
                <a:solidFill>
                  <a:srgbClr val="000000"/>
                </a:solidFill>
                <a:latin typeface="Times New Roman" pitchFamily="18" charset="0"/>
              </a:rPr>
              <a:t>If a file </a:t>
            </a:r>
            <a:r>
              <a:rPr lang="en-US" i="1" dirty="0" smtClean="0">
                <a:solidFill>
                  <a:srgbClr val="000000"/>
                </a:solidFill>
                <a:latin typeface="Times New Roman" pitchFamily="18" charset="0"/>
              </a:rPr>
              <a:t>does not</a:t>
            </a:r>
            <a:r>
              <a:rPr lang="en-US" dirty="0" smtClean="0">
                <a:solidFill>
                  <a:srgbClr val="000000"/>
                </a:solidFill>
                <a:latin typeface="Times New Roman" pitchFamily="18" charset="0"/>
              </a:rPr>
              <a:t> exist and it’s opened for writing, </a:t>
            </a:r>
            <a:r>
              <a:rPr lang="en-US" dirty="0" err="1" smtClean="0">
                <a:solidFill>
                  <a:srgbClr val="000000"/>
                </a:solidFill>
                <a:latin typeface="Lucida Console" pitchFamily="49" charset="0"/>
              </a:rPr>
              <a:t>fopen</a:t>
            </a:r>
            <a:r>
              <a:rPr lang="en-US" dirty="0" smtClean="0">
                <a:solidFill>
                  <a:srgbClr val="000000"/>
                </a:solidFill>
                <a:latin typeface="Times New Roman" pitchFamily="18" charset="0"/>
              </a:rPr>
              <a:t> creates the file. </a:t>
            </a:r>
          </a:p>
        </p:txBody>
      </p:sp>
    </p:spTree>
    <p:extLst>
      <p:ext uri="{BB962C8B-B14F-4D97-AF65-F5344CB8AC3E}">
        <p14:creationId xmlns:p14="http://schemas.microsoft.com/office/powerpoint/2010/main" val="2659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26627" name="Text Placeholder 2"/>
          <p:cNvSpPr>
            <a:spLocks noGrp="1"/>
          </p:cNvSpPr>
          <p:nvPr>
            <p:ph type="body" idx="1"/>
          </p:nvPr>
        </p:nvSpPr>
        <p:spPr/>
        <p:txBody>
          <a:bodyPr>
            <a:normAutofit fontScale="92500"/>
          </a:bodyPr>
          <a:lstStyle/>
          <a:p>
            <a:pPr eaLnBrk="1" hangingPunct="1"/>
            <a:r>
              <a:rPr lang="en-US" altLang="en-US" dirty="0" smtClean="0">
                <a:solidFill>
                  <a:srgbClr val="000000"/>
                </a:solidFill>
                <a:latin typeface="Times New Roman" panose="02020603050405020304" pitchFamily="18" charset="0"/>
              </a:rPr>
              <a:t>If an existing file is opened for writing, the contents of the file are </a:t>
            </a:r>
            <a:r>
              <a:rPr lang="en-US" altLang="en-US" i="1" dirty="0" smtClean="0">
                <a:solidFill>
                  <a:srgbClr val="000000"/>
                </a:solidFill>
                <a:latin typeface="Times New Roman" panose="02020603050405020304" pitchFamily="18" charset="0"/>
              </a:rPr>
              <a:t>discarded without warning</a:t>
            </a:r>
            <a:r>
              <a:rPr lang="en-US" altLang="en-US" dirty="0" smtClean="0">
                <a:solidFill>
                  <a:srgbClr val="000000"/>
                </a:solidFill>
                <a:latin typeface="Times New Roman" panose="02020603050405020304" pitchFamily="18" charset="0"/>
              </a:rPr>
              <a:t>. </a:t>
            </a:r>
          </a:p>
          <a:p>
            <a:pPr eaLnBrk="1" hangingPunct="1"/>
            <a:r>
              <a:rPr lang="en-US" altLang="en-US" dirty="0" smtClean="0">
                <a:solidFill>
                  <a:srgbClr val="000000"/>
                </a:solidFill>
                <a:latin typeface="Times New Roman" panose="02020603050405020304" pitchFamily="18" charset="0"/>
              </a:rPr>
              <a:t>In the program, the </a:t>
            </a:r>
            <a:r>
              <a:rPr lang="en-US" altLang="en-US" dirty="0" smtClean="0">
                <a:solidFill>
                  <a:srgbClr val="000000"/>
                </a:solidFill>
                <a:latin typeface="Lucida Console" panose="020B0609040504020204" pitchFamily="49" charset="0"/>
              </a:rPr>
              <a:t>if</a:t>
            </a:r>
            <a:r>
              <a:rPr lang="en-US" altLang="en-US" dirty="0" smtClean="0">
                <a:solidFill>
                  <a:srgbClr val="000000"/>
                </a:solidFill>
                <a:latin typeface="Times New Roman" panose="02020603050405020304" pitchFamily="18" charset="0"/>
              </a:rPr>
              <a:t> statement is used to determine whether the file pointer </a:t>
            </a:r>
            <a:r>
              <a:rPr lang="en-US" altLang="en-US" dirty="0" err="1" smtClean="0">
                <a:solidFill>
                  <a:srgbClr val="000000"/>
                </a:solidFill>
                <a:latin typeface="Lucida Console" panose="020B0609040504020204" pitchFamily="49" charset="0"/>
              </a:rPr>
              <a:t>cfPtr</a:t>
            </a:r>
            <a:r>
              <a:rPr lang="en-US" altLang="en-US" dirty="0" smtClean="0">
                <a:solidFill>
                  <a:srgbClr val="000000"/>
                </a:solidFill>
                <a:latin typeface="Times New Roman" panose="02020603050405020304" pitchFamily="18" charset="0"/>
              </a:rPr>
              <a:t> is </a:t>
            </a:r>
            <a:r>
              <a:rPr lang="en-US" altLang="en-US" dirty="0" smtClean="0">
                <a:solidFill>
                  <a:srgbClr val="0000FF"/>
                </a:solidFill>
                <a:latin typeface="Consolas" panose="020B0609020204030204" pitchFamily="49" charset="0"/>
              </a:rPr>
              <a:t>NULL</a:t>
            </a:r>
            <a:r>
              <a:rPr lang="en-US" altLang="en-US" dirty="0" smtClean="0">
                <a:solidFill>
                  <a:srgbClr val="000000"/>
                </a:solidFill>
                <a:latin typeface="Times New Roman" panose="02020603050405020304" pitchFamily="18" charset="0"/>
              </a:rPr>
              <a:t> (i.e., the file is not opened). </a:t>
            </a:r>
          </a:p>
          <a:p>
            <a:pPr eaLnBrk="1" hangingPunct="1"/>
            <a:r>
              <a:rPr lang="en-US" altLang="en-US" dirty="0" smtClean="0">
                <a:solidFill>
                  <a:srgbClr val="000000"/>
                </a:solidFill>
                <a:latin typeface="Times New Roman" panose="02020603050405020304" pitchFamily="18" charset="0"/>
              </a:rPr>
              <a:t>If it’s </a:t>
            </a:r>
            <a:r>
              <a:rPr lang="en-US" altLang="en-US" dirty="0" smtClean="0">
                <a:solidFill>
                  <a:srgbClr val="000000"/>
                </a:solidFill>
                <a:latin typeface="Lucida Console" panose="020B0609040504020204" pitchFamily="49" charset="0"/>
              </a:rPr>
              <a:t>NULL</a:t>
            </a:r>
            <a:r>
              <a:rPr lang="en-US" altLang="en-US" dirty="0" smtClean="0">
                <a:solidFill>
                  <a:srgbClr val="000000"/>
                </a:solidFill>
                <a:latin typeface="Times New Roman" panose="02020603050405020304" pitchFamily="18" charset="0"/>
              </a:rPr>
              <a:t>, the program prints an error message and terminates. </a:t>
            </a:r>
          </a:p>
          <a:p>
            <a:pPr eaLnBrk="1" hangingPunct="1"/>
            <a:r>
              <a:rPr lang="en-US" altLang="en-US" dirty="0" smtClean="0">
                <a:solidFill>
                  <a:srgbClr val="000000"/>
                </a:solidFill>
                <a:latin typeface="Times New Roman" panose="02020603050405020304" pitchFamily="18" charset="0"/>
              </a:rPr>
              <a:t>Otherwise, the program processes the input and writes it to the file. </a:t>
            </a:r>
          </a:p>
        </p:txBody>
      </p:sp>
    </p:spTree>
    <p:extLst>
      <p:ext uri="{BB962C8B-B14F-4D97-AF65-F5344CB8AC3E}">
        <p14:creationId xmlns:p14="http://schemas.microsoft.com/office/powerpoint/2010/main" val="243191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45532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109756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49" cy="6314609"/>
          </a:xfrm>
          <a:prstGeom prst="rect">
            <a:avLst/>
          </a:prstGeom>
          <a:noFill/>
          <a:ln>
            <a:noFill/>
          </a:ln>
        </p:spPr>
      </p:pic>
    </p:spTree>
    <p:extLst>
      <p:ext uri="{BB962C8B-B14F-4D97-AF65-F5344CB8AC3E}">
        <p14:creationId xmlns:p14="http://schemas.microsoft.com/office/powerpoint/2010/main" val="299377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29699" name="Text Placeholder 2"/>
          <p:cNvSpPr>
            <a:spLocks noGrp="1"/>
          </p:cNvSpPr>
          <p:nvPr>
            <p:ph type="body" idx="1"/>
          </p:nvPr>
        </p:nvSpPr>
        <p:spPr/>
        <p:txBody>
          <a:bodyPr>
            <a:normAutofit lnSpcReduction="10000"/>
          </a:bodyPr>
          <a:lstStyle/>
          <a:p>
            <a:pPr eaLnBrk="1" hangingPunct="1">
              <a:lnSpc>
                <a:spcPct val="90000"/>
              </a:lnSpc>
            </a:pPr>
            <a:r>
              <a:rPr lang="en-US" altLang="en-US" sz="2500" dirty="0" smtClean="0">
                <a:solidFill>
                  <a:srgbClr val="000000"/>
                </a:solidFill>
                <a:latin typeface="Times New Roman" panose="02020603050405020304" pitchFamily="18" charset="0"/>
              </a:rPr>
              <a:t>The program prompts the user to enter the fields for each record or to enter </a:t>
            </a:r>
            <a:r>
              <a:rPr lang="en-US" altLang="en-US" sz="2500" i="1" dirty="0" smtClean="0">
                <a:solidFill>
                  <a:srgbClr val="000000"/>
                </a:solidFill>
                <a:latin typeface="Times New Roman" panose="02020603050405020304" pitchFamily="18" charset="0"/>
              </a:rPr>
              <a:t>end-of-file</a:t>
            </a:r>
            <a:r>
              <a:rPr lang="en-US" altLang="en-US" sz="2500" dirty="0" smtClean="0">
                <a:solidFill>
                  <a:srgbClr val="000000"/>
                </a:solidFill>
                <a:latin typeface="Times New Roman" panose="02020603050405020304" pitchFamily="18" charset="0"/>
              </a:rPr>
              <a:t> when data entry is complete. </a:t>
            </a:r>
          </a:p>
          <a:p>
            <a:pPr eaLnBrk="1" hangingPunct="1">
              <a:lnSpc>
                <a:spcPct val="90000"/>
              </a:lnSpc>
            </a:pPr>
            <a:r>
              <a:rPr lang="en-US" altLang="en-US" sz="2500" dirty="0" smtClean="0">
                <a:solidFill>
                  <a:srgbClr val="000000"/>
                </a:solidFill>
                <a:latin typeface="Times New Roman" panose="02020603050405020304" pitchFamily="18" charset="0"/>
              </a:rPr>
              <a:t>Figure 11.3 lists the key combinations for entering end-of-file for various computer systems. </a:t>
            </a:r>
          </a:p>
          <a:p>
            <a:pPr eaLnBrk="1" hangingPunct="1">
              <a:lnSpc>
                <a:spcPct val="90000"/>
              </a:lnSpc>
            </a:pPr>
            <a:r>
              <a:rPr lang="en-US" altLang="en-US" sz="2500" dirty="0" smtClean="0">
                <a:solidFill>
                  <a:srgbClr val="000000"/>
                </a:solidFill>
                <a:latin typeface="Times New Roman" panose="02020603050405020304" pitchFamily="18" charset="0"/>
              </a:rPr>
              <a:t>Function </a:t>
            </a:r>
            <a:r>
              <a:rPr lang="en-US" altLang="en-US" sz="2500" dirty="0" err="1" smtClean="0">
                <a:solidFill>
                  <a:srgbClr val="0000FF"/>
                </a:solidFill>
                <a:latin typeface="Consolas" panose="020B0609020204030204" pitchFamily="49" charset="0"/>
              </a:rPr>
              <a:t>feof</a:t>
            </a:r>
            <a:r>
              <a:rPr lang="en-US" altLang="en-US" sz="2500" dirty="0" smtClean="0">
                <a:solidFill>
                  <a:srgbClr val="000000"/>
                </a:solidFill>
                <a:latin typeface="Times New Roman" panose="02020603050405020304" pitchFamily="18" charset="0"/>
              </a:rPr>
              <a:t> to determine whether the end-of-file indicator is set for the file to which </a:t>
            </a:r>
            <a:r>
              <a:rPr lang="en-US" altLang="en-US" sz="2500" dirty="0" err="1" smtClean="0">
                <a:solidFill>
                  <a:srgbClr val="000000"/>
                </a:solidFill>
                <a:latin typeface="Lucida Console" panose="020B0609040504020204" pitchFamily="49" charset="0"/>
              </a:rPr>
              <a:t>stdin</a:t>
            </a:r>
            <a:r>
              <a:rPr lang="en-US" altLang="en-US" sz="2500" dirty="0" smtClean="0">
                <a:solidFill>
                  <a:srgbClr val="000000"/>
                </a:solidFill>
                <a:latin typeface="Times New Roman" panose="02020603050405020304" pitchFamily="18" charset="0"/>
              </a:rPr>
              <a:t> refers. </a:t>
            </a:r>
          </a:p>
          <a:p>
            <a:pPr eaLnBrk="1" hangingPunct="1">
              <a:lnSpc>
                <a:spcPct val="90000"/>
              </a:lnSpc>
            </a:pPr>
            <a:r>
              <a:rPr lang="en-US" altLang="en-US" sz="2500" dirty="0" smtClean="0">
                <a:solidFill>
                  <a:srgbClr val="000000"/>
                </a:solidFill>
                <a:latin typeface="Times New Roman" panose="02020603050405020304" pitchFamily="18" charset="0"/>
              </a:rPr>
              <a:t>The </a:t>
            </a:r>
            <a:r>
              <a:rPr lang="en-US" altLang="en-US" sz="2500" i="1" dirty="0" smtClean="0">
                <a:solidFill>
                  <a:srgbClr val="000000"/>
                </a:solidFill>
                <a:latin typeface="Times New Roman" panose="02020603050405020304" pitchFamily="18" charset="0"/>
              </a:rPr>
              <a:t>end-of-file</a:t>
            </a:r>
            <a:r>
              <a:rPr lang="en-US" altLang="en-US" sz="2500" dirty="0" smtClean="0">
                <a:solidFill>
                  <a:srgbClr val="000000"/>
                </a:solidFill>
                <a:latin typeface="Times New Roman" panose="02020603050405020304" pitchFamily="18" charset="0"/>
              </a:rPr>
              <a:t> indicator informs the program that there’s no more data to be processed. </a:t>
            </a:r>
          </a:p>
          <a:p>
            <a:pPr eaLnBrk="1" hangingPunct="1">
              <a:lnSpc>
                <a:spcPct val="90000"/>
              </a:lnSpc>
            </a:pPr>
            <a:r>
              <a:rPr lang="en-US" altLang="en-US" sz="2500" dirty="0" smtClean="0">
                <a:solidFill>
                  <a:srgbClr val="000000"/>
                </a:solidFill>
                <a:latin typeface="Times New Roman" panose="02020603050405020304" pitchFamily="18" charset="0"/>
              </a:rPr>
              <a:t>In Fig. 11.2, the </a:t>
            </a:r>
            <a:r>
              <a:rPr lang="en-US" altLang="en-US" sz="2500" i="1" dirty="0" smtClean="0">
                <a:solidFill>
                  <a:srgbClr val="000000"/>
                </a:solidFill>
                <a:latin typeface="Times New Roman" panose="02020603050405020304" pitchFamily="18" charset="0"/>
              </a:rPr>
              <a:t>end-of-file</a:t>
            </a:r>
            <a:r>
              <a:rPr lang="en-US" altLang="en-US" sz="2500" dirty="0" smtClean="0">
                <a:solidFill>
                  <a:srgbClr val="000000"/>
                </a:solidFill>
                <a:latin typeface="Times New Roman" panose="02020603050405020304" pitchFamily="18" charset="0"/>
              </a:rPr>
              <a:t> </a:t>
            </a:r>
            <a:r>
              <a:rPr lang="en-US" altLang="en-US" sz="2500" i="1" dirty="0" smtClean="0">
                <a:solidFill>
                  <a:srgbClr val="000000"/>
                </a:solidFill>
                <a:latin typeface="Times New Roman" panose="02020603050405020304" pitchFamily="18" charset="0"/>
              </a:rPr>
              <a:t>indicator</a:t>
            </a:r>
            <a:r>
              <a:rPr lang="en-US" altLang="en-US" sz="2500" dirty="0" smtClean="0">
                <a:solidFill>
                  <a:srgbClr val="000000"/>
                </a:solidFill>
                <a:latin typeface="Times New Roman" panose="02020603050405020304" pitchFamily="18" charset="0"/>
              </a:rPr>
              <a:t> is set for the standard input when the user enters the end-of-file key combination. </a:t>
            </a:r>
          </a:p>
          <a:p>
            <a:pPr eaLnBrk="1" hangingPunct="1">
              <a:lnSpc>
                <a:spcPct val="90000"/>
              </a:lnSpc>
            </a:pPr>
            <a:r>
              <a:rPr lang="en-US" altLang="en-US" sz="2500" dirty="0" smtClean="0">
                <a:solidFill>
                  <a:srgbClr val="000000"/>
                </a:solidFill>
                <a:latin typeface="Times New Roman" panose="02020603050405020304" pitchFamily="18" charset="0"/>
              </a:rPr>
              <a:t>The argument to function </a:t>
            </a:r>
            <a:r>
              <a:rPr lang="en-US" altLang="en-US" sz="2500" dirty="0" err="1" smtClean="0">
                <a:solidFill>
                  <a:srgbClr val="000000"/>
                </a:solidFill>
                <a:latin typeface="Lucida Console" panose="020B0609040504020204" pitchFamily="49" charset="0"/>
              </a:rPr>
              <a:t>feof</a:t>
            </a:r>
            <a:r>
              <a:rPr lang="en-US" altLang="en-US" sz="2500" dirty="0" smtClean="0">
                <a:solidFill>
                  <a:srgbClr val="000000"/>
                </a:solidFill>
                <a:latin typeface="Times New Roman" panose="02020603050405020304" pitchFamily="18" charset="0"/>
              </a:rPr>
              <a:t> is a pointer to the file being tested for the end-of-file indicator (</a:t>
            </a:r>
            <a:r>
              <a:rPr lang="en-US" altLang="en-US" sz="2500" dirty="0" err="1" smtClean="0">
                <a:solidFill>
                  <a:srgbClr val="000000"/>
                </a:solidFill>
                <a:latin typeface="Lucida Console" panose="020B0609040504020204" pitchFamily="49" charset="0"/>
              </a:rPr>
              <a:t>stdin</a:t>
            </a:r>
            <a:r>
              <a:rPr lang="en-US" altLang="en-US" sz="2500" dirty="0" smtClean="0">
                <a:solidFill>
                  <a:srgbClr val="000000"/>
                </a:solidFill>
                <a:latin typeface="Times New Roman" panose="02020603050405020304" pitchFamily="18" charset="0"/>
              </a:rPr>
              <a:t> in this case). </a:t>
            </a:r>
          </a:p>
        </p:txBody>
      </p:sp>
    </p:spTree>
    <p:extLst>
      <p:ext uri="{BB962C8B-B14F-4D97-AF65-F5344CB8AC3E}">
        <p14:creationId xmlns:p14="http://schemas.microsoft.com/office/powerpoint/2010/main" val="208420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116155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1747" name="Text Placeholder 2"/>
          <p:cNvSpPr>
            <a:spLocks noGrp="1"/>
          </p:cNvSpPr>
          <p:nvPr>
            <p:ph type="body" idx="1"/>
          </p:nvPr>
        </p:nvSpPr>
        <p:spPr/>
        <p:txBody>
          <a:bodyPr>
            <a:normAutofit/>
          </a:bodyPr>
          <a:lstStyle/>
          <a:p>
            <a:pPr eaLnBrk="1" hangingPunct="1"/>
            <a:r>
              <a:rPr lang="en-US" altLang="en-US" dirty="0" smtClean="0">
                <a:solidFill>
                  <a:srgbClr val="000000"/>
                </a:solidFill>
                <a:latin typeface="Times New Roman" panose="02020603050405020304" pitchFamily="18" charset="0"/>
              </a:rPr>
              <a:t>The function returns a nonzero (true) value when the end-of-file indicator has been set; otherwise, the function returns zero. </a:t>
            </a:r>
          </a:p>
          <a:p>
            <a:pPr eaLnBrk="1" hangingPunct="1"/>
            <a:r>
              <a:rPr lang="en-US" altLang="en-US" dirty="0" smtClean="0">
                <a:solidFill>
                  <a:srgbClr val="000000"/>
                </a:solidFill>
                <a:latin typeface="Times New Roman" panose="02020603050405020304" pitchFamily="18" charset="0"/>
              </a:rPr>
              <a:t>The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Times New Roman" panose="02020603050405020304" pitchFamily="18" charset="0"/>
              </a:rPr>
              <a:t> statement that includes the </a:t>
            </a:r>
            <a:r>
              <a:rPr lang="en-US" altLang="en-US" dirty="0" err="1" smtClean="0">
                <a:solidFill>
                  <a:srgbClr val="000000"/>
                </a:solidFill>
                <a:latin typeface="Lucida Console" panose="020B0609040504020204" pitchFamily="49" charset="0"/>
              </a:rPr>
              <a:t>feof</a:t>
            </a:r>
            <a:r>
              <a:rPr lang="en-US" altLang="en-US" dirty="0" smtClean="0">
                <a:solidFill>
                  <a:srgbClr val="000000"/>
                </a:solidFill>
                <a:latin typeface="Times New Roman" panose="02020603050405020304" pitchFamily="18" charset="0"/>
              </a:rPr>
              <a:t> call in this program continues executing while the end-of-file indicator is not set. </a:t>
            </a:r>
          </a:p>
          <a:p>
            <a:pPr eaLnBrk="1" hangingPunct="1"/>
            <a:r>
              <a:rPr lang="en-US" altLang="en-US" dirty="0" smtClean="0">
                <a:solidFill>
                  <a:srgbClr val="000000"/>
                </a:solidFill>
                <a:latin typeface="Times New Roman" panose="02020603050405020304" pitchFamily="18" charset="0"/>
              </a:rPr>
              <a:t>The data may be retrieved later by a program designed to read the file (see Section 11.4). </a:t>
            </a:r>
          </a:p>
        </p:txBody>
      </p:sp>
    </p:spTree>
    <p:extLst>
      <p:ext uri="{BB962C8B-B14F-4D97-AF65-F5344CB8AC3E}">
        <p14:creationId xmlns:p14="http://schemas.microsoft.com/office/powerpoint/2010/main" val="271858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2771" name="Text Placeholder 2"/>
          <p:cNvSpPr>
            <a:spLocks noGrp="1"/>
          </p:cNvSpPr>
          <p:nvPr>
            <p:ph type="body" idx="1"/>
          </p:nvPr>
        </p:nvSpPr>
        <p:spPr/>
        <p:txBody>
          <a:bodyPr/>
          <a:lstStyle/>
          <a:p>
            <a:pPr eaLnBrk="1" hangingPunct="1"/>
            <a:r>
              <a:rPr lang="en-US" altLang="en-US" dirty="0" smtClean="0">
                <a:solidFill>
                  <a:srgbClr val="000000"/>
                </a:solidFill>
                <a:latin typeface="Times New Roman" panose="02020603050405020304" pitchFamily="18" charset="0"/>
              </a:rPr>
              <a:t>Function </a:t>
            </a:r>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Times New Roman" panose="02020603050405020304" pitchFamily="18" charset="0"/>
              </a:rPr>
              <a:t> is equivalent to </a:t>
            </a:r>
            <a:r>
              <a:rPr lang="en-US" altLang="en-US" dirty="0" err="1" smtClean="0">
                <a:solidFill>
                  <a:srgbClr val="000000"/>
                </a:solidFill>
                <a:latin typeface="Lucida Console" panose="020B0609040504020204" pitchFamily="49" charset="0"/>
              </a:rPr>
              <a:t>printf</a:t>
            </a:r>
            <a:r>
              <a:rPr lang="en-US" altLang="en-US" dirty="0" smtClean="0">
                <a:solidFill>
                  <a:srgbClr val="000000"/>
                </a:solidFill>
                <a:latin typeface="Times New Roman" panose="02020603050405020304" pitchFamily="18" charset="0"/>
              </a:rPr>
              <a:t> except that </a:t>
            </a:r>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Times New Roman" panose="02020603050405020304" pitchFamily="18" charset="0"/>
              </a:rPr>
              <a:t> also receives as an argument a file pointer for the file to which the data will be written. </a:t>
            </a:r>
          </a:p>
          <a:p>
            <a:pPr eaLnBrk="1" hangingPunct="1"/>
            <a:r>
              <a:rPr lang="en-US" altLang="en-US" dirty="0" smtClean="0">
                <a:solidFill>
                  <a:srgbClr val="000000"/>
                </a:solidFill>
                <a:latin typeface="Times New Roman" panose="02020603050405020304" pitchFamily="18" charset="0"/>
              </a:rPr>
              <a:t>Function </a:t>
            </a:r>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Times New Roman" panose="02020603050405020304" pitchFamily="18" charset="0"/>
              </a:rPr>
              <a:t> can output data to the standard output by using </a:t>
            </a:r>
            <a:r>
              <a:rPr lang="en-US" altLang="en-US" dirty="0" err="1" smtClean="0">
                <a:solidFill>
                  <a:srgbClr val="000000"/>
                </a:solidFill>
                <a:latin typeface="Lucida Console" panose="020B0609040504020204" pitchFamily="49" charset="0"/>
              </a:rPr>
              <a:t>stdout</a:t>
            </a:r>
            <a:r>
              <a:rPr lang="en-US" altLang="en-US" dirty="0" smtClean="0">
                <a:solidFill>
                  <a:srgbClr val="000000"/>
                </a:solidFill>
                <a:latin typeface="Times New Roman" panose="02020603050405020304" pitchFamily="18" charset="0"/>
              </a:rPr>
              <a:t> as the file pointer, as in:</a:t>
            </a:r>
          </a:p>
          <a:p>
            <a:pPr lvl="2" eaLnBrk="1" hangingPunct="1"/>
            <a:r>
              <a:rPr lang="en-US" altLang="en-US" dirty="0" smtClean="0">
                <a:solidFill>
                  <a:srgbClr val="000000"/>
                </a:solidFill>
                <a:latin typeface="AGaramond" pitchFamily="50" charset="0"/>
              </a:rPr>
              <a:t> </a:t>
            </a:r>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stdout</a:t>
            </a:r>
            <a:r>
              <a:rPr lang="en-US" altLang="en-US" dirty="0" smtClean="0">
                <a:solidFill>
                  <a:srgbClr val="000000"/>
                </a:solidFill>
                <a:latin typeface="Lucida Console" panose="020B0609040504020204" pitchFamily="49" charset="0"/>
              </a:rPr>
              <a:t>, </a:t>
            </a:r>
            <a:r>
              <a:rPr lang="en-US" altLang="en-US" b="1" dirty="0" smtClean="0">
                <a:solidFill>
                  <a:srgbClr val="128AFF"/>
                </a:solidFill>
                <a:latin typeface="Lucida Console" panose="020B0609040504020204" pitchFamily="49" charset="0"/>
              </a:rPr>
              <a:t>"%d %s %.2f\n"</a:t>
            </a:r>
            <a:r>
              <a:rPr lang="en-US" altLang="en-US" dirty="0" smtClean="0">
                <a:solidFill>
                  <a:srgbClr val="000000"/>
                </a:solidFill>
                <a:latin typeface="Lucida Console" panose="020B0609040504020204" pitchFamily="49" charset="0"/>
              </a:rPr>
              <a:t>, </a:t>
            </a:r>
            <a:br>
              <a:rPr lang="en-US" altLang="en-US" dirty="0" smtClean="0">
                <a:solidFill>
                  <a:srgbClr val="000000"/>
                </a:solidFill>
                <a:latin typeface="Lucida Console" panose="020B0609040504020204" pitchFamily="49" charset="0"/>
              </a:rPr>
            </a:br>
            <a:r>
              <a:rPr lang="en-US" altLang="en-US" dirty="0" smtClean="0">
                <a:solidFill>
                  <a:srgbClr val="000000"/>
                </a:solidFill>
                <a:latin typeface="Lucida Console" panose="020B0609040504020204" pitchFamily="49" charset="0"/>
              </a:rPr>
              <a:t>   account, name, balance);</a:t>
            </a:r>
          </a:p>
        </p:txBody>
      </p:sp>
    </p:spTree>
    <p:extLst>
      <p:ext uri="{BB962C8B-B14F-4D97-AF65-F5344CB8AC3E}">
        <p14:creationId xmlns:p14="http://schemas.microsoft.com/office/powerpoint/2010/main" val="356245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3795"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Times New Roman" panose="02020603050405020304" pitchFamily="18" charset="0"/>
              </a:rPr>
              <a:t>After the user enters end-of-file, the program closes the </a:t>
            </a:r>
            <a:r>
              <a:rPr lang="en-US" altLang="en-US" dirty="0" smtClean="0">
                <a:solidFill>
                  <a:srgbClr val="000000"/>
                </a:solidFill>
                <a:latin typeface="Lucida Console" panose="020B0609040504020204" pitchFamily="49" charset="0"/>
              </a:rPr>
              <a:t>clients.dat</a:t>
            </a:r>
            <a:r>
              <a:rPr lang="en-US" altLang="en-US" dirty="0" smtClean="0">
                <a:solidFill>
                  <a:srgbClr val="000000"/>
                </a:solidFill>
                <a:latin typeface="Times New Roman" panose="02020603050405020304" pitchFamily="18" charset="0"/>
              </a:rPr>
              <a:t> file with </a:t>
            </a:r>
            <a:r>
              <a:rPr lang="en-US" altLang="en-US" dirty="0" err="1" smtClean="0">
                <a:solidFill>
                  <a:srgbClr val="0000FF"/>
                </a:solidFill>
                <a:latin typeface="Consolas" panose="020B0609020204030204" pitchFamily="49" charset="0"/>
              </a:rPr>
              <a:t>fclose</a:t>
            </a:r>
            <a:r>
              <a:rPr lang="en-US" altLang="en-US" dirty="0" smtClean="0">
                <a:solidFill>
                  <a:srgbClr val="000000"/>
                </a:solidFill>
                <a:latin typeface="Times New Roman" panose="02020603050405020304" pitchFamily="18" charset="0"/>
              </a:rPr>
              <a:t> and terminates. </a:t>
            </a:r>
          </a:p>
          <a:p>
            <a:pPr eaLnBrk="1" hangingPunct="1"/>
            <a:r>
              <a:rPr lang="en-US" altLang="en-US" dirty="0" smtClean="0">
                <a:solidFill>
                  <a:srgbClr val="000000"/>
                </a:solidFill>
                <a:latin typeface="Times New Roman" panose="02020603050405020304" pitchFamily="18" charset="0"/>
              </a:rPr>
              <a:t>Function </a:t>
            </a:r>
            <a:r>
              <a:rPr lang="en-US" altLang="en-US" dirty="0" err="1" smtClean="0">
                <a:solidFill>
                  <a:srgbClr val="000000"/>
                </a:solidFill>
                <a:latin typeface="Lucida Console" panose="020B0609040504020204" pitchFamily="49" charset="0"/>
              </a:rPr>
              <a:t>fclose</a:t>
            </a:r>
            <a:r>
              <a:rPr lang="en-US" altLang="en-US" dirty="0" smtClean="0">
                <a:solidFill>
                  <a:srgbClr val="000000"/>
                </a:solidFill>
                <a:latin typeface="Times New Roman" panose="02020603050405020304" pitchFamily="18" charset="0"/>
              </a:rPr>
              <a:t> also receives the file pointer (rather than the filename) as an argument. </a:t>
            </a:r>
          </a:p>
          <a:p>
            <a:pPr eaLnBrk="1" hangingPunct="1"/>
            <a:r>
              <a:rPr lang="en-US" altLang="en-US" i="1" dirty="0" smtClean="0">
                <a:solidFill>
                  <a:srgbClr val="000000"/>
                </a:solidFill>
                <a:latin typeface="Times New Roman" panose="02020603050405020304" pitchFamily="18" charset="0"/>
              </a:rPr>
              <a:t>If function </a:t>
            </a:r>
            <a:r>
              <a:rPr lang="en-US" altLang="en-US" i="1" dirty="0" err="1" smtClean="0">
                <a:solidFill>
                  <a:srgbClr val="000000"/>
                </a:solidFill>
                <a:latin typeface="Lucida Console" panose="020B0609040504020204" pitchFamily="49" charset="0"/>
              </a:rPr>
              <a:t>fclose</a:t>
            </a:r>
            <a:r>
              <a:rPr lang="en-US" altLang="en-US" i="1" dirty="0" smtClean="0">
                <a:solidFill>
                  <a:srgbClr val="000000"/>
                </a:solidFill>
                <a:latin typeface="Times New Roman" panose="02020603050405020304" pitchFamily="18" charset="0"/>
              </a:rPr>
              <a:t> is not called explicitly, the operating system normally will close the file when program execution terminates. </a:t>
            </a:r>
          </a:p>
          <a:p>
            <a:pPr eaLnBrk="1" hangingPunct="1"/>
            <a:r>
              <a:rPr lang="en-US" altLang="en-US" dirty="0" smtClean="0">
                <a:solidFill>
                  <a:srgbClr val="000000"/>
                </a:solidFill>
                <a:latin typeface="Times New Roman" panose="02020603050405020304" pitchFamily="18" charset="0"/>
              </a:rPr>
              <a:t>This is an example of operating system “housekeeping.”</a:t>
            </a:r>
          </a:p>
        </p:txBody>
      </p:sp>
    </p:spTree>
    <p:extLst>
      <p:ext uri="{BB962C8B-B14F-4D97-AF65-F5344CB8AC3E}">
        <p14:creationId xmlns:p14="http://schemas.microsoft.com/office/powerpoint/2010/main" val="173651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144510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5843" name="Text Placeholder 2"/>
          <p:cNvSpPr>
            <a:spLocks noGrp="1"/>
          </p:cNvSpPr>
          <p:nvPr>
            <p:ph type="body" idx="1"/>
          </p:nvPr>
        </p:nvSpPr>
        <p:spPr/>
        <p:txBody>
          <a:bodyPr/>
          <a:lstStyle/>
          <a:p>
            <a:pPr eaLnBrk="1" hangingPunct="1">
              <a:lnSpc>
                <a:spcPct val="90000"/>
              </a:lnSpc>
            </a:pPr>
            <a:r>
              <a:rPr lang="en-US" altLang="en-US" sz="2500" smtClean="0">
                <a:solidFill>
                  <a:srgbClr val="000000"/>
                </a:solidFill>
                <a:latin typeface="Times New Roman" panose="02020603050405020304" pitchFamily="18" charset="0"/>
              </a:rPr>
              <a:t>In the sample execution for the program of Fig. 11.3, the user enters information for five accounts, then enters end-of-file to signal that data entry is complete. </a:t>
            </a:r>
          </a:p>
          <a:p>
            <a:pPr eaLnBrk="1" hangingPunct="1">
              <a:lnSpc>
                <a:spcPct val="90000"/>
              </a:lnSpc>
            </a:pPr>
            <a:r>
              <a:rPr lang="en-US" altLang="en-US" sz="2500" smtClean="0">
                <a:solidFill>
                  <a:srgbClr val="000000"/>
                </a:solidFill>
                <a:latin typeface="Times New Roman" panose="02020603050405020304" pitchFamily="18" charset="0"/>
              </a:rPr>
              <a:t>The sample execution does not show how the data records actually appear in the file. </a:t>
            </a:r>
          </a:p>
          <a:p>
            <a:pPr eaLnBrk="1" hangingPunct="1">
              <a:lnSpc>
                <a:spcPct val="90000"/>
              </a:lnSpc>
            </a:pPr>
            <a:r>
              <a:rPr lang="en-US" altLang="en-US" sz="2500" smtClean="0">
                <a:solidFill>
                  <a:srgbClr val="000000"/>
                </a:solidFill>
                <a:latin typeface="Times New Roman" panose="02020603050405020304" pitchFamily="18" charset="0"/>
              </a:rPr>
              <a:t>To verify that the file has been created successfully, in the next section we present a program that reads the file and prints its contents. </a:t>
            </a:r>
          </a:p>
          <a:p>
            <a:pPr eaLnBrk="1" hangingPunct="1">
              <a:lnSpc>
                <a:spcPct val="90000"/>
              </a:lnSpc>
            </a:pPr>
            <a:r>
              <a:rPr lang="en-US" altLang="en-US" sz="2500" smtClean="0">
                <a:solidFill>
                  <a:srgbClr val="000000"/>
                </a:solidFill>
                <a:latin typeface="Times New Roman" panose="02020603050405020304" pitchFamily="18" charset="0"/>
              </a:rPr>
              <a:t>Figure 11.4 illustrates the relationship between </a:t>
            </a:r>
            <a:r>
              <a:rPr lang="en-US" altLang="en-US" sz="2500" smtClean="0">
                <a:solidFill>
                  <a:srgbClr val="000000"/>
                </a:solidFill>
                <a:latin typeface="Lucida Console" panose="020B0609040504020204" pitchFamily="49" charset="0"/>
              </a:rPr>
              <a:t>FILE</a:t>
            </a:r>
            <a:r>
              <a:rPr lang="en-US" altLang="en-US" sz="2500" smtClean="0">
                <a:solidFill>
                  <a:srgbClr val="000000"/>
                </a:solidFill>
                <a:latin typeface="Times New Roman" panose="02020603050405020304" pitchFamily="18" charset="0"/>
              </a:rPr>
              <a:t> pointers, </a:t>
            </a:r>
            <a:r>
              <a:rPr lang="en-US" altLang="en-US" sz="2500" smtClean="0">
                <a:solidFill>
                  <a:srgbClr val="000000"/>
                </a:solidFill>
                <a:latin typeface="Lucida Console" panose="020B0609040504020204" pitchFamily="49" charset="0"/>
              </a:rPr>
              <a:t>FILE</a:t>
            </a:r>
            <a:r>
              <a:rPr lang="en-US" altLang="en-US" sz="2500" smtClean="0">
                <a:solidFill>
                  <a:srgbClr val="000000"/>
                </a:solidFill>
                <a:latin typeface="Times New Roman" panose="02020603050405020304" pitchFamily="18" charset="0"/>
              </a:rPr>
              <a:t> structures and FCBs. </a:t>
            </a:r>
          </a:p>
          <a:p>
            <a:pPr eaLnBrk="1" hangingPunct="1">
              <a:lnSpc>
                <a:spcPct val="90000"/>
              </a:lnSpc>
            </a:pPr>
            <a:r>
              <a:rPr lang="en-US" altLang="en-US" sz="2500" smtClean="0">
                <a:solidFill>
                  <a:srgbClr val="000000"/>
                </a:solidFill>
                <a:latin typeface="Times New Roman" panose="02020603050405020304" pitchFamily="18" charset="0"/>
              </a:rPr>
              <a:t>When the file </a:t>
            </a:r>
            <a:r>
              <a:rPr lang="en-US" altLang="en-US" sz="2500" smtClean="0">
                <a:solidFill>
                  <a:srgbClr val="000000"/>
                </a:solidFill>
                <a:latin typeface="Lucida Console" panose="020B0609040504020204" pitchFamily="49" charset="0"/>
              </a:rPr>
              <a:t>"clients.dat"</a:t>
            </a:r>
            <a:r>
              <a:rPr lang="en-US" altLang="en-US" sz="2500" smtClean="0">
                <a:solidFill>
                  <a:srgbClr val="000000"/>
                </a:solidFill>
                <a:latin typeface="Times New Roman" panose="02020603050405020304" pitchFamily="18" charset="0"/>
              </a:rPr>
              <a:t> is opened, an FCB for the file is copied into memory.</a:t>
            </a:r>
          </a:p>
        </p:txBody>
      </p:sp>
    </p:spTree>
    <p:extLst>
      <p:ext uri="{BB962C8B-B14F-4D97-AF65-F5344CB8AC3E}">
        <p14:creationId xmlns:p14="http://schemas.microsoft.com/office/powerpoint/2010/main" val="3455597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48427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7891" name="Text Placeholder 2"/>
          <p:cNvSpPr>
            <a:spLocks noGrp="1"/>
          </p:cNvSpPr>
          <p:nvPr>
            <p:ph type="body" idx="1"/>
          </p:nvPr>
        </p:nvSpPr>
        <p:spPr/>
        <p:txBody>
          <a:bodyPr>
            <a:normAutofit lnSpcReduction="10000"/>
          </a:bodyPr>
          <a:lstStyle/>
          <a:p>
            <a:pPr eaLnBrk="1" hangingPunct="1">
              <a:lnSpc>
                <a:spcPct val="90000"/>
              </a:lnSpc>
            </a:pPr>
            <a:r>
              <a:rPr lang="en-US" altLang="en-US" sz="2500" smtClean="0">
                <a:solidFill>
                  <a:srgbClr val="000000"/>
                </a:solidFill>
                <a:latin typeface="Times New Roman" panose="02020603050405020304" pitchFamily="18" charset="0"/>
              </a:rPr>
              <a:t>The figure shows the connection between the file pointer returned by </a:t>
            </a:r>
            <a:r>
              <a:rPr lang="en-US" altLang="en-US" sz="2500" smtClean="0">
                <a:solidFill>
                  <a:srgbClr val="000000"/>
                </a:solidFill>
                <a:latin typeface="Lucida Console" panose="020B0609040504020204" pitchFamily="49" charset="0"/>
              </a:rPr>
              <a:t>fopen</a:t>
            </a:r>
            <a:r>
              <a:rPr lang="en-US" altLang="en-US" sz="2500" smtClean="0">
                <a:solidFill>
                  <a:srgbClr val="000000"/>
                </a:solidFill>
                <a:latin typeface="Times New Roman" panose="02020603050405020304" pitchFamily="18" charset="0"/>
              </a:rPr>
              <a:t> and the FCB used by the operating system to administer the file.</a:t>
            </a:r>
          </a:p>
          <a:p>
            <a:pPr eaLnBrk="1" hangingPunct="1">
              <a:lnSpc>
                <a:spcPct val="90000"/>
              </a:lnSpc>
            </a:pPr>
            <a:r>
              <a:rPr lang="en-US" altLang="en-US" sz="2500" smtClean="0">
                <a:solidFill>
                  <a:srgbClr val="000000"/>
                </a:solidFill>
                <a:latin typeface="Times New Roman" panose="02020603050405020304" pitchFamily="18" charset="0"/>
              </a:rPr>
              <a:t>Programs may process no files, one file or several files. </a:t>
            </a:r>
          </a:p>
          <a:p>
            <a:pPr eaLnBrk="1" hangingPunct="1">
              <a:lnSpc>
                <a:spcPct val="90000"/>
              </a:lnSpc>
            </a:pPr>
            <a:r>
              <a:rPr lang="en-US" altLang="en-US" sz="2500" smtClean="0">
                <a:solidFill>
                  <a:srgbClr val="000000"/>
                </a:solidFill>
                <a:latin typeface="Times New Roman" panose="02020603050405020304" pitchFamily="18" charset="0"/>
              </a:rPr>
              <a:t>Each file used in a program will have a different file pointer returned by </a:t>
            </a:r>
            <a:r>
              <a:rPr lang="en-US" altLang="en-US" sz="2500" smtClean="0">
                <a:solidFill>
                  <a:srgbClr val="000000"/>
                </a:solidFill>
                <a:latin typeface="Lucida Console" panose="020B0609040504020204" pitchFamily="49" charset="0"/>
              </a:rPr>
              <a:t>fopen</a:t>
            </a:r>
            <a:r>
              <a:rPr lang="en-US" altLang="en-US" sz="2500" smtClean="0">
                <a:solidFill>
                  <a:srgbClr val="000000"/>
                </a:solidFill>
                <a:latin typeface="Times New Roman" panose="02020603050405020304" pitchFamily="18" charset="0"/>
              </a:rPr>
              <a:t>. </a:t>
            </a:r>
          </a:p>
          <a:p>
            <a:pPr eaLnBrk="1" hangingPunct="1">
              <a:lnSpc>
                <a:spcPct val="90000"/>
              </a:lnSpc>
            </a:pPr>
            <a:r>
              <a:rPr lang="en-US" altLang="en-US" sz="2500" i="1" smtClean="0">
                <a:solidFill>
                  <a:srgbClr val="000000"/>
                </a:solidFill>
                <a:latin typeface="Times New Roman" panose="02020603050405020304" pitchFamily="18" charset="0"/>
              </a:rPr>
              <a:t>All subsequent file-processing functions after the file is opened must refer to the file with the appropriate file pointer. </a:t>
            </a:r>
          </a:p>
          <a:p>
            <a:pPr eaLnBrk="1" hangingPunct="1">
              <a:lnSpc>
                <a:spcPct val="90000"/>
              </a:lnSpc>
            </a:pPr>
            <a:r>
              <a:rPr lang="en-US" altLang="en-US" sz="2500" smtClean="0">
                <a:solidFill>
                  <a:srgbClr val="000000"/>
                </a:solidFill>
                <a:latin typeface="Times New Roman" panose="02020603050405020304" pitchFamily="18" charset="0"/>
              </a:rPr>
              <a:t>Files may be opened in one of several modes (Fig. 11.5). </a:t>
            </a:r>
          </a:p>
          <a:p>
            <a:pPr eaLnBrk="1" hangingPunct="1">
              <a:lnSpc>
                <a:spcPct val="90000"/>
              </a:lnSpc>
            </a:pPr>
            <a:r>
              <a:rPr lang="en-US" altLang="en-US" sz="2500" smtClean="0">
                <a:solidFill>
                  <a:srgbClr val="000000"/>
                </a:solidFill>
                <a:latin typeface="Times New Roman" panose="02020603050405020304" pitchFamily="18" charset="0"/>
              </a:rPr>
              <a:t>To create a file, or to discard the contents of a file before writing data, open the file for writing (</a:t>
            </a:r>
            <a:r>
              <a:rPr lang="en-US" altLang="en-US" sz="2500" smtClean="0">
                <a:solidFill>
                  <a:srgbClr val="000000"/>
                </a:solidFill>
                <a:latin typeface="Lucida Console" panose="020B0609040504020204" pitchFamily="49" charset="0"/>
              </a:rPr>
              <a:t>"w"</a:t>
            </a:r>
            <a:r>
              <a:rPr lang="en-US" altLang="en-US" sz="2500"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363432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8915" name="Text Placeholder 2"/>
          <p:cNvSpPr>
            <a:spLocks noGrp="1"/>
          </p:cNvSpPr>
          <p:nvPr>
            <p:ph type="body" idx="1"/>
          </p:nvPr>
        </p:nvSpPr>
        <p:spPr/>
        <p:txBody>
          <a:bodyPr>
            <a:normAutofit lnSpcReduction="10000"/>
          </a:bodyPr>
          <a:lstStyle/>
          <a:p>
            <a:pPr eaLnBrk="1" hangingPunct="1"/>
            <a:r>
              <a:rPr lang="en-US" altLang="en-US" sz="2600" smtClean="0">
                <a:solidFill>
                  <a:srgbClr val="000000"/>
                </a:solidFill>
                <a:latin typeface="Times New Roman" panose="02020603050405020304" pitchFamily="18" charset="0"/>
              </a:rPr>
              <a:t>To read an existing file, open it for reading (</a:t>
            </a:r>
            <a:r>
              <a:rPr lang="en-US" altLang="en-US" sz="2600" smtClean="0">
                <a:solidFill>
                  <a:srgbClr val="000000"/>
                </a:solidFill>
                <a:latin typeface="Lucida Console" panose="020B0609040504020204" pitchFamily="49" charset="0"/>
              </a:rPr>
              <a:t>"r"</a:t>
            </a:r>
            <a:r>
              <a:rPr lang="en-US" altLang="en-US" sz="2600" smtClean="0">
                <a:solidFill>
                  <a:srgbClr val="000000"/>
                </a:solidFill>
                <a:latin typeface="Times New Roman" panose="02020603050405020304" pitchFamily="18" charset="0"/>
              </a:rPr>
              <a:t>). </a:t>
            </a:r>
          </a:p>
          <a:p>
            <a:pPr eaLnBrk="1" hangingPunct="1"/>
            <a:r>
              <a:rPr lang="en-US" altLang="en-US" sz="2600" smtClean="0">
                <a:solidFill>
                  <a:srgbClr val="000000"/>
                </a:solidFill>
                <a:latin typeface="Times New Roman" panose="02020603050405020304" pitchFamily="18" charset="0"/>
              </a:rPr>
              <a:t>To add records to the end of an existing file, open the file for appending (</a:t>
            </a:r>
            <a:r>
              <a:rPr lang="en-US" altLang="en-US" sz="2600" smtClean="0">
                <a:solidFill>
                  <a:srgbClr val="000000"/>
                </a:solidFill>
                <a:latin typeface="Lucida Console" panose="020B0609040504020204" pitchFamily="49" charset="0"/>
              </a:rPr>
              <a:t>"a"</a:t>
            </a:r>
            <a:r>
              <a:rPr lang="en-US" altLang="en-US" sz="2600" smtClean="0">
                <a:solidFill>
                  <a:srgbClr val="000000"/>
                </a:solidFill>
                <a:latin typeface="Times New Roman" panose="02020603050405020304" pitchFamily="18" charset="0"/>
              </a:rPr>
              <a:t>). </a:t>
            </a:r>
          </a:p>
          <a:p>
            <a:pPr eaLnBrk="1" hangingPunct="1"/>
            <a:r>
              <a:rPr lang="en-US" altLang="en-US" sz="2600" smtClean="0">
                <a:solidFill>
                  <a:srgbClr val="000000"/>
                </a:solidFill>
                <a:latin typeface="Times New Roman" panose="02020603050405020304" pitchFamily="18" charset="0"/>
              </a:rPr>
              <a:t>To open a file so that it may be written to and read from, open the file for updating in one of the three update modes—</a:t>
            </a:r>
            <a:r>
              <a:rPr lang="en-US" altLang="en-US" sz="2600" smtClean="0">
                <a:solidFill>
                  <a:srgbClr val="000000"/>
                </a:solidFill>
                <a:latin typeface="Lucida Console" panose="020B0609040504020204" pitchFamily="49" charset="0"/>
              </a:rPr>
              <a:t>"r+"</a:t>
            </a:r>
            <a:r>
              <a:rPr lang="en-US" altLang="en-US" sz="2600" smtClean="0">
                <a:solidFill>
                  <a:srgbClr val="000000"/>
                </a:solidFill>
                <a:latin typeface="Times New Roman" panose="02020603050405020304" pitchFamily="18" charset="0"/>
              </a:rPr>
              <a:t>, </a:t>
            </a:r>
            <a:r>
              <a:rPr lang="en-US" altLang="en-US" sz="2600" smtClean="0">
                <a:solidFill>
                  <a:srgbClr val="000000"/>
                </a:solidFill>
                <a:latin typeface="Lucida Console" panose="020B0609040504020204" pitchFamily="49" charset="0"/>
              </a:rPr>
              <a:t>"w+"</a:t>
            </a:r>
            <a:r>
              <a:rPr lang="en-US" altLang="en-US" sz="2600" smtClean="0">
                <a:solidFill>
                  <a:srgbClr val="000000"/>
                </a:solidFill>
                <a:latin typeface="Times New Roman" panose="02020603050405020304" pitchFamily="18" charset="0"/>
              </a:rPr>
              <a:t> or </a:t>
            </a:r>
            <a:r>
              <a:rPr lang="en-US" altLang="en-US" sz="2600" smtClean="0">
                <a:solidFill>
                  <a:srgbClr val="000000"/>
                </a:solidFill>
                <a:latin typeface="Lucida Console" panose="020B0609040504020204" pitchFamily="49" charset="0"/>
              </a:rPr>
              <a:t>"a+"</a:t>
            </a:r>
            <a:r>
              <a:rPr lang="en-US" altLang="en-US" sz="2600" smtClean="0">
                <a:solidFill>
                  <a:srgbClr val="000000"/>
                </a:solidFill>
                <a:latin typeface="Times New Roman" panose="02020603050405020304" pitchFamily="18" charset="0"/>
              </a:rPr>
              <a:t>. </a:t>
            </a:r>
          </a:p>
          <a:p>
            <a:pPr eaLnBrk="1" hangingPunct="1"/>
            <a:r>
              <a:rPr lang="en-US" altLang="en-US" sz="2600" smtClean="0">
                <a:solidFill>
                  <a:srgbClr val="000000"/>
                </a:solidFill>
                <a:latin typeface="Times New Roman" panose="02020603050405020304" pitchFamily="18" charset="0"/>
              </a:rPr>
              <a:t>Mode </a:t>
            </a:r>
            <a:r>
              <a:rPr lang="en-US" altLang="en-US" sz="2600" smtClean="0">
                <a:solidFill>
                  <a:srgbClr val="000000"/>
                </a:solidFill>
                <a:latin typeface="Lucida Console" panose="020B0609040504020204" pitchFamily="49" charset="0"/>
              </a:rPr>
              <a:t>"r+"</a:t>
            </a:r>
            <a:r>
              <a:rPr lang="en-US" altLang="en-US" sz="2600" smtClean="0">
                <a:solidFill>
                  <a:srgbClr val="000000"/>
                </a:solidFill>
                <a:latin typeface="Times New Roman" panose="02020603050405020304" pitchFamily="18" charset="0"/>
              </a:rPr>
              <a:t> opens an existing file for reading and writing. </a:t>
            </a:r>
          </a:p>
          <a:p>
            <a:pPr eaLnBrk="1" hangingPunct="1"/>
            <a:r>
              <a:rPr lang="en-US" altLang="en-US" sz="2600" smtClean="0">
                <a:solidFill>
                  <a:srgbClr val="000000"/>
                </a:solidFill>
                <a:latin typeface="Times New Roman" panose="02020603050405020304" pitchFamily="18" charset="0"/>
              </a:rPr>
              <a:t>Mode </a:t>
            </a:r>
            <a:r>
              <a:rPr lang="en-US" altLang="en-US" sz="2600" smtClean="0">
                <a:solidFill>
                  <a:srgbClr val="000000"/>
                </a:solidFill>
                <a:latin typeface="Lucida Console" panose="020B0609040504020204" pitchFamily="49" charset="0"/>
              </a:rPr>
              <a:t>"w+"</a:t>
            </a:r>
            <a:r>
              <a:rPr lang="en-US" altLang="en-US" sz="2600" smtClean="0">
                <a:solidFill>
                  <a:srgbClr val="000000"/>
                </a:solidFill>
                <a:latin typeface="Times New Roman" panose="02020603050405020304" pitchFamily="18" charset="0"/>
              </a:rPr>
              <a:t> creates a file for reading and writing. </a:t>
            </a:r>
          </a:p>
          <a:p>
            <a:pPr eaLnBrk="1" hangingPunct="1"/>
            <a:r>
              <a:rPr lang="en-US" altLang="en-US" sz="2600" smtClean="0">
                <a:solidFill>
                  <a:srgbClr val="000000"/>
                </a:solidFill>
                <a:latin typeface="Times New Roman" panose="02020603050405020304" pitchFamily="18" charset="0"/>
              </a:rPr>
              <a:t>If the file already exists, it’s opened and its current contents are discarded. </a:t>
            </a:r>
          </a:p>
        </p:txBody>
      </p:sp>
    </p:spTree>
    <p:extLst>
      <p:ext uri="{BB962C8B-B14F-4D97-AF65-F5344CB8AC3E}">
        <p14:creationId xmlns:p14="http://schemas.microsoft.com/office/powerpoint/2010/main" val="3448668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4042736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39939" name="Text Placeholder 2"/>
          <p:cNvSpPr>
            <a:spLocks noGrp="1"/>
          </p:cNvSpPr>
          <p:nvPr>
            <p:ph type="body" idx="1"/>
          </p:nvPr>
        </p:nvSpPr>
        <p:spPr/>
        <p:txBody>
          <a:bodyPr>
            <a:normAutofit fontScale="92500" lnSpcReduction="20000"/>
          </a:bodyPr>
          <a:lstStyle/>
          <a:p>
            <a:pPr eaLnBrk="1" hangingPunct="1"/>
            <a:r>
              <a:rPr lang="en-US" altLang="en-US" smtClean="0">
                <a:solidFill>
                  <a:srgbClr val="000000"/>
                </a:solidFill>
                <a:latin typeface="Times New Roman" panose="02020603050405020304" pitchFamily="18" charset="0"/>
              </a:rPr>
              <a:t>Mode </a:t>
            </a:r>
            <a:r>
              <a:rPr lang="en-US" altLang="en-US" smtClean="0">
                <a:solidFill>
                  <a:srgbClr val="000000"/>
                </a:solidFill>
                <a:latin typeface="Lucida Console" panose="020B0609040504020204" pitchFamily="49" charset="0"/>
              </a:rPr>
              <a:t>"a+"</a:t>
            </a:r>
            <a:r>
              <a:rPr lang="en-US" altLang="en-US" smtClean="0">
                <a:solidFill>
                  <a:srgbClr val="000000"/>
                </a:solidFill>
                <a:latin typeface="Times New Roman" panose="02020603050405020304" pitchFamily="18" charset="0"/>
              </a:rPr>
              <a:t> opens a file for reading and writing—all writing is done at the end of the file. </a:t>
            </a:r>
          </a:p>
          <a:p>
            <a:pPr eaLnBrk="1" hangingPunct="1"/>
            <a:r>
              <a:rPr lang="en-US" altLang="en-US" smtClean="0">
                <a:solidFill>
                  <a:srgbClr val="000000"/>
                </a:solidFill>
                <a:latin typeface="Times New Roman" panose="02020603050405020304" pitchFamily="18" charset="0"/>
              </a:rPr>
              <a:t>If the file does not exist, it’s created. </a:t>
            </a:r>
          </a:p>
          <a:p>
            <a:pPr eaLnBrk="1" hangingPunct="1"/>
            <a:r>
              <a:rPr lang="en-US" altLang="en-US" smtClean="0">
                <a:solidFill>
                  <a:srgbClr val="000000"/>
                </a:solidFill>
                <a:latin typeface="Times New Roman" panose="02020603050405020304" pitchFamily="18" charset="0"/>
              </a:rPr>
              <a:t>Each file open mode has a corresponding binary mode (containing the letter </a:t>
            </a:r>
            <a:r>
              <a:rPr lang="en-US" altLang="en-US" smtClean="0">
                <a:solidFill>
                  <a:srgbClr val="000000"/>
                </a:solidFill>
                <a:latin typeface="Lucida Console" panose="020B0609040504020204" pitchFamily="49" charset="0"/>
              </a:rPr>
              <a:t>b</a:t>
            </a:r>
            <a:r>
              <a:rPr lang="en-US" altLang="en-US" smtClean="0">
                <a:solidFill>
                  <a:srgbClr val="000000"/>
                </a:solidFill>
                <a:latin typeface="Times New Roman" panose="02020603050405020304" pitchFamily="18" charset="0"/>
              </a:rPr>
              <a:t>) for manipulating binary files. </a:t>
            </a:r>
          </a:p>
          <a:p>
            <a:pPr eaLnBrk="1" hangingPunct="1"/>
            <a:r>
              <a:rPr lang="en-US" altLang="en-US" smtClean="0">
                <a:solidFill>
                  <a:srgbClr val="000000"/>
                </a:solidFill>
                <a:latin typeface="Times New Roman" panose="02020603050405020304" pitchFamily="18" charset="0"/>
              </a:rPr>
              <a:t>The binary modes are used in Sections 11.5–11.9 when we introduce random-access files. </a:t>
            </a:r>
          </a:p>
          <a:p>
            <a:pPr eaLnBrk="1" hangingPunct="1"/>
            <a:r>
              <a:rPr lang="en-US" altLang="en-US" smtClean="0">
                <a:solidFill>
                  <a:srgbClr val="000000"/>
                </a:solidFill>
                <a:latin typeface="Times New Roman" panose="02020603050405020304" pitchFamily="18" charset="0"/>
              </a:rPr>
              <a:t>In addition, C11 provides </a:t>
            </a:r>
            <a:r>
              <a:rPr lang="en-US" altLang="en-US" i="1" smtClean="0">
                <a:solidFill>
                  <a:srgbClr val="000000"/>
                </a:solidFill>
                <a:latin typeface="Times New Roman" panose="02020603050405020304" pitchFamily="18" charset="0"/>
              </a:rPr>
              <a:t>exclusive</a:t>
            </a:r>
            <a:r>
              <a:rPr lang="en-US" altLang="en-US" smtClean="0">
                <a:solidFill>
                  <a:srgbClr val="000000"/>
                </a:solidFill>
                <a:latin typeface="Times New Roman" panose="02020603050405020304" pitchFamily="18" charset="0"/>
              </a:rPr>
              <a:t> write mode, which you indicate by adding an </a:t>
            </a:r>
            <a:r>
              <a:rPr lang="en-US" altLang="en-US" sz="2400" smtClean="0">
                <a:solidFill>
                  <a:srgbClr val="000000"/>
                </a:solidFill>
                <a:latin typeface="Lucida Console" panose="020B0609040504020204" pitchFamily="49" charset="0"/>
              </a:rPr>
              <a:t>x</a:t>
            </a:r>
            <a:r>
              <a:rPr lang="en-US" altLang="en-US" smtClean="0">
                <a:solidFill>
                  <a:srgbClr val="000000"/>
                </a:solidFill>
                <a:latin typeface="Times New Roman" panose="02020603050405020304" pitchFamily="18" charset="0"/>
              </a:rPr>
              <a:t> to the end of the </a:t>
            </a:r>
            <a:r>
              <a:rPr lang="en-US" altLang="en-US" sz="2400" smtClean="0">
                <a:solidFill>
                  <a:srgbClr val="000000"/>
                </a:solidFill>
                <a:latin typeface="Lucida Console" panose="020B0609040504020204" pitchFamily="49" charset="0"/>
              </a:rPr>
              <a:t>w</a:t>
            </a:r>
            <a:r>
              <a:rPr lang="en-US" altLang="en-US" smtClean="0">
                <a:solidFill>
                  <a:srgbClr val="000000"/>
                </a:solidFill>
                <a:latin typeface="Times New Roman" panose="02020603050405020304" pitchFamily="18" charset="0"/>
              </a:rPr>
              <a:t>, </a:t>
            </a:r>
            <a:r>
              <a:rPr lang="en-US" altLang="en-US" sz="2400" smtClean="0">
                <a:solidFill>
                  <a:srgbClr val="000000"/>
                </a:solidFill>
                <a:latin typeface="Lucida Console" panose="020B0609040504020204" pitchFamily="49" charset="0"/>
              </a:rPr>
              <a:t>w+</a:t>
            </a:r>
            <a:r>
              <a:rPr lang="en-US" altLang="en-US" smtClean="0">
                <a:solidFill>
                  <a:srgbClr val="000000"/>
                </a:solidFill>
                <a:latin typeface="Times New Roman" panose="02020603050405020304" pitchFamily="18" charset="0"/>
              </a:rPr>
              <a:t>, </a:t>
            </a:r>
            <a:r>
              <a:rPr lang="en-US" altLang="en-US" sz="2400" smtClean="0">
                <a:solidFill>
                  <a:srgbClr val="000000"/>
                </a:solidFill>
                <a:latin typeface="Lucida Console" panose="020B0609040504020204" pitchFamily="49" charset="0"/>
              </a:rPr>
              <a:t>wb</a:t>
            </a:r>
            <a:r>
              <a:rPr lang="en-US" altLang="en-US" smtClean="0">
                <a:solidFill>
                  <a:srgbClr val="000000"/>
                </a:solidFill>
                <a:latin typeface="Times New Roman" panose="02020603050405020304" pitchFamily="18" charset="0"/>
              </a:rPr>
              <a:t> or </a:t>
            </a:r>
            <a:r>
              <a:rPr lang="en-US" altLang="en-US" sz="2400" smtClean="0">
                <a:solidFill>
                  <a:srgbClr val="000000"/>
                </a:solidFill>
                <a:latin typeface="Lucida Console" panose="020B0609040504020204" pitchFamily="49" charset="0"/>
              </a:rPr>
              <a:t>wb+</a:t>
            </a:r>
            <a:r>
              <a:rPr lang="en-US" altLang="en-US" smtClean="0">
                <a:solidFill>
                  <a:srgbClr val="000000"/>
                </a:solidFill>
                <a:latin typeface="Times New Roman" panose="02020603050405020304" pitchFamily="18" charset="0"/>
              </a:rPr>
              <a:t> modes. </a:t>
            </a:r>
          </a:p>
        </p:txBody>
      </p:sp>
    </p:spTree>
    <p:extLst>
      <p:ext uri="{BB962C8B-B14F-4D97-AF65-F5344CB8AC3E}">
        <p14:creationId xmlns:p14="http://schemas.microsoft.com/office/powerpoint/2010/main" val="93034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11.3  </a:t>
            </a:r>
            <a:r>
              <a:rPr lang="en-US" dirty="0" smtClean="0">
                <a:solidFill>
                  <a:srgbClr val="3380E6"/>
                </a:solidFill>
                <a:latin typeface="Arial"/>
              </a:rPr>
              <a:t>Creating a Sequential-Access File (Cont.)</a:t>
            </a:r>
          </a:p>
        </p:txBody>
      </p:sp>
      <p:sp>
        <p:nvSpPr>
          <p:cNvPr id="40963"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Times New Roman" panose="02020603050405020304" pitchFamily="18" charset="0"/>
              </a:rPr>
              <a:t>In exclusive write mode, </a:t>
            </a:r>
            <a:r>
              <a:rPr lang="en-US" altLang="en-US" sz="2400" dirty="0" err="1" smtClean="0">
                <a:solidFill>
                  <a:srgbClr val="000000"/>
                </a:solidFill>
                <a:latin typeface="Lucida Console" panose="020B0609040504020204" pitchFamily="49" charset="0"/>
              </a:rPr>
              <a:t>fopen</a:t>
            </a:r>
            <a:r>
              <a:rPr lang="en-US" altLang="en-US" dirty="0" smtClean="0">
                <a:solidFill>
                  <a:srgbClr val="000000"/>
                </a:solidFill>
                <a:latin typeface="Times New Roman" panose="02020603050405020304" pitchFamily="18" charset="0"/>
              </a:rPr>
              <a:t> will fail if the file already exists or cannot be created. </a:t>
            </a:r>
          </a:p>
          <a:p>
            <a:pPr eaLnBrk="1" hangingPunct="1"/>
            <a:r>
              <a:rPr lang="en-US" altLang="en-US" dirty="0" smtClean="0">
                <a:solidFill>
                  <a:srgbClr val="000000"/>
                </a:solidFill>
                <a:latin typeface="Times New Roman" panose="02020603050405020304" pitchFamily="18" charset="0"/>
              </a:rPr>
              <a:t>If opening a file in exclusive write mode is successful and the underlying system supports exclusive file access, then only your program can access the file while it’s open. </a:t>
            </a:r>
          </a:p>
          <a:p>
            <a:pPr eaLnBrk="1" hangingPunct="1"/>
            <a:r>
              <a:rPr lang="en-US" altLang="en-US" dirty="0" smtClean="0">
                <a:solidFill>
                  <a:srgbClr val="000000"/>
                </a:solidFill>
                <a:latin typeface="Times New Roman" panose="02020603050405020304" pitchFamily="18" charset="0"/>
              </a:rPr>
              <a:t>(Some compilers and platforms do not support exclusive write mode.)</a:t>
            </a:r>
          </a:p>
          <a:p>
            <a:pPr eaLnBrk="1" hangingPunct="1"/>
            <a:r>
              <a:rPr lang="en-US" altLang="en-US" dirty="0" smtClean="0">
                <a:solidFill>
                  <a:srgbClr val="000000"/>
                </a:solidFill>
                <a:latin typeface="Times New Roman" panose="02020603050405020304" pitchFamily="18" charset="0"/>
              </a:rPr>
              <a:t>If an error occurs while opening a file in any mode, </a:t>
            </a:r>
            <a:r>
              <a:rPr lang="en-US" altLang="en-US" dirty="0" err="1" smtClean="0">
                <a:solidFill>
                  <a:srgbClr val="0000FF"/>
                </a:solidFill>
                <a:latin typeface="Consolas" panose="020B0609020204030204" pitchFamily="49" charset="0"/>
              </a:rPr>
              <a:t>fopen</a:t>
            </a:r>
            <a:r>
              <a:rPr lang="en-US" altLang="en-US" dirty="0" smtClean="0">
                <a:solidFill>
                  <a:srgbClr val="0000FF"/>
                </a:solidFill>
                <a:latin typeface="Times New Roman" panose="02020603050405020304" pitchFamily="18" charset="0"/>
              </a:rPr>
              <a:t> </a:t>
            </a:r>
            <a:r>
              <a:rPr lang="en-US" altLang="en-US" dirty="0" smtClean="0">
                <a:solidFill>
                  <a:srgbClr val="000000"/>
                </a:solidFill>
                <a:latin typeface="Times New Roman" panose="02020603050405020304" pitchFamily="18" charset="0"/>
              </a:rPr>
              <a:t>returns </a:t>
            </a:r>
            <a:r>
              <a:rPr lang="en-US" altLang="en-US" dirty="0" smtClean="0">
                <a:solidFill>
                  <a:srgbClr val="000000"/>
                </a:solidFill>
                <a:latin typeface="Lucida Console" panose="020B0609040504020204" pitchFamily="49" charset="0"/>
              </a:rPr>
              <a:t>NULL</a:t>
            </a:r>
            <a:r>
              <a:rPr lang="en-US" altLang="en-US" dirty="0" smtClean="0">
                <a:solidFill>
                  <a:srgbClr val="000000"/>
                </a:solidFill>
                <a:latin typeface="Times New Roman" panose="02020603050405020304" pitchFamily="18" charset="0"/>
              </a:rPr>
              <a:t>. </a:t>
            </a:r>
          </a:p>
          <a:p>
            <a:pPr eaLnBrk="1" hangingPunct="1"/>
            <a:endParaRPr lang="en-US" altLang="en-US"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85819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49" cy="6255731"/>
          </a:xfrm>
          <a:prstGeom prst="rect">
            <a:avLst/>
          </a:prstGeom>
          <a:noFill/>
          <a:ln>
            <a:noFill/>
          </a:ln>
        </p:spPr>
      </p:pic>
    </p:spTree>
    <p:extLst>
      <p:ext uri="{BB962C8B-B14F-4D97-AF65-F5344CB8AC3E}">
        <p14:creationId xmlns:p14="http://schemas.microsoft.com/office/powerpoint/2010/main" val="3198602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6233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3013229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277254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592054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708589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47000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a:t>
            </a:r>
          </a:p>
        </p:txBody>
      </p:sp>
      <p:sp>
        <p:nvSpPr>
          <p:cNvPr id="48131"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Times New Roman" panose="02020603050405020304" pitchFamily="18" charset="0"/>
              </a:rPr>
              <a:t>Data is stored in files so that the data can be retrieved for processing when needed. </a:t>
            </a:r>
          </a:p>
          <a:p>
            <a:pPr eaLnBrk="1" hangingPunct="1">
              <a:lnSpc>
                <a:spcPct val="80000"/>
              </a:lnSpc>
            </a:pPr>
            <a:r>
              <a:rPr lang="en-US" altLang="en-US" sz="2500" dirty="0" smtClean="0">
                <a:solidFill>
                  <a:srgbClr val="000000"/>
                </a:solidFill>
                <a:latin typeface="Times New Roman" panose="02020603050405020304" pitchFamily="18" charset="0"/>
              </a:rPr>
              <a:t>The previous section demonstrated how to create a file for sequential access. </a:t>
            </a:r>
          </a:p>
          <a:p>
            <a:pPr eaLnBrk="1" hangingPunct="1">
              <a:lnSpc>
                <a:spcPct val="80000"/>
              </a:lnSpc>
            </a:pPr>
            <a:r>
              <a:rPr lang="en-US" altLang="en-US" sz="2500" dirty="0" smtClean="0">
                <a:solidFill>
                  <a:srgbClr val="000000"/>
                </a:solidFill>
                <a:latin typeface="Times New Roman" panose="02020603050405020304" pitchFamily="18" charset="0"/>
              </a:rPr>
              <a:t>This section shows how to read data sequentially from a file. </a:t>
            </a:r>
          </a:p>
          <a:p>
            <a:pPr eaLnBrk="1" hangingPunct="1">
              <a:lnSpc>
                <a:spcPct val="80000"/>
              </a:lnSpc>
            </a:pPr>
            <a:r>
              <a:rPr lang="en-US" altLang="en-US" sz="2500" dirty="0" smtClean="0">
                <a:solidFill>
                  <a:srgbClr val="000000"/>
                </a:solidFill>
                <a:latin typeface="Times New Roman" panose="02020603050405020304" pitchFamily="18" charset="0"/>
              </a:rPr>
              <a:t>Figure 11.6 reads records from the file </a:t>
            </a:r>
            <a:r>
              <a:rPr lang="en-US" altLang="en-US" sz="2500" dirty="0" smtClean="0">
                <a:solidFill>
                  <a:srgbClr val="000000"/>
                </a:solidFill>
                <a:latin typeface="Lucida Console" panose="020B0609040504020204" pitchFamily="49" charset="0"/>
              </a:rPr>
              <a:t>"clients.dat"</a:t>
            </a:r>
            <a:r>
              <a:rPr lang="en-US" altLang="en-US" sz="2500" dirty="0" smtClean="0">
                <a:solidFill>
                  <a:srgbClr val="000000"/>
                </a:solidFill>
                <a:latin typeface="Times New Roman" panose="02020603050405020304" pitchFamily="18" charset="0"/>
              </a:rPr>
              <a:t> created by the program of Fig. 11.2 and prints their contents. </a:t>
            </a:r>
          </a:p>
          <a:p>
            <a:pPr eaLnBrk="1" hangingPunct="1">
              <a:lnSpc>
                <a:spcPct val="80000"/>
              </a:lnSpc>
            </a:pPr>
            <a:r>
              <a:rPr lang="en-US" altLang="en-US" sz="2500" dirty="0" err="1" smtClean="0">
                <a:solidFill>
                  <a:srgbClr val="000000"/>
                </a:solidFill>
                <a:latin typeface="Lucida Console" panose="020B0609040504020204" pitchFamily="49" charset="0"/>
              </a:rPr>
              <a:t>cfPtr</a:t>
            </a:r>
            <a:r>
              <a:rPr lang="en-US" altLang="en-US" sz="2500" dirty="0" smtClean="0">
                <a:solidFill>
                  <a:srgbClr val="000000"/>
                </a:solidFill>
                <a:latin typeface="Times New Roman" panose="02020603050405020304" pitchFamily="18" charset="0"/>
              </a:rPr>
              <a:t> is a pointer to a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a:t>
            </a:r>
          </a:p>
          <a:p>
            <a:pPr eaLnBrk="1" hangingPunct="1">
              <a:lnSpc>
                <a:spcPct val="80000"/>
              </a:lnSpc>
            </a:pPr>
            <a:r>
              <a:rPr lang="en-US" altLang="en-US" sz="2500" dirty="0" smtClean="0">
                <a:solidFill>
                  <a:srgbClr val="000000"/>
                </a:solidFill>
                <a:latin typeface="Times New Roman" panose="02020603050405020304" pitchFamily="18" charset="0"/>
              </a:rPr>
              <a:t>We attempt to open the file </a:t>
            </a:r>
            <a:r>
              <a:rPr lang="en-US" altLang="en-US" sz="2500" dirty="0" smtClean="0">
                <a:solidFill>
                  <a:srgbClr val="000000"/>
                </a:solidFill>
                <a:latin typeface="Lucida Console" panose="020B0609040504020204" pitchFamily="49" charset="0"/>
              </a:rPr>
              <a:t>"clients.dat"</a:t>
            </a:r>
            <a:r>
              <a:rPr lang="en-US" altLang="en-US" sz="2500" dirty="0" smtClean="0">
                <a:solidFill>
                  <a:srgbClr val="000000"/>
                </a:solidFill>
                <a:latin typeface="Times New Roman" panose="02020603050405020304" pitchFamily="18" charset="0"/>
              </a:rPr>
              <a:t> for reading (</a:t>
            </a:r>
            <a:r>
              <a:rPr lang="en-US" altLang="en-US" sz="2500" dirty="0" smtClean="0">
                <a:solidFill>
                  <a:srgbClr val="000000"/>
                </a:solidFill>
                <a:latin typeface="Lucida Console" panose="020B0609040504020204" pitchFamily="49" charset="0"/>
              </a:rPr>
              <a:t>"r"</a:t>
            </a:r>
            <a:r>
              <a:rPr lang="en-US" altLang="en-US" sz="2500" dirty="0" smtClean="0">
                <a:solidFill>
                  <a:srgbClr val="000000"/>
                </a:solidFill>
                <a:latin typeface="Times New Roman" panose="02020603050405020304" pitchFamily="18" charset="0"/>
              </a:rPr>
              <a:t>) and determine whether it opened successfully (i.e., </a:t>
            </a:r>
            <a:r>
              <a:rPr lang="en-US" altLang="en-US" sz="2500" dirty="0" err="1" smtClean="0">
                <a:solidFill>
                  <a:srgbClr val="000000"/>
                </a:solidFill>
                <a:latin typeface="Lucida Console" panose="020B0609040504020204" pitchFamily="49" charset="0"/>
              </a:rPr>
              <a:t>fopen</a:t>
            </a:r>
            <a:r>
              <a:rPr lang="en-US" altLang="en-US" sz="2500" dirty="0" smtClean="0">
                <a:solidFill>
                  <a:srgbClr val="000000"/>
                </a:solidFill>
                <a:latin typeface="Times New Roman" panose="02020603050405020304" pitchFamily="18" charset="0"/>
              </a:rPr>
              <a:t> does </a:t>
            </a:r>
            <a:r>
              <a:rPr lang="en-US" altLang="en-US" sz="2500" i="1" dirty="0" smtClean="0">
                <a:solidFill>
                  <a:srgbClr val="000000"/>
                </a:solidFill>
                <a:latin typeface="Times New Roman" panose="02020603050405020304" pitchFamily="18" charset="0"/>
              </a:rPr>
              <a:t>not</a:t>
            </a:r>
            <a:r>
              <a:rPr lang="en-US" altLang="en-US" sz="2500" dirty="0" smtClean="0">
                <a:solidFill>
                  <a:srgbClr val="000000"/>
                </a:solidFill>
                <a:latin typeface="Times New Roman" panose="02020603050405020304" pitchFamily="18" charset="0"/>
              </a:rPr>
              <a:t> return </a:t>
            </a:r>
            <a:r>
              <a:rPr lang="en-US" altLang="en-US" sz="2500" dirty="0" smtClean="0">
                <a:solidFill>
                  <a:srgbClr val="000000"/>
                </a:solidFill>
                <a:latin typeface="Lucida Console" panose="020B0609040504020204" pitchFamily="49" charset="0"/>
              </a:rPr>
              <a:t>NULL</a:t>
            </a:r>
            <a:r>
              <a:rPr lang="en-US" altLang="en-US" sz="2500" dirty="0"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74051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11.1  </a:t>
            </a:r>
            <a:r>
              <a:rPr lang="en-US" smtClean="0">
                <a:solidFill>
                  <a:srgbClr val="3380E6"/>
                </a:solidFill>
                <a:latin typeface="Arial"/>
              </a:rPr>
              <a:t>Introduction</a:t>
            </a:r>
          </a:p>
        </p:txBody>
      </p:sp>
      <p:sp>
        <p:nvSpPr>
          <p:cNvPr id="13315" name="Text Placeholder 2"/>
          <p:cNvSpPr>
            <a:spLocks noGrp="1"/>
          </p:cNvSpPr>
          <p:nvPr>
            <p:ph type="body" idx="1"/>
          </p:nvPr>
        </p:nvSpPr>
        <p:spPr/>
        <p:txBody>
          <a:bodyPr>
            <a:normAutofit fontScale="92500" lnSpcReduction="20000"/>
          </a:bodyPr>
          <a:lstStyle/>
          <a:p>
            <a:pPr eaLnBrk="1" hangingPunct="1"/>
            <a:r>
              <a:rPr lang="en-US" altLang="en-US" smtClean="0">
                <a:solidFill>
                  <a:srgbClr val="000000"/>
                </a:solidFill>
                <a:latin typeface="Times New Roman" panose="02020603050405020304" pitchFamily="18" charset="0"/>
              </a:rPr>
              <a:t>Storage of data in variables and arrays is temporary—such data is lost when a program terminates. </a:t>
            </a:r>
          </a:p>
          <a:p>
            <a:pPr eaLnBrk="1" hangingPunct="1"/>
            <a:r>
              <a:rPr lang="en-US" altLang="en-US" smtClean="0">
                <a:solidFill>
                  <a:srgbClr val="0000FF"/>
                </a:solidFill>
                <a:latin typeface="Times New Roman" panose="02020603050405020304" pitchFamily="18" charset="0"/>
              </a:rPr>
              <a:t>Files</a:t>
            </a:r>
            <a:r>
              <a:rPr lang="en-US" altLang="en-US" smtClean="0">
                <a:solidFill>
                  <a:srgbClr val="000000"/>
                </a:solidFill>
                <a:latin typeface="Times New Roman" panose="02020603050405020304" pitchFamily="18" charset="0"/>
              </a:rPr>
              <a:t> are used for </a:t>
            </a:r>
            <a:r>
              <a:rPr lang="en-US" altLang="en-US" i="1" smtClean="0">
                <a:solidFill>
                  <a:srgbClr val="000000"/>
                </a:solidFill>
                <a:latin typeface="Times New Roman" panose="02020603050405020304" pitchFamily="18" charset="0"/>
              </a:rPr>
              <a:t>permanent</a:t>
            </a:r>
            <a:r>
              <a:rPr lang="en-US" altLang="en-US" smtClean="0">
                <a:solidFill>
                  <a:srgbClr val="000000"/>
                </a:solidFill>
                <a:latin typeface="Times New Roman" panose="02020603050405020304" pitchFamily="18" charset="0"/>
              </a:rPr>
              <a:t> retention of data. </a:t>
            </a:r>
          </a:p>
          <a:p>
            <a:pPr eaLnBrk="1" hangingPunct="1"/>
            <a:r>
              <a:rPr lang="en-US" altLang="en-US" smtClean="0">
                <a:solidFill>
                  <a:srgbClr val="000000"/>
                </a:solidFill>
                <a:latin typeface="Times New Roman" panose="02020603050405020304" pitchFamily="18" charset="0"/>
              </a:rPr>
              <a:t>Computers store files on secondary storage devices, such as hard drives, CDs, DVDs and flash drives. </a:t>
            </a:r>
          </a:p>
          <a:p>
            <a:pPr eaLnBrk="1" hangingPunct="1"/>
            <a:r>
              <a:rPr lang="en-US" altLang="en-US" smtClean="0">
                <a:solidFill>
                  <a:srgbClr val="000000"/>
                </a:solidFill>
                <a:latin typeface="Times New Roman" panose="02020603050405020304" pitchFamily="18" charset="0"/>
              </a:rPr>
              <a:t>In this chapter, we explain how data files are created, updated and processed by C programs. </a:t>
            </a:r>
          </a:p>
          <a:p>
            <a:pPr eaLnBrk="1" hangingPunct="1"/>
            <a:r>
              <a:rPr lang="en-US" altLang="en-US" smtClean="0">
                <a:solidFill>
                  <a:srgbClr val="000000"/>
                </a:solidFill>
                <a:latin typeface="Times New Roman" panose="02020603050405020304" pitchFamily="18" charset="0"/>
              </a:rPr>
              <a:t>We both consider sequential-access and random-access file processing.</a:t>
            </a:r>
          </a:p>
        </p:txBody>
      </p:sp>
    </p:spTree>
    <p:extLst>
      <p:ext uri="{BB962C8B-B14F-4D97-AF65-F5344CB8AC3E}">
        <p14:creationId xmlns:p14="http://schemas.microsoft.com/office/powerpoint/2010/main" val="13044987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49155"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Times New Roman" panose="02020603050405020304" pitchFamily="18" charset="0"/>
              </a:rPr>
              <a:t>Read a “record” from the file. </a:t>
            </a:r>
          </a:p>
          <a:p>
            <a:pPr lvl="1">
              <a:lnSpc>
                <a:spcPct val="80000"/>
              </a:lnSpc>
            </a:pPr>
            <a:r>
              <a:rPr lang="en-US" altLang="en-US" sz="2100" dirty="0" smtClean="0">
                <a:solidFill>
                  <a:srgbClr val="000000"/>
                </a:solidFill>
                <a:latin typeface="Times New Roman" panose="02020603050405020304" pitchFamily="18" charset="0"/>
              </a:rPr>
              <a:t>Function </a:t>
            </a:r>
            <a:r>
              <a:rPr lang="en-US" altLang="en-US" sz="2100" dirty="0" err="1" smtClean="0">
                <a:solidFill>
                  <a:srgbClr val="000000"/>
                </a:solidFill>
                <a:latin typeface="Lucida Console" panose="020B0609040504020204" pitchFamily="49" charset="0"/>
              </a:rPr>
              <a:t>fscanf</a:t>
            </a:r>
            <a:r>
              <a:rPr lang="en-US" altLang="en-US" sz="2100" dirty="0" smtClean="0">
                <a:solidFill>
                  <a:srgbClr val="000000"/>
                </a:solidFill>
                <a:latin typeface="Times New Roman" panose="02020603050405020304" pitchFamily="18" charset="0"/>
              </a:rPr>
              <a:t> is equivalent to </a:t>
            </a:r>
            <a:r>
              <a:rPr lang="en-US" altLang="en-US" sz="2100" dirty="0" err="1" smtClean="0">
                <a:solidFill>
                  <a:srgbClr val="000000"/>
                </a:solidFill>
                <a:latin typeface="Lucida Console" panose="020B0609040504020204" pitchFamily="49" charset="0"/>
              </a:rPr>
              <a:t>scanf</a:t>
            </a:r>
            <a:r>
              <a:rPr lang="en-US" altLang="en-US" sz="2100" dirty="0" smtClean="0">
                <a:solidFill>
                  <a:srgbClr val="000000"/>
                </a:solidFill>
                <a:latin typeface="Times New Roman" panose="02020603050405020304" pitchFamily="18" charset="0"/>
              </a:rPr>
              <a:t>, except  </a:t>
            </a:r>
            <a:r>
              <a:rPr lang="en-US" altLang="en-US" sz="2100" dirty="0" err="1" smtClean="0">
                <a:solidFill>
                  <a:srgbClr val="000000"/>
                </a:solidFill>
                <a:latin typeface="Lucida Console" panose="020B0609040504020204" pitchFamily="49" charset="0"/>
              </a:rPr>
              <a:t>fscanf</a:t>
            </a:r>
            <a:r>
              <a:rPr lang="en-US" altLang="en-US" sz="2100" dirty="0" smtClean="0">
                <a:solidFill>
                  <a:srgbClr val="000000"/>
                </a:solidFill>
                <a:latin typeface="Times New Roman" panose="02020603050405020304" pitchFamily="18" charset="0"/>
              </a:rPr>
              <a:t> receives a file pointer for the file being read. </a:t>
            </a:r>
          </a:p>
          <a:p>
            <a:pPr eaLnBrk="1" hangingPunct="1">
              <a:lnSpc>
                <a:spcPct val="80000"/>
              </a:lnSpc>
            </a:pPr>
            <a:r>
              <a:rPr lang="en-US" altLang="en-US" sz="2500" dirty="0" smtClean="0">
                <a:solidFill>
                  <a:srgbClr val="000000"/>
                </a:solidFill>
                <a:latin typeface="Times New Roman" panose="02020603050405020304" pitchFamily="18" charset="0"/>
              </a:rPr>
              <a:t>After this statement executes the first time, </a:t>
            </a:r>
            <a:r>
              <a:rPr lang="en-US" altLang="en-US" sz="2500" dirty="0" smtClean="0">
                <a:solidFill>
                  <a:srgbClr val="000000"/>
                </a:solidFill>
                <a:latin typeface="Lucida Console" panose="020B0609040504020204" pitchFamily="49" charset="0"/>
              </a:rPr>
              <a:t>account</a:t>
            </a:r>
            <a:r>
              <a:rPr lang="en-US" altLang="en-US" sz="2500" dirty="0" smtClean="0">
                <a:solidFill>
                  <a:srgbClr val="000000"/>
                </a:solidFill>
                <a:latin typeface="Times New Roman" panose="02020603050405020304" pitchFamily="18" charset="0"/>
              </a:rPr>
              <a:t> will have the value </a:t>
            </a:r>
            <a:r>
              <a:rPr lang="en-US" altLang="en-US" sz="2500" dirty="0" smtClean="0">
                <a:solidFill>
                  <a:srgbClr val="000000"/>
                </a:solidFill>
                <a:latin typeface="Lucida Console" panose="020B0609040504020204" pitchFamily="49" charset="0"/>
              </a:rPr>
              <a:t>100</a:t>
            </a:r>
            <a:r>
              <a:rPr lang="en-US" altLang="en-US" sz="2500" dirty="0" smtClean="0">
                <a:solidFill>
                  <a:srgbClr val="000000"/>
                </a:solidFill>
                <a:latin typeface="Times New Roman" panose="02020603050405020304" pitchFamily="18" charset="0"/>
              </a:rPr>
              <a:t>, </a:t>
            </a:r>
            <a:r>
              <a:rPr lang="en-US" altLang="en-US" sz="2500" dirty="0" smtClean="0">
                <a:solidFill>
                  <a:srgbClr val="000000"/>
                </a:solidFill>
                <a:latin typeface="Lucida Console" panose="020B0609040504020204" pitchFamily="49" charset="0"/>
              </a:rPr>
              <a:t>name</a:t>
            </a:r>
            <a:r>
              <a:rPr lang="en-US" altLang="en-US" sz="2500" dirty="0" smtClean="0">
                <a:solidFill>
                  <a:srgbClr val="000000"/>
                </a:solidFill>
                <a:latin typeface="Times New Roman" panose="02020603050405020304" pitchFamily="18" charset="0"/>
              </a:rPr>
              <a:t> will have the value </a:t>
            </a:r>
            <a:r>
              <a:rPr lang="en-US" altLang="en-US" sz="2500" dirty="0" smtClean="0">
                <a:solidFill>
                  <a:srgbClr val="000000"/>
                </a:solidFill>
                <a:latin typeface="Lucida Console" panose="020B0609040504020204" pitchFamily="49" charset="0"/>
              </a:rPr>
              <a:t>"Jones"</a:t>
            </a:r>
            <a:r>
              <a:rPr lang="en-US" altLang="en-US" sz="2500" dirty="0" smtClean="0">
                <a:solidFill>
                  <a:srgbClr val="000000"/>
                </a:solidFill>
                <a:latin typeface="Times New Roman" panose="02020603050405020304" pitchFamily="18" charset="0"/>
              </a:rPr>
              <a:t> and </a:t>
            </a:r>
            <a:r>
              <a:rPr lang="en-US" altLang="en-US" sz="2500" dirty="0" smtClean="0">
                <a:solidFill>
                  <a:srgbClr val="000000"/>
                </a:solidFill>
                <a:latin typeface="Lucida Console" panose="020B0609040504020204" pitchFamily="49" charset="0"/>
              </a:rPr>
              <a:t>balance</a:t>
            </a:r>
            <a:r>
              <a:rPr lang="en-US" altLang="en-US" sz="2500" dirty="0" smtClean="0">
                <a:solidFill>
                  <a:srgbClr val="000000"/>
                </a:solidFill>
                <a:latin typeface="Times New Roman" panose="02020603050405020304" pitchFamily="18" charset="0"/>
              </a:rPr>
              <a:t> will have the value </a:t>
            </a:r>
            <a:r>
              <a:rPr lang="en-US" altLang="en-US" sz="2500" dirty="0" smtClean="0">
                <a:solidFill>
                  <a:srgbClr val="000000"/>
                </a:solidFill>
                <a:latin typeface="Lucida Console" panose="020B0609040504020204" pitchFamily="49" charset="0"/>
              </a:rPr>
              <a:t>24.98</a:t>
            </a:r>
            <a:r>
              <a:rPr lang="en-US" altLang="en-US" sz="2500" dirty="0" smtClean="0">
                <a:solidFill>
                  <a:srgbClr val="000000"/>
                </a:solidFill>
                <a:latin typeface="Times New Roman" panose="02020603050405020304" pitchFamily="18" charset="0"/>
              </a:rPr>
              <a:t>. </a:t>
            </a:r>
          </a:p>
          <a:p>
            <a:pPr eaLnBrk="1" hangingPunct="1">
              <a:lnSpc>
                <a:spcPct val="80000"/>
              </a:lnSpc>
            </a:pPr>
            <a:r>
              <a:rPr lang="en-US" altLang="en-US" sz="2500" dirty="0" smtClean="0">
                <a:solidFill>
                  <a:srgbClr val="000000"/>
                </a:solidFill>
                <a:latin typeface="Times New Roman" panose="02020603050405020304" pitchFamily="18" charset="0"/>
              </a:rPr>
              <a:t>Each time the second </a:t>
            </a:r>
            <a:r>
              <a:rPr lang="en-US" altLang="en-US" sz="2500" dirty="0" err="1" smtClean="0">
                <a:solidFill>
                  <a:srgbClr val="000000"/>
                </a:solidFill>
                <a:latin typeface="Lucida Console" panose="020B0609040504020204" pitchFamily="49" charset="0"/>
              </a:rPr>
              <a:t>fscanf</a:t>
            </a:r>
            <a:r>
              <a:rPr lang="en-US" altLang="en-US" sz="2500" dirty="0" smtClean="0">
                <a:solidFill>
                  <a:srgbClr val="000000"/>
                </a:solidFill>
                <a:latin typeface="Times New Roman" panose="02020603050405020304" pitchFamily="18" charset="0"/>
              </a:rPr>
              <a:t> statement executes, the program reads another record from the file and </a:t>
            </a:r>
            <a:r>
              <a:rPr lang="en-US" altLang="en-US" sz="2500" dirty="0" smtClean="0">
                <a:solidFill>
                  <a:srgbClr val="000000"/>
                </a:solidFill>
                <a:latin typeface="Lucida Console" panose="020B0609040504020204" pitchFamily="49" charset="0"/>
              </a:rPr>
              <a:t>account</a:t>
            </a:r>
            <a:r>
              <a:rPr lang="en-US" altLang="en-US" sz="2500" dirty="0" smtClean="0">
                <a:solidFill>
                  <a:srgbClr val="000000"/>
                </a:solidFill>
                <a:latin typeface="Times New Roman" panose="02020603050405020304" pitchFamily="18" charset="0"/>
              </a:rPr>
              <a:t>, </a:t>
            </a:r>
            <a:r>
              <a:rPr lang="en-US" altLang="en-US" sz="2500" dirty="0" smtClean="0">
                <a:solidFill>
                  <a:srgbClr val="000000"/>
                </a:solidFill>
                <a:latin typeface="Lucida Console" panose="020B0609040504020204" pitchFamily="49" charset="0"/>
              </a:rPr>
              <a:t>name</a:t>
            </a:r>
            <a:r>
              <a:rPr lang="en-US" altLang="en-US" sz="2500" dirty="0" smtClean="0">
                <a:solidFill>
                  <a:srgbClr val="000000"/>
                </a:solidFill>
                <a:latin typeface="Times New Roman" panose="02020603050405020304" pitchFamily="18" charset="0"/>
              </a:rPr>
              <a:t> and </a:t>
            </a:r>
            <a:r>
              <a:rPr lang="en-US" altLang="en-US" sz="2500" dirty="0" smtClean="0">
                <a:solidFill>
                  <a:srgbClr val="000000"/>
                </a:solidFill>
                <a:latin typeface="Lucida Console" panose="020B0609040504020204" pitchFamily="49" charset="0"/>
              </a:rPr>
              <a:t>balance</a:t>
            </a:r>
            <a:r>
              <a:rPr lang="en-US" altLang="en-US" sz="2500" dirty="0" smtClean="0">
                <a:solidFill>
                  <a:srgbClr val="000000"/>
                </a:solidFill>
                <a:latin typeface="Times New Roman" panose="02020603050405020304" pitchFamily="18" charset="0"/>
              </a:rPr>
              <a:t> take on new values. </a:t>
            </a:r>
          </a:p>
          <a:p>
            <a:pPr eaLnBrk="1" hangingPunct="1">
              <a:lnSpc>
                <a:spcPct val="80000"/>
              </a:lnSpc>
            </a:pPr>
            <a:r>
              <a:rPr lang="en-US" altLang="en-US" sz="2500" dirty="0" smtClean="0">
                <a:solidFill>
                  <a:srgbClr val="000000"/>
                </a:solidFill>
                <a:latin typeface="Times New Roman" panose="02020603050405020304" pitchFamily="18" charset="0"/>
              </a:rPr>
              <a:t>When the program reaches the end of the file, the file is closed and the program terminates. </a:t>
            </a:r>
          </a:p>
          <a:p>
            <a:pPr eaLnBrk="1" hangingPunct="1">
              <a:lnSpc>
                <a:spcPct val="80000"/>
              </a:lnSpc>
            </a:pPr>
            <a:r>
              <a:rPr lang="en-US" altLang="en-US" sz="2500" dirty="0" smtClean="0">
                <a:solidFill>
                  <a:srgbClr val="000000"/>
                </a:solidFill>
                <a:latin typeface="Times New Roman" panose="02020603050405020304" pitchFamily="18" charset="0"/>
              </a:rPr>
              <a:t>Function </a:t>
            </a:r>
            <a:r>
              <a:rPr lang="en-US" altLang="en-US" sz="2500" dirty="0" err="1" smtClean="0">
                <a:solidFill>
                  <a:srgbClr val="000000"/>
                </a:solidFill>
                <a:latin typeface="Lucida Console" panose="020B0609040504020204" pitchFamily="49" charset="0"/>
              </a:rPr>
              <a:t>feof</a:t>
            </a:r>
            <a:r>
              <a:rPr lang="en-US" altLang="en-US" sz="2500" dirty="0" smtClean="0">
                <a:solidFill>
                  <a:srgbClr val="000000"/>
                </a:solidFill>
                <a:latin typeface="Times New Roman" panose="02020603050405020304" pitchFamily="18" charset="0"/>
              </a:rPr>
              <a:t> returns true only </a:t>
            </a:r>
            <a:r>
              <a:rPr lang="en-US" altLang="en-US" sz="2500" i="1" dirty="0" smtClean="0">
                <a:solidFill>
                  <a:srgbClr val="000000"/>
                </a:solidFill>
                <a:latin typeface="Times New Roman" panose="02020603050405020304" pitchFamily="18" charset="0"/>
              </a:rPr>
              <a:t>after </a:t>
            </a:r>
            <a:r>
              <a:rPr lang="en-US" altLang="en-US" sz="2500" dirty="0" smtClean="0">
                <a:solidFill>
                  <a:srgbClr val="000000"/>
                </a:solidFill>
                <a:latin typeface="Times New Roman" panose="02020603050405020304" pitchFamily="18" charset="0"/>
              </a:rPr>
              <a:t>the program attempts to read the nonexistent data following the last line.</a:t>
            </a:r>
          </a:p>
        </p:txBody>
      </p:sp>
    </p:spTree>
    <p:extLst>
      <p:ext uri="{BB962C8B-B14F-4D97-AF65-F5344CB8AC3E}">
        <p14:creationId xmlns:p14="http://schemas.microsoft.com/office/powerpoint/2010/main" val="4063567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407130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125131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4515" name="Text Placeholder 2"/>
          <p:cNvSpPr>
            <a:spLocks noGrp="1"/>
          </p:cNvSpPr>
          <p:nvPr>
            <p:ph type="body" idx="1"/>
          </p:nvPr>
        </p:nvSpPr>
        <p:spPr/>
        <p:txBody>
          <a:bodyPr>
            <a:normAutofit lnSpcReduction="10000"/>
          </a:bodyPr>
          <a:lstStyle/>
          <a:p>
            <a:pPr marL="109537" indent="0" eaLnBrk="1" hangingPunct="1">
              <a:buFont typeface="Wingdings 3" panose="05040102010807070707" pitchFamily="18" charset="2"/>
              <a:buNone/>
              <a:defRPr/>
            </a:pPr>
            <a:r>
              <a:rPr lang="en-US" b="1" i="1" dirty="0" smtClean="0">
                <a:solidFill>
                  <a:srgbClr val="000000"/>
                </a:solidFill>
                <a:latin typeface="Times New Roman" pitchFamily="18" charset="0"/>
              </a:rPr>
              <a:t>Resetting the File Position Pointer</a:t>
            </a:r>
          </a:p>
          <a:p>
            <a:pPr eaLnBrk="1" hangingPunct="1">
              <a:defRPr/>
            </a:pPr>
            <a:r>
              <a:rPr lang="en-US" dirty="0" smtClean="0">
                <a:solidFill>
                  <a:srgbClr val="000000"/>
                </a:solidFill>
                <a:latin typeface="Times New Roman" pitchFamily="18" charset="0"/>
              </a:rPr>
              <a:t>To retrieve data sequentially from a file, a program normally starts reading from the beginning of the file and reads all data consecutively until the desired data is found. </a:t>
            </a:r>
          </a:p>
          <a:p>
            <a:pPr eaLnBrk="1" hangingPunct="1">
              <a:defRPr/>
            </a:pPr>
            <a:r>
              <a:rPr lang="en-US" dirty="0" smtClean="0">
                <a:solidFill>
                  <a:srgbClr val="000000"/>
                </a:solidFill>
                <a:latin typeface="Times New Roman" pitchFamily="18" charset="0"/>
              </a:rPr>
              <a:t>It may be desirable to process the data sequentially in a file several times (from the beginning of the file) during the execution of a program. </a:t>
            </a:r>
          </a:p>
        </p:txBody>
      </p:sp>
    </p:spTree>
    <p:extLst>
      <p:ext uri="{BB962C8B-B14F-4D97-AF65-F5344CB8AC3E}">
        <p14:creationId xmlns:p14="http://schemas.microsoft.com/office/powerpoint/2010/main" val="1563790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53251" name="Text Placeholder 2"/>
          <p:cNvSpPr>
            <a:spLocks noGrp="1"/>
          </p:cNvSpPr>
          <p:nvPr>
            <p:ph type="body" idx="1"/>
          </p:nvPr>
        </p:nvSpPr>
        <p:spPr/>
        <p:txBody>
          <a:bodyPr>
            <a:normAutofit lnSpcReduction="10000"/>
          </a:bodyPr>
          <a:lstStyle/>
          <a:p>
            <a:pPr eaLnBrk="1" hangingPunct="1">
              <a:lnSpc>
                <a:spcPct val="90000"/>
              </a:lnSpc>
            </a:pPr>
            <a:r>
              <a:rPr lang="en-US" altLang="en-US" sz="2500" dirty="0" smtClean="0">
                <a:solidFill>
                  <a:srgbClr val="000000"/>
                </a:solidFill>
                <a:latin typeface="Times New Roman" panose="02020603050405020304" pitchFamily="18" charset="0"/>
              </a:rPr>
              <a:t>The statement</a:t>
            </a:r>
          </a:p>
          <a:p>
            <a:pPr lvl="2" eaLnBrk="1" hangingPunct="1">
              <a:lnSpc>
                <a:spcPct val="90000"/>
              </a:lnSpc>
            </a:pPr>
            <a:r>
              <a:rPr lang="en-US" altLang="en-US" sz="1900" dirty="0" smtClean="0">
                <a:solidFill>
                  <a:srgbClr val="000000"/>
                </a:solidFill>
                <a:latin typeface="Lucida Console" panose="020B0609040504020204" pitchFamily="49" charset="0"/>
              </a:rPr>
              <a:t>rewind(</a:t>
            </a:r>
            <a:r>
              <a:rPr lang="en-US" altLang="en-US" sz="1900" dirty="0" err="1" smtClean="0">
                <a:solidFill>
                  <a:srgbClr val="000000"/>
                </a:solidFill>
                <a:latin typeface="Lucida Console" panose="020B0609040504020204" pitchFamily="49" charset="0"/>
              </a:rPr>
              <a:t>cfPtr</a:t>
            </a:r>
            <a:r>
              <a:rPr lang="en-US" altLang="en-US" sz="1900" dirty="0" smtClean="0">
                <a:solidFill>
                  <a:srgbClr val="000000"/>
                </a:solidFill>
                <a:latin typeface="Lucida Console" panose="020B0609040504020204" pitchFamily="49" charset="0"/>
              </a:rPr>
              <a:t>);</a:t>
            </a:r>
          </a:p>
          <a:p>
            <a:pPr eaLnBrk="1" hangingPunct="1">
              <a:lnSpc>
                <a:spcPct val="90000"/>
              </a:lnSpc>
              <a:buFont typeface="Wingdings 3" panose="05040102010807070707" pitchFamily="18" charset="2"/>
              <a:buNone/>
            </a:pPr>
            <a:r>
              <a:rPr lang="en-US" altLang="en-US" sz="2500" dirty="0" smtClean="0">
                <a:solidFill>
                  <a:srgbClr val="000000"/>
                </a:solidFill>
                <a:latin typeface="Times New Roman" panose="02020603050405020304" pitchFamily="18" charset="0"/>
              </a:rPr>
              <a:t>	causes a program’s </a:t>
            </a:r>
            <a:r>
              <a:rPr lang="en-US" altLang="en-US" sz="2500" dirty="0" smtClean="0">
                <a:solidFill>
                  <a:srgbClr val="0000FF"/>
                </a:solidFill>
                <a:latin typeface="Times New Roman" panose="02020603050405020304" pitchFamily="18" charset="0"/>
              </a:rPr>
              <a:t>file position pointer</a:t>
            </a:r>
            <a:r>
              <a:rPr lang="en-US" altLang="en-US" sz="2500" dirty="0" smtClean="0">
                <a:solidFill>
                  <a:srgbClr val="000000"/>
                </a:solidFill>
                <a:latin typeface="Times New Roman" panose="02020603050405020304" pitchFamily="18" charset="0"/>
              </a:rPr>
              <a:t>—which indicates the number of the next byte in the file to be read or written—to be repositioned to the </a:t>
            </a:r>
            <a:r>
              <a:rPr lang="en-US" altLang="en-US" sz="2500" i="1" dirty="0" smtClean="0">
                <a:solidFill>
                  <a:srgbClr val="000000"/>
                </a:solidFill>
                <a:latin typeface="Times New Roman" panose="02020603050405020304" pitchFamily="18" charset="0"/>
              </a:rPr>
              <a:t>beginning</a:t>
            </a:r>
            <a:r>
              <a:rPr lang="en-US" altLang="en-US" sz="2500" dirty="0" smtClean="0">
                <a:solidFill>
                  <a:srgbClr val="000000"/>
                </a:solidFill>
                <a:latin typeface="Times New Roman" panose="02020603050405020304" pitchFamily="18" charset="0"/>
              </a:rPr>
              <a:t> of the file (i.e., byte 0) pointed to by </a:t>
            </a:r>
            <a:r>
              <a:rPr lang="en-US" altLang="en-US" sz="2500" dirty="0" err="1" smtClean="0">
                <a:solidFill>
                  <a:srgbClr val="000000"/>
                </a:solidFill>
                <a:latin typeface="Lucida Console" panose="020B0609040504020204" pitchFamily="49" charset="0"/>
              </a:rPr>
              <a:t>cfPtr</a:t>
            </a:r>
            <a:r>
              <a:rPr lang="en-US" altLang="en-US" sz="2500" dirty="0" smtClean="0">
                <a:solidFill>
                  <a:srgbClr val="000000"/>
                </a:solidFill>
                <a:latin typeface="Times New Roman" panose="02020603050405020304" pitchFamily="18" charset="0"/>
              </a:rPr>
              <a:t>. </a:t>
            </a:r>
          </a:p>
          <a:p>
            <a:pPr eaLnBrk="1" hangingPunct="1">
              <a:lnSpc>
                <a:spcPct val="90000"/>
              </a:lnSpc>
            </a:pPr>
            <a:r>
              <a:rPr lang="en-US" altLang="en-US" sz="2500" dirty="0" smtClean="0">
                <a:solidFill>
                  <a:srgbClr val="000000"/>
                </a:solidFill>
                <a:latin typeface="Times New Roman" panose="02020603050405020304" pitchFamily="18" charset="0"/>
              </a:rPr>
              <a:t>The file position pointer is not really a pointer. </a:t>
            </a:r>
          </a:p>
          <a:p>
            <a:pPr eaLnBrk="1" hangingPunct="1">
              <a:lnSpc>
                <a:spcPct val="90000"/>
              </a:lnSpc>
            </a:pPr>
            <a:r>
              <a:rPr lang="en-US" altLang="en-US" sz="2500" dirty="0" smtClean="0">
                <a:solidFill>
                  <a:srgbClr val="000000"/>
                </a:solidFill>
                <a:latin typeface="Times New Roman" panose="02020603050405020304" pitchFamily="18" charset="0"/>
              </a:rPr>
              <a:t>Rather it’s an integer value that specifies the byte in the file at which the next read or write is to occur. </a:t>
            </a:r>
          </a:p>
          <a:p>
            <a:pPr eaLnBrk="1" hangingPunct="1">
              <a:lnSpc>
                <a:spcPct val="90000"/>
              </a:lnSpc>
            </a:pPr>
            <a:r>
              <a:rPr lang="en-US" altLang="en-US" sz="2500" dirty="0" smtClean="0">
                <a:solidFill>
                  <a:srgbClr val="000000"/>
                </a:solidFill>
                <a:latin typeface="Times New Roman" panose="02020603050405020304" pitchFamily="18" charset="0"/>
              </a:rPr>
              <a:t>This is sometimes referred to as the </a:t>
            </a:r>
            <a:r>
              <a:rPr lang="en-US" altLang="en-US" sz="2500" dirty="0" smtClean="0">
                <a:solidFill>
                  <a:srgbClr val="0000FF"/>
                </a:solidFill>
                <a:latin typeface="Times New Roman" panose="02020603050405020304" pitchFamily="18" charset="0"/>
              </a:rPr>
              <a:t>file</a:t>
            </a:r>
            <a:r>
              <a:rPr lang="en-US" altLang="en-US" sz="2500" dirty="0" smtClean="0">
                <a:solidFill>
                  <a:srgbClr val="000000"/>
                </a:solidFill>
                <a:latin typeface="Times New Roman" panose="02020603050405020304" pitchFamily="18" charset="0"/>
              </a:rPr>
              <a:t> </a:t>
            </a:r>
            <a:r>
              <a:rPr lang="en-US" altLang="en-US" sz="2500" dirty="0" smtClean="0">
                <a:solidFill>
                  <a:srgbClr val="0000FF"/>
                </a:solidFill>
                <a:latin typeface="Times New Roman" panose="02020603050405020304" pitchFamily="18" charset="0"/>
              </a:rPr>
              <a:t>offset</a:t>
            </a:r>
            <a:r>
              <a:rPr lang="en-US" altLang="en-US" sz="2500" dirty="0" smtClean="0">
                <a:solidFill>
                  <a:srgbClr val="000000"/>
                </a:solidFill>
                <a:latin typeface="Times New Roman" panose="02020603050405020304" pitchFamily="18" charset="0"/>
              </a:rPr>
              <a:t>. </a:t>
            </a:r>
          </a:p>
          <a:p>
            <a:pPr eaLnBrk="1" hangingPunct="1">
              <a:lnSpc>
                <a:spcPct val="90000"/>
              </a:lnSpc>
            </a:pPr>
            <a:r>
              <a:rPr lang="en-US" altLang="en-US" sz="2500" dirty="0" smtClean="0">
                <a:solidFill>
                  <a:srgbClr val="000000"/>
                </a:solidFill>
                <a:latin typeface="Times New Roman" panose="02020603050405020304" pitchFamily="18" charset="0"/>
              </a:rPr>
              <a:t>The file position pointer is a member of the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structure associated with each file. </a:t>
            </a:r>
          </a:p>
        </p:txBody>
      </p:sp>
    </p:spTree>
    <p:extLst>
      <p:ext uri="{BB962C8B-B14F-4D97-AF65-F5344CB8AC3E}">
        <p14:creationId xmlns:p14="http://schemas.microsoft.com/office/powerpoint/2010/main" val="642684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6563" name="Text Placeholder 2"/>
          <p:cNvSpPr>
            <a:spLocks noGrp="1"/>
          </p:cNvSpPr>
          <p:nvPr>
            <p:ph type="body" idx="1"/>
          </p:nvPr>
        </p:nvSpPr>
        <p:spPr/>
        <p:txBody>
          <a:bodyPr>
            <a:normAutofit fontScale="92500" lnSpcReduction="10000"/>
          </a:bodyPr>
          <a:lstStyle/>
          <a:p>
            <a:pPr marL="109537" indent="0" eaLnBrk="1" hangingPunct="1">
              <a:buFont typeface="Wingdings 3" panose="05040102010807070707" pitchFamily="18" charset="2"/>
              <a:buNone/>
              <a:defRPr/>
            </a:pPr>
            <a:r>
              <a:rPr lang="en-US" b="1" i="1" dirty="0" smtClean="0">
                <a:solidFill>
                  <a:srgbClr val="000000"/>
                </a:solidFill>
                <a:latin typeface="Times New Roman" pitchFamily="18" charset="0"/>
              </a:rPr>
              <a:t>Credit Inquiry Program</a:t>
            </a:r>
          </a:p>
          <a:p>
            <a:pPr eaLnBrk="1" hangingPunct="1">
              <a:defRPr/>
            </a:pPr>
            <a:r>
              <a:rPr lang="en-US" dirty="0" smtClean="0">
                <a:solidFill>
                  <a:srgbClr val="000000"/>
                </a:solidFill>
                <a:latin typeface="Times New Roman" pitchFamily="18" charset="0"/>
              </a:rPr>
              <a:t>The program of Fig. 11.7 allows a credit manager to obtain lists of customers with zero balances (i.e., customers who do not owe any money), customers with credit balances (i.e., customers to whom the company owes money) and customers with debit balances (i.e., customers who owe the company money for goods and services received). </a:t>
            </a:r>
          </a:p>
          <a:p>
            <a:pPr eaLnBrk="1" hangingPunct="1">
              <a:defRPr/>
            </a:pPr>
            <a:r>
              <a:rPr lang="en-US" dirty="0" smtClean="0">
                <a:solidFill>
                  <a:srgbClr val="000000"/>
                </a:solidFill>
                <a:latin typeface="Times New Roman" pitchFamily="18" charset="0"/>
              </a:rPr>
              <a:t>A credit balance is a </a:t>
            </a:r>
            <a:r>
              <a:rPr lang="en-US" i="1" dirty="0" smtClean="0">
                <a:solidFill>
                  <a:srgbClr val="000000"/>
                </a:solidFill>
                <a:latin typeface="Times New Roman" pitchFamily="18" charset="0"/>
              </a:rPr>
              <a:t>negative</a:t>
            </a:r>
            <a:r>
              <a:rPr lang="en-US" dirty="0" smtClean="0">
                <a:solidFill>
                  <a:srgbClr val="000000"/>
                </a:solidFill>
                <a:latin typeface="Times New Roman" pitchFamily="18" charset="0"/>
              </a:rPr>
              <a:t> amount; a debit balance is a </a:t>
            </a:r>
            <a:r>
              <a:rPr lang="en-US" i="1" dirty="0" smtClean="0">
                <a:solidFill>
                  <a:srgbClr val="000000"/>
                </a:solidFill>
                <a:latin typeface="Times New Roman" pitchFamily="18" charset="0"/>
              </a:rPr>
              <a:t>positive</a:t>
            </a:r>
            <a:r>
              <a:rPr lang="en-US" dirty="0" smtClean="0">
                <a:solidFill>
                  <a:srgbClr val="000000"/>
                </a:solidFill>
                <a:latin typeface="Times New Roman" pitchFamily="18" charset="0"/>
              </a:rPr>
              <a:t> amount.</a:t>
            </a:r>
          </a:p>
        </p:txBody>
      </p:sp>
    </p:spTree>
    <p:extLst>
      <p:ext uri="{BB962C8B-B14F-4D97-AF65-F5344CB8AC3E}">
        <p14:creationId xmlns:p14="http://schemas.microsoft.com/office/powerpoint/2010/main" val="366429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421736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859274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2144482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24374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11.2  </a:t>
            </a:r>
            <a:r>
              <a:rPr lang="en-US" dirty="0" smtClean="0">
                <a:solidFill>
                  <a:srgbClr val="3380E6"/>
                </a:solidFill>
                <a:latin typeface="Arial"/>
              </a:rPr>
              <a:t>Files and Streams</a:t>
            </a:r>
          </a:p>
        </p:txBody>
      </p:sp>
      <p:sp>
        <p:nvSpPr>
          <p:cNvPr id="14339" name="Text Placeholder 2"/>
          <p:cNvSpPr>
            <a:spLocks noGrp="1"/>
          </p:cNvSpPr>
          <p:nvPr>
            <p:ph type="body" idx="1"/>
          </p:nvPr>
        </p:nvSpPr>
        <p:spPr/>
        <p:txBody>
          <a:bodyPr>
            <a:normAutofit lnSpcReduction="10000"/>
          </a:bodyPr>
          <a:lstStyle/>
          <a:p>
            <a:pPr eaLnBrk="1" hangingPunct="1"/>
            <a:r>
              <a:rPr lang="en-US" altLang="en-US" sz="2500" smtClean="0">
                <a:solidFill>
                  <a:srgbClr val="000000"/>
                </a:solidFill>
                <a:latin typeface="Times New Roman" panose="02020603050405020304" pitchFamily="18" charset="0"/>
              </a:rPr>
              <a:t>C views each file simply as a sequential stream of bytes (Fig. 11.1). </a:t>
            </a:r>
          </a:p>
          <a:p>
            <a:pPr eaLnBrk="1" hangingPunct="1"/>
            <a:r>
              <a:rPr lang="en-US" altLang="en-US" sz="2500" smtClean="0">
                <a:solidFill>
                  <a:srgbClr val="000000"/>
                </a:solidFill>
                <a:latin typeface="Times New Roman" panose="02020603050405020304" pitchFamily="18" charset="0"/>
              </a:rPr>
              <a:t>Each file ends either with an </a:t>
            </a:r>
            <a:r>
              <a:rPr lang="en-US" altLang="en-US" sz="2500" smtClean="0">
                <a:solidFill>
                  <a:srgbClr val="0000FF"/>
                </a:solidFill>
                <a:latin typeface="Times New Roman" panose="02020603050405020304" pitchFamily="18" charset="0"/>
              </a:rPr>
              <a:t>end-of-file marker</a:t>
            </a:r>
            <a:r>
              <a:rPr lang="en-US" altLang="en-US" sz="2500" smtClean="0">
                <a:solidFill>
                  <a:srgbClr val="000000"/>
                </a:solidFill>
                <a:latin typeface="Times New Roman" panose="02020603050405020304" pitchFamily="18" charset="0"/>
              </a:rPr>
              <a:t> or at a specific byte number recorded in a system-maintained, administrative data structure. </a:t>
            </a:r>
          </a:p>
          <a:p>
            <a:pPr eaLnBrk="1" hangingPunct="1"/>
            <a:r>
              <a:rPr lang="en-US" altLang="en-US" sz="2500" smtClean="0">
                <a:solidFill>
                  <a:srgbClr val="000000"/>
                </a:solidFill>
                <a:latin typeface="Times New Roman" panose="02020603050405020304" pitchFamily="18" charset="0"/>
              </a:rPr>
              <a:t>When a file is opened, a </a:t>
            </a:r>
            <a:r>
              <a:rPr lang="en-US" altLang="en-US" sz="2500" smtClean="0">
                <a:solidFill>
                  <a:srgbClr val="0000FF"/>
                </a:solidFill>
                <a:latin typeface="Times New Roman" panose="02020603050405020304" pitchFamily="18" charset="0"/>
              </a:rPr>
              <a:t>stream</a:t>
            </a:r>
            <a:r>
              <a:rPr lang="en-US" altLang="en-US" sz="2500" smtClean="0">
                <a:solidFill>
                  <a:srgbClr val="000000"/>
                </a:solidFill>
                <a:latin typeface="Times New Roman" panose="02020603050405020304" pitchFamily="18" charset="0"/>
              </a:rPr>
              <a:t> is associated with it. </a:t>
            </a:r>
          </a:p>
          <a:p>
            <a:pPr eaLnBrk="1" hangingPunct="1"/>
            <a:r>
              <a:rPr lang="en-US" altLang="en-US" sz="2500" smtClean="0">
                <a:solidFill>
                  <a:srgbClr val="000000"/>
                </a:solidFill>
                <a:latin typeface="Times New Roman" panose="02020603050405020304" pitchFamily="18" charset="0"/>
              </a:rPr>
              <a:t>Three files and their associated streams are automatically opened when program execution begins—the </a:t>
            </a:r>
            <a:r>
              <a:rPr lang="en-US" altLang="en-US" sz="2500" smtClean="0">
                <a:solidFill>
                  <a:srgbClr val="0000FF"/>
                </a:solidFill>
                <a:latin typeface="Times New Roman" panose="02020603050405020304" pitchFamily="18" charset="0"/>
              </a:rPr>
              <a:t>standard input</a:t>
            </a:r>
            <a:r>
              <a:rPr lang="en-US" altLang="en-US" sz="2500" smtClean="0">
                <a:solidFill>
                  <a:srgbClr val="000000"/>
                </a:solidFill>
                <a:latin typeface="Times New Roman" panose="02020603050405020304" pitchFamily="18" charset="0"/>
              </a:rPr>
              <a:t>, the </a:t>
            </a:r>
            <a:r>
              <a:rPr lang="en-US" altLang="en-US" sz="2500" smtClean="0">
                <a:solidFill>
                  <a:srgbClr val="0000FF"/>
                </a:solidFill>
                <a:latin typeface="Times New Roman" panose="02020603050405020304" pitchFamily="18" charset="0"/>
              </a:rPr>
              <a:t>standard output</a:t>
            </a:r>
            <a:r>
              <a:rPr lang="en-US" altLang="en-US" sz="2500" smtClean="0">
                <a:solidFill>
                  <a:srgbClr val="000000"/>
                </a:solidFill>
                <a:latin typeface="Times New Roman" panose="02020603050405020304" pitchFamily="18" charset="0"/>
              </a:rPr>
              <a:t> and the </a:t>
            </a:r>
            <a:r>
              <a:rPr lang="en-US" altLang="en-US" sz="2500" smtClean="0">
                <a:solidFill>
                  <a:srgbClr val="0000FF"/>
                </a:solidFill>
                <a:latin typeface="Times New Roman" panose="02020603050405020304" pitchFamily="18" charset="0"/>
              </a:rPr>
              <a:t>standard error</a:t>
            </a:r>
            <a:r>
              <a:rPr lang="en-US" altLang="en-US" sz="2500" smtClean="0">
                <a:solidFill>
                  <a:srgbClr val="000000"/>
                </a:solidFill>
                <a:latin typeface="Times New Roman" panose="02020603050405020304" pitchFamily="18" charset="0"/>
              </a:rPr>
              <a:t>. </a:t>
            </a:r>
          </a:p>
          <a:p>
            <a:pPr eaLnBrk="1" hangingPunct="1"/>
            <a:r>
              <a:rPr lang="en-US" altLang="en-US" sz="2500" smtClean="0">
                <a:solidFill>
                  <a:srgbClr val="000000"/>
                </a:solidFill>
                <a:latin typeface="Times New Roman" panose="02020603050405020304" pitchFamily="18" charset="0"/>
              </a:rPr>
              <a:t>Streams provide communication channels between files and programs. </a:t>
            </a:r>
          </a:p>
        </p:txBody>
      </p:sp>
    </p:spTree>
    <p:extLst>
      <p:ext uri="{BB962C8B-B14F-4D97-AF65-F5344CB8AC3E}">
        <p14:creationId xmlns:p14="http://schemas.microsoft.com/office/powerpoint/2010/main" val="13529935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943850" cy="6137977"/>
          </a:xfrm>
          <a:prstGeom prst="rect">
            <a:avLst/>
          </a:prstGeom>
          <a:noFill/>
          <a:ln>
            <a:noFill/>
          </a:ln>
        </p:spPr>
      </p:pic>
    </p:spTree>
    <p:extLst>
      <p:ext uri="{BB962C8B-B14F-4D97-AF65-F5344CB8AC3E}">
        <p14:creationId xmlns:p14="http://schemas.microsoft.com/office/powerpoint/2010/main" val="1102765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2740652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1443" name="Text Placeholder 2"/>
          <p:cNvSpPr>
            <a:spLocks noGrp="1"/>
          </p:cNvSpPr>
          <p:nvPr>
            <p:ph type="body" idx="1"/>
          </p:nvPr>
        </p:nvSpPr>
        <p:spPr/>
        <p:txBody>
          <a:bodyPr>
            <a:normAutofit fontScale="85000" lnSpcReduction="10000"/>
          </a:bodyPr>
          <a:lstStyle/>
          <a:p>
            <a:pPr eaLnBrk="1" hangingPunct="1"/>
            <a:r>
              <a:rPr lang="en-US" altLang="en-US" smtClean="0">
                <a:solidFill>
                  <a:srgbClr val="000000"/>
                </a:solidFill>
                <a:latin typeface="Times New Roman" panose="02020603050405020304" pitchFamily="18" charset="0"/>
              </a:rPr>
              <a:t>The program displays a menu and allows the credit manager to enter one of three options to obtain credit information. </a:t>
            </a:r>
          </a:p>
          <a:p>
            <a:pPr eaLnBrk="1" hangingPunct="1"/>
            <a:r>
              <a:rPr lang="en-US" altLang="en-US" smtClean="0">
                <a:solidFill>
                  <a:srgbClr val="000000"/>
                </a:solidFill>
                <a:latin typeface="Times New Roman" panose="02020603050405020304" pitchFamily="18" charset="0"/>
              </a:rPr>
              <a:t>Option 1 produces a list of accounts with zero balances. </a:t>
            </a:r>
          </a:p>
          <a:p>
            <a:pPr eaLnBrk="1" hangingPunct="1"/>
            <a:r>
              <a:rPr lang="en-US" altLang="en-US" smtClean="0">
                <a:solidFill>
                  <a:srgbClr val="000000"/>
                </a:solidFill>
                <a:latin typeface="Times New Roman" panose="02020603050405020304" pitchFamily="18" charset="0"/>
              </a:rPr>
              <a:t>Option 2 produces a list of accounts with </a:t>
            </a:r>
            <a:r>
              <a:rPr lang="en-US" altLang="en-US" i="1" smtClean="0">
                <a:solidFill>
                  <a:srgbClr val="000000"/>
                </a:solidFill>
                <a:latin typeface="Times New Roman" panose="02020603050405020304" pitchFamily="18" charset="0"/>
              </a:rPr>
              <a:t>credit balances</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Option 3 produces a list of accounts with </a:t>
            </a:r>
            <a:r>
              <a:rPr lang="en-US" altLang="en-US" i="1" smtClean="0">
                <a:solidFill>
                  <a:srgbClr val="000000"/>
                </a:solidFill>
                <a:latin typeface="Times New Roman" panose="02020603050405020304" pitchFamily="18" charset="0"/>
              </a:rPr>
              <a:t>debit balances</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Option 4 terminates program execution. </a:t>
            </a:r>
          </a:p>
          <a:p>
            <a:pPr eaLnBrk="1" hangingPunct="1"/>
            <a:r>
              <a:rPr lang="en-US" altLang="en-US" smtClean="0">
                <a:solidFill>
                  <a:srgbClr val="000000"/>
                </a:solidFill>
                <a:latin typeface="Times New Roman" panose="02020603050405020304" pitchFamily="18" charset="0"/>
              </a:rPr>
              <a:t>A sample output is shown in Fig. 11.8.</a:t>
            </a:r>
          </a:p>
        </p:txBody>
      </p:sp>
    </p:spTree>
    <p:extLst>
      <p:ext uri="{BB962C8B-B14F-4D97-AF65-F5344CB8AC3E}">
        <p14:creationId xmlns:p14="http://schemas.microsoft.com/office/powerpoint/2010/main" val="23779411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3882289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349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Data in this type of sequential file cannot be modified without the risk of destroying other data. </a:t>
            </a:r>
          </a:p>
          <a:p>
            <a:pPr eaLnBrk="1" hangingPunct="1"/>
            <a:r>
              <a:rPr lang="en-US" altLang="en-US" smtClean="0">
                <a:solidFill>
                  <a:srgbClr val="000000"/>
                </a:solidFill>
                <a:latin typeface="Times New Roman" panose="02020603050405020304" pitchFamily="18" charset="0"/>
              </a:rPr>
              <a:t>For example, if the name “</a:t>
            </a:r>
            <a:r>
              <a:rPr lang="en-US" altLang="en-US" smtClean="0">
                <a:solidFill>
                  <a:srgbClr val="000000"/>
                </a:solidFill>
                <a:latin typeface="Lucida Console" panose="020B0609040504020204" pitchFamily="49" charset="0"/>
              </a:rPr>
              <a:t>White</a:t>
            </a:r>
            <a:r>
              <a:rPr lang="en-US" altLang="en-US" smtClean="0">
                <a:solidFill>
                  <a:srgbClr val="000000"/>
                </a:solidFill>
                <a:latin typeface="Times New Roman" panose="02020603050405020304" pitchFamily="18" charset="0"/>
              </a:rPr>
              <a:t>” needs to be changed to “</a:t>
            </a:r>
            <a:r>
              <a:rPr lang="en-US" altLang="en-US" smtClean="0">
                <a:solidFill>
                  <a:srgbClr val="000000"/>
                </a:solidFill>
                <a:latin typeface="Lucida Console" panose="020B0609040504020204" pitchFamily="49" charset="0"/>
              </a:rPr>
              <a:t>Worthington</a:t>
            </a:r>
            <a:r>
              <a:rPr lang="en-US" altLang="en-US" smtClean="0">
                <a:solidFill>
                  <a:srgbClr val="000000"/>
                </a:solidFill>
                <a:latin typeface="Times New Roman" panose="02020603050405020304" pitchFamily="18" charset="0"/>
              </a:rPr>
              <a:t>,” the old name cannot simply be overwritten. </a:t>
            </a:r>
          </a:p>
          <a:p>
            <a:pPr eaLnBrk="1" hangingPunct="1"/>
            <a:r>
              <a:rPr lang="en-US" altLang="en-US" smtClean="0">
                <a:solidFill>
                  <a:srgbClr val="000000"/>
                </a:solidFill>
                <a:latin typeface="Times New Roman" panose="02020603050405020304" pitchFamily="18" charset="0"/>
              </a:rPr>
              <a:t>The record for </a:t>
            </a:r>
            <a:r>
              <a:rPr lang="en-US" altLang="en-US" smtClean="0">
                <a:solidFill>
                  <a:srgbClr val="000000"/>
                </a:solidFill>
                <a:latin typeface="Lucida Console" panose="020B0609040504020204" pitchFamily="49" charset="0"/>
              </a:rPr>
              <a:t>White</a:t>
            </a:r>
            <a:r>
              <a:rPr lang="en-US" altLang="en-US" smtClean="0">
                <a:solidFill>
                  <a:srgbClr val="000000"/>
                </a:solidFill>
                <a:latin typeface="Times New Roman" panose="02020603050405020304" pitchFamily="18" charset="0"/>
              </a:rPr>
              <a:t> was written to the file as</a:t>
            </a:r>
          </a:p>
        </p:txBody>
      </p:sp>
    </p:spTree>
    <p:extLst>
      <p:ext uri="{BB962C8B-B14F-4D97-AF65-F5344CB8AC3E}">
        <p14:creationId xmlns:p14="http://schemas.microsoft.com/office/powerpoint/2010/main" val="722315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4515" name="Text Placeholder 2"/>
          <p:cNvSpPr>
            <a:spLocks noGrp="1"/>
          </p:cNvSpPr>
          <p:nvPr>
            <p:ph type="body" idx="1"/>
          </p:nvPr>
        </p:nvSpPr>
        <p:spPr/>
        <p:txBody>
          <a:bodyPr>
            <a:normAutofit fontScale="92500" lnSpcReduction="20000"/>
          </a:bodyPr>
          <a:lstStyle/>
          <a:p>
            <a:pPr eaLnBrk="1" hangingPunct="1">
              <a:lnSpc>
                <a:spcPct val="90000"/>
              </a:lnSpc>
            </a:pPr>
            <a:r>
              <a:rPr lang="en-US" altLang="en-US" smtClean="0">
                <a:solidFill>
                  <a:srgbClr val="000000"/>
                </a:solidFill>
                <a:latin typeface="Times New Roman" panose="02020603050405020304" pitchFamily="18" charset="0"/>
              </a:rPr>
              <a:t>If the record is rewritten beginning at the same location in the file using the new name, the record will be</a:t>
            </a:r>
          </a:p>
          <a:p>
            <a:pPr lvl="2" eaLnBrk="1" hangingPunct="1">
              <a:lnSpc>
                <a:spcPct val="90000"/>
              </a:lnSpc>
            </a:pPr>
            <a:r>
              <a:rPr lang="en-US" altLang="en-US" smtClean="0">
                <a:solidFill>
                  <a:srgbClr val="000000"/>
                </a:solidFill>
                <a:latin typeface="Lucida Console" panose="020B0609040504020204" pitchFamily="49" charset="0"/>
              </a:rPr>
              <a:t>300 Worthington 0.00</a:t>
            </a:r>
          </a:p>
          <a:p>
            <a:pPr eaLnBrk="1" hangingPunct="1">
              <a:lnSpc>
                <a:spcPct val="90000"/>
              </a:lnSpc>
            </a:pPr>
            <a:r>
              <a:rPr lang="en-US" altLang="en-US" smtClean="0">
                <a:solidFill>
                  <a:srgbClr val="000000"/>
                </a:solidFill>
                <a:latin typeface="Times New Roman" panose="02020603050405020304" pitchFamily="18" charset="0"/>
              </a:rPr>
              <a:t>The new record is larger (has more characters) than the original record. </a:t>
            </a:r>
          </a:p>
          <a:p>
            <a:pPr eaLnBrk="1" hangingPunct="1">
              <a:lnSpc>
                <a:spcPct val="90000"/>
              </a:lnSpc>
            </a:pPr>
            <a:r>
              <a:rPr lang="en-US" altLang="en-US" smtClean="0">
                <a:solidFill>
                  <a:srgbClr val="000000"/>
                </a:solidFill>
                <a:latin typeface="Times New Roman" panose="02020603050405020304" pitchFamily="18" charset="0"/>
              </a:rPr>
              <a:t>The characters beyond the second “</a:t>
            </a:r>
            <a:r>
              <a:rPr lang="en-US" altLang="en-US" smtClean="0">
                <a:solidFill>
                  <a:srgbClr val="000000"/>
                </a:solidFill>
                <a:latin typeface="Lucida Console" panose="020B0609040504020204" pitchFamily="49" charset="0"/>
              </a:rPr>
              <a:t>o</a:t>
            </a:r>
            <a:r>
              <a:rPr lang="en-US" altLang="en-US" smtClean="0">
                <a:solidFill>
                  <a:srgbClr val="000000"/>
                </a:solidFill>
                <a:latin typeface="Times New Roman" panose="02020603050405020304" pitchFamily="18" charset="0"/>
              </a:rPr>
              <a:t>” in “</a:t>
            </a:r>
            <a:r>
              <a:rPr lang="en-US" altLang="en-US" smtClean="0">
                <a:solidFill>
                  <a:srgbClr val="000000"/>
                </a:solidFill>
                <a:latin typeface="Lucida Console" panose="020B0609040504020204" pitchFamily="49" charset="0"/>
              </a:rPr>
              <a:t>Worthington</a:t>
            </a:r>
            <a:r>
              <a:rPr lang="en-US" altLang="en-US" smtClean="0">
                <a:solidFill>
                  <a:srgbClr val="000000"/>
                </a:solidFill>
                <a:latin typeface="Times New Roman" panose="02020603050405020304" pitchFamily="18" charset="0"/>
              </a:rPr>
              <a:t>” will </a:t>
            </a:r>
            <a:r>
              <a:rPr lang="en-US" altLang="en-US" i="1" smtClean="0">
                <a:solidFill>
                  <a:srgbClr val="000000"/>
                </a:solidFill>
                <a:latin typeface="Times New Roman" panose="02020603050405020304" pitchFamily="18" charset="0"/>
              </a:rPr>
              <a:t>overwrite</a:t>
            </a:r>
            <a:r>
              <a:rPr lang="en-US" altLang="en-US" smtClean="0">
                <a:solidFill>
                  <a:srgbClr val="000000"/>
                </a:solidFill>
                <a:latin typeface="Times New Roman" panose="02020603050405020304" pitchFamily="18" charset="0"/>
              </a:rPr>
              <a:t> the beginning of the next sequential record in the file. </a:t>
            </a:r>
          </a:p>
          <a:p>
            <a:pPr eaLnBrk="1" hangingPunct="1">
              <a:lnSpc>
                <a:spcPct val="90000"/>
              </a:lnSpc>
            </a:pPr>
            <a:r>
              <a:rPr lang="en-US" altLang="en-US" smtClean="0">
                <a:solidFill>
                  <a:srgbClr val="000000"/>
                </a:solidFill>
                <a:latin typeface="Times New Roman" panose="02020603050405020304" pitchFamily="18" charset="0"/>
              </a:rPr>
              <a:t>The problem here is that in the </a:t>
            </a:r>
            <a:r>
              <a:rPr lang="en-US" altLang="en-US" smtClean="0">
                <a:solidFill>
                  <a:srgbClr val="0000FF"/>
                </a:solidFill>
                <a:latin typeface="Times New Roman" panose="02020603050405020304" pitchFamily="18" charset="0"/>
              </a:rPr>
              <a:t>formatted input/output model</a:t>
            </a:r>
            <a:r>
              <a:rPr lang="en-US" altLang="en-US" smtClean="0">
                <a:solidFill>
                  <a:srgbClr val="000000"/>
                </a:solidFill>
                <a:latin typeface="Times New Roman" panose="02020603050405020304" pitchFamily="18" charset="0"/>
              </a:rPr>
              <a:t> using </a:t>
            </a:r>
            <a:r>
              <a:rPr lang="en-US" altLang="en-US" smtClean="0">
                <a:solidFill>
                  <a:srgbClr val="000000"/>
                </a:solidFill>
                <a:latin typeface="Lucida Console" panose="020B0609040504020204" pitchFamily="49" charset="0"/>
              </a:rPr>
              <a:t>fprintf</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fscanf</a:t>
            </a:r>
            <a:r>
              <a:rPr lang="en-US" altLang="en-US" smtClean="0">
                <a:solidFill>
                  <a:srgbClr val="000000"/>
                </a:solidFill>
                <a:latin typeface="Times New Roman" panose="02020603050405020304" pitchFamily="18" charset="0"/>
              </a:rPr>
              <a:t>, fields—and hence records—can vary in size. </a:t>
            </a:r>
          </a:p>
        </p:txBody>
      </p:sp>
    </p:spTree>
    <p:extLst>
      <p:ext uri="{BB962C8B-B14F-4D97-AF65-F5344CB8AC3E}">
        <p14:creationId xmlns:p14="http://schemas.microsoft.com/office/powerpoint/2010/main" val="877467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5539" name="Text Placeholder 2"/>
          <p:cNvSpPr>
            <a:spLocks noGrp="1"/>
          </p:cNvSpPr>
          <p:nvPr>
            <p:ph type="body" idx="1"/>
          </p:nvPr>
        </p:nvSpPr>
        <p:spPr/>
        <p:txBody>
          <a:bodyPr>
            <a:normAutofit lnSpcReduction="10000"/>
          </a:bodyPr>
          <a:lstStyle/>
          <a:p>
            <a:pPr eaLnBrk="1" hangingPunct="1"/>
            <a:r>
              <a:rPr lang="en-US" altLang="en-US" smtClean="0">
                <a:solidFill>
                  <a:srgbClr val="000000"/>
                </a:solidFill>
                <a:latin typeface="Times New Roman" panose="02020603050405020304" pitchFamily="18" charset="0"/>
              </a:rPr>
              <a:t>For example, the values 7, 14, –117, 2074 and 27383 are all </a:t>
            </a:r>
            <a:r>
              <a:rPr lang="en-US" altLang="en-US" smtClean="0">
                <a:solidFill>
                  <a:srgbClr val="000000"/>
                </a:solidFill>
                <a:latin typeface="Lucida Console" panose="020B0609040504020204" pitchFamily="49" charset="0"/>
              </a:rPr>
              <a:t>int</a:t>
            </a:r>
            <a:r>
              <a:rPr lang="en-US" altLang="en-US" smtClean="0">
                <a:solidFill>
                  <a:srgbClr val="000000"/>
                </a:solidFill>
                <a:latin typeface="Times New Roman" panose="02020603050405020304" pitchFamily="18" charset="0"/>
              </a:rPr>
              <a:t>s stored in the same number of bytes internally, but they’re different-sized fields when displayed on the screen or written to a file as text.</a:t>
            </a:r>
          </a:p>
          <a:p>
            <a:pPr eaLnBrk="1" hangingPunct="1"/>
            <a:r>
              <a:rPr lang="en-US" altLang="en-US" smtClean="0">
                <a:solidFill>
                  <a:srgbClr val="000000"/>
                </a:solidFill>
                <a:latin typeface="Times New Roman" panose="02020603050405020304" pitchFamily="18" charset="0"/>
              </a:rPr>
              <a:t>Therefore, sequential access with </a:t>
            </a:r>
            <a:r>
              <a:rPr lang="en-US" altLang="en-US" smtClean="0">
                <a:solidFill>
                  <a:srgbClr val="000000"/>
                </a:solidFill>
                <a:latin typeface="Lucida Console" panose="020B0609040504020204" pitchFamily="49" charset="0"/>
              </a:rPr>
              <a:t>fprintf</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fscanf</a:t>
            </a:r>
            <a:r>
              <a:rPr lang="en-US" altLang="en-US" smtClean="0">
                <a:solidFill>
                  <a:srgbClr val="000000"/>
                </a:solidFill>
                <a:latin typeface="Times New Roman" panose="02020603050405020304" pitchFamily="18" charset="0"/>
              </a:rPr>
              <a:t> is </a:t>
            </a:r>
            <a:r>
              <a:rPr lang="en-US" altLang="en-US" i="1" smtClean="0">
                <a:solidFill>
                  <a:srgbClr val="000000"/>
                </a:solidFill>
                <a:latin typeface="Times New Roman" panose="02020603050405020304" pitchFamily="18" charset="0"/>
              </a:rPr>
              <a:t>not</a:t>
            </a:r>
            <a:r>
              <a:rPr lang="en-US" altLang="en-US" smtClean="0">
                <a:solidFill>
                  <a:srgbClr val="000000"/>
                </a:solidFill>
                <a:latin typeface="Times New Roman" panose="02020603050405020304" pitchFamily="18" charset="0"/>
              </a:rPr>
              <a:t> usually used to </a:t>
            </a:r>
            <a:r>
              <a:rPr lang="en-US" altLang="en-US" i="1" smtClean="0">
                <a:solidFill>
                  <a:srgbClr val="000000"/>
                </a:solidFill>
                <a:latin typeface="Times New Roman" panose="02020603050405020304" pitchFamily="18" charset="0"/>
              </a:rPr>
              <a:t>update records in place</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Instead, the entire file is usually </a:t>
            </a:r>
            <a:r>
              <a:rPr lang="en-US" altLang="en-US" i="1" smtClean="0">
                <a:solidFill>
                  <a:srgbClr val="000000"/>
                </a:solidFill>
                <a:latin typeface="Times New Roman" panose="02020603050405020304" pitchFamily="18" charset="0"/>
              </a:rPr>
              <a:t>rewritten</a:t>
            </a:r>
            <a:r>
              <a:rPr lang="en-US" altLang="en-US"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039527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11.4  </a:t>
            </a:r>
            <a:r>
              <a:rPr lang="en-US" dirty="0" smtClean="0">
                <a:solidFill>
                  <a:srgbClr val="3380E6"/>
                </a:solidFill>
                <a:latin typeface="Arial"/>
              </a:rPr>
              <a:t>Reading Data from a Sequential-Access File (Cont.)</a:t>
            </a:r>
          </a:p>
        </p:txBody>
      </p:sp>
      <p:sp>
        <p:nvSpPr>
          <p:cNvPr id="66563"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To make the preceding name change, the records before </a:t>
            </a:r>
            <a:r>
              <a:rPr lang="en-US" altLang="en-US" smtClean="0">
                <a:solidFill>
                  <a:srgbClr val="000000"/>
                </a:solidFill>
                <a:latin typeface="Lucida Console" panose="020B0609040504020204" pitchFamily="49" charset="0"/>
              </a:rPr>
              <a:t>300</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White</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0.00</a:t>
            </a:r>
            <a:r>
              <a:rPr lang="en-US" altLang="en-US" smtClean="0">
                <a:solidFill>
                  <a:srgbClr val="000000"/>
                </a:solidFill>
                <a:latin typeface="Times New Roman" panose="02020603050405020304" pitchFamily="18" charset="0"/>
              </a:rPr>
              <a:t> in such a sequential-access file would be copied to a new file, the new record would be written and the records after </a:t>
            </a:r>
            <a:r>
              <a:rPr lang="en-US" altLang="en-US" smtClean="0">
                <a:solidFill>
                  <a:srgbClr val="000000"/>
                </a:solidFill>
                <a:latin typeface="Lucida Console" panose="020B0609040504020204" pitchFamily="49" charset="0"/>
              </a:rPr>
              <a:t>300</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White</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0.00</a:t>
            </a:r>
            <a:r>
              <a:rPr lang="en-US" altLang="en-US" smtClean="0">
                <a:solidFill>
                  <a:srgbClr val="000000"/>
                </a:solidFill>
                <a:latin typeface="Times New Roman" panose="02020603050405020304" pitchFamily="18" charset="0"/>
              </a:rPr>
              <a:t> would be copied to the new file. </a:t>
            </a:r>
          </a:p>
          <a:p>
            <a:pPr eaLnBrk="1" hangingPunct="1"/>
            <a:r>
              <a:rPr lang="en-US" altLang="en-US" smtClean="0">
                <a:solidFill>
                  <a:srgbClr val="000000"/>
                </a:solidFill>
                <a:latin typeface="Times New Roman" panose="02020603050405020304" pitchFamily="18" charset="0"/>
              </a:rPr>
              <a:t>This requires processing every record in the file to update one record. </a:t>
            </a:r>
          </a:p>
        </p:txBody>
      </p:sp>
    </p:spTree>
    <p:extLst>
      <p:ext uri="{BB962C8B-B14F-4D97-AF65-F5344CB8AC3E}">
        <p14:creationId xmlns:p14="http://schemas.microsoft.com/office/powerpoint/2010/main" val="23927047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11.5  </a:t>
            </a:r>
            <a:r>
              <a:rPr lang="en-US" dirty="0" smtClean="0">
                <a:solidFill>
                  <a:srgbClr val="3380E6"/>
                </a:solidFill>
                <a:latin typeface="Arial"/>
              </a:rPr>
              <a:t>Random-Access Files</a:t>
            </a:r>
          </a:p>
        </p:txBody>
      </p:sp>
      <p:sp>
        <p:nvSpPr>
          <p:cNvPr id="67587" name="Text Placeholder 2"/>
          <p:cNvSpPr>
            <a:spLocks noGrp="1"/>
          </p:cNvSpPr>
          <p:nvPr>
            <p:ph type="body" idx="1"/>
          </p:nvPr>
        </p:nvSpPr>
        <p:spPr/>
        <p:txBody>
          <a:bodyPr>
            <a:normAutofit fontScale="92500" lnSpcReduction="20000"/>
          </a:bodyPr>
          <a:lstStyle/>
          <a:p>
            <a:pPr eaLnBrk="1" hangingPunct="1">
              <a:lnSpc>
                <a:spcPct val="90000"/>
              </a:lnSpc>
            </a:pPr>
            <a:r>
              <a:rPr lang="en-US" altLang="en-US" dirty="0" smtClean="0">
                <a:solidFill>
                  <a:srgbClr val="000000"/>
                </a:solidFill>
                <a:latin typeface="Times New Roman" panose="02020603050405020304" pitchFamily="18" charset="0"/>
              </a:rPr>
              <a:t>As we stated previously, records in a file created with the formatted output function </a:t>
            </a:r>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Times New Roman" panose="02020603050405020304" pitchFamily="18" charset="0"/>
              </a:rPr>
              <a:t> are not necessarily the same length. </a:t>
            </a:r>
          </a:p>
          <a:p>
            <a:pPr eaLnBrk="1" hangingPunct="1">
              <a:lnSpc>
                <a:spcPct val="90000"/>
              </a:lnSpc>
            </a:pPr>
            <a:r>
              <a:rPr lang="en-US" altLang="en-US" dirty="0" smtClean="0">
                <a:solidFill>
                  <a:srgbClr val="000000"/>
                </a:solidFill>
                <a:latin typeface="Times New Roman" panose="02020603050405020304" pitchFamily="18" charset="0"/>
              </a:rPr>
              <a:t>However, individual records of a </a:t>
            </a:r>
            <a:r>
              <a:rPr lang="en-US" altLang="en-US" dirty="0" smtClean="0">
                <a:solidFill>
                  <a:srgbClr val="0000FF"/>
                </a:solidFill>
                <a:latin typeface="Times New Roman" panose="02020603050405020304" pitchFamily="18" charset="0"/>
              </a:rPr>
              <a:t>random-access file</a:t>
            </a:r>
            <a:r>
              <a:rPr lang="en-US" altLang="en-US" dirty="0" smtClean="0">
                <a:solidFill>
                  <a:srgbClr val="000000"/>
                </a:solidFill>
                <a:latin typeface="Times New Roman" panose="02020603050405020304" pitchFamily="18" charset="0"/>
              </a:rPr>
              <a:t> are normally fixed in length and may be accessed directly (and thus quickly) without searching through other records. </a:t>
            </a:r>
          </a:p>
          <a:p>
            <a:pPr eaLnBrk="1" hangingPunct="1">
              <a:lnSpc>
                <a:spcPct val="90000"/>
              </a:lnSpc>
            </a:pPr>
            <a:r>
              <a:rPr lang="en-US" altLang="en-US" dirty="0" smtClean="0">
                <a:solidFill>
                  <a:srgbClr val="000000"/>
                </a:solidFill>
                <a:latin typeface="Times New Roman" panose="02020603050405020304" pitchFamily="18" charset="0"/>
              </a:rPr>
              <a:t>This makes random-access files appropriate for airline reservation systems, banking systems, point-of-sale systems, and other kinds of </a:t>
            </a:r>
            <a:r>
              <a:rPr lang="en-US" altLang="en-US" dirty="0" smtClean="0">
                <a:solidFill>
                  <a:srgbClr val="0000FF"/>
                </a:solidFill>
                <a:latin typeface="Times New Roman" panose="02020603050405020304" pitchFamily="18" charset="0"/>
              </a:rPr>
              <a:t>transaction-processing systems</a:t>
            </a:r>
            <a:r>
              <a:rPr lang="en-US" altLang="en-US" dirty="0" smtClean="0">
                <a:solidFill>
                  <a:srgbClr val="000000"/>
                </a:solidFill>
                <a:latin typeface="Times New Roman" panose="02020603050405020304" pitchFamily="18" charset="0"/>
              </a:rPr>
              <a:t> that require rapid access to specific data. </a:t>
            </a:r>
          </a:p>
        </p:txBody>
      </p:sp>
    </p:spTree>
    <p:extLst>
      <p:ext uri="{BB962C8B-B14F-4D97-AF65-F5344CB8AC3E}">
        <p14:creationId xmlns:p14="http://schemas.microsoft.com/office/powerpoint/2010/main" val="1254986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11.5  </a:t>
            </a:r>
            <a:r>
              <a:rPr lang="en-US" dirty="0" smtClean="0">
                <a:solidFill>
                  <a:srgbClr val="3380E6"/>
                </a:solidFill>
                <a:latin typeface="Arial"/>
              </a:rPr>
              <a:t>Random-Access Files (Cont.)</a:t>
            </a:r>
          </a:p>
        </p:txBody>
      </p:sp>
      <p:sp>
        <p:nvSpPr>
          <p:cNvPr id="68611" name="Text Placeholder 2"/>
          <p:cNvSpPr>
            <a:spLocks noGrp="1"/>
          </p:cNvSpPr>
          <p:nvPr>
            <p:ph type="body" idx="1"/>
          </p:nvPr>
        </p:nvSpPr>
        <p:spPr/>
        <p:txBody>
          <a:bodyPr/>
          <a:lstStyle/>
          <a:p>
            <a:pPr eaLnBrk="1" hangingPunct="1">
              <a:lnSpc>
                <a:spcPct val="80000"/>
              </a:lnSpc>
            </a:pPr>
            <a:r>
              <a:rPr lang="en-US" altLang="en-US" sz="2500" smtClean="0">
                <a:solidFill>
                  <a:srgbClr val="000000"/>
                </a:solidFill>
                <a:latin typeface="Times New Roman" panose="02020603050405020304" pitchFamily="18" charset="0"/>
              </a:rPr>
              <a:t>There are other ways of implementing random-access files, but we’ll limit our discussion to this straightforward approach using fixed-length records.</a:t>
            </a:r>
          </a:p>
          <a:p>
            <a:pPr eaLnBrk="1" hangingPunct="1">
              <a:lnSpc>
                <a:spcPct val="80000"/>
              </a:lnSpc>
            </a:pPr>
            <a:r>
              <a:rPr lang="en-US" altLang="en-US" sz="2500" smtClean="0">
                <a:solidFill>
                  <a:srgbClr val="000000"/>
                </a:solidFill>
                <a:latin typeface="Times New Roman" panose="02020603050405020304" pitchFamily="18" charset="0"/>
              </a:rPr>
              <a:t>Because every record in a random-access file normally has the same length, the exact location of a record relative to the beginning of the file can be calculated as a function of the record key. </a:t>
            </a:r>
          </a:p>
          <a:p>
            <a:pPr eaLnBrk="1" hangingPunct="1">
              <a:lnSpc>
                <a:spcPct val="80000"/>
              </a:lnSpc>
            </a:pPr>
            <a:r>
              <a:rPr lang="en-US" altLang="en-US" sz="2500" smtClean="0">
                <a:solidFill>
                  <a:srgbClr val="000000"/>
                </a:solidFill>
                <a:latin typeface="Times New Roman" panose="02020603050405020304" pitchFamily="18" charset="0"/>
              </a:rPr>
              <a:t>We’ll soon see how this facilitates </a:t>
            </a:r>
            <a:r>
              <a:rPr lang="en-US" altLang="en-US" sz="2500" i="1" smtClean="0">
                <a:solidFill>
                  <a:srgbClr val="000000"/>
                </a:solidFill>
                <a:latin typeface="Times New Roman" panose="02020603050405020304" pitchFamily="18" charset="0"/>
              </a:rPr>
              <a:t>immediate</a:t>
            </a:r>
            <a:r>
              <a:rPr lang="en-US" altLang="en-US" sz="2500" smtClean="0">
                <a:solidFill>
                  <a:srgbClr val="000000"/>
                </a:solidFill>
                <a:latin typeface="Times New Roman" panose="02020603050405020304" pitchFamily="18" charset="0"/>
              </a:rPr>
              <a:t> access to specific records, even in large files. </a:t>
            </a:r>
          </a:p>
          <a:p>
            <a:pPr eaLnBrk="1" hangingPunct="1">
              <a:lnSpc>
                <a:spcPct val="80000"/>
              </a:lnSpc>
            </a:pPr>
            <a:r>
              <a:rPr lang="en-US" altLang="en-US" sz="2500" smtClean="0">
                <a:solidFill>
                  <a:srgbClr val="000000"/>
                </a:solidFill>
                <a:latin typeface="Times New Roman" panose="02020603050405020304" pitchFamily="18" charset="0"/>
              </a:rPr>
              <a:t>Figure 11.9 illustrates one way to implement a random-access file. </a:t>
            </a:r>
          </a:p>
          <a:p>
            <a:pPr eaLnBrk="1" hangingPunct="1">
              <a:lnSpc>
                <a:spcPct val="80000"/>
              </a:lnSpc>
            </a:pPr>
            <a:r>
              <a:rPr lang="en-US" altLang="en-US" sz="2500" smtClean="0">
                <a:solidFill>
                  <a:srgbClr val="000000"/>
                </a:solidFill>
                <a:latin typeface="Times New Roman" panose="02020603050405020304" pitchFamily="18" charset="0"/>
              </a:rPr>
              <a:t>Such a file is like a freight train with many cars—some empty and some with cargo. </a:t>
            </a:r>
          </a:p>
        </p:txBody>
      </p:sp>
    </p:spTree>
    <p:extLst>
      <p:ext uri="{BB962C8B-B14F-4D97-AF65-F5344CB8AC3E}">
        <p14:creationId xmlns:p14="http://schemas.microsoft.com/office/powerpoint/2010/main" val="362490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11.2  </a:t>
            </a:r>
            <a:r>
              <a:rPr lang="en-US" dirty="0" smtClean="0">
                <a:solidFill>
                  <a:srgbClr val="3380E6"/>
                </a:solidFill>
                <a:latin typeface="Arial"/>
              </a:rPr>
              <a:t>Files and Streams (Cont.)</a:t>
            </a:r>
          </a:p>
        </p:txBody>
      </p:sp>
      <p:sp>
        <p:nvSpPr>
          <p:cNvPr id="3" name="Text Placeholder 2"/>
          <p:cNvSpPr>
            <a:spLocks noGrp="1"/>
          </p:cNvSpPr>
          <p:nvPr>
            <p:ph type="body" idx="1"/>
          </p:nvPr>
        </p:nvSpPr>
        <p:spPr/>
        <p:txBody>
          <a:bodyPr>
            <a:normAutofit lnSpcReduction="10000"/>
          </a:bodyPr>
          <a:lstStyle/>
          <a:p>
            <a:pPr eaLnBrk="1" hangingPunct="1">
              <a:lnSpc>
                <a:spcPct val="80000"/>
              </a:lnSpc>
              <a:defRPr/>
            </a:pPr>
            <a:r>
              <a:rPr lang="en-US" sz="2500" dirty="0" smtClean="0">
                <a:solidFill>
                  <a:srgbClr val="000000"/>
                </a:solidFill>
                <a:latin typeface="Times New Roman" pitchFamily="18" charset="0"/>
              </a:rPr>
              <a:t>For example, the standard input stream enables a program to read data from the keyboard, and the standard output stream enables a program to print data on the screen. </a:t>
            </a:r>
          </a:p>
          <a:p>
            <a:pPr eaLnBrk="1" hangingPunct="1">
              <a:lnSpc>
                <a:spcPct val="80000"/>
              </a:lnSpc>
              <a:defRPr/>
            </a:pPr>
            <a:r>
              <a:rPr lang="en-US" sz="2500" dirty="0" smtClean="0">
                <a:solidFill>
                  <a:srgbClr val="000000"/>
                </a:solidFill>
                <a:latin typeface="Times New Roman" pitchFamily="18" charset="0"/>
              </a:rPr>
              <a:t>Opening a file returns a pointer to a </a:t>
            </a:r>
            <a:r>
              <a:rPr lang="en-US" sz="2500" dirty="0" smtClean="0">
                <a:solidFill>
                  <a:srgbClr val="000000"/>
                </a:solidFill>
                <a:latin typeface="Lucida Console" pitchFamily="49" charset="0"/>
              </a:rPr>
              <a:t>FILE</a:t>
            </a:r>
            <a:r>
              <a:rPr lang="en-US" sz="2500" dirty="0" smtClean="0">
                <a:solidFill>
                  <a:srgbClr val="000000"/>
                </a:solidFill>
                <a:latin typeface="Times New Roman" pitchFamily="18" charset="0"/>
              </a:rPr>
              <a:t> structure (defined in </a:t>
            </a:r>
            <a:r>
              <a:rPr lang="en-US" sz="2500" dirty="0" smtClean="0">
                <a:solidFill>
                  <a:srgbClr val="000000"/>
                </a:solidFill>
                <a:latin typeface="Lucida Console" pitchFamily="49" charset="0"/>
              </a:rPr>
              <a:t>&lt;</a:t>
            </a:r>
            <a:r>
              <a:rPr lang="en-US" sz="2500" dirty="0" err="1" smtClean="0">
                <a:solidFill>
                  <a:srgbClr val="000000"/>
                </a:solidFill>
                <a:latin typeface="Lucida Console" pitchFamily="49" charset="0"/>
              </a:rPr>
              <a:t>stdio.h</a:t>
            </a:r>
            <a:r>
              <a:rPr lang="en-US" sz="2500" dirty="0" smtClean="0">
                <a:solidFill>
                  <a:srgbClr val="000000"/>
                </a:solidFill>
                <a:latin typeface="Lucida Console" pitchFamily="49" charset="0"/>
              </a:rPr>
              <a:t>&gt;</a:t>
            </a:r>
            <a:r>
              <a:rPr lang="en-US" sz="2500" dirty="0" smtClean="0">
                <a:solidFill>
                  <a:srgbClr val="000000"/>
                </a:solidFill>
                <a:latin typeface="Times New Roman" pitchFamily="18" charset="0"/>
              </a:rPr>
              <a:t>) that contains information used to process the file. </a:t>
            </a:r>
          </a:p>
          <a:p>
            <a:pPr eaLnBrk="1" hangingPunct="1">
              <a:lnSpc>
                <a:spcPct val="80000"/>
              </a:lnSpc>
              <a:defRPr/>
            </a:pPr>
            <a:r>
              <a:rPr lang="en-US" sz="2500" dirty="0" smtClean="0">
                <a:solidFill>
                  <a:srgbClr val="000000"/>
                </a:solidFill>
                <a:latin typeface="Times New Roman" pitchFamily="18" charset="0"/>
              </a:rPr>
              <a:t>Tin some systems, this structure includes a </a:t>
            </a:r>
            <a:r>
              <a:rPr lang="en-US" sz="2500" dirty="0" smtClean="0">
                <a:solidFill>
                  <a:srgbClr val="0000FF"/>
                </a:solidFill>
                <a:latin typeface="Times New Roman" pitchFamily="18" charset="0"/>
              </a:rPr>
              <a:t>file descriptor</a:t>
            </a:r>
            <a:r>
              <a:rPr lang="en-US" sz="2500" dirty="0" smtClean="0">
                <a:solidFill>
                  <a:srgbClr val="000000"/>
                </a:solidFill>
                <a:latin typeface="Times New Roman" pitchFamily="18" charset="0"/>
              </a:rPr>
              <a:t>, i.e., an index into an operating system array called the </a:t>
            </a:r>
            <a:r>
              <a:rPr lang="en-US" sz="2500" dirty="0" smtClean="0">
                <a:solidFill>
                  <a:srgbClr val="0000FF"/>
                </a:solidFill>
                <a:latin typeface="Times New Roman" pitchFamily="18" charset="0"/>
              </a:rPr>
              <a:t>open file table</a:t>
            </a:r>
            <a:r>
              <a:rPr lang="en-US" sz="2500" dirty="0" smtClean="0">
                <a:solidFill>
                  <a:srgbClr val="000000"/>
                </a:solidFill>
                <a:latin typeface="Times New Roman" pitchFamily="18" charset="0"/>
              </a:rPr>
              <a:t>. </a:t>
            </a:r>
          </a:p>
          <a:p>
            <a:pPr eaLnBrk="1" hangingPunct="1">
              <a:lnSpc>
                <a:spcPct val="80000"/>
              </a:lnSpc>
              <a:defRPr/>
            </a:pPr>
            <a:r>
              <a:rPr lang="en-US" sz="2500" dirty="0" smtClean="0">
                <a:solidFill>
                  <a:srgbClr val="000000"/>
                </a:solidFill>
                <a:latin typeface="Times New Roman" pitchFamily="18" charset="0"/>
              </a:rPr>
              <a:t>Each array element contains a </a:t>
            </a:r>
            <a:r>
              <a:rPr lang="en-US" sz="2500" dirty="0" smtClean="0">
                <a:solidFill>
                  <a:srgbClr val="0000FF"/>
                </a:solidFill>
                <a:latin typeface="Times New Roman" pitchFamily="18" charset="0"/>
              </a:rPr>
              <a:t>file control block (FCB)</a:t>
            </a:r>
            <a:r>
              <a:rPr lang="en-US" sz="2500" dirty="0" smtClean="0">
                <a:solidFill>
                  <a:srgbClr val="000000"/>
                </a:solidFill>
                <a:latin typeface="Times New Roman" pitchFamily="18" charset="0"/>
              </a:rPr>
              <a:t> that the operating system uses to administer a particular file. </a:t>
            </a:r>
          </a:p>
          <a:p>
            <a:pPr eaLnBrk="1" hangingPunct="1">
              <a:lnSpc>
                <a:spcPct val="80000"/>
              </a:lnSpc>
              <a:defRPr/>
            </a:pPr>
            <a:r>
              <a:rPr lang="en-US" sz="2500" dirty="0" smtClean="0">
                <a:solidFill>
                  <a:srgbClr val="000000"/>
                </a:solidFill>
                <a:latin typeface="Times New Roman" pitchFamily="18" charset="0"/>
              </a:rPr>
              <a:t>The standard input, standard output and standard error are manipulated using file pointers </a:t>
            </a:r>
            <a:r>
              <a:rPr lang="en-US" sz="2500" dirty="0" err="1" smtClean="0">
                <a:solidFill>
                  <a:srgbClr val="0000FF"/>
                </a:solidFill>
                <a:latin typeface="Consolas" panose="020B0609020204030204" pitchFamily="49" charset="0"/>
              </a:rPr>
              <a:t>stdin</a:t>
            </a:r>
            <a:r>
              <a:rPr lang="en-US" sz="2500" dirty="0" smtClean="0">
                <a:solidFill>
                  <a:srgbClr val="000000"/>
                </a:solidFill>
                <a:latin typeface="Times New Roman" pitchFamily="18" charset="0"/>
              </a:rPr>
              <a:t>, </a:t>
            </a:r>
            <a:r>
              <a:rPr lang="en-US" sz="2500" dirty="0" err="1" smtClean="0">
                <a:solidFill>
                  <a:srgbClr val="0000FF"/>
                </a:solidFill>
                <a:latin typeface="Consolas" panose="020B0609020204030204" pitchFamily="49" charset="0"/>
              </a:rPr>
              <a:t>stdout</a:t>
            </a:r>
            <a:r>
              <a:rPr lang="en-US" sz="2500" dirty="0" smtClean="0">
                <a:solidFill>
                  <a:srgbClr val="000000"/>
                </a:solidFill>
                <a:latin typeface="Times New Roman" pitchFamily="18" charset="0"/>
              </a:rPr>
              <a:t> and </a:t>
            </a:r>
            <a:r>
              <a:rPr lang="en-US" sz="2500" dirty="0" err="1" smtClean="0">
                <a:solidFill>
                  <a:srgbClr val="0000FF"/>
                </a:solidFill>
                <a:latin typeface="Consolas" panose="020B0609020204030204" pitchFamily="49" charset="0"/>
              </a:rPr>
              <a:t>stderr</a:t>
            </a:r>
            <a:r>
              <a:rPr lang="en-US" sz="2500" dirty="0" smtClean="0">
                <a:solidFill>
                  <a:srgbClr val="000000"/>
                </a:solidFill>
                <a:latin typeface="Times New Roman" pitchFamily="18" charset="0"/>
              </a:rPr>
              <a:t>.</a:t>
            </a:r>
          </a:p>
        </p:txBody>
      </p:sp>
    </p:spTree>
    <p:extLst>
      <p:ext uri="{BB962C8B-B14F-4D97-AF65-F5344CB8AC3E}">
        <p14:creationId xmlns:p14="http://schemas.microsoft.com/office/powerpoint/2010/main" val="18409202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813615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11.5  </a:t>
            </a:r>
            <a:r>
              <a:rPr lang="en-US" dirty="0" smtClean="0">
                <a:solidFill>
                  <a:srgbClr val="3380E6"/>
                </a:solidFill>
                <a:latin typeface="Arial"/>
              </a:rPr>
              <a:t>Random-Access Files (Cont.)</a:t>
            </a:r>
          </a:p>
        </p:txBody>
      </p:sp>
      <p:sp>
        <p:nvSpPr>
          <p:cNvPr id="70659"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Fixed-length records enable data to be inserted in a random-access file </a:t>
            </a:r>
            <a:r>
              <a:rPr lang="en-US" altLang="en-US" i="1" smtClean="0">
                <a:solidFill>
                  <a:srgbClr val="000000"/>
                </a:solidFill>
                <a:latin typeface="Times New Roman" panose="02020603050405020304" pitchFamily="18" charset="0"/>
              </a:rPr>
              <a:t>without destroying other data in the file</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Data stored previously can also be updated or deleted without rewriting the entire file. </a:t>
            </a:r>
          </a:p>
        </p:txBody>
      </p:sp>
    </p:spTree>
    <p:extLst>
      <p:ext uri="{BB962C8B-B14F-4D97-AF65-F5344CB8AC3E}">
        <p14:creationId xmlns:p14="http://schemas.microsoft.com/office/powerpoint/2010/main" val="21775293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a:t>
            </a:r>
          </a:p>
        </p:txBody>
      </p:sp>
      <p:sp>
        <p:nvSpPr>
          <p:cNvPr id="71683" name="Text Placeholder 2"/>
          <p:cNvSpPr>
            <a:spLocks noGrp="1"/>
          </p:cNvSpPr>
          <p:nvPr>
            <p:ph type="body" idx="1"/>
          </p:nvPr>
        </p:nvSpPr>
        <p:spPr/>
        <p:txBody>
          <a:bodyPr>
            <a:normAutofit lnSpcReduction="10000"/>
          </a:bodyPr>
          <a:lstStyle/>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transfers a specified number of bytes beginning at a specified location in memory to a file. </a:t>
            </a:r>
          </a:p>
          <a:p>
            <a:pPr eaLnBrk="1" hangingPunct="1"/>
            <a:r>
              <a:rPr lang="en-US" altLang="en-US" smtClean="0">
                <a:solidFill>
                  <a:srgbClr val="000000"/>
                </a:solidFill>
                <a:latin typeface="Times New Roman" panose="02020603050405020304" pitchFamily="18" charset="0"/>
              </a:rPr>
              <a:t>The data is written beginning at the location in the file indicated by the file position pointer. </a:t>
            </a:r>
          </a:p>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transfers a specified number of bytes from the location in the file specified by the file position pointer to an area in memory beginning with a specified address. </a:t>
            </a:r>
          </a:p>
        </p:txBody>
      </p:sp>
    </p:spTree>
    <p:extLst>
      <p:ext uri="{BB962C8B-B14F-4D97-AF65-F5344CB8AC3E}">
        <p14:creationId xmlns:p14="http://schemas.microsoft.com/office/powerpoint/2010/main" val="42734797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72707"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Times New Roman" panose="02020603050405020304" pitchFamily="18" charset="0"/>
              </a:rPr>
              <a:t>Now, when writing an integer, instead of using </a:t>
            </a:r>
          </a:p>
          <a:p>
            <a:pPr lvl="2" eaLnBrk="1" hangingPunct="1"/>
            <a:r>
              <a:rPr lang="en-US" altLang="en-US" dirty="0" err="1" smtClean="0">
                <a:solidFill>
                  <a:srgbClr val="000000"/>
                </a:solidFill>
                <a:latin typeface="Lucida Console" panose="020B0609040504020204" pitchFamily="49" charset="0"/>
              </a:rPr>
              <a:t>fprintf</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fPtr</a:t>
            </a:r>
            <a:r>
              <a:rPr lang="en-US" altLang="en-US" dirty="0" smtClean="0">
                <a:solidFill>
                  <a:srgbClr val="000000"/>
                </a:solidFill>
                <a:latin typeface="Lucida Console" panose="020B0609040504020204" pitchFamily="49" charset="0"/>
              </a:rPr>
              <a:t>, </a:t>
            </a:r>
            <a:r>
              <a:rPr lang="en-US" altLang="en-US" b="1" dirty="0" smtClean="0">
                <a:solidFill>
                  <a:srgbClr val="128AFF"/>
                </a:solidFill>
                <a:latin typeface="Lucida Console" panose="020B0609040504020204" pitchFamily="49" charset="0"/>
              </a:rPr>
              <a:t>"%d"</a:t>
            </a:r>
            <a:r>
              <a:rPr lang="en-US" altLang="en-US" b="1" dirty="0" smtClean="0">
                <a:solidFill>
                  <a:srgbClr val="000000"/>
                </a:solidFill>
                <a:latin typeface="Lucida Console" panose="020B0609040504020204" pitchFamily="49" charset="0"/>
              </a:rPr>
              <a:t>, number);</a:t>
            </a:r>
          </a:p>
          <a:p>
            <a:pPr eaLnBrk="1" hangingPunct="1">
              <a:buFont typeface="Wingdings 3" panose="05040102010807070707" pitchFamily="18" charset="2"/>
              <a:buNone/>
            </a:pPr>
            <a:r>
              <a:rPr lang="en-US" altLang="en-US" dirty="0" smtClean="0">
                <a:solidFill>
                  <a:srgbClr val="000000"/>
                </a:solidFill>
                <a:latin typeface="Times New Roman" panose="02020603050405020304" pitchFamily="18" charset="0"/>
              </a:rPr>
              <a:t>	which could print a single digit or as many as 11 digits (10 digits plus a sign, each of which requires 1 byte of storage) for a four-byte integer, we can use</a:t>
            </a:r>
          </a:p>
          <a:p>
            <a:pPr lvl="2" eaLnBrk="1" hangingPunct="1"/>
            <a:r>
              <a:rPr lang="en-US" altLang="en-US" dirty="0" err="1" smtClean="0">
                <a:solidFill>
                  <a:srgbClr val="000000"/>
                </a:solidFill>
                <a:latin typeface="Lucida Console" panose="020B0609040504020204" pitchFamily="49" charset="0"/>
              </a:rPr>
              <a:t>fwrite</a:t>
            </a:r>
            <a:r>
              <a:rPr lang="en-US" altLang="en-US" dirty="0" smtClean="0">
                <a:solidFill>
                  <a:srgbClr val="000000"/>
                </a:solidFill>
                <a:latin typeface="Lucida Console" panose="020B0609040504020204" pitchFamily="49" charset="0"/>
              </a:rPr>
              <a:t>(&amp;number, </a:t>
            </a:r>
            <a:r>
              <a:rPr lang="en-US" altLang="en-US" b="1" dirty="0" err="1" smtClean="0">
                <a:solidFill>
                  <a:srgbClr val="0000FF"/>
                </a:solidFill>
                <a:latin typeface="Lucida Console" panose="020B0609040504020204" pitchFamily="49" charset="0"/>
              </a:rPr>
              <a:t>sizeof</a:t>
            </a:r>
            <a:r>
              <a:rPr lang="en-US" altLang="en-US" b="1" dirty="0" smtClean="0">
                <a:solidFill>
                  <a:srgbClr val="000000"/>
                </a:solidFill>
                <a:latin typeface="Lucida Console" panose="020B0609040504020204" pitchFamily="49" charset="0"/>
              </a:rPr>
              <a:t>(</a:t>
            </a:r>
            <a:r>
              <a:rPr lang="en-US" altLang="en-US" b="1" dirty="0" err="1" smtClean="0">
                <a:solidFill>
                  <a:srgbClr val="0000FF"/>
                </a:solidFill>
                <a:latin typeface="Lucida Console" panose="020B0609040504020204" pitchFamily="49" charset="0"/>
              </a:rPr>
              <a:t>int</a:t>
            </a:r>
            <a:r>
              <a:rPr lang="en-US" altLang="en-US" b="1" dirty="0" smtClean="0">
                <a:solidFill>
                  <a:srgbClr val="000000"/>
                </a:solidFill>
                <a:latin typeface="Lucida Console" panose="020B0609040504020204" pitchFamily="49" charset="0"/>
              </a:rPr>
              <a:t>), </a:t>
            </a:r>
            <a:r>
              <a:rPr lang="en-US" altLang="en-US" b="1" dirty="0" smtClean="0">
                <a:solidFill>
                  <a:srgbClr val="128AFF"/>
                </a:solidFill>
                <a:latin typeface="Lucida Console" panose="020B0609040504020204" pitchFamily="49" charset="0"/>
              </a:rPr>
              <a:t>1</a:t>
            </a:r>
            <a:r>
              <a:rPr lang="en-US" altLang="en-US" b="1" dirty="0" smtClean="0">
                <a:solidFill>
                  <a:srgbClr val="000000"/>
                </a:solidFill>
                <a:latin typeface="Lucida Console" panose="020B0609040504020204" pitchFamily="49" charset="0"/>
              </a:rPr>
              <a:t>, </a:t>
            </a:r>
            <a:r>
              <a:rPr lang="en-US" altLang="en-US" b="1" dirty="0" err="1" smtClean="0">
                <a:solidFill>
                  <a:srgbClr val="000000"/>
                </a:solidFill>
                <a:latin typeface="Lucida Console" panose="020B0609040504020204" pitchFamily="49" charset="0"/>
              </a:rPr>
              <a:t>fPtr</a:t>
            </a:r>
            <a:r>
              <a:rPr lang="en-US" altLang="en-US" b="1" dirty="0" smtClean="0">
                <a:solidFill>
                  <a:srgbClr val="000000"/>
                </a:solidFill>
                <a:latin typeface="Lucida Console" panose="020B0609040504020204" pitchFamily="49" charset="0"/>
              </a:rPr>
              <a:t>);</a:t>
            </a:r>
          </a:p>
          <a:p>
            <a:pPr eaLnBrk="1" hangingPunct="1">
              <a:buFont typeface="Wingdings 3" panose="05040102010807070707" pitchFamily="18" charset="2"/>
              <a:buNone/>
            </a:pPr>
            <a:r>
              <a:rPr lang="en-US" altLang="en-US" dirty="0" smtClean="0">
                <a:solidFill>
                  <a:srgbClr val="000000"/>
                </a:solidFill>
                <a:latin typeface="Times New Roman" panose="02020603050405020304" pitchFamily="18" charset="0"/>
              </a:rPr>
              <a:t>	which </a:t>
            </a:r>
            <a:r>
              <a:rPr lang="en-US" altLang="en-US" i="1" dirty="0" smtClean="0">
                <a:solidFill>
                  <a:srgbClr val="000000"/>
                </a:solidFill>
                <a:latin typeface="Times New Roman" panose="02020603050405020304" pitchFamily="18" charset="0"/>
              </a:rPr>
              <a:t>always</a:t>
            </a:r>
            <a:r>
              <a:rPr lang="en-US" altLang="en-US" dirty="0" smtClean="0">
                <a:solidFill>
                  <a:srgbClr val="000000"/>
                </a:solidFill>
                <a:latin typeface="Times New Roman" panose="02020603050405020304" pitchFamily="18" charset="0"/>
              </a:rPr>
              <a:t> writes four bytes on a system with four-byte integers from a variable </a:t>
            </a:r>
            <a:r>
              <a:rPr lang="en-US" altLang="en-US" dirty="0" smtClean="0">
                <a:solidFill>
                  <a:srgbClr val="000000"/>
                </a:solidFill>
                <a:latin typeface="Lucida Console" panose="020B0609040504020204" pitchFamily="49" charset="0"/>
              </a:rPr>
              <a:t>number</a:t>
            </a:r>
            <a:r>
              <a:rPr lang="en-US" altLang="en-US" dirty="0" smtClean="0">
                <a:solidFill>
                  <a:srgbClr val="000000"/>
                </a:solidFill>
                <a:latin typeface="Times New Roman" panose="02020603050405020304" pitchFamily="18" charset="0"/>
              </a:rPr>
              <a:t> to the file represented by </a:t>
            </a:r>
            <a:r>
              <a:rPr lang="en-US" altLang="en-US" dirty="0" err="1" smtClean="0">
                <a:solidFill>
                  <a:srgbClr val="000000"/>
                </a:solidFill>
                <a:latin typeface="Lucida Console" panose="020B0609040504020204" pitchFamily="49" charset="0"/>
              </a:rPr>
              <a:t>fPtr</a:t>
            </a:r>
            <a:r>
              <a:rPr lang="en-US" altLang="en-US" dirty="0" smtClean="0">
                <a:solidFill>
                  <a:srgbClr val="000000"/>
                </a:solidFill>
                <a:latin typeface="Times New Roman" panose="02020603050405020304" pitchFamily="18" charset="0"/>
              </a:rPr>
              <a:t> (we’ll explain the </a:t>
            </a:r>
            <a:r>
              <a:rPr lang="en-US" altLang="en-US" dirty="0" smtClean="0">
                <a:solidFill>
                  <a:srgbClr val="000000"/>
                </a:solidFill>
                <a:latin typeface="Lucida Console" panose="020B0609040504020204" pitchFamily="49" charset="0"/>
              </a:rPr>
              <a:t>1</a:t>
            </a:r>
            <a:r>
              <a:rPr lang="en-US" altLang="en-US" dirty="0" smtClean="0">
                <a:solidFill>
                  <a:srgbClr val="000000"/>
                </a:solidFill>
                <a:latin typeface="Times New Roman" panose="02020603050405020304" pitchFamily="18" charset="0"/>
              </a:rPr>
              <a:t> argument shortly). </a:t>
            </a:r>
          </a:p>
        </p:txBody>
      </p:sp>
    </p:spTree>
    <p:extLst>
      <p:ext uri="{BB962C8B-B14F-4D97-AF65-F5344CB8AC3E}">
        <p14:creationId xmlns:p14="http://schemas.microsoft.com/office/powerpoint/2010/main" val="33838592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73731" name="Text Placeholder 2"/>
          <p:cNvSpPr>
            <a:spLocks noGrp="1"/>
          </p:cNvSpPr>
          <p:nvPr>
            <p:ph type="body" idx="1"/>
          </p:nvPr>
        </p:nvSpPr>
        <p:spPr/>
        <p:txBody>
          <a:bodyPr>
            <a:normAutofit fontScale="92500" lnSpcReduction="20000"/>
          </a:bodyPr>
          <a:lstStyle/>
          <a:p>
            <a:pPr eaLnBrk="1" hangingPunct="1">
              <a:lnSpc>
                <a:spcPct val="90000"/>
              </a:lnSpc>
            </a:pPr>
            <a:r>
              <a:rPr lang="en-US" altLang="en-US" smtClean="0">
                <a:solidFill>
                  <a:srgbClr val="000000"/>
                </a:solidFill>
                <a:latin typeface="Times New Roman" panose="02020603050405020304" pitchFamily="18" charset="0"/>
              </a:rPr>
              <a:t>Later,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can be used to read those four bytes into an integer variable </a:t>
            </a:r>
            <a:r>
              <a:rPr lang="en-US" altLang="en-US" smtClean="0">
                <a:solidFill>
                  <a:srgbClr val="000000"/>
                </a:solidFill>
                <a:latin typeface="Lucida Console" panose="020B0609040504020204" pitchFamily="49" charset="0"/>
              </a:rPr>
              <a:t>number</a:t>
            </a:r>
            <a:r>
              <a:rPr lang="en-US" altLang="en-US" smtClean="0">
                <a:solidFill>
                  <a:srgbClr val="000000"/>
                </a:solidFill>
                <a:latin typeface="Times New Roman" panose="02020603050405020304" pitchFamily="18" charset="0"/>
              </a:rPr>
              <a:t>. </a:t>
            </a:r>
          </a:p>
          <a:p>
            <a:pPr eaLnBrk="1" hangingPunct="1">
              <a:lnSpc>
                <a:spcPct val="90000"/>
              </a:lnSpc>
            </a:pPr>
            <a:r>
              <a:rPr lang="en-US" altLang="en-US" smtClean="0">
                <a:solidFill>
                  <a:srgbClr val="000000"/>
                </a:solidFill>
                <a:latin typeface="Times New Roman" panose="02020603050405020304" pitchFamily="18" charset="0"/>
              </a:rPr>
              <a:t>Although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read and write data, such as integers, in fixed-size rather than variable-size format, the data they handle are processed in computer “raw data” format (i.e., bytes of data) rather than in </a:t>
            </a:r>
            <a:r>
              <a:rPr lang="en-US" altLang="en-US" smtClean="0">
                <a:solidFill>
                  <a:srgbClr val="000000"/>
                </a:solidFill>
                <a:latin typeface="Lucida Console" panose="020B0609040504020204" pitchFamily="49" charset="0"/>
              </a:rPr>
              <a:t>printf</a:t>
            </a:r>
            <a:r>
              <a:rPr lang="en-US" altLang="en-US" smtClean="0">
                <a:solidFill>
                  <a:srgbClr val="000000"/>
                </a:solidFill>
                <a:latin typeface="Times New Roman" panose="02020603050405020304" pitchFamily="18" charset="0"/>
              </a:rPr>
              <a:t>’s and </a:t>
            </a:r>
            <a:r>
              <a:rPr lang="en-US" altLang="en-US" smtClean="0">
                <a:solidFill>
                  <a:srgbClr val="000000"/>
                </a:solidFill>
                <a:latin typeface="Lucida Console" panose="020B0609040504020204" pitchFamily="49" charset="0"/>
              </a:rPr>
              <a:t>scanf</a:t>
            </a:r>
            <a:r>
              <a:rPr lang="en-US" altLang="en-US" smtClean="0">
                <a:solidFill>
                  <a:srgbClr val="000000"/>
                </a:solidFill>
                <a:latin typeface="Times New Roman" panose="02020603050405020304" pitchFamily="18" charset="0"/>
              </a:rPr>
              <a:t>’s human-readable text format. </a:t>
            </a:r>
          </a:p>
          <a:p>
            <a:pPr eaLnBrk="1" hangingPunct="1">
              <a:lnSpc>
                <a:spcPct val="90000"/>
              </a:lnSpc>
            </a:pPr>
            <a:r>
              <a:rPr lang="en-US" altLang="en-US" smtClean="0">
                <a:solidFill>
                  <a:srgbClr val="000000"/>
                </a:solidFill>
                <a:latin typeface="Times New Roman" panose="02020603050405020304" pitchFamily="18" charset="0"/>
              </a:rPr>
              <a:t>Because the “raw” representation of data is system dependent, “raw data” may not be readable on other systems, or by programs produced by other compilers or with other compiler options.</a:t>
            </a:r>
          </a:p>
        </p:txBody>
      </p:sp>
    </p:spTree>
    <p:extLst>
      <p:ext uri="{BB962C8B-B14F-4D97-AF65-F5344CB8AC3E}">
        <p14:creationId xmlns:p14="http://schemas.microsoft.com/office/powerpoint/2010/main" val="31917705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74755" name="Text Placeholder 2"/>
          <p:cNvSpPr>
            <a:spLocks noGrp="1"/>
          </p:cNvSpPr>
          <p:nvPr>
            <p:ph type="body" idx="1"/>
          </p:nvPr>
        </p:nvSpPr>
        <p:spPr/>
        <p:txBody>
          <a:bodyPr>
            <a:normAutofit lnSpcReduction="10000"/>
          </a:bodyPr>
          <a:lstStyle/>
          <a:p>
            <a:pPr eaLnBrk="1" hangingPunct="1"/>
            <a:r>
              <a:rPr lang="en-US" altLang="en-US" sz="2500" smtClean="0">
                <a:solidFill>
                  <a:srgbClr val="000000"/>
                </a:solidFill>
                <a:latin typeface="Times New Roman" panose="02020603050405020304" pitchFamily="18" charset="0"/>
              </a:rPr>
              <a:t>Functions </a:t>
            </a:r>
            <a:r>
              <a:rPr lang="en-US" altLang="en-US" sz="2500" smtClean="0">
                <a:solidFill>
                  <a:srgbClr val="000000"/>
                </a:solidFill>
                <a:latin typeface="Lucida Console" panose="020B0609040504020204" pitchFamily="49" charset="0"/>
              </a:rPr>
              <a:t>fwrite</a:t>
            </a:r>
            <a:r>
              <a:rPr lang="en-US" altLang="en-US" sz="2500" smtClean="0">
                <a:solidFill>
                  <a:srgbClr val="000000"/>
                </a:solidFill>
                <a:latin typeface="Times New Roman" panose="02020603050405020304" pitchFamily="18" charset="0"/>
              </a:rPr>
              <a:t> and </a:t>
            </a:r>
            <a:r>
              <a:rPr lang="en-US" altLang="en-US" sz="2500" smtClean="0">
                <a:solidFill>
                  <a:srgbClr val="000000"/>
                </a:solidFill>
                <a:latin typeface="Lucida Console" panose="020B0609040504020204" pitchFamily="49" charset="0"/>
              </a:rPr>
              <a:t>fread</a:t>
            </a:r>
            <a:r>
              <a:rPr lang="en-US" altLang="en-US" sz="2500" smtClean="0">
                <a:solidFill>
                  <a:srgbClr val="000000"/>
                </a:solidFill>
                <a:latin typeface="Times New Roman" panose="02020603050405020304" pitchFamily="18" charset="0"/>
              </a:rPr>
              <a:t> are capable of reading and writing arrays of data to and from disk. </a:t>
            </a:r>
          </a:p>
          <a:p>
            <a:pPr eaLnBrk="1" hangingPunct="1"/>
            <a:r>
              <a:rPr lang="en-US" altLang="en-US" sz="2500" smtClean="0">
                <a:solidFill>
                  <a:srgbClr val="000000"/>
                </a:solidFill>
                <a:latin typeface="Times New Roman" panose="02020603050405020304" pitchFamily="18" charset="0"/>
              </a:rPr>
              <a:t>The third argument of both </a:t>
            </a:r>
            <a:r>
              <a:rPr lang="en-US" altLang="en-US" sz="2500" smtClean="0">
                <a:solidFill>
                  <a:srgbClr val="000000"/>
                </a:solidFill>
                <a:latin typeface="Lucida Console" panose="020B0609040504020204" pitchFamily="49" charset="0"/>
              </a:rPr>
              <a:t>fread</a:t>
            </a:r>
            <a:r>
              <a:rPr lang="en-US" altLang="en-US" sz="2500" smtClean="0">
                <a:solidFill>
                  <a:srgbClr val="000000"/>
                </a:solidFill>
                <a:latin typeface="Times New Roman" panose="02020603050405020304" pitchFamily="18" charset="0"/>
              </a:rPr>
              <a:t> and </a:t>
            </a:r>
            <a:r>
              <a:rPr lang="en-US" altLang="en-US" sz="2500" smtClean="0">
                <a:solidFill>
                  <a:srgbClr val="000000"/>
                </a:solidFill>
                <a:latin typeface="Lucida Console" panose="020B0609040504020204" pitchFamily="49" charset="0"/>
              </a:rPr>
              <a:t>fwrite</a:t>
            </a:r>
            <a:r>
              <a:rPr lang="en-US" altLang="en-US" sz="2500" smtClean="0">
                <a:solidFill>
                  <a:srgbClr val="000000"/>
                </a:solidFill>
                <a:latin typeface="Times New Roman" panose="02020603050405020304" pitchFamily="18" charset="0"/>
              </a:rPr>
              <a:t> is the number of elements in the array that should be read from or written to disk. </a:t>
            </a:r>
          </a:p>
          <a:p>
            <a:pPr eaLnBrk="1" hangingPunct="1"/>
            <a:r>
              <a:rPr lang="en-US" altLang="en-US" sz="2500" smtClean="0">
                <a:solidFill>
                  <a:srgbClr val="000000"/>
                </a:solidFill>
                <a:latin typeface="Times New Roman" panose="02020603050405020304" pitchFamily="18" charset="0"/>
              </a:rPr>
              <a:t>The preceding </a:t>
            </a:r>
            <a:r>
              <a:rPr lang="en-US" altLang="en-US" sz="2500" smtClean="0">
                <a:solidFill>
                  <a:srgbClr val="000000"/>
                </a:solidFill>
                <a:latin typeface="Lucida Console" panose="020B0609040504020204" pitchFamily="49" charset="0"/>
              </a:rPr>
              <a:t>fwrite</a:t>
            </a:r>
            <a:r>
              <a:rPr lang="en-US" altLang="en-US" sz="2500" smtClean="0">
                <a:solidFill>
                  <a:srgbClr val="000000"/>
                </a:solidFill>
                <a:latin typeface="Times New Roman" panose="02020603050405020304" pitchFamily="18" charset="0"/>
              </a:rPr>
              <a:t> function call writes a single integer to disk, so the third argument is </a:t>
            </a:r>
            <a:r>
              <a:rPr lang="en-US" altLang="en-US" sz="2500" smtClean="0">
                <a:solidFill>
                  <a:srgbClr val="000000"/>
                </a:solidFill>
                <a:latin typeface="Lucida Console" panose="020B0609040504020204" pitchFamily="49" charset="0"/>
              </a:rPr>
              <a:t>1</a:t>
            </a:r>
            <a:r>
              <a:rPr lang="en-US" altLang="en-US" sz="2500" smtClean="0">
                <a:solidFill>
                  <a:srgbClr val="000000"/>
                </a:solidFill>
                <a:latin typeface="Times New Roman" panose="02020603050405020304" pitchFamily="18" charset="0"/>
              </a:rPr>
              <a:t> (as if one element of an array is being written).</a:t>
            </a:r>
          </a:p>
          <a:p>
            <a:pPr eaLnBrk="1" hangingPunct="1"/>
            <a:r>
              <a:rPr lang="en-US" altLang="en-US" sz="2500" smtClean="0">
                <a:solidFill>
                  <a:srgbClr val="000000"/>
                </a:solidFill>
                <a:latin typeface="Times New Roman" panose="02020603050405020304" pitchFamily="18" charset="0"/>
              </a:rPr>
              <a:t>File-processing programs rarely write a single field to a file. </a:t>
            </a:r>
          </a:p>
          <a:p>
            <a:pPr eaLnBrk="1" hangingPunct="1"/>
            <a:r>
              <a:rPr lang="en-US" altLang="en-US" sz="2500" smtClean="0">
                <a:solidFill>
                  <a:srgbClr val="000000"/>
                </a:solidFill>
                <a:latin typeface="Times New Roman" panose="02020603050405020304" pitchFamily="18" charset="0"/>
              </a:rPr>
              <a:t>Normally, they write one </a:t>
            </a:r>
            <a:r>
              <a:rPr lang="en-US" altLang="en-US" sz="2500" smtClean="0">
                <a:solidFill>
                  <a:srgbClr val="000000"/>
                </a:solidFill>
                <a:latin typeface="Lucida Console" panose="020B0609040504020204" pitchFamily="49" charset="0"/>
              </a:rPr>
              <a:t>struct</a:t>
            </a:r>
            <a:r>
              <a:rPr lang="en-US" altLang="en-US" sz="2500" smtClean="0">
                <a:solidFill>
                  <a:srgbClr val="000000"/>
                </a:solidFill>
                <a:latin typeface="Times New Roman" panose="02020603050405020304" pitchFamily="18" charset="0"/>
              </a:rPr>
              <a:t> at a time, as we show in the following examples. </a:t>
            </a:r>
          </a:p>
        </p:txBody>
      </p:sp>
    </p:spTree>
    <p:extLst>
      <p:ext uri="{BB962C8B-B14F-4D97-AF65-F5344CB8AC3E}">
        <p14:creationId xmlns:p14="http://schemas.microsoft.com/office/powerpoint/2010/main" val="34749153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75779" name="Text Placeholder 2"/>
          <p:cNvSpPr>
            <a:spLocks noGrp="1"/>
          </p:cNvSpPr>
          <p:nvPr>
            <p:ph type="body" idx="1"/>
          </p:nvPr>
        </p:nvSpPr>
        <p:spPr/>
        <p:txBody>
          <a:bodyPr>
            <a:normAutofit fontScale="92500" lnSpcReduction="10000"/>
          </a:bodyPr>
          <a:lstStyle/>
          <a:p>
            <a:pPr eaLnBrk="1" hangingPunct="1"/>
            <a:r>
              <a:rPr lang="en-US" altLang="en-US" smtClean="0">
                <a:solidFill>
                  <a:srgbClr val="000000"/>
                </a:solidFill>
                <a:latin typeface="Times New Roman" panose="02020603050405020304" pitchFamily="18" charset="0"/>
              </a:rPr>
              <a:t>Consider the following problem statement:</a:t>
            </a:r>
          </a:p>
          <a:p>
            <a:pPr lvl="1" eaLnBrk="1" hangingPunct="1"/>
            <a:r>
              <a:rPr lang="en-US" altLang="en-US" smtClean="0">
                <a:solidFill>
                  <a:srgbClr val="000000"/>
                </a:solidFill>
                <a:latin typeface="Times New Roman" panose="02020603050405020304" pitchFamily="18" charset="0"/>
              </a:rPr>
              <a:t>Create a credit-processing system capable of storing up to 100 fixed-length records. Each record should consist of an account number that will be used as the record key, a last name, a first name and a balance. The resulting program should be able to update an account, insert a new account record, delete an account and list all the account records in a formatted text file for printing. Use a random-access file.</a:t>
            </a:r>
          </a:p>
          <a:p>
            <a:pPr eaLnBrk="1" hangingPunct="1"/>
            <a:r>
              <a:rPr lang="en-US" altLang="en-US" smtClean="0">
                <a:solidFill>
                  <a:srgbClr val="000000"/>
                </a:solidFill>
                <a:latin typeface="Times New Roman" panose="02020603050405020304" pitchFamily="18" charset="0"/>
              </a:rPr>
              <a:t>The next several sections introduce the techniques necessary to create the credit-processing program. </a:t>
            </a:r>
          </a:p>
        </p:txBody>
      </p:sp>
    </p:spTree>
    <p:extLst>
      <p:ext uri="{BB962C8B-B14F-4D97-AF65-F5344CB8AC3E}">
        <p14:creationId xmlns:p14="http://schemas.microsoft.com/office/powerpoint/2010/main" val="4227975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mtClean="0">
                <a:solidFill>
                  <a:srgbClr val="24B5A1"/>
                </a:solidFill>
                <a:latin typeface="Arial"/>
              </a:rPr>
              <a:t>11.7  </a:t>
            </a:r>
            <a:r>
              <a:rPr lang="en-US" smtClean="0">
                <a:solidFill>
                  <a:srgbClr val="3380E6"/>
                </a:solidFill>
                <a:latin typeface="Arial"/>
              </a:rPr>
              <a:t>Creating a Random-Access File (Cont.)</a:t>
            </a:r>
          </a:p>
        </p:txBody>
      </p:sp>
      <p:sp>
        <p:nvSpPr>
          <p:cNvPr id="76803" name="Text Placeholder 2"/>
          <p:cNvSpPr>
            <a:spLocks noGrp="1"/>
          </p:cNvSpPr>
          <p:nvPr>
            <p:ph type="body" idx="1"/>
          </p:nvPr>
        </p:nvSpPr>
        <p:spPr/>
        <p:txBody>
          <a:bodyPr/>
          <a:lstStyle/>
          <a:p>
            <a:pPr eaLnBrk="1" hangingPunct="1">
              <a:lnSpc>
                <a:spcPct val="90000"/>
              </a:lnSpc>
            </a:pPr>
            <a:r>
              <a:rPr lang="en-US" altLang="en-US" sz="2500" smtClean="0">
                <a:solidFill>
                  <a:srgbClr val="000000"/>
                </a:solidFill>
                <a:latin typeface="Times New Roman" panose="02020603050405020304" pitchFamily="18" charset="0"/>
              </a:rPr>
              <a:t>Figure 11.10 shows how to open a random-access file, define a record format using a </a:t>
            </a:r>
            <a:r>
              <a:rPr lang="en-US" altLang="en-US" sz="2500" smtClean="0">
                <a:solidFill>
                  <a:srgbClr val="000000"/>
                </a:solidFill>
                <a:latin typeface="Lucida Console" panose="020B0609040504020204" pitchFamily="49" charset="0"/>
              </a:rPr>
              <a:t>struct</a:t>
            </a:r>
            <a:r>
              <a:rPr lang="en-US" altLang="en-US" sz="2500" smtClean="0">
                <a:solidFill>
                  <a:srgbClr val="000000"/>
                </a:solidFill>
                <a:latin typeface="Times New Roman" panose="02020603050405020304" pitchFamily="18" charset="0"/>
              </a:rPr>
              <a:t>, write data to the disk and close the file. </a:t>
            </a:r>
          </a:p>
          <a:p>
            <a:pPr eaLnBrk="1" hangingPunct="1">
              <a:lnSpc>
                <a:spcPct val="90000"/>
              </a:lnSpc>
            </a:pPr>
            <a:r>
              <a:rPr lang="en-US" altLang="en-US" sz="2500" smtClean="0">
                <a:solidFill>
                  <a:srgbClr val="000000"/>
                </a:solidFill>
                <a:latin typeface="Times New Roman" panose="02020603050405020304" pitchFamily="18" charset="0"/>
              </a:rPr>
              <a:t>This program initializes all 100 records of the file </a:t>
            </a:r>
            <a:r>
              <a:rPr lang="en-US" altLang="en-US" sz="2500" smtClean="0">
                <a:solidFill>
                  <a:srgbClr val="000000"/>
                </a:solidFill>
                <a:latin typeface="Lucida Console" panose="020B0609040504020204" pitchFamily="49" charset="0"/>
              </a:rPr>
              <a:t>"credit.dat"</a:t>
            </a:r>
            <a:r>
              <a:rPr lang="en-US" altLang="en-US" sz="2500" smtClean="0">
                <a:solidFill>
                  <a:srgbClr val="000000"/>
                </a:solidFill>
                <a:latin typeface="Times New Roman" panose="02020603050405020304" pitchFamily="18" charset="0"/>
              </a:rPr>
              <a:t> with empty </a:t>
            </a:r>
            <a:r>
              <a:rPr lang="en-US" altLang="en-US" sz="2500" smtClean="0">
                <a:solidFill>
                  <a:srgbClr val="000000"/>
                </a:solidFill>
                <a:latin typeface="Lucida Console" panose="020B0609040504020204" pitchFamily="49" charset="0"/>
              </a:rPr>
              <a:t>struct</a:t>
            </a:r>
            <a:r>
              <a:rPr lang="en-US" altLang="en-US" sz="2500" smtClean="0">
                <a:solidFill>
                  <a:srgbClr val="000000"/>
                </a:solidFill>
                <a:latin typeface="Times New Roman" panose="02020603050405020304" pitchFamily="18" charset="0"/>
              </a:rPr>
              <a:t>s using the function </a:t>
            </a:r>
            <a:r>
              <a:rPr lang="en-US" altLang="en-US" sz="2500" smtClean="0">
                <a:solidFill>
                  <a:srgbClr val="000000"/>
                </a:solidFill>
                <a:latin typeface="Lucida Console" panose="020B0609040504020204" pitchFamily="49" charset="0"/>
              </a:rPr>
              <a:t>fwrite</a:t>
            </a:r>
            <a:r>
              <a:rPr lang="en-US" altLang="en-US" sz="2500" smtClean="0">
                <a:solidFill>
                  <a:srgbClr val="000000"/>
                </a:solidFill>
                <a:latin typeface="Times New Roman" panose="02020603050405020304" pitchFamily="18" charset="0"/>
              </a:rPr>
              <a:t>. </a:t>
            </a:r>
          </a:p>
          <a:p>
            <a:pPr eaLnBrk="1" hangingPunct="1">
              <a:lnSpc>
                <a:spcPct val="90000"/>
              </a:lnSpc>
            </a:pPr>
            <a:r>
              <a:rPr lang="en-US" altLang="en-US" sz="2500" smtClean="0">
                <a:solidFill>
                  <a:srgbClr val="000000"/>
                </a:solidFill>
                <a:latin typeface="Times New Roman" panose="02020603050405020304" pitchFamily="18" charset="0"/>
              </a:rPr>
              <a:t>Each empty </a:t>
            </a:r>
            <a:r>
              <a:rPr lang="en-US" altLang="en-US" sz="2500" smtClean="0">
                <a:solidFill>
                  <a:srgbClr val="000000"/>
                </a:solidFill>
                <a:latin typeface="Lucida Console" panose="020B0609040504020204" pitchFamily="49" charset="0"/>
              </a:rPr>
              <a:t>struct</a:t>
            </a:r>
            <a:r>
              <a:rPr lang="en-US" altLang="en-US" sz="2500" smtClean="0">
                <a:solidFill>
                  <a:srgbClr val="000000"/>
                </a:solidFill>
                <a:latin typeface="Times New Roman" panose="02020603050405020304" pitchFamily="18" charset="0"/>
              </a:rPr>
              <a:t> contains </a:t>
            </a:r>
            <a:r>
              <a:rPr lang="en-US" altLang="en-US" sz="2500" smtClean="0">
                <a:solidFill>
                  <a:srgbClr val="000000"/>
                </a:solidFill>
                <a:latin typeface="Lucida Console" panose="020B0609040504020204" pitchFamily="49" charset="0"/>
              </a:rPr>
              <a:t>0</a:t>
            </a:r>
            <a:r>
              <a:rPr lang="en-US" altLang="en-US" sz="2500" smtClean="0">
                <a:solidFill>
                  <a:srgbClr val="000000"/>
                </a:solidFill>
                <a:latin typeface="Times New Roman" panose="02020603050405020304" pitchFamily="18" charset="0"/>
              </a:rPr>
              <a:t> for the account number, </a:t>
            </a:r>
            <a:r>
              <a:rPr lang="en-US" altLang="en-US" sz="2500" smtClean="0">
                <a:solidFill>
                  <a:srgbClr val="000000"/>
                </a:solidFill>
                <a:latin typeface="Lucida Console" panose="020B0609040504020204" pitchFamily="49" charset="0"/>
              </a:rPr>
              <a:t>""</a:t>
            </a:r>
            <a:r>
              <a:rPr lang="en-US" altLang="en-US" sz="2500" smtClean="0">
                <a:solidFill>
                  <a:srgbClr val="000000"/>
                </a:solidFill>
                <a:latin typeface="Times New Roman" panose="02020603050405020304" pitchFamily="18" charset="0"/>
              </a:rPr>
              <a:t> (the empty string) for the last name, </a:t>
            </a:r>
            <a:r>
              <a:rPr lang="en-US" altLang="en-US" sz="2500" smtClean="0">
                <a:solidFill>
                  <a:srgbClr val="000000"/>
                </a:solidFill>
                <a:latin typeface="Lucida Console" panose="020B0609040504020204" pitchFamily="49" charset="0"/>
              </a:rPr>
              <a:t>""</a:t>
            </a:r>
            <a:r>
              <a:rPr lang="en-US" altLang="en-US" sz="2500" smtClean="0">
                <a:solidFill>
                  <a:srgbClr val="000000"/>
                </a:solidFill>
                <a:latin typeface="Times New Roman" panose="02020603050405020304" pitchFamily="18" charset="0"/>
              </a:rPr>
              <a:t> for the first name and </a:t>
            </a:r>
            <a:r>
              <a:rPr lang="en-US" altLang="en-US" sz="2500" smtClean="0">
                <a:solidFill>
                  <a:srgbClr val="000000"/>
                </a:solidFill>
                <a:latin typeface="Lucida Console" panose="020B0609040504020204" pitchFamily="49" charset="0"/>
              </a:rPr>
              <a:t>0.0</a:t>
            </a:r>
            <a:r>
              <a:rPr lang="en-US" altLang="en-US" sz="2500" smtClean="0">
                <a:solidFill>
                  <a:srgbClr val="000000"/>
                </a:solidFill>
                <a:latin typeface="Times New Roman" panose="02020603050405020304" pitchFamily="18" charset="0"/>
              </a:rPr>
              <a:t> for the balance. </a:t>
            </a:r>
          </a:p>
          <a:p>
            <a:pPr eaLnBrk="1" hangingPunct="1">
              <a:lnSpc>
                <a:spcPct val="90000"/>
              </a:lnSpc>
            </a:pPr>
            <a:r>
              <a:rPr lang="en-US" altLang="en-US" sz="2500" smtClean="0">
                <a:solidFill>
                  <a:srgbClr val="000000"/>
                </a:solidFill>
                <a:latin typeface="Times New Roman" panose="02020603050405020304" pitchFamily="18" charset="0"/>
              </a:rPr>
              <a:t>The file is initialized in this manner to create space on the disk in which the file will be stored and to make it possible to determine whether a record contains data.</a:t>
            </a:r>
          </a:p>
        </p:txBody>
      </p:sp>
    </p:spTree>
    <p:extLst>
      <p:ext uri="{BB962C8B-B14F-4D97-AF65-F5344CB8AC3E}">
        <p14:creationId xmlns:p14="http://schemas.microsoft.com/office/powerpoint/2010/main" val="25414562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2205025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35269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25240353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sz="2500" dirty="0" smtClean="0">
                <a:solidFill>
                  <a:srgbClr val="000000"/>
                </a:solidFill>
                <a:latin typeface="Times New Roman" pitchFamily="18" charset="0"/>
              </a:rPr>
              <a:t>Function </a:t>
            </a:r>
            <a:r>
              <a:rPr lang="en-US" sz="2500" dirty="0" err="1" smtClean="0">
                <a:solidFill>
                  <a:srgbClr val="000000"/>
                </a:solidFill>
                <a:latin typeface="Lucida Console" pitchFamily="49" charset="0"/>
              </a:rPr>
              <a:t>fwrite</a:t>
            </a:r>
            <a:r>
              <a:rPr lang="en-US" sz="2500" dirty="0" smtClean="0">
                <a:solidFill>
                  <a:srgbClr val="000000"/>
                </a:solidFill>
                <a:latin typeface="Times New Roman" pitchFamily="18" charset="0"/>
              </a:rPr>
              <a:t> writes a block bytes to a file. </a:t>
            </a:r>
          </a:p>
          <a:p>
            <a:pPr eaLnBrk="1" hangingPunct="1">
              <a:lnSpc>
                <a:spcPct val="90000"/>
              </a:lnSpc>
              <a:defRPr/>
            </a:pPr>
            <a:r>
              <a:rPr lang="en-US" sz="2500" dirty="0" smtClean="0">
                <a:solidFill>
                  <a:srgbClr val="000000"/>
                </a:solidFill>
                <a:latin typeface="Times New Roman" pitchFamily="18" charset="0"/>
              </a:rPr>
              <a:t>Line 27 causes the structure </a:t>
            </a:r>
            <a:r>
              <a:rPr lang="en-US" sz="2500" dirty="0" err="1" smtClean="0">
                <a:solidFill>
                  <a:srgbClr val="000000"/>
                </a:solidFill>
                <a:latin typeface="Lucida Console" pitchFamily="49" charset="0"/>
              </a:rPr>
              <a:t>blankClient</a:t>
            </a:r>
            <a:r>
              <a:rPr lang="en-US" sz="2500" dirty="0" smtClean="0">
                <a:solidFill>
                  <a:srgbClr val="000000"/>
                </a:solidFill>
                <a:latin typeface="Times New Roman" pitchFamily="18" charset="0"/>
              </a:rPr>
              <a:t> of size </a:t>
            </a:r>
            <a:r>
              <a:rPr lang="en-US" sz="2500" dirty="0" err="1" smtClean="0">
                <a:solidFill>
                  <a:srgbClr val="000000"/>
                </a:solidFill>
                <a:latin typeface="Lucida Console" pitchFamily="49" charset="0"/>
              </a:rPr>
              <a:t>sizeof</a:t>
            </a:r>
            <a:r>
              <a:rPr lang="en-US" sz="2500" dirty="0" smtClean="0">
                <a:solidFill>
                  <a:srgbClr val="000000"/>
                </a:solidFill>
                <a:latin typeface="Lucida Console" pitchFamily="49" charset="0"/>
              </a:rPr>
              <a:t>(</a:t>
            </a:r>
            <a:r>
              <a:rPr lang="en-US" sz="2500" dirty="0" err="1" smtClean="0">
                <a:solidFill>
                  <a:srgbClr val="000000"/>
                </a:solidFill>
                <a:latin typeface="Lucida Console" pitchFamily="49" charset="0"/>
              </a:rPr>
              <a:t>struct</a:t>
            </a:r>
            <a:r>
              <a:rPr lang="en-US" sz="2500" dirty="0" smtClean="0">
                <a:solidFill>
                  <a:srgbClr val="000000"/>
                </a:solidFill>
                <a:latin typeface="Times New Roman" pitchFamily="18" charset="0"/>
              </a:rPr>
              <a:t> </a:t>
            </a:r>
            <a:r>
              <a:rPr lang="en-US" sz="2500" dirty="0" err="1" smtClean="0">
                <a:solidFill>
                  <a:srgbClr val="000000"/>
                </a:solidFill>
                <a:latin typeface="Lucida Console" pitchFamily="49" charset="0"/>
              </a:rPr>
              <a:t>clientData</a:t>
            </a:r>
            <a:r>
              <a:rPr lang="en-US" sz="2500" dirty="0" smtClean="0">
                <a:solidFill>
                  <a:srgbClr val="000000"/>
                </a:solidFill>
                <a:latin typeface="Times New Roman" pitchFamily="18" charset="0"/>
              </a:rPr>
              <a:t>) to be written to the file pointed to by </a:t>
            </a:r>
            <a:r>
              <a:rPr lang="en-US" sz="2500" dirty="0" err="1" smtClean="0">
                <a:solidFill>
                  <a:srgbClr val="000000"/>
                </a:solidFill>
                <a:latin typeface="Lucida Console" pitchFamily="49" charset="0"/>
              </a:rPr>
              <a:t>cfPtr</a:t>
            </a:r>
            <a:r>
              <a:rPr lang="en-US" sz="2500" dirty="0" smtClean="0">
                <a:solidFill>
                  <a:srgbClr val="000000"/>
                </a:solidFill>
                <a:latin typeface="Times New Roman" pitchFamily="18" charset="0"/>
              </a:rPr>
              <a:t>. </a:t>
            </a:r>
          </a:p>
          <a:p>
            <a:pPr eaLnBrk="1" hangingPunct="1">
              <a:lnSpc>
                <a:spcPct val="90000"/>
              </a:lnSpc>
              <a:defRPr/>
            </a:pPr>
            <a:r>
              <a:rPr lang="en-US" sz="2500" dirty="0" smtClean="0">
                <a:solidFill>
                  <a:srgbClr val="000000"/>
                </a:solidFill>
                <a:latin typeface="Times New Roman" pitchFamily="18" charset="0"/>
              </a:rPr>
              <a:t>The operator </a:t>
            </a:r>
            <a:r>
              <a:rPr lang="en-US" sz="2500" dirty="0" err="1" smtClean="0">
                <a:solidFill>
                  <a:srgbClr val="000000"/>
                </a:solidFill>
                <a:latin typeface="Lucida Console" pitchFamily="49" charset="0"/>
              </a:rPr>
              <a:t>sizeof</a:t>
            </a:r>
            <a:r>
              <a:rPr lang="en-US" sz="2500" dirty="0" smtClean="0">
                <a:solidFill>
                  <a:srgbClr val="000000"/>
                </a:solidFill>
                <a:latin typeface="Times New Roman" pitchFamily="18" charset="0"/>
              </a:rPr>
              <a:t> returns the size in bytes of its operand in parentheses (in this case </a:t>
            </a:r>
            <a:r>
              <a:rPr lang="en-US" sz="2500" dirty="0" err="1" smtClean="0">
                <a:solidFill>
                  <a:srgbClr val="000000"/>
                </a:solidFill>
                <a:latin typeface="Lucida Console" pitchFamily="49" charset="0"/>
              </a:rPr>
              <a:t>struct</a:t>
            </a:r>
            <a:r>
              <a:rPr lang="en-US" sz="2500" dirty="0" smtClean="0">
                <a:solidFill>
                  <a:srgbClr val="000000"/>
                </a:solidFill>
                <a:latin typeface="Times New Roman" pitchFamily="18" charset="0"/>
              </a:rPr>
              <a:t> </a:t>
            </a:r>
            <a:r>
              <a:rPr lang="en-US" sz="2500" dirty="0" err="1" smtClean="0">
                <a:solidFill>
                  <a:srgbClr val="000000"/>
                </a:solidFill>
                <a:latin typeface="Lucida Console" pitchFamily="49" charset="0"/>
              </a:rPr>
              <a:t>clientData</a:t>
            </a:r>
            <a:r>
              <a:rPr lang="en-US" sz="2500" dirty="0" smtClean="0">
                <a:solidFill>
                  <a:srgbClr val="000000"/>
                </a:solidFill>
                <a:latin typeface="Times New Roman" pitchFamily="18" charset="0"/>
              </a:rPr>
              <a:t>). </a:t>
            </a:r>
          </a:p>
          <a:p>
            <a:pPr eaLnBrk="1" hangingPunct="1">
              <a:lnSpc>
                <a:spcPct val="90000"/>
              </a:lnSpc>
              <a:defRPr/>
            </a:pPr>
            <a:r>
              <a:rPr lang="en-US" sz="2500" dirty="0" smtClean="0">
                <a:solidFill>
                  <a:srgbClr val="000000"/>
                </a:solidFill>
                <a:latin typeface="Times New Roman" pitchFamily="18" charset="0"/>
              </a:rPr>
              <a:t>Function </a:t>
            </a:r>
            <a:r>
              <a:rPr lang="en-US" sz="2500" dirty="0" err="1" smtClean="0">
                <a:solidFill>
                  <a:srgbClr val="000000"/>
                </a:solidFill>
                <a:latin typeface="Lucida Console" pitchFamily="49" charset="0"/>
              </a:rPr>
              <a:t>fwrite</a:t>
            </a:r>
            <a:r>
              <a:rPr lang="en-US" sz="2500" dirty="0" smtClean="0">
                <a:solidFill>
                  <a:srgbClr val="000000"/>
                </a:solidFill>
                <a:latin typeface="Times New Roman" pitchFamily="18" charset="0"/>
              </a:rPr>
              <a:t> can actually be used to write several elements of an array of objects. </a:t>
            </a:r>
          </a:p>
          <a:p>
            <a:pPr marL="109537" indent="0" eaLnBrk="1" hangingPunct="1">
              <a:lnSpc>
                <a:spcPct val="90000"/>
              </a:lnSpc>
              <a:buFont typeface="Wingdings 3" panose="05040102010807070707" pitchFamily="18" charset="2"/>
              <a:buNone/>
              <a:defRPr/>
            </a:pPr>
            <a:endParaRPr lang="en-US" sz="2500" dirty="0" smtClean="0">
              <a:solidFill>
                <a:srgbClr val="000000"/>
              </a:solidFill>
              <a:latin typeface="Times New Roman" pitchFamily="18" charset="0"/>
            </a:endParaRPr>
          </a:p>
        </p:txBody>
      </p:sp>
    </p:spTree>
    <p:extLst>
      <p:ext uri="{BB962C8B-B14F-4D97-AF65-F5344CB8AC3E}">
        <p14:creationId xmlns:p14="http://schemas.microsoft.com/office/powerpoint/2010/main" val="25924098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80899" name="Text Placeholder 2"/>
          <p:cNvSpPr>
            <a:spLocks noGrp="1"/>
          </p:cNvSpPr>
          <p:nvPr>
            <p:ph type="body" idx="1"/>
          </p:nvPr>
        </p:nvSpPr>
        <p:spPr/>
        <p:txBody>
          <a:bodyPr/>
          <a:lstStyle/>
          <a:p>
            <a:pPr eaLnBrk="1" hangingPunct="1">
              <a:lnSpc>
                <a:spcPct val="90000"/>
              </a:lnSpc>
            </a:pPr>
            <a:r>
              <a:rPr lang="en-US" altLang="en-US" smtClean="0">
                <a:solidFill>
                  <a:srgbClr val="000000"/>
                </a:solidFill>
                <a:latin typeface="Times New Roman" panose="02020603050405020304" pitchFamily="18" charset="0"/>
              </a:rPr>
              <a:t>To do so, supply in the call to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a pointer to an array as the first argument and the number of elements to be written as the third argument. </a:t>
            </a:r>
          </a:p>
          <a:p>
            <a:pPr eaLnBrk="1" hangingPunct="1">
              <a:lnSpc>
                <a:spcPct val="90000"/>
              </a:lnSpc>
            </a:pPr>
            <a:r>
              <a:rPr lang="en-US" altLang="en-US" smtClean="0">
                <a:solidFill>
                  <a:srgbClr val="000000"/>
                </a:solidFill>
                <a:latin typeface="Times New Roman" panose="02020603050405020304" pitchFamily="18" charset="0"/>
              </a:rPr>
              <a:t>In the preceding statement,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was used to write a single object that was not an array element. </a:t>
            </a:r>
          </a:p>
        </p:txBody>
      </p:sp>
    </p:spTree>
    <p:extLst>
      <p:ext uri="{BB962C8B-B14F-4D97-AF65-F5344CB8AC3E}">
        <p14:creationId xmlns:p14="http://schemas.microsoft.com/office/powerpoint/2010/main" val="40571246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11.6  </a:t>
            </a:r>
            <a:r>
              <a:rPr lang="en-US" dirty="0" smtClean="0">
                <a:solidFill>
                  <a:srgbClr val="3380E6"/>
                </a:solidFill>
                <a:latin typeface="Arial"/>
              </a:rPr>
              <a:t>Creating a Random-Access File (Cont.)</a:t>
            </a:r>
          </a:p>
        </p:txBody>
      </p:sp>
      <p:sp>
        <p:nvSpPr>
          <p:cNvPr id="81923"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Writing a single object is equivalent to writing one element of an array, hence the </a:t>
            </a:r>
            <a:r>
              <a:rPr lang="en-US" altLang="en-US" smtClean="0">
                <a:solidFill>
                  <a:srgbClr val="000000"/>
                </a:solidFill>
                <a:latin typeface="Lucida Console" panose="020B0609040504020204" pitchFamily="49" charset="0"/>
              </a:rPr>
              <a:t>1</a:t>
            </a:r>
            <a:r>
              <a:rPr lang="en-US" altLang="en-US" smtClean="0">
                <a:solidFill>
                  <a:srgbClr val="000000"/>
                </a:solidFill>
                <a:latin typeface="Times New Roman" panose="02020603050405020304" pitchFamily="18" charset="0"/>
              </a:rPr>
              <a:t> in the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call. </a:t>
            </a:r>
          </a:p>
          <a:p>
            <a:pPr eaLnBrk="1" hangingPunct="1"/>
            <a:r>
              <a:rPr lang="en-US" altLang="en-US" smtClean="0">
                <a:solidFill>
                  <a:srgbClr val="000000"/>
                </a:solidFill>
                <a:latin typeface="Times New Roman" panose="02020603050405020304" pitchFamily="18" charset="0"/>
              </a:rPr>
              <a:t>[</a:t>
            </a:r>
            <a:r>
              <a:rPr lang="en-US" altLang="en-US" i="1" smtClean="0">
                <a:solidFill>
                  <a:srgbClr val="000000"/>
                </a:solidFill>
                <a:latin typeface="Times New Roman" panose="02020603050405020304" pitchFamily="18" charset="0"/>
              </a:rPr>
              <a:t>Note: </a:t>
            </a:r>
            <a:r>
              <a:rPr lang="en-US" altLang="en-US" smtClean="0">
                <a:solidFill>
                  <a:srgbClr val="000000"/>
                </a:solidFill>
                <a:latin typeface="Times New Roman" panose="02020603050405020304" pitchFamily="18" charset="0"/>
              </a:rPr>
              <a:t>Figures 11.11, 11.14 and 11.15 use the data file created in Fig. 11.10, so you must run Fig. 11.10 before Figs. 11.11, 11.14 and 11.15]</a:t>
            </a:r>
          </a:p>
        </p:txBody>
      </p:sp>
    </p:spTree>
    <p:extLst>
      <p:ext uri="{BB962C8B-B14F-4D97-AF65-F5344CB8AC3E}">
        <p14:creationId xmlns:p14="http://schemas.microsoft.com/office/powerpoint/2010/main" val="26713690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a:t>
            </a:r>
          </a:p>
        </p:txBody>
      </p:sp>
      <p:sp>
        <p:nvSpPr>
          <p:cNvPr id="82947" name="Text Placeholder 2"/>
          <p:cNvSpPr>
            <a:spLocks noGrp="1"/>
          </p:cNvSpPr>
          <p:nvPr>
            <p:ph type="body" idx="1"/>
          </p:nvPr>
        </p:nvSpPr>
        <p:spPr/>
        <p:txBody>
          <a:bodyPr>
            <a:normAutofit/>
          </a:bodyPr>
          <a:lstStyle/>
          <a:p>
            <a:pPr eaLnBrk="1" hangingPunct="1"/>
            <a:r>
              <a:rPr lang="en-US" altLang="en-US" dirty="0" smtClean="0">
                <a:solidFill>
                  <a:srgbClr val="000000"/>
                </a:solidFill>
                <a:latin typeface="Times New Roman" panose="02020603050405020304" pitchFamily="18" charset="0"/>
              </a:rPr>
              <a:t>Figure 11.11 writes data to the file </a:t>
            </a:r>
            <a:r>
              <a:rPr lang="en-US" altLang="en-US" dirty="0" smtClean="0">
                <a:solidFill>
                  <a:srgbClr val="000000"/>
                </a:solidFill>
                <a:latin typeface="Lucida Console" panose="020B0609040504020204" pitchFamily="49" charset="0"/>
              </a:rPr>
              <a:t>"credit.dat"</a:t>
            </a:r>
            <a:r>
              <a:rPr lang="en-US" altLang="en-US" dirty="0" smtClean="0">
                <a:solidFill>
                  <a:srgbClr val="000000"/>
                </a:solidFill>
                <a:latin typeface="Times New Roman" panose="02020603050405020304" pitchFamily="18" charset="0"/>
              </a:rPr>
              <a:t>. </a:t>
            </a:r>
          </a:p>
          <a:p>
            <a:pPr eaLnBrk="1" hangingPunct="1"/>
            <a:r>
              <a:rPr lang="en-US" altLang="en-US" dirty="0" smtClean="0">
                <a:solidFill>
                  <a:srgbClr val="000000"/>
                </a:solidFill>
                <a:latin typeface="Times New Roman" panose="02020603050405020304" pitchFamily="18" charset="0"/>
              </a:rPr>
              <a:t>It uses the combination of </a:t>
            </a:r>
            <a:r>
              <a:rPr lang="en-US" altLang="en-US" dirty="0" err="1" smtClean="0">
                <a:solidFill>
                  <a:srgbClr val="0000FF"/>
                </a:solidFill>
                <a:latin typeface="Consolas" panose="020B0609020204030204" pitchFamily="49" charset="0"/>
              </a:rPr>
              <a:t>fseek</a:t>
            </a:r>
            <a:r>
              <a:rPr lang="en-US" altLang="en-US" dirty="0" smtClean="0">
                <a:solidFill>
                  <a:srgbClr val="000000"/>
                </a:solidFill>
                <a:latin typeface="Times New Roman" panose="02020603050405020304" pitchFamily="18" charset="0"/>
              </a:rPr>
              <a:t> and </a:t>
            </a:r>
            <a:r>
              <a:rPr lang="en-US" altLang="en-US" dirty="0" err="1" smtClean="0">
                <a:solidFill>
                  <a:srgbClr val="000000"/>
                </a:solidFill>
                <a:latin typeface="Lucida Console" panose="020B0609040504020204" pitchFamily="49" charset="0"/>
              </a:rPr>
              <a:t>fwrite</a:t>
            </a:r>
            <a:r>
              <a:rPr lang="en-US" altLang="en-US" dirty="0" smtClean="0">
                <a:solidFill>
                  <a:srgbClr val="000000"/>
                </a:solidFill>
                <a:latin typeface="Times New Roman" panose="02020603050405020304" pitchFamily="18" charset="0"/>
              </a:rPr>
              <a:t> to store data at specific locations in the file. </a:t>
            </a:r>
          </a:p>
          <a:p>
            <a:pPr eaLnBrk="1" hangingPunct="1"/>
            <a:r>
              <a:rPr lang="en-US" altLang="en-US" dirty="0" smtClean="0">
                <a:solidFill>
                  <a:srgbClr val="000000"/>
                </a:solidFill>
                <a:latin typeface="Times New Roman" panose="02020603050405020304" pitchFamily="18" charset="0"/>
              </a:rPr>
              <a:t>Function </a:t>
            </a:r>
            <a:r>
              <a:rPr lang="en-US" altLang="en-US" dirty="0" err="1" smtClean="0">
                <a:solidFill>
                  <a:srgbClr val="000000"/>
                </a:solidFill>
                <a:latin typeface="Lucida Console" panose="020B0609040504020204" pitchFamily="49" charset="0"/>
              </a:rPr>
              <a:t>fseek</a:t>
            </a:r>
            <a:r>
              <a:rPr lang="en-US" altLang="en-US" dirty="0" smtClean="0">
                <a:solidFill>
                  <a:srgbClr val="000000"/>
                </a:solidFill>
                <a:latin typeface="Times New Roman" panose="02020603050405020304" pitchFamily="18" charset="0"/>
              </a:rPr>
              <a:t> sets the file position pointer to a specific position in the file, then </a:t>
            </a:r>
            <a:r>
              <a:rPr lang="en-US" altLang="en-US" dirty="0" err="1" smtClean="0">
                <a:solidFill>
                  <a:srgbClr val="000000"/>
                </a:solidFill>
                <a:latin typeface="Lucida Console" panose="020B0609040504020204" pitchFamily="49" charset="0"/>
              </a:rPr>
              <a:t>fwrite</a:t>
            </a:r>
            <a:r>
              <a:rPr lang="en-US" altLang="en-US" dirty="0" smtClean="0">
                <a:solidFill>
                  <a:srgbClr val="000000"/>
                </a:solidFill>
                <a:latin typeface="Times New Roman" panose="02020603050405020304" pitchFamily="18" charset="0"/>
              </a:rPr>
              <a:t> writes the data. </a:t>
            </a:r>
          </a:p>
          <a:p>
            <a:pPr eaLnBrk="1" hangingPunct="1"/>
            <a:r>
              <a:rPr lang="en-US" altLang="en-US" dirty="0" smtClean="0">
                <a:solidFill>
                  <a:srgbClr val="000000"/>
                </a:solidFill>
                <a:latin typeface="Times New Roman" panose="02020603050405020304" pitchFamily="18" charset="0"/>
              </a:rPr>
              <a:t>A sample execution is shown in Fig. 11.12. </a:t>
            </a:r>
          </a:p>
        </p:txBody>
      </p:sp>
    </p:spTree>
    <p:extLst>
      <p:ext uri="{BB962C8B-B14F-4D97-AF65-F5344CB8AC3E}">
        <p14:creationId xmlns:p14="http://schemas.microsoft.com/office/powerpoint/2010/main" val="16851213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586331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3986248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17271570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50" cy="6314610"/>
          </a:xfrm>
          <a:prstGeom prst="rect">
            <a:avLst/>
          </a:prstGeom>
          <a:noFill/>
          <a:ln>
            <a:noFill/>
          </a:ln>
        </p:spPr>
      </p:pic>
    </p:spTree>
    <p:extLst>
      <p:ext uri="{BB962C8B-B14F-4D97-AF65-F5344CB8AC3E}">
        <p14:creationId xmlns:p14="http://schemas.microsoft.com/office/powerpoint/2010/main" val="31013310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 (Cont.)</a:t>
            </a:r>
          </a:p>
        </p:txBody>
      </p:sp>
      <p:sp>
        <p:nvSpPr>
          <p:cNvPr id="88067"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Times New Roman" panose="02020603050405020304" pitchFamily="18" charset="0"/>
              </a:rPr>
              <a:t>Lines 40–41 position the file position pointer for the file referenced by </a:t>
            </a:r>
            <a:r>
              <a:rPr lang="en-US" altLang="en-US" dirty="0" err="1" smtClean="0">
                <a:solidFill>
                  <a:srgbClr val="000000"/>
                </a:solidFill>
                <a:latin typeface="Lucida Console" panose="020B0609040504020204" pitchFamily="49" charset="0"/>
              </a:rPr>
              <a:t>cfPtr</a:t>
            </a:r>
            <a:r>
              <a:rPr lang="en-US" altLang="en-US" dirty="0" smtClean="0">
                <a:solidFill>
                  <a:srgbClr val="000000"/>
                </a:solidFill>
                <a:latin typeface="Times New Roman" panose="02020603050405020304" pitchFamily="18" charset="0"/>
              </a:rPr>
              <a:t> to the byte location calculated by </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client.accountNum</a:t>
            </a:r>
            <a:r>
              <a:rPr lang="en-US" altLang="en-US" dirty="0" smtClean="0">
                <a:solidFill>
                  <a:srgbClr val="000000"/>
                </a:solidFill>
                <a:latin typeface="Times New Roman" panose="02020603050405020304" pitchFamily="18" charset="0"/>
              </a:rPr>
              <a:t>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Times New Roman" panose="02020603050405020304" pitchFamily="18" charset="0"/>
              </a:rPr>
              <a:t> </a:t>
            </a:r>
            <a:r>
              <a:rPr lang="en-US" altLang="en-US" dirty="0" smtClean="0">
                <a:solidFill>
                  <a:srgbClr val="000000"/>
                </a:solidFill>
                <a:latin typeface="Lucida Console" panose="020B0609040504020204" pitchFamily="49" charset="0"/>
              </a:rPr>
              <a:t>1</a:t>
            </a:r>
            <a:r>
              <a:rPr lang="en-US" altLang="en-US" dirty="0" smtClean="0">
                <a:solidFill>
                  <a:srgbClr val="000000"/>
                </a:solidFill>
                <a:latin typeface="Times New Roman" panose="02020603050405020304" pitchFamily="18" charset="0"/>
              </a:rPr>
              <a:t>)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Times New Roman" panose="02020603050405020304" pitchFamily="18" charset="0"/>
              </a:rPr>
              <a:t> </a:t>
            </a:r>
            <a:r>
              <a:rPr lang="en-US" altLang="en-US" dirty="0" err="1" smtClean="0">
                <a:solidFill>
                  <a:srgbClr val="000000"/>
                </a:solidFill>
                <a:latin typeface="Lucida Console" panose="020B0609040504020204" pitchFamily="49" charset="0"/>
              </a:rPr>
              <a:t>sizeof</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struct</a:t>
            </a:r>
            <a:r>
              <a:rPr lang="en-US" altLang="en-US" dirty="0" smtClean="0">
                <a:solidFill>
                  <a:srgbClr val="000000"/>
                </a:solidFill>
                <a:latin typeface="Times New Roman" panose="02020603050405020304" pitchFamily="18" charset="0"/>
              </a:rPr>
              <a:t> </a:t>
            </a:r>
            <a:r>
              <a:rPr lang="en-US" altLang="en-US" dirty="0" err="1" smtClean="0">
                <a:solidFill>
                  <a:srgbClr val="000000"/>
                </a:solidFill>
                <a:latin typeface="Lucida Console" panose="020B0609040504020204" pitchFamily="49" charset="0"/>
              </a:rPr>
              <a:t>clientData</a:t>
            </a:r>
            <a:r>
              <a:rPr lang="en-US" altLang="en-US" dirty="0" smtClean="0">
                <a:solidFill>
                  <a:srgbClr val="000000"/>
                </a:solidFill>
                <a:latin typeface="Times New Roman" panose="02020603050405020304" pitchFamily="18" charset="0"/>
              </a:rPr>
              <a:t>). </a:t>
            </a:r>
          </a:p>
          <a:p>
            <a:pPr eaLnBrk="1" hangingPunct="1"/>
            <a:r>
              <a:rPr lang="en-US" altLang="en-US" dirty="0" smtClean="0">
                <a:solidFill>
                  <a:srgbClr val="000000"/>
                </a:solidFill>
                <a:latin typeface="Times New Roman" panose="02020603050405020304" pitchFamily="18" charset="0"/>
              </a:rPr>
              <a:t>The value of this expression is called the </a:t>
            </a:r>
            <a:r>
              <a:rPr lang="en-US" altLang="en-US" dirty="0" smtClean="0">
                <a:solidFill>
                  <a:srgbClr val="0000FF"/>
                </a:solidFill>
                <a:latin typeface="Times New Roman" panose="02020603050405020304" pitchFamily="18" charset="0"/>
              </a:rPr>
              <a:t>offset</a:t>
            </a:r>
            <a:r>
              <a:rPr lang="en-US" altLang="en-US" dirty="0" smtClean="0">
                <a:solidFill>
                  <a:srgbClr val="000000"/>
                </a:solidFill>
                <a:latin typeface="Times New Roman" panose="02020603050405020304" pitchFamily="18" charset="0"/>
              </a:rPr>
              <a:t> or the</a:t>
            </a:r>
            <a:r>
              <a:rPr lang="en-US" altLang="en-US" dirty="0" smtClean="0">
                <a:solidFill>
                  <a:srgbClr val="0000FF"/>
                </a:solidFill>
                <a:latin typeface="Times New Roman" panose="02020603050405020304" pitchFamily="18" charset="0"/>
              </a:rPr>
              <a:t> displacement</a:t>
            </a:r>
            <a:r>
              <a:rPr lang="en-US" altLang="en-US" dirty="0" smtClean="0">
                <a:solidFill>
                  <a:srgbClr val="000000"/>
                </a:solidFill>
                <a:latin typeface="Times New Roman" panose="02020603050405020304" pitchFamily="18" charset="0"/>
              </a:rPr>
              <a:t>. </a:t>
            </a:r>
          </a:p>
          <a:p>
            <a:pPr eaLnBrk="1" hangingPunct="1"/>
            <a:r>
              <a:rPr lang="en-US" altLang="en-US" dirty="0" smtClean="0">
                <a:solidFill>
                  <a:srgbClr val="000000"/>
                </a:solidFill>
                <a:latin typeface="Times New Roman" panose="02020603050405020304" pitchFamily="18" charset="0"/>
              </a:rPr>
              <a:t>Because the account number is between 1 and 100 but the byte positions in the file start with </a:t>
            </a:r>
            <a:r>
              <a:rPr lang="en-US" altLang="en-US" dirty="0" smtClean="0">
                <a:solidFill>
                  <a:srgbClr val="000000"/>
                </a:solidFill>
                <a:latin typeface="Lucida Console" panose="020B0609040504020204" pitchFamily="49" charset="0"/>
              </a:rPr>
              <a:t>0</a:t>
            </a:r>
            <a:r>
              <a:rPr lang="en-US" altLang="en-US" dirty="0" smtClean="0">
                <a:solidFill>
                  <a:srgbClr val="000000"/>
                </a:solidFill>
                <a:latin typeface="Times New Roman" panose="02020603050405020304" pitchFamily="18" charset="0"/>
              </a:rPr>
              <a:t>, 1 is subtracted from the account number when calculating the byte location of the record. </a:t>
            </a:r>
          </a:p>
        </p:txBody>
      </p:sp>
    </p:spTree>
    <p:extLst>
      <p:ext uri="{BB962C8B-B14F-4D97-AF65-F5344CB8AC3E}">
        <p14:creationId xmlns:p14="http://schemas.microsoft.com/office/powerpoint/2010/main" val="19256004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 (Cont.)</a:t>
            </a:r>
          </a:p>
        </p:txBody>
      </p:sp>
      <p:sp>
        <p:nvSpPr>
          <p:cNvPr id="89091"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Times New Roman" panose="02020603050405020304" pitchFamily="18" charset="0"/>
              </a:rPr>
              <a:t>Thus, for record 1, the file position pointer is set to byte 0 of the file. </a:t>
            </a:r>
          </a:p>
          <a:p>
            <a:pPr eaLnBrk="1" hangingPunct="1">
              <a:lnSpc>
                <a:spcPct val="80000"/>
              </a:lnSpc>
            </a:pPr>
            <a:r>
              <a:rPr lang="en-US" altLang="en-US" sz="2500" dirty="0" smtClean="0">
                <a:solidFill>
                  <a:srgbClr val="000000"/>
                </a:solidFill>
                <a:latin typeface="Times New Roman" panose="02020603050405020304" pitchFamily="18" charset="0"/>
              </a:rPr>
              <a:t>The symbolic constant </a:t>
            </a:r>
            <a:r>
              <a:rPr lang="en-US" altLang="en-US" sz="2500" dirty="0" smtClean="0">
                <a:solidFill>
                  <a:srgbClr val="0000FF"/>
                </a:solidFill>
                <a:latin typeface="Consolas" panose="020B0609020204030204" pitchFamily="49" charset="0"/>
              </a:rPr>
              <a:t>SEEK_SET</a:t>
            </a:r>
            <a:r>
              <a:rPr lang="en-US" altLang="en-US" sz="2500" dirty="0" smtClean="0">
                <a:solidFill>
                  <a:srgbClr val="000000"/>
                </a:solidFill>
                <a:latin typeface="Times New Roman" panose="02020603050405020304" pitchFamily="18" charset="0"/>
              </a:rPr>
              <a:t> indicates that the file position pointer is positioned relative to the beginning of the file by the amount of the offset. </a:t>
            </a:r>
          </a:p>
          <a:p>
            <a:pPr eaLnBrk="1" hangingPunct="1">
              <a:lnSpc>
                <a:spcPct val="80000"/>
              </a:lnSpc>
            </a:pPr>
            <a:r>
              <a:rPr lang="en-US" altLang="en-US" sz="2500" dirty="0" smtClean="0">
                <a:solidFill>
                  <a:srgbClr val="000000"/>
                </a:solidFill>
                <a:latin typeface="Times New Roman" panose="02020603050405020304" pitchFamily="18" charset="0"/>
              </a:rPr>
              <a:t>As the above statement indicates, a seek for account number 1 in the file sets the file position pointer to the beginning of the file because the byte location calculated is 0. </a:t>
            </a:r>
          </a:p>
          <a:p>
            <a:pPr eaLnBrk="1" hangingPunct="1">
              <a:lnSpc>
                <a:spcPct val="80000"/>
              </a:lnSpc>
            </a:pPr>
            <a:r>
              <a:rPr lang="en-US" altLang="en-US" sz="2500" dirty="0" smtClean="0">
                <a:solidFill>
                  <a:srgbClr val="000000"/>
                </a:solidFill>
                <a:latin typeface="Times New Roman" panose="02020603050405020304" pitchFamily="18" charset="0"/>
              </a:rPr>
              <a:t>Figure 11.13 illustrates the file pointer referring to a </a:t>
            </a:r>
            <a:r>
              <a:rPr lang="en-US" altLang="en-US" sz="2500" dirty="0" smtClean="0">
                <a:solidFill>
                  <a:srgbClr val="000000"/>
                </a:solidFill>
                <a:latin typeface="Lucida Console" panose="020B0609040504020204" pitchFamily="49" charset="0"/>
              </a:rPr>
              <a:t>FILE</a:t>
            </a:r>
            <a:r>
              <a:rPr lang="en-US" altLang="en-US" sz="2500" dirty="0" smtClean="0">
                <a:solidFill>
                  <a:srgbClr val="000000"/>
                </a:solidFill>
                <a:latin typeface="Times New Roman" panose="02020603050405020304" pitchFamily="18" charset="0"/>
              </a:rPr>
              <a:t> structure in memory. </a:t>
            </a:r>
          </a:p>
          <a:p>
            <a:pPr eaLnBrk="1" hangingPunct="1">
              <a:lnSpc>
                <a:spcPct val="80000"/>
              </a:lnSpc>
            </a:pPr>
            <a:r>
              <a:rPr lang="en-US" altLang="en-US" sz="2500" dirty="0" smtClean="0">
                <a:solidFill>
                  <a:srgbClr val="000000"/>
                </a:solidFill>
                <a:latin typeface="Times New Roman" panose="02020603050405020304" pitchFamily="18" charset="0"/>
              </a:rPr>
              <a:t>The file position pointer here indicates that the next byte to be read or written is 5 bytes from the beginning of the file.</a:t>
            </a:r>
          </a:p>
        </p:txBody>
      </p:sp>
    </p:spTree>
    <p:extLst>
      <p:ext uri="{BB962C8B-B14F-4D97-AF65-F5344CB8AC3E}">
        <p14:creationId xmlns:p14="http://schemas.microsoft.com/office/powerpoint/2010/main" val="3072100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11.2  </a:t>
            </a:r>
            <a:r>
              <a:rPr lang="en-US" dirty="0" smtClean="0">
                <a:solidFill>
                  <a:srgbClr val="3380E6"/>
                </a:solidFill>
                <a:latin typeface="Arial"/>
              </a:rPr>
              <a:t>Files and Streams (Cont.)</a:t>
            </a:r>
          </a:p>
        </p:txBody>
      </p:sp>
      <p:sp>
        <p:nvSpPr>
          <p:cNvPr id="17411" name="Text Placeholder 2"/>
          <p:cNvSpPr>
            <a:spLocks noGrp="1"/>
          </p:cNvSpPr>
          <p:nvPr>
            <p:ph type="body" idx="1"/>
          </p:nvPr>
        </p:nvSpPr>
        <p:spPr/>
        <p:txBody>
          <a:bodyPr/>
          <a:lstStyle/>
          <a:p>
            <a:pPr eaLnBrk="1" hangingPunct="1">
              <a:lnSpc>
                <a:spcPct val="90000"/>
              </a:lnSpc>
            </a:pPr>
            <a:r>
              <a:rPr lang="en-US" altLang="en-US" sz="2300" dirty="0" smtClean="0">
                <a:solidFill>
                  <a:srgbClr val="000000"/>
                </a:solidFill>
                <a:latin typeface="Times New Roman" panose="02020603050405020304" pitchFamily="18" charset="0"/>
              </a:rPr>
              <a:t>The standard library provides many functions for reading data from files and for writing data to files. </a:t>
            </a:r>
          </a:p>
          <a:p>
            <a:pPr eaLnBrk="1" hangingPunct="1">
              <a:lnSpc>
                <a:spcPct val="90000"/>
              </a:lnSpc>
            </a:pPr>
            <a:r>
              <a:rPr lang="en-US" altLang="en-US" sz="2300" dirty="0" smtClean="0">
                <a:solidFill>
                  <a:srgbClr val="000000"/>
                </a:solidFill>
                <a:latin typeface="Times New Roman" panose="02020603050405020304" pitchFamily="18" charset="0"/>
              </a:rPr>
              <a:t>Function </a:t>
            </a:r>
            <a:r>
              <a:rPr lang="en-US" altLang="en-US" sz="2300" dirty="0" err="1" smtClean="0">
                <a:solidFill>
                  <a:srgbClr val="0000FF"/>
                </a:solidFill>
                <a:latin typeface="Consolas" panose="020B0609020204030204" pitchFamily="49" charset="0"/>
              </a:rPr>
              <a:t>fgetc</a:t>
            </a:r>
            <a:r>
              <a:rPr lang="en-US" altLang="en-US" sz="2300" dirty="0" smtClean="0">
                <a:solidFill>
                  <a:srgbClr val="000000"/>
                </a:solidFill>
                <a:latin typeface="Times New Roman" panose="02020603050405020304" pitchFamily="18" charset="0"/>
              </a:rPr>
              <a:t>, like</a:t>
            </a:r>
            <a:r>
              <a:rPr lang="en-US" altLang="en-US" sz="2300" dirty="0" smtClean="0">
                <a:solidFill>
                  <a:srgbClr val="0000FF"/>
                </a:solidFill>
                <a:latin typeface="Times New Roman" panose="02020603050405020304" pitchFamily="18" charset="0"/>
              </a:rPr>
              <a:t> </a:t>
            </a:r>
            <a:r>
              <a:rPr lang="en-US" altLang="en-US" sz="2300" dirty="0" err="1" smtClean="0">
                <a:solidFill>
                  <a:srgbClr val="0000FF"/>
                </a:solidFill>
                <a:latin typeface="Consolas" panose="020B0609020204030204" pitchFamily="49" charset="0"/>
              </a:rPr>
              <a:t>getchar</a:t>
            </a:r>
            <a:r>
              <a:rPr lang="en-US" altLang="en-US" sz="2300" dirty="0" smtClean="0">
                <a:solidFill>
                  <a:srgbClr val="000000"/>
                </a:solidFill>
                <a:latin typeface="Times New Roman" panose="02020603050405020304" pitchFamily="18" charset="0"/>
              </a:rPr>
              <a:t>, reads one character from a file. </a:t>
            </a:r>
          </a:p>
          <a:p>
            <a:pPr eaLnBrk="1" hangingPunct="1">
              <a:lnSpc>
                <a:spcPct val="90000"/>
              </a:lnSpc>
            </a:pPr>
            <a:r>
              <a:rPr lang="en-US" altLang="en-US" sz="2300" dirty="0" smtClean="0">
                <a:solidFill>
                  <a:srgbClr val="000000"/>
                </a:solidFill>
                <a:latin typeface="Times New Roman" panose="02020603050405020304" pitchFamily="18" charset="0"/>
              </a:rPr>
              <a:t>Function </a:t>
            </a:r>
            <a:r>
              <a:rPr lang="en-US" altLang="en-US" sz="2300" dirty="0" err="1" smtClean="0">
                <a:solidFill>
                  <a:srgbClr val="000000"/>
                </a:solidFill>
                <a:latin typeface="Lucida Console" panose="020B0609040504020204" pitchFamily="49" charset="0"/>
              </a:rPr>
              <a:t>fgetc</a:t>
            </a:r>
            <a:r>
              <a:rPr lang="en-US" altLang="en-US" sz="2300" dirty="0" smtClean="0">
                <a:solidFill>
                  <a:srgbClr val="000000"/>
                </a:solidFill>
                <a:latin typeface="Times New Roman" panose="02020603050405020304" pitchFamily="18" charset="0"/>
              </a:rPr>
              <a:t> receives as an argument a </a:t>
            </a:r>
            <a:r>
              <a:rPr lang="en-US" altLang="en-US" sz="2300" dirty="0" smtClean="0">
                <a:solidFill>
                  <a:srgbClr val="0000FF"/>
                </a:solidFill>
                <a:latin typeface="Consolas" panose="020B0609020204030204" pitchFamily="49" charset="0"/>
              </a:rPr>
              <a:t>FILE</a:t>
            </a:r>
            <a:r>
              <a:rPr lang="en-US" altLang="en-US" sz="2300" dirty="0" smtClean="0">
                <a:solidFill>
                  <a:srgbClr val="000000"/>
                </a:solidFill>
                <a:latin typeface="Times New Roman" panose="02020603050405020304" pitchFamily="18" charset="0"/>
              </a:rPr>
              <a:t> pointer for the file from which a character will be read. </a:t>
            </a:r>
          </a:p>
          <a:p>
            <a:pPr eaLnBrk="1" hangingPunct="1">
              <a:lnSpc>
                <a:spcPct val="90000"/>
              </a:lnSpc>
            </a:pPr>
            <a:r>
              <a:rPr lang="en-US" altLang="en-US" sz="2300" dirty="0" smtClean="0">
                <a:solidFill>
                  <a:srgbClr val="000000"/>
                </a:solidFill>
                <a:latin typeface="Times New Roman" panose="02020603050405020304" pitchFamily="18" charset="0"/>
              </a:rPr>
              <a:t>The call </a:t>
            </a:r>
            <a:r>
              <a:rPr lang="en-US" altLang="en-US" sz="2300" dirty="0" err="1" smtClean="0">
                <a:solidFill>
                  <a:srgbClr val="000000"/>
                </a:solidFill>
                <a:latin typeface="Lucida Console" panose="020B0609040504020204" pitchFamily="49" charset="0"/>
              </a:rPr>
              <a:t>fgetc</a:t>
            </a:r>
            <a:r>
              <a:rPr lang="en-US" altLang="en-US" sz="2300" dirty="0" smtClean="0">
                <a:solidFill>
                  <a:srgbClr val="000000"/>
                </a:solidFill>
                <a:latin typeface="Lucida Console" panose="020B0609040504020204" pitchFamily="49" charset="0"/>
              </a:rPr>
              <a:t>(</a:t>
            </a:r>
            <a:r>
              <a:rPr lang="en-US" altLang="en-US" sz="2300" dirty="0" err="1" smtClean="0">
                <a:solidFill>
                  <a:srgbClr val="000000"/>
                </a:solidFill>
                <a:latin typeface="Lucida Console" panose="020B0609040504020204" pitchFamily="49" charset="0"/>
              </a:rPr>
              <a:t>stdin</a:t>
            </a:r>
            <a:r>
              <a:rPr lang="en-US" altLang="en-US" sz="2300" dirty="0" smtClean="0">
                <a:solidFill>
                  <a:srgbClr val="000000"/>
                </a:solidFill>
                <a:latin typeface="Times New Roman" panose="02020603050405020304" pitchFamily="18" charset="0"/>
              </a:rPr>
              <a:t>) reads one character from </a:t>
            </a:r>
            <a:r>
              <a:rPr lang="en-US" altLang="en-US" sz="2300" dirty="0" err="1" smtClean="0">
                <a:solidFill>
                  <a:srgbClr val="000000"/>
                </a:solidFill>
                <a:latin typeface="Lucida Console" panose="020B0609040504020204" pitchFamily="49" charset="0"/>
              </a:rPr>
              <a:t>stdin</a:t>
            </a:r>
            <a:r>
              <a:rPr lang="en-US" altLang="en-US" sz="2300" dirty="0" smtClean="0">
                <a:solidFill>
                  <a:srgbClr val="000000"/>
                </a:solidFill>
                <a:latin typeface="Times New Roman" panose="02020603050405020304" pitchFamily="18" charset="0"/>
              </a:rPr>
              <a:t>—the standard input. </a:t>
            </a:r>
          </a:p>
          <a:p>
            <a:pPr eaLnBrk="1" hangingPunct="1">
              <a:lnSpc>
                <a:spcPct val="90000"/>
              </a:lnSpc>
            </a:pPr>
            <a:r>
              <a:rPr lang="en-US" altLang="en-US" sz="2300" dirty="0" smtClean="0">
                <a:solidFill>
                  <a:srgbClr val="000000"/>
                </a:solidFill>
                <a:latin typeface="Times New Roman" panose="02020603050405020304" pitchFamily="18" charset="0"/>
              </a:rPr>
              <a:t>This call is equivalent to the call </a:t>
            </a:r>
            <a:r>
              <a:rPr lang="en-US" altLang="en-US" sz="2300" dirty="0" err="1" smtClean="0">
                <a:solidFill>
                  <a:srgbClr val="0000FF"/>
                </a:solidFill>
                <a:latin typeface="Consolas" panose="020B0609020204030204" pitchFamily="49" charset="0"/>
              </a:rPr>
              <a:t>getchar</a:t>
            </a:r>
            <a:r>
              <a:rPr lang="en-US" altLang="en-US" sz="2300" dirty="0" smtClean="0">
                <a:solidFill>
                  <a:srgbClr val="0000FF"/>
                </a:solidFill>
                <a:latin typeface="Consolas" panose="020B0609020204030204" pitchFamily="49" charset="0"/>
              </a:rPr>
              <a:t>()</a:t>
            </a:r>
            <a:r>
              <a:rPr lang="en-US" altLang="en-US" sz="2300" dirty="0" smtClean="0">
                <a:solidFill>
                  <a:srgbClr val="000000"/>
                </a:solidFill>
                <a:latin typeface="Times New Roman" panose="02020603050405020304" pitchFamily="18" charset="0"/>
              </a:rPr>
              <a:t>. </a:t>
            </a:r>
          </a:p>
          <a:p>
            <a:pPr eaLnBrk="1" hangingPunct="1">
              <a:lnSpc>
                <a:spcPct val="90000"/>
              </a:lnSpc>
            </a:pPr>
            <a:r>
              <a:rPr lang="en-US" altLang="en-US" sz="2300" dirty="0" smtClean="0">
                <a:solidFill>
                  <a:srgbClr val="000000"/>
                </a:solidFill>
                <a:latin typeface="Times New Roman" panose="02020603050405020304" pitchFamily="18" charset="0"/>
              </a:rPr>
              <a:t>Function </a:t>
            </a:r>
            <a:r>
              <a:rPr lang="en-US" altLang="en-US" sz="2300" dirty="0" err="1" smtClean="0">
                <a:solidFill>
                  <a:srgbClr val="000000"/>
                </a:solidFill>
                <a:latin typeface="Lucida Console" panose="020B0609040504020204" pitchFamily="49" charset="0"/>
              </a:rPr>
              <a:t>fputc</a:t>
            </a:r>
            <a:r>
              <a:rPr lang="en-US" altLang="en-US" sz="2300" dirty="0" smtClean="0">
                <a:solidFill>
                  <a:srgbClr val="000000"/>
                </a:solidFill>
                <a:latin typeface="Times New Roman" panose="02020603050405020304" pitchFamily="18" charset="0"/>
              </a:rPr>
              <a:t>, like </a:t>
            </a:r>
            <a:r>
              <a:rPr lang="en-US" altLang="en-US" sz="2300" dirty="0" err="1" smtClean="0">
                <a:solidFill>
                  <a:srgbClr val="0000FF"/>
                </a:solidFill>
                <a:latin typeface="Consolas" panose="020B0609020204030204" pitchFamily="49" charset="0"/>
              </a:rPr>
              <a:t>putchar</a:t>
            </a:r>
            <a:r>
              <a:rPr lang="en-US" altLang="en-US" sz="2300" dirty="0" smtClean="0">
                <a:solidFill>
                  <a:srgbClr val="000000"/>
                </a:solidFill>
                <a:latin typeface="Times New Roman" panose="02020603050405020304" pitchFamily="18" charset="0"/>
              </a:rPr>
              <a:t>, writes one character to a file. </a:t>
            </a:r>
          </a:p>
          <a:p>
            <a:pPr eaLnBrk="1" hangingPunct="1">
              <a:lnSpc>
                <a:spcPct val="90000"/>
              </a:lnSpc>
            </a:pPr>
            <a:r>
              <a:rPr lang="en-US" altLang="en-US" sz="2300" dirty="0" smtClean="0">
                <a:solidFill>
                  <a:srgbClr val="000000"/>
                </a:solidFill>
                <a:latin typeface="Times New Roman" panose="02020603050405020304" pitchFamily="18" charset="0"/>
              </a:rPr>
              <a:t>Function </a:t>
            </a:r>
            <a:r>
              <a:rPr lang="en-US" altLang="en-US" sz="2300" dirty="0" err="1" smtClean="0">
                <a:solidFill>
                  <a:srgbClr val="000000"/>
                </a:solidFill>
                <a:latin typeface="Lucida Console" panose="020B0609040504020204" pitchFamily="49" charset="0"/>
              </a:rPr>
              <a:t>fputc</a:t>
            </a:r>
            <a:r>
              <a:rPr lang="en-US" altLang="en-US" sz="2300" dirty="0" smtClean="0">
                <a:solidFill>
                  <a:srgbClr val="000000"/>
                </a:solidFill>
                <a:latin typeface="Times New Roman" panose="02020603050405020304" pitchFamily="18" charset="0"/>
              </a:rPr>
              <a:t> receives as arguments a character to be written and a pointer for the file to which the character will be written. </a:t>
            </a:r>
          </a:p>
        </p:txBody>
      </p:sp>
    </p:spTree>
    <p:extLst>
      <p:ext uri="{BB962C8B-B14F-4D97-AF65-F5344CB8AC3E}">
        <p14:creationId xmlns:p14="http://schemas.microsoft.com/office/powerpoint/2010/main" val="35610435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21119276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 (Cont.)</a:t>
            </a:r>
          </a:p>
        </p:txBody>
      </p:sp>
      <p:sp>
        <p:nvSpPr>
          <p:cNvPr id="91139"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Times New Roman" panose="02020603050405020304" pitchFamily="18" charset="0"/>
              </a:rPr>
              <a:t>The function prototype for </a:t>
            </a:r>
            <a:r>
              <a:rPr lang="en-US" altLang="en-US" dirty="0" err="1" smtClean="0">
                <a:solidFill>
                  <a:srgbClr val="000000"/>
                </a:solidFill>
                <a:latin typeface="Lucida Console" panose="020B0609040504020204" pitchFamily="49" charset="0"/>
              </a:rPr>
              <a:t>fseek</a:t>
            </a:r>
            <a:r>
              <a:rPr lang="en-US" altLang="en-US" dirty="0" smtClean="0">
                <a:solidFill>
                  <a:srgbClr val="000000"/>
                </a:solidFill>
                <a:latin typeface="Times New Roman" panose="02020603050405020304" pitchFamily="18" charset="0"/>
              </a:rPr>
              <a:t> is </a:t>
            </a:r>
          </a:p>
          <a:p>
            <a:pPr lvl="2" eaLnBrk="1" hangingPunct="1"/>
            <a:r>
              <a:rPr lang="en-US" altLang="en-US" b="1" dirty="0" err="1" smtClean="0">
                <a:solidFill>
                  <a:srgbClr val="0000FF"/>
                </a:solidFill>
                <a:latin typeface="Lucida Console" panose="020B0609040504020204" pitchFamily="49" charset="0"/>
              </a:rPr>
              <a:t>int</a:t>
            </a:r>
            <a:r>
              <a:rPr lang="en-US" altLang="en-US" b="1" dirty="0" smtClean="0">
                <a:solidFill>
                  <a:srgbClr val="000000"/>
                </a:solidFill>
                <a:latin typeface="Lucida Console" panose="020B0609040504020204" pitchFamily="49" charset="0"/>
              </a:rPr>
              <a:t> </a:t>
            </a:r>
            <a:r>
              <a:rPr lang="en-US" altLang="en-US" b="1" dirty="0" err="1" smtClean="0">
                <a:solidFill>
                  <a:srgbClr val="000000"/>
                </a:solidFill>
                <a:latin typeface="Lucida Console" panose="020B0609040504020204" pitchFamily="49" charset="0"/>
              </a:rPr>
              <a:t>fseek</a:t>
            </a:r>
            <a:r>
              <a:rPr lang="en-US" altLang="en-US" b="1" dirty="0" smtClean="0">
                <a:solidFill>
                  <a:srgbClr val="000000"/>
                </a:solidFill>
                <a:latin typeface="Lucida Console" panose="020B0609040504020204" pitchFamily="49" charset="0"/>
              </a:rPr>
              <a:t>(FILE *stream, </a:t>
            </a:r>
            <a:r>
              <a:rPr lang="en-US" altLang="en-US" b="1" dirty="0" smtClean="0">
                <a:solidFill>
                  <a:srgbClr val="0000FF"/>
                </a:solidFill>
                <a:latin typeface="Lucida Console" panose="020B0609040504020204" pitchFamily="49" charset="0"/>
              </a:rPr>
              <a:t>long </a:t>
            </a:r>
            <a:r>
              <a:rPr lang="en-US" altLang="en-US" b="1" dirty="0" err="1" smtClean="0">
                <a:solidFill>
                  <a:srgbClr val="0000FF"/>
                </a:solidFill>
                <a:latin typeface="Lucida Console" panose="020B0609040504020204" pitchFamily="49" charset="0"/>
              </a:rPr>
              <a:t>int</a:t>
            </a:r>
            <a:r>
              <a:rPr lang="en-US" altLang="en-US" b="1" dirty="0" smtClean="0">
                <a:solidFill>
                  <a:srgbClr val="000000"/>
                </a:solidFill>
                <a:latin typeface="Lucida Console" panose="020B0609040504020204" pitchFamily="49" charset="0"/>
              </a:rPr>
              <a:t> offset,</a:t>
            </a:r>
            <a:br>
              <a:rPr lang="en-US" altLang="en-US" b="1" dirty="0" smtClean="0">
                <a:solidFill>
                  <a:srgbClr val="000000"/>
                </a:solidFill>
                <a:latin typeface="Lucida Console" panose="020B0609040504020204" pitchFamily="49" charset="0"/>
              </a:rPr>
            </a:br>
            <a:r>
              <a:rPr lang="en-US" altLang="en-US" b="1" dirty="0" smtClean="0">
                <a:solidFill>
                  <a:srgbClr val="000000"/>
                </a:solidFill>
                <a:latin typeface="Lucida Console" panose="020B0609040504020204" pitchFamily="49" charset="0"/>
              </a:rPr>
              <a:t>   </a:t>
            </a:r>
            <a:r>
              <a:rPr lang="en-US" altLang="en-US" b="1" dirty="0" err="1" smtClean="0">
                <a:solidFill>
                  <a:srgbClr val="0000FF"/>
                </a:solidFill>
                <a:latin typeface="Lucida Console" panose="020B0609040504020204" pitchFamily="49" charset="0"/>
              </a:rPr>
              <a:t>int</a:t>
            </a:r>
            <a:r>
              <a:rPr lang="en-US" altLang="en-US" b="1" dirty="0" smtClean="0">
                <a:solidFill>
                  <a:srgbClr val="000000"/>
                </a:solidFill>
                <a:latin typeface="Lucida Console" panose="020B0609040504020204" pitchFamily="49" charset="0"/>
              </a:rPr>
              <a:t> whence);   </a:t>
            </a:r>
          </a:p>
          <a:p>
            <a:pPr eaLnBrk="1" hangingPunct="1"/>
            <a:r>
              <a:rPr lang="en-US" altLang="en-US" dirty="0" smtClean="0">
                <a:solidFill>
                  <a:srgbClr val="000000"/>
                </a:solidFill>
                <a:latin typeface="Times New Roman" panose="02020603050405020304" pitchFamily="18" charset="0"/>
              </a:rPr>
              <a:t>where </a:t>
            </a:r>
            <a:r>
              <a:rPr lang="en-US" altLang="en-US" dirty="0" smtClean="0">
                <a:solidFill>
                  <a:srgbClr val="000000"/>
                </a:solidFill>
                <a:latin typeface="Lucida Console" panose="020B0609040504020204" pitchFamily="49" charset="0"/>
              </a:rPr>
              <a:t>offset</a:t>
            </a:r>
            <a:r>
              <a:rPr lang="en-US" altLang="en-US" dirty="0" smtClean="0">
                <a:solidFill>
                  <a:srgbClr val="000000"/>
                </a:solidFill>
                <a:latin typeface="Times New Roman" panose="02020603050405020304" pitchFamily="18" charset="0"/>
              </a:rPr>
              <a:t> is the number of bytes to seek from </a:t>
            </a:r>
            <a:r>
              <a:rPr lang="en-US" altLang="en-US" dirty="0" smtClean="0">
                <a:solidFill>
                  <a:srgbClr val="000000"/>
                </a:solidFill>
                <a:latin typeface="Lucida Console" panose="020B0609040504020204" pitchFamily="49" charset="0"/>
              </a:rPr>
              <a:t>whence</a:t>
            </a:r>
            <a:r>
              <a:rPr lang="en-US" altLang="en-US" dirty="0" smtClean="0">
                <a:solidFill>
                  <a:srgbClr val="000000"/>
                </a:solidFill>
                <a:latin typeface="Times New Roman" panose="02020603050405020304" pitchFamily="18" charset="0"/>
              </a:rPr>
              <a:t> in the file pointed to by </a:t>
            </a:r>
            <a:r>
              <a:rPr lang="en-US" altLang="en-US" dirty="0" smtClean="0">
                <a:solidFill>
                  <a:srgbClr val="000000"/>
                </a:solidFill>
                <a:latin typeface="Lucida Console" panose="020B0609040504020204" pitchFamily="49" charset="0"/>
              </a:rPr>
              <a:t>stream</a:t>
            </a:r>
            <a:r>
              <a:rPr lang="en-US" altLang="en-US" dirty="0" smtClean="0">
                <a:solidFill>
                  <a:srgbClr val="000000"/>
                </a:solidFill>
                <a:latin typeface="Times New Roman" panose="02020603050405020304" pitchFamily="18" charset="0"/>
              </a:rPr>
              <a:t>—a positive </a:t>
            </a:r>
            <a:r>
              <a:rPr lang="en-US" altLang="en-US" sz="2400" dirty="0" smtClean="0">
                <a:solidFill>
                  <a:srgbClr val="000000"/>
                </a:solidFill>
                <a:latin typeface="Lucida Console" panose="020B0609040504020204" pitchFamily="49" charset="0"/>
              </a:rPr>
              <a:t>offset</a:t>
            </a:r>
            <a:r>
              <a:rPr lang="en-US" altLang="en-US" dirty="0" smtClean="0">
                <a:solidFill>
                  <a:srgbClr val="000000"/>
                </a:solidFill>
                <a:latin typeface="Times New Roman" panose="02020603050405020304" pitchFamily="18" charset="0"/>
              </a:rPr>
              <a:t> seeks forward and a negative one seeks backward. </a:t>
            </a:r>
          </a:p>
          <a:p>
            <a:pPr eaLnBrk="1" hangingPunct="1"/>
            <a:r>
              <a:rPr lang="en-US" altLang="en-US" dirty="0" smtClean="0">
                <a:solidFill>
                  <a:srgbClr val="000000"/>
                </a:solidFill>
                <a:latin typeface="Times New Roman" panose="02020603050405020304" pitchFamily="18" charset="0"/>
              </a:rPr>
              <a:t>Argument </a:t>
            </a:r>
            <a:r>
              <a:rPr lang="en-US" altLang="en-US" dirty="0" smtClean="0">
                <a:solidFill>
                  <a:srgbClr val="000000"/>
                </a:solidFill>
                <a:latin typeface="Lucida Console" panose="020B0609040504020204" pitchFamily="49" charset="0"/>
              </a:rPr>
              <a:t>whence</a:t>
            </a:r>
            <a:r>
              <a:rPr lang="en-US" altLang="en-US" dirty="0" smtClean="0">
                <a:solidFill>
                  <a:srgbClr val="000000"/>
                </a:solidFill>
                <a:latin typeface="Times New Roman" panose="02020603050405020304" pitchFamily="18" charset="0"/>
              </a:rPr>
              <a:t> is one of the values </a:t>
            </a:r>
            <a:r>
              <a:rPr lang="en-US" altLang="en-US" dirty="0" smtClean="0">
                <a:solidFill>
                  <a:srgbClr val="000000"/>
                </a:solidFill>
                <a:latin typeface="Lucida Console" panose="020B0609040504020204" pitchFamily="49" charset="0"/>
              </a:rPr>
              <a:t>SEEK_SET</a:t>
            </a:r>
            <a:r>
              <a:rPr lang="en-US" altLang="en-US" dirty="0" smtClean="0">
                <a:solidFill>
                  <a:srgbClr val="000000"/>
                </a:solidFill>
                <a:latin typeface="Times New Roman" panose="02020603050405020304" pitchFamily="18" charset="0"/>
              </a:rPr>
              <a:t>, </a:t>
            </a:r>
            <a:r>
              <a:rPr lang="en-US" altLang="en-US" dirty="0" smtClean="0">
                <a:solidFill>
                  <a:srgbClr val="0000FF"/>
                </a:solidFill>
                <a:latin typeface="Consolas" panose="020B0609020204030204" pitchFamily="49" charset="0"/>
              </a:rPr>
              <a:t>SEEK_CUR</a:t>
            </a:r>
            <a:r>
              <a:rPr lang="en-US" altLang="en-US" dirty="0" smtClean="0">
                <a:solidFill>
                  <a:srgbClr val="000000"/>
                </a:solidFill>
                <a:latin typeface="Times New Roman" panose="02020603050405020304" pitchFamily="18" charset="0"/>
              </a:rPr>
              <a:t> or </a:t>
            </a:r>
            <a:r>
              <a:rPr lang="en-US" altLang="en-US" dirty="0" smtClean="0">
                <a:solidFill>
                  <a:srgbClr val="0000FF"/>
                </a:solidFill>
                <a:latin typeface="Consolas" panose="020B0609020204030204" pitchFamily="49" charset="0"/>
              </a:rPr>
              <a:t>SEEK_END</a:t>
            </a:r>
            <a:r>
              <a:rPr lang="en-US" altLang="en-US" dirty="0" smtClean="0">
                <a:solidFill>
                  <a:srgbClr val="000000"/>
                </a:solidFill>
                <a:latin typeface="Times New Roman" panose="02020603050405020304" pitchFamily="18" charset="0"/>
              </a:rPr>
              <a:t> (all defined in </a:t>
            </a:r>
            <a:r>
              <a:rPr lang="en-US" altLang="en-US" dirty="0" smtClean="0">
                <a:solidFill>
                  <a:srgbClr val="000000"/>
                </a:solidFill>
                <a:latin typeface="Lucida Console" panose="020B0609040504020204" pitchFamily="49" charset="0"/>
              </a:rPr>
              <a:t>&lt;</a:t>
            </a:r>
            <a:r>
              <a:rPr lang="en-US" altLang="en-US" dirty="0" err="1" smtClean="0">
                <a:solidFill>
                  <a:srgbClr val="000000"/>
                </a:solidFill>
                <a:latin typeface="Lucida Console" panose="020B0609040504020204" pitchFamily="49" charset="0"/>
              </a:rPr>
              <a:t>stdio.h</a:t>
            </a:r>
            <a:r>
              <a:rPr lang="en-US" altLang="en-US" dirty="0" smtClean="0">
                <a:solidFill>
                  <a:srgbClr val="000000"/>
                </a:solidFill>
                <a:latin typeface="Lucida Console" panose="020B0609040504020204" pitchFamily="49" charset="0"/>
              </a:rPr>
              <a:t>&gt;</a:t>
            </a:r>
            <a:r>
              <a:rPr lang="en-US" altLang="en-US" dirty="0" smtClean="0">
                <a:solidFill>
                  <a:srgbClr val="000000"/>
                </a:solidFill>
                <a:latin typeface="Times New Roman" panose="02020603050405020304" pitchFamily="18" charset="0"/>
              </a:rPr>
              <a:t>), which indicate the location from which the seek begins. </a:t>
            </a:r>
          </a:p>
        </p:txBody>
      </p:sp>
    </p:spTree>
    <p:extLst>
      <p:ext uri="{BB962C8B-B14F-4D97-AF65-F5344CB8AC3E}">
        <p14:creationId xmlns:p14="http://schemas.microsoft.com/office/powerpoint/2010/main" val="2355773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 (Cont.)</a:t>
            </a:r>
          </a:p>
        </p:txBody>
      </p:sp>
      <p:sp>
        <p:nvSpPr>
          <p:cNvPr id="92163"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Lucida Console" panose="020B0609040504020204" pitchFamily="49" charset="0"/>
              </a:rPr>
              <a:t>SEEK_SET</a:t>
            </a:r>
            <a:r>
              <a:rPr lang="en-US" altLang="en-US" sz="2500" dirty="0" smtClean="0">
                <a:solidFill>
                  <a:srgbClr val="000000"/>
                </a:solidFill>
                <a:latin typeface="Times New Roman" panose="02020603050405020304" pitchFamily="18" charset="0"/>
              </a:rPr>
              <a:t> indicates that the seek starts at the </a:t>
            </a:r>
            <a:r>
              <a:rPr lang="en-US" altLang="en-US" sz="2500" i="1" dirty="0" smtClean="0">
                <a:solidFill>
                  <a:srgbClr val="000000"/>
                </a:solidFill>
                <a:latin typeface="Times New Roman" panose="02020603050405020304" pitchFamily="18" charset="0"/>
              </a:rPr>
              <a:t>beginning</a:t>
            </a:r>
            <a:r>
              <a:rPr lang="en-US" altLang="en-US" sz="2500" dirty="0" smtClean="0">
                <a:solidFill>
                  <a:srgbClr val="000000"/>
                </a:solidFill>
                <a:latin typeface="Times New Roman" panose="02020603050405020304" pitchFamily="18" charset="0"/>
              </a:rPr>
              <a:t> of the file; </a:t>
            </a:r>
            <a:r>
              <a:rPr lang="en-US" altLang="en-US" sz="2500" dirty="0" smtClean="0">
                <a:solidFill>
                  <a:srgbClr val="000000"/>
                </a:solidFill>
                <a:latin typeface="Lucida Console" panose="020B0609040504020204" pitchFamily="49" charset="0"/>
              </a:rPr>
              <a:t>SEEK_CUR</a:t>
            </a:r>
            <a:r>
              <a:rPr lang="en-US" altLang="en-US" sz="2500" dirty="0" smtClean="0">
                <a:solidFill>
                  <a:srgbClr val="000000"/>
                </a:solidFill>
                <a:latin typeface="Times New Roman" panose="02020603050405020304" pitchFamily="18" charset="0"/>
              </a:rPr>
              <a:t> indicates that the seek starts at the </a:t>
            </a:r>
            <a:r>
              <a:rPr lang="en-US" altLang="en-US" sz="2500" i="1" dirty="0" smtClean="0">
                <a:solidFill>
                  <a:srgbClr val="000000"/>
                </a:solidFill>
                <a:latin typeface="Times New Roman" panose="02020603050405020304" pitchFamily="18" charset="0"/>
              </a:rPr>
              <a:t>current location </a:t>
            </a:r>
            <a:r>
              <a:rPr lang="en-US" altLang="en-US" sz="2500" dirty="0" smtClean="0">
                <a:solidFill>
                  <a:srgbClr val="000000"/>
                </a:solidFill>
                <a:latin typeface="Times New Roman" panose="02020603050405020304" pitchFamily="18" charset="0"/>
              </a:rPr>
              <a:t>in the file; and </a:t>
            </a:r>
            <a:r>
              <a:rPr lang="en-US" altLang="en-US" sz="2500" dirty="0" smtClean="0">
                <a:solidFill>
                  <a:srgbClr val="000000"/>
                </a:solidFill>
                <a:latin typeface="Lucida Console" panose="020B0609040504020204" pitchFamily="49" charset="0"/>
              </a:rPr>
              <a:t>SEEK_END</a:t>
            </a:r>
            <a:r>
              <a:rPr lang="en-US" altLang="en-US" sz="2500" dirty="0" smtClean="0">
                <a:solidFill>
                  <a:srgbClr val="000000"/>
                </a:solidFill>
                <a:latin typeface="Times New Roman" panose="02020603050405020304" pitchFamily="18" charset="0"/>
              </a:rPr>
              <a:t> indicates that the seek starts at the </a:t>
            </a:r>
            <a:r>
              <a:rPr lang="en-US" altLang="en-US" sz="2500" i="1" dirty="0" smtClean="0">
                <a:solidFill>
                  <a:srgbClr val="000000"/>
                </a:solidFill>
                <a:latin typeface="Times New Roman" panose="02020603050405020304" pitchFamily="18" charset="0"/>
              </a:rPr>
              <a:t>end</a:t>
            </a:r>
            <a:r>
              <a:rPr lang="en-US" altLang="en-US" sz="2500" dirty="0" smtClean="0">
                <a:solidFill>
                  <a:srgbClr val="000000"/>
                </a:solidFill>
                <a:latin typeface="Times New Roman" panose="02020603050405020304" pitchFamily="18" charset="0"/>
              </a:rPr>
              <a:t> of the file. </a:t>
            </a:r>
          </a:p>
          <a:p>
            <a:pPr eaLnBrk="1" hangingPunct="1">
              <a:lnSpc>
                <a:spcPct val="90000"/>
              </a:lnSpc>
            </a:pPr>
            <a:r>
              <a:rPr lang="en-US" altLang="en-US" sz="2500" dirty="0" smtClean="0">
                <a:solidFill>
                  <a:srgbClr val="000000"/>
                </a:solidFill>
                <a:latin typeface="Times New Roman" panose="02020603050405020304" pitchFamily="18" charset="0"/>
              </a:rPr>
              <a:t>For simplicity, the programs in this chapter do not perform error checking. </a:t>
            </a:r>
          </a:p>
          <a:p>
            <a:pPr eaLnBrk="1" hangingPunct="1">
              <a:lnSpc>
                <a:spcPct val="90000"/>
              </a:lnSpc>
            </a:pPr>
            <a:r>
              <a:rPr lang="en-US" altLang="en-US" sz="2500" dirty="0" smtClean="0">
                <a:solidFill>
                  <a:srgbClr val="000000"/>
                </a:solidFill>
                <a:latin typeface="Times New Roman" panose="02020603050405020304" pitchFamily="18" charset="0"/>
              </a:rPr>
              <a:t>Industrial-strength programs should determine whether functions such as </a:t>
            </a:r>
            <a:r>
              <a:rPr lang="en-US" altLang="en-US" sz="2500" dirty="0" err="1" smtClean="0">
                <a:solidFill>
                  <a:srgbClr val="000000"/>
                </a:solidFill>
                <a:latin typeface="Lucida Console" panose="020B0609040504020204" pitchFamily="49" charset="0"/>
              </a:rPr>
              <a:t>fscanf</a:t>
            </a:r>
            <a:r>
              <a:rPr lang="en-US" altLang="en-US" sz="2500" dirty="0" smtClean="0">
                <a:solidFill>
                  <a:srgbClr val="000000"/>
                </a:solidFill>
                <a:latin typeface="Times New Roman" panose="02020603050405020304" pitchFamily="18" charset="0"/>
              </a:rPr>
              <a:t>, </a:t>
            </a:r>
            <a:r>
              <a:rPr lang="en-US" altLang="en-US" sz="2500" dirty="0" err="1" smtClean="0">
                <a:solidFill>
                  <a:srgbClr val="000000"/>
                </a:solidFill>
                <a:latin typeface="Lucida Console" panose="020B0609040504020204" pitchFamily="49" charset="0"/>
              </a:rPr>
              <a:t>fseek</a:t>
            </a:r>
            <a:r>
              <a:rPr lang="en-US" altLang="en-US" sz="2500" dirty="0" smtClean="0">
                <a:solidFill>
                  <a:srgbClr val="000000"/>
                </a:solidFill>
                <a:latin typeface="Times New Roman" panose="02020603050405020304" pitchFamily="18" charset="0"/>
              </a:rPr>
              <a:t> and </a:t>
            </a:r>
            <a:r>
              <a:rPr lang="en-US" altLang="en-US" sz="2500" dirty="0" err="1" smtClean="0">
                <a:solidFill>
                  <a:srgbClr val="000000"/>
                </a:solidFill>
                <a:latin typeface="Lucida Console" panose="020B0609040504020204" pitchFamily="49" charset="0"/>
              </a:rPr>
              <a:t>fwrite</a:t>
            </a:r>
            <a:r>
              <a:rPr lang="en-US" altLang="en-US" sz="2500" dirty="0" smtClean="0">
                <a:solidFill>
                  <a:srgbClr val="000000"/>
                </a:solidFill>
                <a:latin typeface="Times New Roman" panose="02020603050405020304" pitchFamily="18" charset="0"/>
              </a:rPr>
              <a:t> operate correctly by checking their return values. </a:t>
            </a:r>
          </a:p>
        </p:txBody>
      </p:sp>
    </p:spTree>
    <p:extLst>
      <p:ext uri="{BB962C8B-B14F-4D97-AF65-F5344CB8AC3E}">
        <p14:creationId xmlns:p14="http://schemas.microsoft.com/office/powerpoint/2010/main" val="2981675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11.7  </a:t>
            </a:r>
            <a:r>
              <a:rPr lang="en-US" dirty="0" smtClean="0">
                <a:solidFill>
                  <a:srgbClr val="3380E6"/>
                </a:solidFill>
                <a:latin typeface="Arial"/>
              </a:rPr>
              <a:t>Writing Data Randomly to a Random-Access File (Cont.)</a:t>
            </a:r>
          </a:p>
        </p:txBody>
      </p:sp>
      <p:sp>
        <p:nvSpPr>
          <p:cNvPr id="93187" name="Text Placeholder 2"/>
          <p:cNvSpPr>
            <a:spLocks noGrp="1"/>
          </p:cNvSpPr>
          <p:nvPr>
            <p:ph type="body" idx="1"/>
          </p:nvPr>
        </p:nvSpPr>
        <p:spPr/>
        <p:txBody>
          <a:bodyPr>
            <a:normAutofit lnSpcReduction="10000"/>
          </a:bodyPr>
          <a:lstStyle/>
          <a:p>
            <a:pPr eaLnBrk="1" hangingPunct="1"/>
            <a:r>
              <a:rPr lang="en-US" altLang="en-US" sz="2800" smtClean="0">
                <a:solidFill>
                  <a:srgbClr val="000000"/>
                </a:solidFill>
                <a:latin typeface="Times New Roman" panose="02020603050405020304" pitchFamily="18" charset="0"/>
              </a:rPr>
              <a:t>Function </a:t>
            </a:r>
            <a:r>
              <a:rPr lang="en-US" altLang="en-US" sz="2800" smtClean="0">
                <a:solidFill>
                  <a:srgbClr val="000000"/>
                </a:solidFill>
                <a:latin typeface="Lucida Console" panose="020B0609040504020204" pitchFamily="49" charset="0"/>
              </a:rPr>
              <a:t>fscanf</a:t>
            </a:r>
            <a:r>
              <a:rPr lang="en-US" altLang="en-US" sz="2800" smtClean="0">
                <a:solidFill>
                  <a:srgbClr val="000000"/>
                </a:solidFill>
                <a:latin typeface="Times New Roman" panose="02020603050405020304" pitchFamily="18" charset="0"/>
              </a:rPr>
              <a:t> returns the number of data items successfully read or the value </a:t>
            </a:r>
            <a:r>
              <a:rPr lang="en-US" altLang="en-US" sz="2800" smtClean="0">
                <a:solidFill>
                  <a:srgbClr val="000000"/>
                </a:solidFill>
                <a:latin typeface="Lucida Console" panose="020B0609040504020204" pitchFamily="49" charset="0"/>
              </a:rPr>
              <a:t>EOF</a:t>
            </a:r>
            <a:r>
              <a:rPr lang="en-US" altLang="en-US" sz="2800" smtClean="0">
                <a:solidFill>
                  <a:srgbClr val="000000"/>
                </a:solidFill>
                <a:latin typeface="Times New Roman" panose="02020603050405020304" pitchFamily="18" charset="0"/>
              </a:rPr>
              <a:t> if a problem occurs while reading data. </a:t>
            </a:r>
          </a:p>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fseek</a:t>
            </a:r>
            <a:r>
              <a:rPr lang="en-US" altLang="en-US" smtClean="0">
                <a:solidFill>
                  <a:srgbClr val="000000"/>
                </a:solidFill>
                <a:latin typeface="Times New Roman" panose="02020603050405020304" pitchFamily="18" charset="0"/>
              </a:rPr>
              <a:t> returns a nonzero value if the seek operation cannot be performed. </a:t>
            </a:r>
          </a:p>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fwrite</a:t>
            </a:r>
            <a:r>
              <a:rPr lang="en-US" altLang="en-US" smtClean="0">
                <a:solidFill>
                  <a:srgbClr val="000000"/>
                </a:solidFill>
                <a:latin typeface="Times New Roman" panose="02020603050405020304" pitchFamily="18" charset="0"/>
              </a:rPr>
              <a:t> returns the number of items it successfully output. </a:t>
            </a:r>
          </a:p>
          <a:p>
            <a:pPr eaLnBrk="1" hangingPunct="1"/>
            <a:r>
              <a:rPr lang="en-US" altLang="en-US" smtClean="0">
                <a:solidFill>
                  <a:srgbClr val="000000"/>
                </a:solidFill>
                <a:latin typeface="Times New Roman" panose="02020603050405020304" pitchFamily="18" charset="0"/>
              </a:rPr>
              <a:t>If this number is less than the </a:t>
            </a:r>
            <a:r>
              <a:rPr lang="en-US" altLang="en-US" i="1" smtClean="0">
                <a:solidFill>
                  <a:srgbClr val="000000"/>
                </a:solidFill>
                <a:latin typeface="Times New Roman" panose="02020603050405020304" pitchFamily="18" charset="0"/>
              </a:rPr>
              <a:t>third argument </a:t>
            </a:r>
            <a:r>
              <a:rPr lang="en-US" altLang="en-US" smtClean="0">
                <a:solidFill>
                  <a:srgbClr val="000000"/>
                </a:solidFill>
                <a:latin typeface="Times New Roman" panose="02020603050405020304" pitchFamily="18" charset="0"/>
              </a:rPr>
              <a:t>in the function call, then a write error occurred.</a:t>
            </a:r>
          </a:p>
        </p:txBody>
      </p:sp>
    </p:spTree>
    <p:extLst>
      <p:ext uri="{BB962C8B-B14F-4D97-AF65-F5344CB8AC3E}">
        <p14:creationId xmlns:p14="http://schemas.microsoft.com/office/powerpoint/2010/main" val="42750376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mtClean="0">
                <a:solidFill>
                  <a:srgbClr val="24B5A1"/>
                </a:solidFill>
                <a:latin typeface="Arial"/>
              </a:rPr>
              <a:t>11.8</a:t>
            </a:r>
            <a:r>
              <a:rPr lang="en-US" dirty="0" smtClean="0">
                <a:solidFill>
                  <a:srgbClr val="24B5A1"/>
                </a:solidFill>
                <a:latin typeface="Arial"/>
              </a:rPr>
              <a:t>  </a:t>
            </a:r>
            <a:r>
              <a:rPr lang="en-US" dirty="0" smtClean="0">
                <a:solidFill>
                  <a:srgbClr val="3380E6"/>
                </a:solidFill>
                <a:latin typeface="Arial"/>
              </a:rPr>
              <a:t>Reading Data from a Random-Access File</a:t>
            </a:r>
          </a:p>
        </p:txBody>
      </p:sp>
      <p:sp>
        <p:nvSpPr>
          <p:cNvPr id="94211"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Times New Roman" panose="02020603050405020304" pitchFamily="18" charset="0"/>
              </a:rPr>
              <a:t>Function </a:t>
            </a:r>
            <a:r>
              <a:rPr lang="en-US" altLang="en-US" dirty="0" err="1" smtClean="0">
                <a:solidFill>
                  <a:srgbClr val="000000"/>
                </a:solidFill>
                <a:latin typeface="Lucida Console" panose="020B0609040504020204" pitchFamily="49" charset="0"/>
              </a:rPr>
              <a:t>fread</a:t>
            </a:r>
            <a:r>
              <a:rPr lang="en-US" altLang="en-US" dirty="0" smtClean="0">
                <a:solidFill>
                  <a:srgbClr val="000000"/>
                </a:solidFill>
                <a:latin typeface="Times New Roman" panose="02020603050405020304" pitchFamily="18" charset="0"/>
              </a:rPr>
              <a:t> reads a specified number of bytes from a file into memory. </a:t>
            </a:r>
          </a:p>
          <a:p>
            <a:pPr eaLnBrk="1" hangingPunct="1"/>
            <a:r>
              <a:rPr lang="en-US" altLang="en-US" dirty="0" smtClean="0">
                <a:solidFill>
                  <a:srgbClr val="000000"/>
                </a:solidFill>
                <a:latin typeface="Times New Roman" panose="02020603050405020304" pitchFamily="18" charset="0"/>
              </a:rPr>
              <a:t>For example,</a:t>
            </a:r>
          </a:p>
          <a:p>
            <a:pPr lvl="2" eaLnBrk="1" hangingPunct="1"/>
            <a:r>
              <a:rPr lang="en-US" altLang="en-US" dirty="0" err="1" smtClean="0">
                <a:solidFill>
                  <a:srgbClr val="000000"/>
                </a:solidFill>
                <a:latin typeface="Lucida Console" panose="020B0609040504020204" pitchFamily="49" charset="0"/>
              </a:rPr>
              <a:t>fread</a:t>
            </a:r>
            <a:r>
              <a:rPr lang="en-US" altLang="en-US" dirty="0" smtClean="0">
                <a:solidFill>
                  <a:srgbClr val="000000"/>
                </a:solidFill>
                <a:latin typeface="Lucida Console" panose="020B0609040504020204" pitchFamily="49" charset="0"/>
              </a:rPr>
              <a:t>(&amp;client,</a:t>
            </a:r>
            <a:r>
              <a:rPr lang="en-US" altLang="en-US" b="1" dirty="0" smtClean="0">
                <a:solidFill>
                  <a:srgbClr val="0000FF"/>
                </a:solidFill>
                <a:latin typeface="Lucida Console" panose="020B0609040504020204" pitchFamily="49" charset="0"/>
              </a:rPr>
              <a:t> </a:t>
            </a:r>
            <a:r>
              <a:rPr lang="en-US" altLang="en-US" b="1" dirty="0" err="1" smtClean="0">
                <a:solidFill>
                  <a:srgbClr val="0000FF"/>
                </a:solidFill>
                <a:latin typeface="Lucida Console" panose="020B0609040504020204" pitchFamily="49" charset="0"/>
              </a:rPr>
              <a:t>sizeof</a:t>
            </a:r>
            <a:r>
              <a:rPr lang="en-US" altLang="en-US" dirty="0" smtClean="0">
                <a:solidFill>
                  <a:srgbClr val="000000"/>
                </a:solidFill>
                <a:latin typeface="Lucida Console" panose="020B0609040504020204" pitchFamily="49" charset="0"/>
              </a:rPr>
              <a:t>(</a:t>
            </a:r>
            <a:r>
              <a:rPr lang="en-US" altLang="en-US" b="1" dirty="0" err="1" smtClean="0">
                <a:solidFill>
                  <a:srgbClr val="0000FF"/>
                </a:solidFill>
                <a:latin typeface="Lucida Console" panose="020B0609040504020204" pitchFamily="49" charset="0"/>
              </a:rPr>
              <a:t>struct</a:t>
            </a:r>
            <a:r>
              <a:rPr lang="en-US" altLang="en-US" b="1" dirty="0" smtClean="0">
                <a:solidFill>
                  <a:srgbClr val="000000"/>
                </a:solidFill>
                <a:latin typeface="Lucida Console" panose="020B0609040504020204" pitchFamily="49" charset="0"/>
              </a:rPr>
              <a:t> </a:t>
            </a:r>
            <a:r>
              <a:rPr lang="en-US" altLang="en-US" dirty="0" err="1" smtClean="0">
                <a:solidFill>
                  <a:srgbClr val="000000"/>
                </a:solidFill>
                <a:latin typeface="Lucida Console" panose="020B0609040504020204" pitchFamily="49" charset="0"/>
              </a:rPr>
              <a:t>clientData</a:t>
            </a:r>
            <a:r>
              <a:rPr lang="en-US" altLang="en-US" dirty="0" smtClean="0">
                <a:solidFill>
                  <a:srgbClr val="000000"/>
                </a:solidFill>
                <a:latin typeface="Lucida Console" panose="020B0609040504020204" pitchFamily="49" charset="0"/>
              </a:rPr>
              <a:t>), </a:t>
            </a:r>
            <a:r>
              <a:rPr lang="en-US" altLang="en-US" b="1" dirty="0" smtClean="0">
                <a:solidFill>
                  <a:srgbClr val="128AFF"/>
                </a:solidFill>
                <a:latin typeface="Lucida Console" panose="020B0609040504020204" pitchFamily="49" charset="0"/>
              </a:rPr>
              <a:t>1</a:t>
            </a:r>
            <a:r>
              <a:rPr lang="en-US" altLang="en-US" dirty="0" smtClean="0">
                <a:solidFill>
                  <a:srgbClr val="000000"/>
                </a:solidFill>
                <a:latin typeface="Lucida Console" panose="020B0609040504020204" pitchFamily="49" charset="0"/>
              </a:rPr>
              <a:t>, </a:t>
            </a:r>
            <a:r>
              <a:rPr lang="en-US" altLang="en-US" dirty="0" err="1" smtClean="0">
                <a:solidFill>
                  <a:srgbClr val="000000"/>
                </a:solidFill>
                <a:latin typeface="Lucida Console" panose="020B0609040504020204" pitchFamily="49" charset="0"/>
              </a:rPr>
              <a:t>cfPtr</a:t>
            </a:r>
            <a:r>
              <a:rPr lang="en-US" altLang="en-US" dirty="0" smtClean="0">
                <a:solidFill>
                  <a:srgbClr val="000000"/>
                </a:solidFill>
                <a:latin typeface="Lucida Console" panose="020B0609040504020204" pitchFamily="49" charset="0"/>
              </a:rPr>
              <a:t>);</a:t>
            </a:r>
          </a:p>
          <a:p>
            <a:pPr eaLnBrk="1" hangingPunct="1">
              <a:buFont typeface="Wingdings 3" panose="05040102010807070707" pitchFamily="18" charset="2"/>
              <a:buNone/>
            </a:pPr>
            <a:r>
              <a:rPr lang="en-US" altLang="en-US" dirty="0" smtClean="0">
                <a:solidFill>
                  <a:srgbClr val="000000"/>
                </a:solidFill>
                <a:latin typeface="Times New Roman" panose="02020603050405020304" pitchFamily="18" charset="0"/>
              </a:rPr>
              <a:t>	reads the number of bytes determined by </a:t>
            </a:r>
            <a:r>
              <a:rPr lang="en-US" altLang="en-US" dirty="0" err="1" smtClean="0">
                <a:solidFill>
                  <a:srgbClr val="000000"/>
                </a:solidFill>
                <a:latin typeface="Lucida Console" panose="020B0609040504020204" pitchFamily="49" charset="0"/>
              </a:rPr>
              <a:t>sizeof</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struct</a:t>
            </a:r>
            <a:r>
              <a:rPr lang="en-US" altLang="en-US" dirty="0" smtClean="0">
                <a:solidFill>
                  <a:srgbClr val="000000"/>
                </a:solidFill>
                <a:latin typeface="Times New Roman" panose="02020603050405020304" pitchFamily="18" charset="0"/>
              </a:rPr>
              <a:t> </a:t>
            </a:r>
            <a:r>
              <a:rPr lang="en-US" altLang="en-US" dirty="0" err="1" smtClean="0">
                <a:solidFill>
                  <a:srgbClr val="000000"/>
                </a:solidFill>
                <a:latin typeface="Lucida Console" panose="020B0609040504020204" pitchFamily="49" charset="0"/>
              </a:rPr>
              <a:t>clientData</a:t>
            </a:r>
            <a:r>
              <a:rPr lang="en-US" altLang="en-US" dirty="0" smtClean="0">
                <a:solidFill>
                  <a:srgbClr val="000000"/>
                </a:solidFill>
                <a:latin typeface="Times New Roman" panose="02020603050405020304" pitchFamily="18" charset="0"/>
              </a:rPr>
              <a:t>) from the file referenced by </a:t>
            </a:r>
            <a:r>
              <a:rPr lang="en-US" altLang="en-US" dirty="0" err="1" smtClean="0">
                <a:solidFill>
                  <a:srgbClr val="000000"/>
                </a:solidFill>
                <a:latin typeface="Lucida Console" panose="020B0609040504020204" pitchFamily="49" charset="0"/>
              </a:rPr>
              <a:t>cfPtr</a:t>
            </a:r>
            <a:r>
              <a:rPr lang="en-US" altLang="en-US" dirty="0" smtClean="0">
                <a:solidFill>
                  <a:srgbClr val="000000"/>
                </a:solidFill>
                <a:latin typeface="Times New Roman" panose="02020603050405020304" pitchFamily="18" charset="0"/>
              </a:rPr>
              <a:t>, stores the data in </a:t>
            </a:r>
            <a:r>
              <a:rPr lang="en-US" altLang="en-US" dirty="0" smtClean="0">
                <a:solidFill>
                  <a:srgbClr val="000000"/>
                </a:solidFill>
                <a:latin typeface="Lucida Console" panose="020B0609040504020204" pitchFamily="49" charset="0"/>
              </a:rPr>
              <a:t>client </a:t>
            </a:r>
            <a:r>
              <a:rPr lang="en-US" altLang="en-US" dirty="0" smtClean="0">
                <a:solidFill>
                  <a:srgbClr val="000000"/>
                </a:solidFill>
                <a:latin typeface="Times New Roman" panose="02020603050405020304" pitchFamily="18" charset="0"/>
              </a:rPr>
              <a:t>and returns the number of bytes read. </a:t>
            </a:r>
          </a:p>
          <a:p>
            <a:pPr eaLnBrk="1" hangingPunct="1"/>
            <a:r>
              <a:rPr lang="en-US" altLang="en-US" dirty="0" smtClean="0">
                <a:solidFill>
                  <a:srgbClr val="000000"/>
                </a:solidFill>
                <a:latin typeface="Times New Roman" panose="02020603050405020304" pitchFamily="18" charset="0"/>
              </a:rPr>
              <a:t>The bytes are read from the location specified by the file position pointer. </a:t>
            </a:r>
          </a:p>
        </p:txBody>
      </p:sp>
    </p:spTree>
    <p:extLst>
      <p:ext uri="{BB962C8B-B14F-4D97-AF65-F5344CB8AC3E}">
        <p14:creationId xmlns:p14="http://schemas.microsoft.com/office/powerpoint/2010/main" val="4350984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11.8  </a:t>
            </a:r>
            <a:r>
              <a:rPr lang="en-US" dirty="0" smtClean="0">
                <a:solidFill>
                  <a:srgbClr val="3380E6"/>
                </a:solidFill>
                <a:latin typeface="Arial"/>
              </a:rPr>
              <a:t>Reading Data from a Random-Access File (Cont.)</a:t>
            </a:r>
          </a:p>
        </p:txBody>
      </p:sp>
      <p:sp>
        <p:nvSpPr>
          <p:cNvPr id="95235" name="Text Placeholder 2"/>
          <p:cNvSpPr>
            <a:spLocks noGrp="1"/>
          </p:cNvSpPr>
          <p:nvPr>
            <p:ph type="body" idx="1"/>
          </p:nvPr>
        </p:nvSpPr>
        <p:spPr/>
        <p:txBody>
          <a:bodyPr>
            <a:normAutofit fontScale="92500" lnSpcReduction="10000"/>
          </a:bodyPr>
          <a:lstStyle/>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can read several fixed-size array elements by providing a pointer to the array in which the elements will be stored and by indicating the number of elements to be read. </a:t>
            </a:r>
          </a:p>
          <a:p>
            <a:pPr eaLnBrk="1" hangingPunct="1"/>
            <a:r>
              <a:rPr lang="en-US" altLang="en-US" smtClean="0">
                <a:solidFill>
                  <a:srgbClr val="000000"/>
                </a:solidFill>
                <a:latin typeface="Times New Roman" panose="02020603050405020304" pitchFamily="18" charset="0"/>
              </a:rPr>
              <a:t>The preceding statement reads </a:t>
            </a:r>
            <a:r>
              <a:rPr lang="en-US" altLang="en-US" i="1" smtClean="0">
                <a:solidFill>
                  <a:srgbClr val="000000"/>
                </a:solidFill>
                <a:latin typeface="Times New Roman" panose="02020603050405020304" pitchFamily="18" charset="0"/>
              </a:rPr>
              <a:t>one</a:t>
            </a:r>
            <a:r>
              <a:rPr lang="en-US" altLang="en-US" smtClean="0">
                <a:solidFill>
                  <a:srgbClr val="000000"/>
                </a:solidFill>
                <a:latin typeface="Times New Roman" panose="02020603050405020304" pitchFamily="18" charset="0"/>
              </a:rPr>
              <a:t> element should be read. </a:t>
            </a:r>
          </a:p>
          <a:p>
            <a:pPr eaLnBrk="1" hangingPunct="1"/>
            <a:r>
              <a:rPr lang="en-US" altLang="en-US" smtClean="0">
                <a:solidFill>
                  <a:srgbClr val="000000"/>
                </a:solidFill>
                <a:latin typeface="Times New Roman" panose="02020603050405020304" pitchFamily="18" charset="0"/>
              </a:rPr>
              <a:t>To read </a:t>
            </a:r>
            <a:r>
              <a:rPr lang="en-US" altLang="en-US" i="1" smtClean="0">
                <a:solidFill>
                  <a:srgbClr val="000000"/>
                </a:solidFill>
                <a:latin typeface="Times New Roman" panose="02020603050405020304" pitchFamily="18" charset="0"/>
              </a:rPr>
              <a:t>more than one</a:t>
            </a:r>
            <a:r>
              <a:rPr lang="en-US" altLang="en-US" smtClean="0">
                <a:solidFill>
                  <a:srgbClr val="000000"/>
                </a:solidFill>
                <a:latin typeface="Times New Roman" panose="02020603050405020304" pitchFamily="18" charset="0"/>
              </a:rPr>
              <a:t>, specify the number of elements as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’s third argument. </a:t>
            </a:r>
          </a:p>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returns the number of items it successfully input. </a:t>
            </a:r>
          </a:p>
        </p:txBody>
      </p:sp>
    </p:spTree>
    <p:extLst>
      <p:ext uri="{BB962C8B-B14F-4D97-AF65-F5344CB8AC3E}">
        <p14:creationId xmlns:p14="http://schemas.microsoft.com/office/powerpoint/2010/main" val="3933821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11.8  </a:t>
            </a:r>
            <a:r>
              <a:rPr lang="en-US" dirty="0" smtClean="0">
                <a:solidFill>
                  <a:srgbClr val="3380E6"/>
                </a:solidFill>
                <a:latin typeface="Arial"/>
              </a:rPr>
              <a:t>Reading Data from a Random-Access File (Cont.)</a:t>
            </a:r>
          </a:p>
        </p:txBody>
      </p:sp>
      <p:sp>
        <p:nvSpPr>
          <p:cNvPr id="96259" name="Text Placeholder 2"/>
          <p:cNvSpPr>
            <a:spLocks noGrp="1"/>
          </p:cNvSpPr>
          <p:nvPr>
            <p:ph type="body" idx="1"/>
          </p:nvPr>
        </p:nvSpPr>
        <p:spPr/>
        <p:txBody>
          <a:bodyPr>
            <a:normAutofit fontScale="92500" lnSpcReduction="10000"/>
          </a:bodyPr>
          <a:lstStyle/>
          <a:p>
            <a:pPr eaLnBrk="1" hangingPunct="1"/>
            <a:r>
              <a:rPr lang="en-US" altLang="en-US" smtClean="0">
                <a:solidFill>
                  <a:srgbClr val="000000"/>
                </a:solidFill>
                <a:latin typeface="Times New Roman" panose="02020603050405020304" pitchFamily="18" charset="0"/>
              </a:rPr>
              <a:t>If this number is less than the third argument in the function call, then a read error occurred.</a:t>
            </a:r>
          </a:p>
          <a:p>
            <a:pPr eaLnBrk="1" hangingPunct="1"/>
            <a:r>
              <a:rPr lang="en-US" altLang="en-US" smtClean="0">
                <a:solidFill>
                  <a:srgbClr val="000000"/>
                </a:solidFill>
                <a:latin typeface="Times New Roman" panose="02020603050405020304" pitchFamily="18" charset="0"/>
              </a:rPr>
              <a:t>Figure 11.14 reads sequentially every record in the </a:t>
            </a:r>
            <a:r>
              <a:rPr lang="en-US" altLang="en-US" smtClean="0">
                <a:solidFill>
                  <a:srgbClr val="000000"/>
                </a:solidFill>
                <a:latin typeface="Lucida Console" panose="020B0609040504020204" pitchFamily="49" charset="0"/>
              </a:rPr>
              <a:t>"credit.dat"</a:t>
            </a:r>
            <a:r>
              <a:rPr lang="en-US" altLang="en-US" smtClean="0">
                <a:solidFill>
                  <a:srgbClr val="000000"/>
                </a:solidFill>
                <a:latin typeface="Times New Roman" panose="02020603050405020304" pitchFamily="18" charset="0"/>
              </a:rPr>
              <a:t> file, determines whether each record contains data and displays the formatted data for records containing data. </a:t>
            </a:r>
          </a:p>
          <a:p>
            <a:pPr eaLnBrk="1" hangingPunct="1"/>
            <a:r>
              <a:rPr lang="en-US" altLang="en-US" smtClean="0">
                <a:solidFill>
                  <a:srgbClr val="000000"/>
                </a:solidFill>
                <a:latin typeface="Times New Roman" panose="02020603050405020304" pitchFamily="18" charset="0"/>
              </a:rPr>
              <a:t>Function </a:t>
            </a:r>
            <a:r>
              <a:rPr lang="en-US" altLang="en-US" smtClean="0">
                <a:solidFill>
                  <a:srgbClr val="000000"/>
                </a:solidFill>
                <a:latin typeface="Lucida Console" panose="020B0609040504020204" pitchFamily="49" charset="0"/>
              </a:rPr>
              <a:t>feof</a:t>
            </a:r>
            <a:r>
              <a:rPr lang="en-US" altLang="en-US" smtClean="0">
                <a:solidFill>
                  <a:srgbClr val="000000"/>
                </a:solidFill>
                <a:latin typeface="Times New Roman" panose="02020603050405020304" pitchFamily="18" charset="0"/>
              </a:rPr>
              <a:t> determines when the end of the file is reached, and the </a:t>
            </a:r>
            <a:r>
              <a:rPr lang="en-US" altLang="en-US" smtClean="0">
                <a:solidFill>
                  <a:srgbClr val="000000"/>
                </a:solidFill>
                <a:latin typeface="Lucida Console" panose="020B0609040504020204" pitchFamily="49" charset="0"/>
              </a:rPr>
              <a:t>fread</a:t>
            </a:r>
            <a:r>
              <a:rPr lang="en-US" altLang="en-US" smtClean="0">
                <a:solidFill>
                  <a:srgbClr val="000000"/>
                </a:solidFill>
                <a:latin typeface="Times New Roman" panose="02020603050405020304" pitchFamily="18" charset="0"/>
              </a:rPr>
              <a:t> function transfers data from the file to the </a:t>
            </a:r>
            <a:r>
              <a:rPr lang="en-US" altLang="en-US" smtClean="0">
                <a:solidFill>
                  <a:srgbClr val="000000"/>
                </a:solidFill>
                <a:latin typeface="Lucida Console" panose="020B0609040504020204" pitchFamily="49" charset="0"/>
              </a:rPr>
              <a:t>clientData</a:t>
            </a:r>
            <a:r>
              <a:rPr lang="en-US" altLang="en-US" smtClean="0">
                <a:solidFill>
                  <a:srgbClr val="000000"/>
                </a:solidFill>
                <a:latin typeface="Times New Roman" panose="02020603050405020304" pitchFamily="18" charset="0"/>
              </a:rPr>
              <a:t> structure </a:t>
            </a:r>
            <a:r>
              <a:rPr lang="en-US" altLang="en-US" smtClean="0">
                <a:solidFill>
                  <a:srgbClr val="000000"/>
                </a:solidFill>
                <a:latin typeface="Lucida Console" panose="020B0609040504020204" pitchFamily="49" charset="0"/>
              </a:rPr>
              <a:t>client</a:t>
            </a:r>
            <a:r>
              <a:rPr lang="en-US" altLang="en-US"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587619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23144076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7791450" cy="6020222"/>
          </a:xfrm>
          <a:prstGeom prst="rect">
            <a:avLst/>
          </a:prstGeom>
          <a:noFill/>
          <a:ln>
            <a:noFill/>
          </a:ln>
        </p:spPr>
      </p:pic>
    </p:spTree>
    <p:extLst>
      <p:ext uri="{BB962C8B-B14F-4D97-AF65-F5344CB8AC3E}">
        <p14:creationId xmlns:p14="http://schemas.microsoft.com/office/powerpoint/2010/main" val="3267063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172449" cy="6314609"/>
          </a:xfrm>
          <a:prstGeom prst="rect">
            <a:avLst/>
          </a:prstGeom>
          <a:noFill/>
          <a:ln>
            <a:noFill/>
          </a:ln>
        </p:spPr>
      </p:pic>
    </p:spTree>
    <p:extLst>
      <p:ext uri="{BB962C8B-B14F-4D97-AF65-F5344CB8AC3E}">
        <p14:creationId xmlns:p14="http://schemas.microsoft.com/office/powerpoint/2010/main" val="182225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11.2  </a:t>
            </a:r>
            <a:r>
              <a:rPr lang="en-US" dirty="0" smtClean="0">
                <a:solidFill>
                  <a:srgbClr val="3380E6"/>
                </a:solidFill>
                <a:latin typeface="Arial"/>
              </a:rPr>
              <a:t>Files and Streams (Cont.)</a:t>
            </a:r>
          </a:p>
        </p:txBody>
      </p:sp>
      <p:sp>
        <p:nvSpPr>
          <p:cNvPr id="1843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Times New Roman" panose="02020603050405020304" pitchFamily="18" charset="0"/>
              </a:rPr>
              <a:t>The function call </a:t>
            </a:r>
            <a:r>
              <a:rPr lang="en-US" altLang="en-US" sz="2500" dirty="0" err="1" smtClean="0">
                <a:solidFill>
                  <a:srgbClr val="000000"/>
                </a:solidFill>
                <a:latin typeface="Lucida Console" panose="020B0609040504020204" pitchFamily="49" charset="0"/>
              </a:rPr>
              <a:t>fputc</a:t>
            </a:r>
            <a:r>
              <a:rPr lang="en-US" altLang="en-US" sz="2500" dirty="0" smtClean="0">
                <a:solidFill>
                  <a:srgbClr val="000000"/>
                </a:solidFill>
                <a:latin typeface="Lucida Console" panose="020B0609040504020204" pitchFamily="49" charset="0"/>
              </a:rPr>
              <a:t>('a',</a:t>
            </a:r>
            <a:r>
              <a:rPr lang="en-US" altLang="en-US" sz="2500" dirty="0" smtClean="0">
                <a:solidFill>
                  <a:srgbClr val="0000FF"/>
                </a:solidFill>
                <a:latin typeface="Times New Roman" panose="02020603050405020304" pitchFamily="18" charset="0"/>
              </a:rPr>
              <a:t> </a:t>
            </a:r>
            <a:r>
              <a:rPr lang="en-US" altLang="en-US" sz="2500" dirty="0" err="1" smtClean="0">
                <a:solidFill>
                  <a:srgbClr val="000000"/>
                </a:solidFill>
                <a:latin typeface="Lucida Console" panose="020B0609040504020204" pitchFamily="49" charset="0"/>
              </a:rPr>
              <a:t>stdout</a:t>
            </a:r>
            <a:r>
              <a:rPr lang="en-US" altLang="en-US" sz="2500" dirty="0" smtClean="0">
                <a:solidFill>
                  <a:srgbClr val="000000"/>
                </a:solidFill>
                <a:latin typeface="Times New Roman" panose="02020603050405020304" pitchFamily="18" charset="0"/>
              </a:rPr>
              <a:t>) writes the character </a:t>
            </a:r>
            <a:r>
              <a:rPr lang="en-US" altLang="en-US" sz="2500" dirty="0" smtClean="0">
                <a:solidFill>
                  <a:srgbClr val="000000"/>
                </a:solidFill>
                <a:latin typeface="Lucida Console" panose="020B0609040504020204" pitchFamily="49" charset="0"/>
              </a:rPr>
              <a:t>'a'</a:t>
            </a:r>
            <a:r>
              <a:rPr lang="en-US" altLang="en-US" sz="2500" dirty="0" smtClean="0">
                <a:solidFill>
                  <a:srgbClr val="000000"/>
                </a:solidFill>
                <a:latin typeface="Times New Roman" panose="02020603050405020304" pitchFamily="18" charset="0"/>
              </a:rPr>
              <a:t> to </a:t>
            </a:r>
            <a:r>
              <a:rPr lang="en-US" altLang="en-US" sz="2500" dirty="0" err="1" smtClean="0">
                <a:solidFill>
                  <a:srgbClr val="000000"/>
                </a:solidFill>
                <a:latin typeface="Lucida Console" panose="020B0609040504020204" pitchFamily="49" charset="0"/>
              </a:rPr>
              <a:t>stdout</a:t>
            </a:r>
            <a:r>
              <a:rPr lang="en-US" altLang="en-US" sz="2500" dirty="0" smtClean="0">
                <a:solidFill>
                  <a:srgbClr val="000000"/>
                </a:solidFill>
                <a:latin typeface="Times New Roman" panose="02020603050405020304" pitchFamily="18" charset="0"/>
              </a:rPr>
              <a:t>—the standard output. </a:t>
            </a:r>
          </a:p>
          <a:p>
            <a:pPr eaLnBrk="1" hangingPunct="1">
              <a:lnSpc>
                <a:spcPct val="90000"/>
              </a:lnSpc>
            </a:pPr>
            <a:r>
              <a:rPr lang="en-US" altLang="en-US" sz="2500" dirty="0" smtClean="0">
                <a:solidFill>
                  <a:srgbClr val="000000"/>
                </a:solidFill>
                <a:latin typeface="Times New Roman" panose="02020603050405020304" pitchFamily="18" charset="0"/>
              </a:rPr>
              <a:t>This call is equivalent to </a:t>
            </a:r>
            <a:r>
              <a:rPr lang="en-US" altLang="en-US" sz="2500" dirty="0" err="1" smtClean="0">
                <a:solidFill>
                  <a:srgbClr val="000000"/>
                </a:solidFill>
                <a:latin typeface="Lucida Console" panose="020B0609040504020204" pitchFamily="49" charset="0"/>
              </a:rPr>
              <a:t>putchar</a:t>
            </a:r>
            <a:r>
              <a:rPr lang="en-US" altLang="en-US" sz="2500" dirty="0" smtClean="0">
                <a:solidFill>
                  <a:srgbClr val="000000"/>
                </a:solidFill>
                <a:latin typeface="Lucida Console" panose="020B0609040504020204" pitchFamily="49" charset="0"/>
              </a:rPr>
              <a:t>('a'</a:t>
            </a:r>
            <a:r>
              <a:rPr lang="en-US" altLang="en-US" sz="2500" dirty="0" smtClean="0">
                <a:solidFill>
                  <a:srgbClr val="000000"/>
                </a:solidFill>
                <a:latin typeface="Times New Roman" panose="02020603050405020304" pitchFamily="18" charset="0"/>
              </a:rPr>
              <a:t>). </a:t>
            </a:r>
          </a:p>
          <a:p>
            <a:pPr eaLnBrk="1" hangingPunct="1">
              <a:lnSpc>
                <a:spcPct val="90000"/>
              </a:lnSpc>
            </a:pPr>
            <a:r>
              <a:rPr lang="en-US" altLang="en-US" sz="2500" dirty="0" smtClean="0">
                <a:solidFill>
                  <a:srgbClr val="000000"/>
                </a:solidFill>
                <a:latin typeface="Times New Roman" panose="02020603050405020304" pitchFamily="18" charset="0"/>
              </a:rPr>
              <a:t>Several other functions used to read data from standard input and write data to standard output have similarly named file-processing functions. </a:t>
            </a:r>
          </a:p>
          <a:p>
            <a:pPr eaLnBrk="1" hangingPunct="1">
              <a:lnSpc>
                <a:spcPct val="90000"/>
              </a:lnSpc>
            </a:pPr>
            <a:r>
              <a:rPr lang="en-US" altLang="en-US" sz="2500" dirty="0" smtClean="0">
                <a:solidFill>
                  <a:srgbClr val="000000"/>
                </a:solidFill>
                <a:latin typeface="Times New Roman" panose="02020603050405020304" pitchFamily="18" charset="0"/>
              </a:rPr>
              <a:t>The </a:t>
            </a:r>
            <a:r>
              <a:rPr lang="en-US" altLang="en-US" sz="2500" dirty="0" err="1" smtClean="0">
                <a:solidFill>
                  <a:srgbClr val="0000FF"/>
                </a:solidFill>
                <a:latin typeface="Consolas" panose="020B0609020204030204" pitchFamily="49" charset="0"/>
              </a:rPr>
              <a:t>fgets</a:t>
            </a:r>
            <a:r>
              <a:rPr lang="en-US" altLang="en-US" sz="2500" dirty="0" smtClean="0">
                <a:solidFill>
                  <a:srgbClr val="000000"/>
                </a:solidFill>
                <a:latin typeface="Times New Roman" panose="02020603050405020304" pitchFamily="18" charset="0"/>
              </a:rPr>
              <a:t> and </a:t>
            </a:r>
            <a:r>
              <a:rPr lang="en-US" altLang="en-US" sz="2500" dirty="0" err="1" smtClean="0">
                <a:solidFill>
                  <a:srgbClr val="0000FF"/>
                </a:solidFill>
                <a:latin typeface="Consolas" panose="020B0609020204030204" pitchFamily="49" charset="0"/>
              </a:rPr>
              <a:t>fputs</a:t>
            </a:r>
            <a:r>
              <a:rPr lang="en-US" altLang="en-US" sz="2500" dirty="0" smtClean="0">
                <a:solidFill>
                  <a:srgbClr val="000000"/>
                </a:solidFill>
                <a:latin typeface="Times New Roman" panose="02020603050405020304" pitchFamily="18" charset="0"/>
              </a:rPr>
              <a:t> functions, for example, can be used to </a:t>
            </a:r>
            <a:r>
              <a:rPr lang="en-US" altLang="en-US" sz="2500" i="1" dirty="0" smtClean="0">
                <a:solidFill>
                  <a:srgbClr val="000000"/>
                </a:solidFill>
                <a:latin typeface="Times New Roman" panose="02020603050405020304" pitchFamily="18" charset="0"/>
              </a:rPr>
              <a:t>read a line from a file</a:t>
            </a:r>
            <a:r>
              <a:rPr lang="en-US" altLang="en-US" sz="2500" dirty="0" smtClean="0">
                <a:solidFill>
                  <a:srgbClr val="000000"/>
                </a:solidFill>
                <a:latin typeface="Times New Roman" panose="02020603050405020304" pitchFamily="18" charset="0"/>
              </a:rPr>
              <a:t> and </a:t>
            </a:r>
            <a:r>
              <a:rPr lang="en-US" altLang="en-US" sz="2500" i="1" dirty="0" smtClean="0">
                <a:solidFill>
                  <a:srgbClr val="000000"/>
                </a:solidFill>
                <a:latin typeface="Times New Roman" panose="02020603050405020304" pitchFamily="18" charset="0"/>
              </a:rPr>
              <a:t>write a line to a file</a:t>
            </a:r>
            <a:r>
              <a:rPr lang="en-US" altLang="en-US" sz="2500" dirty="0" smtClean="0">
                <a:solidFill>
                  <a:srgbClr val="000000"/>
                </a:solidFill>
                <a:latin typeface="Times New Roman" panose="02020603050405020304" pitchFamily="18" charset="0"/>
              </a:rPr>
              <a:t>, respectively. </a:t>
            </a:r>
          </a:p>
          <a:p>
            <a:pPr eaLnBrk="1" hangingPunct="1">
              <a:lnSpc>
                <a:spcPct val="90000"/>
              </a:lnSpc>
            </a:pPr>
            <a:r>
              <a:rPr lang="en-US" altLang="en-US" sz="2500" dirty="0" smtClean="0">
                <a:solidFill>
                  <a:srgbClr val="000000"/>
                </a:solidFill>
                <a:latin typeface="Times New Roman" panose="02020603050405020304" pitchFamily="18" charset="0"/>
              </a:rPr>
              <a:t>In the next several sections, we introduce the file-processing equivalents of functions </a:t>
            </a:r>
            <a:r>
              <a:rPr lang="en-US" altLang="en-US" sz="2500" dirty="0" err="1" smtClean="0">
                <a:solidFill>
                  <a:srgbClr val="000000"/>
                </a:solidFill>
                <a:latin typeface="Lucida Console" panose="020B0609040504020204" pitchFamily="49" charset="0"/>
              </a:rPr>
              <a:t>scanf</a:t>
            </a:r>
            <a:r>
              <a:rPr lang="en-US" altLang="en-US" sz="2500" dirty="0" smtClean="0">
                <a:solidFill>
                  <a:srgbClr val="000000"/>
                </a:solidFill>
                <a:latin typeface="Times New Roman" panose="02020603050405020304" pitchFamily="18" charset="0"/>
              </a:rPr>
              <a:t> and </a:t>
            </a:r>
            <a:r>
              <a:rPr lang="en-US" altLang="en-US" sz="2500" dirty="0" err="1" smtClean="0">
                <a:solidFill>
                  <a:srgbClr val="0000FF"/>
                </a:solidFill>
                <a:latin typeface="Consolas" panose="020B0609020204030204" pitchFamily="49" charset="0"/>
              </a:rPr>
              <a:t>printf</a:t>
            </a:r>
            <a:r>
              <a:rPr lang="en-US" altLang="en-US" sz="2500" dirty="0" smtClean="0">
                <a:solidFill>
                  <a:srgbClr val="000000"/>
                </a:solidFill>
                <a:latin typeface="Times New Roman" panose="02020603050405020304" pitchFamily="18" charset="0"/>
              </a:rPr>
              <a:t>—</a:t>
            </a:r>
            <a:r>
              <a:rPr lang="en-US" altLang="en-US" sz="2500" dirty="0" err="1" smtClean="0">
                <a:solidFill>
                  <a:srgbClr val="0000FF"/>
                </a:solidFill>
                <a:latin typeface="Consolas" panose="020B0609020204030204" pitchFamily="49" charset="0"/>
              </a:rPr>
              <a:t>fscanf</a:t>
            </a:r>
            <a:r>
              <a:rPr lang="en-US" altLang="en-US" sz="2500" dirty="0" smtClean="0">
                <a:solidFill>
                  <a:srgbClr val="000000"/>
                </a:solidFill>
                <a:latin typeface="Times New Roman" panose="02020603050405020304" pitchFamily="18" charset="0"/>
              </a:rPr>
              <a:t> and </a:t>
            </a:r>
            <a:r>
              <a:rPr lang="en-US" altLang="en-US" sz="2500" dirty="0" err="1" smtClean="0">
                <a:solidFill>
                  <a:srgbClr val="0000FF"/>
                </a:solidFill>
                <a:latin typeface="Consolas" panose="020B0609020204030204" pitchFamily="49" charset="0"/>
              </a:rPr>
              <a:t>fprintf</a:t>
            </a:r>
            <a:r>
              <a:rPr lang="en-US" altLang="en-US" sz="2500" dirty="0"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7839999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11.9  </a:t>
            </a:r>
            <a:r>
              <a:rPr lang="en-US" dirty="0" smtClean="0">
                <a:solidFill>
                  <a:srgbClr val="3380E6"/>
                </a:solidFill>
                <a:latin typeface="Arial"/>
              </a:rPr>
              <a:t>Case Study: Transaction-Processing Program</a:t>
            </a:r>
          </a:p>
        </p:txBody>
      </p:sp>
      <p:sp>
        <p:nvSpPr>
          <p:cNvPr id="100355" name="Text Placeholder 2"/>
          <p:cNvSpPr>
            <a:spLocks noGrp="1"/>
          </p:cNvSpPr>
          <p:nvPr>
            <p:ph type="body" idx="1"/>
          </p:nvPr>
        </p:nvSpPr>
        <p:spPr/>
        <p:txBody>
          <a:bodyPr>
            <a:normAutofit fontScale="92500" lnSpcReduction="10000"/>
          </a:bodyPr>
          <a:lstStyle/>
          <a:p>
            <a:pPr eaLnBrk="1" hangingPunct="1"/>
            <a:r>
              <a:rPr lang="en-US" altLang="en-US" smtClean="0">
                <a:solidFill>
                  <a:srgbClr val="000000"/>
                </a:solidFill>
                <a:latin typeface="Times New Roman" panose="02020603050405020304" pitchFamily="18" charset="0"/>
              </a:rPr>
              <a:t>We now present a substantial transaction-processing program (Fig. 11.15) using random-access files. </a:t>
            </a:r>
          </a:p>
          <a:p>
            <a:pPr eaLnBrk="1" hangingPunct="1"/>
            <a:r>
              <a:rPr lang="en-US" altLang="en-US" smtClean="0">
                <a:solidFill>
                  <a:srgbClr val="000000"/>
                </a:solidFill>
                <a:latin typeface="Times New Roman" panose="02020603050405020304" pitchFamily="18" charset="0"/>
              </a:rPr>
              <a:t>The program maintains a bank’s account information—updating existing accounts, adding new accounts, deleting accounts and storing a listing of all the current accounts in a text file for printing. </a:t>
            </a:r>
          </a:p>
          <a:p>
            <a:pPr eaLnBrk="1" hangingPunct="1"/>
            <a:r>
              <a:rPr lang="en-US" altLang="en-US" smtClean="0">
                <a:solidFill>
                  <a:srgbClr val="000000"/>
                </a:solidFill>
                <a:latin typeface="Times New Roman" panose="02020603050405020304" pitchFamily="18" charset="0"/>
              </a:rPr>
              <a:t>We assume that the program of Fig. 11.10 has been executed to create the file </a:t>
            </a:r>
            <a:r>
              <a:rPr lang="en-US" altLang="en-US" smtClean="0">
                <a:solidFill>
                  <a:srgbClr val="000000"/>
                </a:solidFill>
                <a:latin typeface="Lucida Console" panose="020B0609040504020204" pitchFamily="49" charset="0"/>
              </a:rPr>
              <a:t>credit.dat</a:t>
            </a:r>
            <a:r>
              <a:rPr lang="en-US" altLang="en-US" smtClean="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795251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11.9  </a:t>
            </a:r>
            <a:r>
              <a:rPr lang="en-US" dirty="0" smtClean="0">
                <a:solidFill>
                  <a:srgbClr val="3380E6"/>
                </a:solidFill>
                <a:latin typeface="Arial"/>
              </a:rPr>
              <a:t>Case Study: Transaction-Processing Program (Cont.)</a:t>
            </a:r>
          </a:p>
        </p:txBody>
      </p:sp>
      <p:sp>
        <p:nvSpPr>
          <p:cNvPr id="101379" name="Text Placeholder 2"/>
          <p:cNvSpPr>
            <a:spLocks noGrp="1"/>
          </p:cNvSpPr>
          <p:nvPr>
            <p:ph type="body" idx="1"/>
          </p:nvPr>
        </p:nvSpPr>
        <p:spPr/>
        <p:txBody>
          <a:bodyPr/>
          <a:lstStyle/>
          <a:p>
            <a:pPr eaLnBrk="1" hangingPunct="1"/>
            <a:r>
              <a:rPr lang="en-US" altLang="en-US" dirty="0" smtClean="0">
                <a:solidFill>
                  <a:srgbClr val="000000"/>
                </a:solidFill>
                <a:latin typeface="Times New Roman" panose="02020603050405020304" pitchFamily="18" charset="0"/>
              </a:rPr>
              <a:t>The program has five options. </a:t>
            </a:r>
          </a:p>
          <a:p>
            <a:pPr eaLnBrk="1" hangingPunct="1"/>
            <a:r>
              <a:rPr lang="en-US" altLang="en-US" dirty="0" smtClean="0">
                <a:solidFill>
                  <a:srgbClr val="000000"/>
                </a:solidFill>
                <a:latin typeface="Times New Roman" panose="02020603050405020304" pitchFamily="18" charset="0"/>
              </a:rPr>
              <a:t>Option 1 calls function </a:t>
            </a:r>
            <a:r>
              <a:rPr lang="en-US" altLang="en-US" dirty="0" err="1" smtClean="0">
                <a:solidFill>
                  <a:srgbClr val="000000"/>
                </a:solidFill>
                <a:latin typeface="Lucida Console" panose="020B0609040504020204" pitchFamily="49" charset="0"/>
              </a:rPr>
              <a:t>textFile</a:t>
            </a:r>
            <a:r>
              <a:rPr lang="en-US" altLang="en-US" dirty="0" smtClean="0">
                <a:solidFill>
                  <a:srgbClr val="000000"/>
                </a:solidFill>
                <a:latin typeface="Times New Roman" panose="02020603050405020304" pitchFamily="18" charset="0"/>
              </a:rPr>
              <a:t> to store a formatted list of all the accounts (typically called a report) in a text file called </a:t>
            </a:r>
            <a:r>
              <a:rPr lang="en-US" altLang="en-US" dirty="0" smtClean="0">
                <a:solidFill>
                  <a:srgbClr val="000000"/>
                </a:solidFill>
                <a:latin typeface="Lucida Console" panose="020B0609040504020204" pitchFamily="49" charset="0"/>
              </a:rPr>
              <a:t>accounts.txt</a:t>
            </a:r>
            <a:r>
              <a:rPr lang="en-US" altLang="en-US" dirty="0" smtClean="0">
                <a:solidFill>
                  <a:srgbClr val="000000"/>
                </a:solidFill>
                <a:latin typeface="Times New Roman" panose="02020603050405020304" pitchFamily="18" charset="0"/>
              </a:rPr>
              <a:t> that may be printed later. </a:t>
            </a:r>
          </a:p>
          <a:p>
            <a:pPr eaLnBrk="1" hangingPunct="1"/>
            <a:r>
              <a:rPr lang="en-US" altLang="en-US" dirty="0" smtClean="0">
                <a:solidFill>
                  <a:srgbClr val="000000"/>
                </a:solidFill>
                <a:latin typeface="Times New Roman" panose="02020603050405020304" pitchFamily="18" charset="0"/>
              </a:rPr>
              <a:t>The function uses </a:t>
            </a:r>
            <a:r>
              <a:rPr lang="en-US" altLang="en-US" dirty="0" err="1" smtClean="0">
                <a:solidFill>
                  <a:srgbClr val="000000"/>
                </a:solidFill>
                <a:latin typeface="Lucida Console" panose="020B0609040504020204" pitchFamily="49" charset="0"/>
              </a:rPr>
              <a:t>fread</a:t>
            </a:r>
            <a:r>
              <a:rPr lang="en-US" altLang="en-US" dirty="0" smtClean="0">
                <a:solidFill>
                  <a:srgbClr val="000000"/>
                </a:solidFill>
                <a:latin typeface="Times New Roman" panose="02020603050405020304" pitchFamily="18" charset="0"/>
              </a:rPr>
              <a:t> and the sequential file access techniques used in the program of Fig. 11.14. </a:t>
            </a:r>
          </a:p>
        </p:txBody>
      </p:sp>
    </p:spTree>
    <p:extLst>
      <p:ext uri="{BB962C8B-B14F-4D97-AF65-F5344CB8AC3E}">
        <p14:creationId xmlns:p14="http://schemas.microsoft.com/office/powerpoint/2010/main" val="36481209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11.9  </a:t>
            </a:r>
            <a:r>
              <a:rPr lang="en-US" dirty="0" smtClean="0">
                <a:solidFill>
                  <a:srgbClr val="3380E6"/>
                </a:solidFill>
                <a:latin typeface="Arial"/>
              </a:rPr>
              <a:t>Case Study: Transaction-Processing Program (Cont.)</a:t>
            </a:r>
          </a:p>
        </p:txBody>
      </p:sp>
      <p:sp>
        <p:nvSpPr>
          <p:cNvPr id="10240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Times New Roman" panose="02020603050405020304" pitchFamily="18" charset="0"/>
              </a:rPr>
              <a:t>Option 2 calls the function </a:t>
            </a:r>
            <a:r>
              <a:rPr lang="en-US" altLang="en-US" sz="2500" dirty="0" err="1" smtClean="0">
                <a:solidFill>
                  <a:srgbClr val="000000"/>
                </a:solidFill>
                <a:latin typeface="Lucida Console" panose="020B0609040504020204" pitchFamily="49" charset="0"/>
              </a:rPr>
              <a:t>updateRecord</a:t>
            </a:r>
            <a:r>
              <a:rPr lang="en-US" altLang="en-US" sz="2500" dirty="0" smtClean="0">
                <a:solidFill>
                  <a:srgbClr val="000000"/>
                </a:solidFill>
                <a:latin typeface="Times New Roman" panose="02020603050405020304" pitchFamily="18" charset="0"/>
              </a:rPr>
              <a:t> to update an account. </a:t>
            </a:r>
          </a:p>
          <a:p>
            <a:pPr eaLnBrk="1" hangingPunct="1">
              <a:lnSpc>
                <a:spcPct val="80000"/>
              </a:lnSpc>
            </a:pPr>
            <a:r>
              <a:rPr lang="en-US" altLang="en-US" sz="2500" dirty="0" smtClean="0">
                <a:solidFill>
                  <a:srgbClr val="000000"/>
                </a:solidFill>
                <a:latin typeface="Times New Roman" panose="02020603050405020304" pitchFamily="18" charset="0"/>
              </a:rPr>
              <a:t>The function will update only a record that already exists, so the function first checks whether the record specified by the user is empty. </a:t>
            </a:r>
          </a:p>
          <a:p>
            <a:pPr eaLnBrk="1" hangingPunct="1">
              <a:lnSpc>
                <a:spcPct val="80000"/>
              </a:lnSpc>
            </a:pPr>
            <a:r>
              <a:rPr lang="en-US" altLang="en-US" sz="2500" dirty="0" smtClean="0">
                <a:solidFill>
                  <a:srgbClr val="000000"/>
                </a:solidFill>
                <a:latin typeface="Times New Roman" panose="02020603050405020304" pitchFamily="18" charset="0"/>
              </a:rPr>
              <a:t>The record is read into structure </a:t>
            </a:r>
            <a:r>
              <a:rPr lang="en-US" altLang="en-US" sz="2500" dirty="0" smtClean="0">
                <a:solidFill>
                  <a:srgbClr val="000000"/>
                </a:solidFill>
                <a:latin typeface="Lucida Console" panose="020B0609040504020204" pitchFamily="49" charset="0"/>
              </a:rPr>
              <a:t>client</a:t>
            </a:r>
            <a:r>
              <a:rPr lang="en-US" altLang="en-US" sz="2500" dirty="0" smtClean="0">
                <a:solidFill>
                  <a:srgbClr val="000000"/>
                </a:solidFill>
                <a:latin typeface="Times New Roman" panose="02020603050405020304" pitchFamily="18" charset="0"/>
              </a:rPr>
              <a:t> with </a:t>
            </a:r>
            <a:r>
              <a:rPr lang="en-US" altLang="en-US" sz="2500" dirty="0" err="1" smtClean="0">
                <a:solidFill>
                  <a:srgbClr val="000000"/>
                </a:solidFill>
                <a:latin typeface="Lucida Console" panose="020B0609040504020204" pitchFamily="49" charset="0"/>
              </a:rPr>
              <a:t>fread</a:t>
            </a:r>
            <a:r>
              <a:rPr lang="en-US" altLang="en-US" sz="2500" dirty="0" smtClean="0">
                <a:solidFill>
                  <a:srgbClr val="000000"/>
                </a:solidFill>
                <a:latin typeface="Times New Roman" panose="02020603050405020304" pitchFamily="18" charset="0"/>
              </a:rPr>
              <a:t>, then member </a:t>
            </a:r>
            <a:r>
              <a:rPr lang="en-US" altLang="en-US" sz="2500" dirty="0" err="1" smtClean="0">
                <a:solidFill>
                  <a:srgbClr val="000000"/>
                </a:solidFill>
                <a:latin typeface="Lucida Console" panose="020B0609040504020204" pitchFamily="49" charset="0"/>
              </a:rPr>
              <a:t>acctNum</a:t>
            </a:r>
            <a:r>
              <a:rPr lang="en-US" altLang="en-US" sz="2500" dirty="0" smtClean="0">
                <a:solidFill>
                  <a:srgbClr val="000000"/>
                </a:solidFill>
                <a:latin typeface="Times New Roman" panose="02020603050405020304" pitchFamily="18" charset="0"/>
              </a:rPr>
              <a:t> is compared to 0. </a:t>
            </a:r>
          </a:p>
          <a:p>
            <a:pPr eaLnBrk="1" hangingPunct="1">
              <a:lnSpc>
                <a:spcPct val="80000"/>
              </a:lnSpc>
            </a:pPr>
            <a:r>
              <a:rPr lang="en-US" altLang="en-US" sz="2500" dirty="0" smtClean="0">
                <a:solidFill>
                  <a:srgbClr val="000000"/>
                </a:solidFill>
                <a:latin typeface="Times New Roman" panose="02020603050405020304" pitchFamily="18" charset="0"/>
              </a:rPr>
              <a:t>If it’s 0, the record contains no information, and a message is printed stating that the record is empty. </a:t>
            </a:r>
          </a:p>
          <a:p>
            <a:pPr eaLnBrk="1" hangingPunct="1">
              <a:lnSpc>
                <a:spcPct val="80000"/>
              </a:lnSpc>
            </a:pPr>
            <a:r>
              <a:rPr lang="en-US" altLang="en-US" sz="2500" dirty="0" smtClean="0">
                <a:solidFill>
                  <a:srgbClr val="000000"/>
                </a:solidFill>
                <a:latin typeface="Times New Roman" panose="02020603050405020304" pitchFamily="18" charset="0"/>
              </a:rPr>
              <a:t>Then the menu choices are displayed. </a:t>
            </a:r>
          </a:p>
          <a:p>
            <a:pPr eaLnBrk="1" hangingPunct="1">
              <a:lnSpc>
                <a:spcPct val="80000"/>
              </a:lnSpc>
            </a:pPr>
            <a:r>
              <a:rPr lang="en-US" altLang="en-US" sz="2500" dirty="0" smtClean="0">
                <a:solidFill>
                  <a:srgbClr val="000000"/>
                </a:solidFill>
                <a:latin typeface="Times New Roman" panose="02020603050405020304" pitchFamily="18" charset="0"/>
              </a:rPr>
              <a:t>If the record contains information, function </a:t>
            </a:r>
            <a:r>
              <a:rPr lang="en-US" altLang="en-US" sz="2500" dirty="0" err="1" smtClean="0">
                <a:solidFill>
                  <a:srgbClr val="000000"/>
                </a:solidFill>
                <a:latin typeface="Lucida Console" panose="020B0609040504020204" pitchFamily="49" charset="0"/>
              </a:rPr>
              <a:t>updateRecord</a:t>
            </a:r>
            <a:r>
              <a:rPr lang="en-US" altLang="en-US" sz="2500" dirty="0" smtClean="0">
                <a:solidFill>
                  <a:srgbClr val="000000"/>
                </a:solidFill>
                <a:latin typeface="Times New Roman" panose="02020603050405020304" pitchFamily="18" charset="0"/>
              </a:rPr>
              <a:t> inputs the transaction amount, calculates the new balance and rewrites the record to the file. </a:t>
            </a:r>
          </a:p>
        </p:txBody>
      </p:sp>
    </p:spTree>
    <p:extLst>
      <p:ext uri="{BB962C8B-B14F-4D97-AF65-F5344CB8AC3E}">
        <p14:creationId xmlns:p14="http://schemas.microsoft.com/office/powerpoint/2010/main" val="5815190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11.9  </a:t>
            </a:r>
            <a:r>
              <a:rPr lang="en-US" dirty="0" smtClean="0">
                <a:solidFill>
                  <a:srgbClr val="3380E6"/>
                </a:solidFill>
                <a:latin typeface="Arial"/>
              </a:rPr>
              <a:t>Case Study: Transaction-Processing Program (Cont.)</a:t>
            </a:r>
          </a:p>
        </p:txBody>
      </p:sp>
      <p:sp>
        <p:nvSpPr>
          <p:cNvPr id="103427"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latin typeface="Times New Roman" panose="02020603050405020304" pitchFamily="18" charset="0"/>
              </a:rPr>
              <a:t>Option 3 calls the function </a:t>
            </a:r>
            <a:r>
              <a:rPr lang="en-US" altLang="en-US" dirty="0" err="1" smtClean="0">
                <a:solidFill>
                  <a:srgbClr val="000000"/>
                </a:solidFill>
                <a:latin typeface="Lucida Console" panose="020B0609040504020204" pitchFamily="49" charset="0"/>
              </a:rPr>
              <a:t>newRecord</a:t>
            </a:r>
            <a:r>
              <a:rPr lang="en-US" altLang="en-US" dirty="0" smtClean="0">
                <a:solidFill>
                  <a:srgbClr val="000000"/>
                </a:solidFill>
                <a:latin typeface="Times New Roman" panose="02020603050405020304" pitchFamily="18" charset="0"/>
              </a:rPr>
              <a:t> to add a new account to the file. </a:t>
            </a:r>
          </a:p>
          <a:p>
            <a:pPr eaLnBrk="1" hangingPunct="1"/>
            <a:r>
              <a:rPr lang="en-US" altLang="en-US" dirty="0" smtClean="0">
                <a:solidFill>
                  <a:srgbClr val="000000"/>
                </a:solidFill>
                <a:latin typeface="Times New Roman" panose="02020603050405020304" pitchFamily="18" charset="0"/>
              </a:rPr>
              <a:t>If the user enters an account number for an existing account, </a:t>
            </a:r>
            <a:r>
              <a:rPr lang="en-US" altLang="en-US" dirty="0" err="1" smtClean="0">
                <a:solidFill>
                  <a:srgbClr val="000000"/>
                </a:solidFill>
                <a:latin typeface="Lucida Console" panose="020B0609040504020204" pitchFamily="49" charset="0"/>
              </a:rPr>
              <a:t>newRecord</a:t>
            </a:r>
            <a:r>
              <a:rPr lang="en-US" altLang="en-US" dirty="0" smtClean="0">
                <a:solidFill>
                  <a:srgbClr val="000000"/>
                </a:solidFill>
                <a:latin typeface="Times New Roman" panose="02020603050405020304" pitchFamily="18" charset="0"/>
              </a:rPr>
              <a:t> displays an error message indicating that the record already contains information, and the menu choices are printed again. </a:t>
            </a:r>
          </a:p>
          <a:p>
            <a:pPr eaLnBrk="1" hangingPunct="1"/>
            <a:r>
              <a:rPr lang="en-US" altLang="en-US" dirty="0" smtClean="0">
                <a:solidFill>
                  <a:srgbClr val="000000"/>
                </a:solidFill>
                <a:latin typeface="Times New Roman" panose="02020603050405020304" pitchFamily="18" charset="0"/>
              </a:rPr>
              <a:t>This function uses the same process to add a new account as does the program in Fig. 11.11. </a:t>
            </a:r>
          </a:p>
        </p:txBody>
      </p:sp>
    </p:spTree>
    <p:extLst>
      <p:ext uri="{BB962C8B-B14F-4D97-AF65-F5344CB8AC3E}">
        <p14:creationId xmlns:p14="http://schemas.microsoft.com/office/powerpoint/2010/main" val="29352093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11.9  </a:t>
            </a:r>
            <a:r>
              <a:rPr lang="en-US" dirty="0" smtClean="0">
                <a:solidFill>
                  <a:srgbClr val="3380E6"/>
                </a:solidFill>
                <a:latin typeface="Arial"/>
              </a:rPr>
              <a:t>Case Study: Transaction-Processing Program (Cont.)</a:t>
            </a:r>
          </a:p>
        </p:txBody>
      </p:sp>
      <p:sp>
        <p:nvSpPr>
          <p:cNvPr id="104451" name="Text Placeholder 2"/>
          <p:cNvSpPr>
            <a:spLocks noGrp="1"/>
          </p:cNvSpPr>
          <p:nvPr>
            <p:ph type="body" idx="1"/>
          </p:nvPr>
        </p:nvSpPr>
        <p:spPr/>
        <p:txBody>
          <a:bodyPr>
            <a:normAutofit fontScale="92500" lnSpcReduction="20000"/>
          </a:bodyPr>
          <a:lstStyle/>
          <a:p>
            <a:pPr eaLnBrk="1" hangingPunct="1">
              <a:lnSpc>
                <a:spcPct val="90000"/>
              </a:lnSpc>
            </a:pPr>
            <a:r>
              <a:rPr lang="en-US" altLang="en-US" dirty="0" smtClean="0">
                <a:solidFill>
                  <a:srgbClr val="000000"/>
                </a:solidFill>
                <a:latin typeface="Times New Roman" panose="02020603050405020304" pitchFamily="18" charset="0"/>
              </a:rPr>
              <a:t>Option 4 calls function </a:t>
            </a:r>
            <a:r>
              <a:rPr lang="en-US" altLang="en-US" dirty="0" err="1" smtClean="0">
                <a:solidFill>
                  <a:srgbClr val="000000"/>
                </a:solidFill>
                <a:latin typeface="Lucida Console" panose="020B0609040504020204" pitchFamily="49" charset="0"/>
              </a:rPr>
              <a:t>deleteRecord</a:t>
            </a:r>
            <a:r>
              <a:rPr lang="en-US" altLang="en-US" dirty="0" smtClean="0">
                <a:solidFill>
                  <a:srgbClr val="000000"/>
                </a:solidFill>
                <a:latin typeface="Times New Roman" panose="02020603050405020304" pitchFamily="18" charset="0"/>
              </a:rPr>
              <a:t> to delete a record from the file. </a:t>
            </a:r>
          </a:p>
          <a:p>
            <a:pPr eaLnBrk="1" hangingPunct="1">
              <a:lnSpc>
                <a:spcPct val="90000"/>
              </a:lnSpc>
            </a:pPr>
            <a:r>
              <a:rPr lang="en-US" altLang="en-US" dirty="0" smtClean="0">
                <a:solidFill>
                  <a:srgbClr val="000000"/>
                </a:solidFill>
                <a:latin typeface="Times New Roman" panose="02020603050405020304" pitchFamily="18" charset="0"/>
              </a:rPr>
              <a:t>Deletion is accomplished by asking the user for the account number and reinitializing the record. </a:t>
            </a:r>
          </a:p>
          <a:p>
            <a:pPr eaLnBrk="1" hangingPunct="1">
              <a:lnSpc>
                <a:spcPct val="90000"/>
              </a:lnSpc>
            </a:pPr>
            <a:r>
              <a:rPr lang="en-US" altLang="en-US" dirty="0" smtClean="0">
                <a:solidFill>
                  <a:srgbClr val="000000"/>
                </a:solidFill>
                <a:latin typeface="Times New Roman" panose="02020603050405020304" pitchFamily="18" charset="0"/>
              </a:rPr>
              <a:t>If the account contains no information, </a:t>
            </a:r>
            <a:r>
              <a:rPr lang="en-US" altLang="en-US" dirty="0" err="1" smtClean="0">
                <a:solidFill>
                  <a:srgbClr val="000000"/>
                </a:solidFill>
                <a:latin typeface="Lucida Console" panose="020B0609040504020204" pitchFamily="49" charset="0"/>
              </a:rPr>
              <a:t>deleteRecord</a:t>
            </a:r>
            <a:r>
              <a:rPr lang="en-US" altLang="en-US" dirty="0" smtClean="0">
                <a:solidFill>
                  <a:srgbClr val="000000"/>
                </a:solidFill>
                <a:latin typeface="Times New Roman" panose="02020603050405020304" pitchFamily="18" charset="0"/>
              </a:rPr>
              <a:t> displays an error message indicating that the account does not exist. </a:t>
            </a:r>
          </a:p>
          <a:p>
            <a:pPr eaLnBrk="1" hangingPunct="1">
              <a:lnSpc>
                <a:spcPct val="90000"/>
              </a:lnSpc>
            </a:pPr>
            <a:r>
              <a:rPr lang="en-US" altLang="en-US" dirty="0" smtClean="0">
                <a:solidFill>
                  <a:srgbClr val="000000"/>
                </a:solidFill>
                <a:latin typeface="Times New Roman" panose="02020603050405020304" pitchFamily="18" charset="0"/>
              </a:rPr>
              <a:t>Option 5 terminates program execution. </a:t>
            </a:r>
          </a:p>
          <a:p>
            <a:pPr eaLnBrk="1" hangingPunct="1">
              <a:lnSpc>
                <a:spcPct val="90000"/>
              </a:lnSpc>
            </a:pPr>
            <a:r>
              <a:rPr lang="en-US" altLang="en-US" dirty="0" smtClean="0">
                <a:solidFill>
                  <a:srgbClr val="000000"/>
                </a:solidFill>
                <a:latin typeface="Times New Roman" panose="02020603050405020304" pitchFamily="18" charset="0"/>
              </a:rPr>
              <a:t>The program is shown in Fig. 11.15. </a:t>
            </a:r>
          </a:p>
          <a:p>
            <a:pPr eaLnBrk="1" hangingPunct="1">
              <a:lnSpc>
                <a:spcPct val="90000"/>
              </a:lnSpc>
            </a:pPr>
            <a:r>
              <a:rPr lang="en-US" altLang="en-US" dirty="0" smtClean="0">
                <a:solidFill>
                  <a:srgbClr val="000000"/>
                </a:solidFill>
                <a:latin typeface="Times New Roman" panose="02020603050405020304" pitchFamily="18" charset="0"/>
              </a:rPr>
              <a:t>The file </a:t>
            </a:r>
            <a:r>
              <a:rPr lang="en-US" altLang="en-US" dirty="0" smtClean="0">
                <a:solidFill>
                  <a:srgbClr val="000000"/>
                </a:solidFill>
                <a:latin typeface="Lucida Console" panose="020B0609040504020204" pitchFamily="49" charset="0"/>
              </a:rPr>
              <a:t>"credit.dat"</a:t>
            </a:r>
            <a:r>
              <a:rPr lang="en-US" altLang="en-US" dirty="0" smtClean="0">
                <a:solidFill>
                  <a:srgbClr val="000000"/>
                </a:solidFill>
                <a:latin typeface="Times New Roman" panose="02020603050405020304" pitchFamily="18" charset="0"/>
              </a:rPr>
              <a:t> is opened for update (reading and writing) using </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rb</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Times New Roman" panose="02020603050405020304" pitchFamily="18" charset="0"/>
              </a:rPr>
              <a:t> mode.</a:t>
            </a:r>
          </a:p>
        </p:txBody>
      </p:sp>
    </p:spTree>
    <p:extLst>
      <p:ext uri="{BB962C8B-B14F-4D97-AF65-F5344CB8AC3E}">
        <p14:creationId xmlns:p14="http://schemas.microsoft.com/office/powerpoint/2010/main" val="35601053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248650" cy="6373487"/>
          </a:xfrm>
          <a:prstGeom prst="rect">
            <a:avLst/>
          </a:prstGeom>
          <a:noFill/>
          <a:ln>
            <a:noFill/>
          </a:ln>
        </p:spPr>
      </p:pic>
    </p:spTree>
    <p:extLst>
      <p:ext uri="{BB962C8B-B14F-4D97-AF65-F5344CB8AC3E}">
        <p14:creationId xmlns:p14="http://schemas.microsoft.com/office/powerpoint/2010/main" val="41618148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9774398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286268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96250" cy="6255732"/>
          </a:xfrm>
          <a:prstGeom prst="rect">
            <a:avLst/>
          </a:prstGeom>
          <a:noFill/>
          <a:ln>
            <a:noFill/>
          </a:ln>
        </p:spPr>
      </p:pic>
    </p:spTree>
    <p:extLst>
      <p:ext uri="{BB962C8B-B14F-4D97-AF65-F5344CB8AC3E}">
        <p14:creationId xmlns:p14="http://schemas.microsoft.com/office/powerpoint/2010/main" val="39174004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4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1" y="0"/>
            <a:ext cx="8020050" cy="6196855"/>
          </a:xfrm>
          <a:prstGeom prst="rect">
            <a:avLst/>
          </a:prstGeom>
          <a:noFill/>
          <a:ln>
            <a:noFill/>
          </a:ln>
        </p:spPr>
      </p:pic>
    </p:spTree>
    <p:extLst>
      <p:ext uri="{BB962C8B-B14F-4D97-AF65-F5344CB8AC3E}">
        <p14:creationId xmlns:p14="http://schemas.microsoft.com/office/powerpoint/2010/main" val="33105107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9"/>
  <p:tag name="MMPROD_UIDATA" val="&lt;database version=&quot;9.0&quot;&gt;&lt;object type=&quot;1&quot; unique_id=&quot;10001&quot;&gt;&lt;object type=&quot;2&quot; unique_id=&quot;13503&quot;&gt;&lt;object type=&quot;3&quot; unique_id=&quot;13505&quot;&gt;&lt;property id=&quot;20148&quot; value=&quot;5&quot;/&gt;&lt;property id=&quot;20300&quot; value=&quot;Slide 2&quot;/&gt;&lt;property id=&quot;20307&quot; value=&quot;258&quot;/&gt;&lt;/object&gt;&lt;object type=&quot;3&quot; unique_id=&quot;13506&quot;&gt;&lt;property id=&quot;20148&quot; value=&quot;5&quot;/&gt;&lt;property id=&quot;20300&quot; value=&quot;Slide 3&quot;/&gt;&lt;property id=&quot;20307&quot; value=&quot;259&quot;/&gt;&lt;/object&gt;&lt;object type=&quot;3&quot; unique_id=&quot;13507&quot;&gt;&lt;property id=&quot;20148&quot; value=&quot;5&quot;/&gt;&lt;property id=&quot;20300&quot; value=&quot;Slide 7&quot;/&gt;&lt;property id=&quot;20307&quot; value=&quot;260&quot;/&gt;&lt;/object&gt;&lt;object type=&quot;3&quot; unique_id=&quot;13508&quot;&gt;&lt;property id=&quot;20148&quot; value=&quot;5&quot;/&gt;&lt;property id=&quot;20300&quot; value=&quot;Slide 13&quot;/&gt;&lt;property id=&quot;20307&quot; value=&quot;261&quot;/&gt;&lt;/object&gt;&lt;object type=&quot;3&quot; unique_id=&quot;13509&quot;&gt;&lt;property id=&quot;20148&quot; value=&quot;5&quot;/&gt;&lt;property id=&quot;20300&quot; value=&quot;Slide 14&quot;/&gt;&lt;property id=&quot;20307&quot; value=&quot;262&quot;/&gt;&lt;/object&gt;&lt;object type=&quot;3&quot; unique_id=&quot;13510&quot;&gt;&lt;property id=&quot;20148&quot; value=&quot;5&quot;/&gt;&lt;property id=&quot;20300&quot; value=&quot;Slide 18&quot;/&gt;&lt;property id=&quot;20307&quot; value=&quot;263&quot;/&gt;&lt;/object&gt;&lt;object type=&quot;3&quot; unique_id=&quot;13511&quot;&gt;&lt;property id=&quot;20148&quot; value=&quot;5&quot;/&gt;&lt;property id=&quot;20300&quot; value=&quot;Slide 19&quot;/&gt;&lt;property id=&quot;20307&quot; value=&quot;264&quot;/&gt;&lt;/object&gt;&lt;object type=&quot;3&quot; unique_id=&quot;13512&quot;&gt;&lt;property id=&quot;20148&quot; value=&quot;5&quot;/&gt;&lt;property id=&quot;20300&quot; value=&quot;Slide 21&quot;/&gt;&lt;property id=&quot;20307&quot; value=&quot;265&quot;/&gt;&lt;/object&gt;&lt;object type=&quot;3&quot; unique_id=&quot;13513&quot;&gt;&lt;property id=&quot;20148&quot; value=&quot;5&quot;/&gt;&lt;property id=&quot;20300&quot; value=&quot;Slide 25&quot;/&gt;&lt;property id=&quot;20307&quot; value=&quot;266&quot;/&gt;&lt;/object&gt;&lt;object type=&quot;3&quot; unique_id=&quot;13514&quot;&gt;&lt;property id=&quot;20148&quot; value=&quot;5&quot;/&gt;&lt;property id=&quot;20300&quot; value=&quot;Slide 27&quot;/&gt;&lt;property id=&quot;20307&quot; value=&quot;267&quot;/&gt;&lt;/object&gt;&lt;object type=&quot;3&quot; unique_id=&quot;13515&quot;&gt;&lt;property id=&quot;20148&quot; value=&quot;5&quot;/&gt;&lt;property id=&quot;20300&quot; value=&quot;Slide 32&quot;/&gt;&lt;property id=&quot;20307&quot; value=&quot;268&quot;/&gt;&lt;/object&gt;&lt;object type=&quot;3&quot; unique_id=&quot;13516&quot;&gt;&lt;property id=&quot;20148&quot; value=&quot;5&quot;/&gt;&lt;property id=&quot;20300&quot; value=&quot;Slide 33&quot;/&gt;&lt;property id=&quot;20307&quot; value=&quot;269&quot;/&gt;&lt;/object&gt;&lt;object type=&quot;3&quot; unique_id=&quot;13517&quot;&gt;&lt;property id=&quot;20148&quot; value=&quot;5&quot;/&gt;&lt;property id=&quot;20300&quot; value=&quot;Slide 34&quot;/&gt;&lt;property id=&quot;20307&quot; value=&quot;270&quot;/&gt;&lt;/object&gt;&lt;object type=&quot;3&quot; unique_id=&quot;13518&quot;&gt;&lt;property id=&quot;20148&quot; value=&quot;5&quot;/&gt;&lt;property id=&quot;20300&quot; value=&quot;Slide 35&quot;/&gt;&lt;property id=&quot;20307&quot; value=&quot;271&quot;/&gt;&lt;/object&gt;&lt;object type=&quot;3&quot; unique_id=&quot;13519&quot;&gt;&lt;property id=&quot;20148&quot; value=&quot;5&quot;/&gt;&lt;property id=&quot;20300&quot; value=&quot;Slide 36&quot;/&gt;&lt;property id=&quot;20307&quot; value=&quot;272&quot;/&gt;&lt;/object&gt;&lt;object type=&quot;3&quot; unique_id=&quot;13520&quot;&gt;&lt;property id=&quot;20148&quot; value=&quot;5&quot;/&gt;&lt;property id=&quot;20300&quot; value=&quot;Slide 37&quot;/&gt;&lt;property id=&quot;20307&quot; value=&quot;273&quot;/&gt;&lt;/object&gt;&lt;object type=&quot;3&quot; unique_id=&quot;13521&quot;&gt;&lt;property id=&quot;20148&quot; value=&quot;5&quot;/&gt;&lt;property id=&quot;20300&quot; value=&quot;Slide 38&quot;/&gt;&lt;property id=&quot;20307&quot; value=&quot;274&quot;/&gt;&lt;/object&gt;&lt;object type=&quot;3&quot; unique_id=&quot;13522&quot;&gt;&lt;property id=&quot;20148&quot; value=&quot;5&quot;/&gt;&lt;property id=&quot;20300&quot; value=&quot;Slide 41&quot;/&gt;&lt;property id=&quot;20307&quot; value=&quot;275&quot;/&gt;&lt;/object&gt;&lt;object type=&quot;3&quot; unique_id=&quot;13523&quot;&gt;&lt;property id=&quot;20148&quot; value=&quot;5&quot;/&gt;&lt;property id=&quot;20300&quot; value=&quot;Slide 42&quot;/&gt;&lt;property id=&quot;20307&quot; value=&quot;276&quot;/&gt;&lt;/object&gt;&lt;object type=&quot;3&quot; unique_id=&quot;13524&quot;&gt;&lt;property id=&quot;20148&quot; value=&quot;5&quot;/&gt;&lt;property id=&quot;20300&quot; value=&quot;Slide 46&quot;/&gt;&lt;property id=&quot;20307&quot; value=&quot;277&quot;/&gt;&lt;/object&gt;&lt;object type=&quot;3&quot; unique_id=&quot;13525&quot;&gt;&lt;property id=&quot;20148&quot; value=&quot;5&quot;/&gt;&lt;property id=&quot;20300&quot; value=&quot;Slide 47&quot;/&gt;&lt;property id=&quot;20307&quot; value=&quot;278&quot;/&gt;&lt;/object&gt;&lt;object type=&quot;3&quot; unique_id=&quot;13526&quot;&gt;&lt;property id=&quot;20148&quot; value=&quot;5&quot;/&gt;&lt;property id=&quot;20300&quot; value=&quot;Slide 48&quot;/&gt;&lt;property id=&quot;20307&quot; value=&quot;279&quot;/&gt;&lt;/object&gt;&lt;object type=&quot;3&quot; unique_id=&quot;13527&quot;&gt;&lt;property id=&quot;20148&quot; value=&quot;5&quot;/&gt;&lt;property id=&quot;20300&quot; value=&quot;Slide 49&quot;/&gt;&lt;property id=&quot;20307&quot; value=&quot;280&quot;/&gt;&lt;/object&gt;&lt;object type=&quot;3&quot; unique_id=&quot;13528&quot;&gt;&lt;property id=&quot;20148&quot; value=&quot;5&quot;/&gt;&lt;property id=&quot;20300&quot; value=&quot;Slide 50&quot;/&gt;&lt;property id=&quot;20307&quot; value=&quot;281&quot;/&gt;&lt;/object&gt;&lt;object type=&quot;3&quot; unique_id=&quot;13529&quot;&gt;&lt;property id=&quot;20148&quot; value=&quot;5&quot;/&gt;&lt;property id=&quot;20300&quot; value=&quot;Slide 51&quot;/&gt;&lt;property id=&quot;20307&quot; value=&quot;282&quot;/&gt;&lt;/object&gt;&lt;object type=&quot;3&quot; unique_id=&quot;13530&quot;&gt;&lt;property id=&quot;20148&quot; value=&quot;5&quot;/&gt;&lt;property id=&quot;20300&quot; value=&quot;Slide 53&quot;/&gt;&lt;property id=&quot;20307&quot; value=&quot;283&quot;/&gt;&lt;/object&gt;&lt;object type=&quot;3&quot; unique_id=&quot;13531&quot;&gt;&lt;property id=&quot;20148&quot; value=&quot;5&quot;/&gt;&lt;property id=&quot;20300&quot; value=&quot;Slide 60&quot;/&gt;&lt;property id=&quot;20307&quot; value=&quot;284&quot;/&gt;&lt;/object&gt;&lt;object type=&quot;3&quot; unique_id=&quot;13532&quot;&gt;&lt;property id=&quot;20148&quot; value=&quot;5&quot;/&gt;&lt;property id=&quot;20300&quot; value=&quot;Slide 68&quot;/&gt;&lt;property id=&quot;20307&quot; value=&quot;285&quot;/&gt;&lt;/object&gt;&lt;object type=&quot;3&quot; unique_id=&quot;13533&quot;&gt;&lt;property id=&quot;20148&quot; value=&quot;5&quot;/&gt;&lt;property id=&quot;20300&quot; value=&quot;Slide 69&quot;/&gt;&lt;property id=&quot;20307&quot; value=&quot;286&quot;/&gt;&lt;/object&gt;&lt;object type=&quot;3&quot; unique_id=&quot;13534&quot;&gt;&lt;property id=&quot;20148&quot; value=&quot;5&quot;/&gt;&lt;property id=&quot;20300&quot; value=&quot;Slide 74&quot;/&gt;&lt;property id=&quot;20307&quot; value=&quot;287&quot;/&gt;&lt;/object&gt;&lt;object type=&quot;3&quot; unique_id=&quot;13535&quot;&gt;&lt;property id=&quot;20148&quot; value=&quot;5&quot;/&gt;&lt;property id=&quot;20300&quot; value=&quot;Slide 75&quot;/&gt;&lt;property id=&quot;20307&quot; value=&quot;288&quot;/&gt;&lt;/object&gt;&lt;object type=&quot;3&quot; unique_id=&quot;13536&quot;&gt;&lt;property id=&quot;20148&quot; value=&quot;5&quot;/&gt;&lt;property id=&quot;20300&quot; value=&quot;Slide 76&quot;/&gt;&lt;property id=&quot;20307&quot; value=&quot;289&quot;/&gt;&lt;/object&gt;&lt;object type=&quot;3&quot; unique_id=&quot;13537&quot;&gt;&lt;property id=&quot;20148&quot; value=&quot;5&quot;/&gt;&lt;property id=&quot;20300&quot; value=&quot;Slide 77&quot;/&gt;&lt;property id=&quot;20307&quot; value=&quot;290&quot;/&gt;&lt;/object&gt;&lt;object type=&quot;3&quot; unique_id=&quot;13538&quot;&gt;&lt;property id=&quot;20148&quot; value=&quot;5&quot;/&gt;&lt;property id=&quot;20300&quot; value=&quot;Slide 80&quot;/&gt;&lt;property id=&quot;20307&quot; value=&quot;291&quot;/&gt;&lt;/object&gt;&lt;object type=&quot;3&quot; unique_id=&quot;13539&quot;&gt;&lt;property id=&quot;20148&quot; value=&quot;5&quot;/&gt;&lt;property id=&quot;20300&quot; value=&quot;Slide 87&quot;/&gt;&lt;property id=&quot;20307&quot; value=&quot;292&quot;/&gt;&lt;/object&gt;&lt;object type=&quot;3&quot; unique_id=&quot;13540&quot;&gt;&lt;property id=&quot;20148&quot; value=&quot;5&quot;/&gt;&lt;property id=&quot;20300&quot; value=&quot;Slide 88&quot;/&gt;&lt;property id=&quot;20307&quot; value=&quot;293&quot;/&gt;&lt;/object&gt;&lt;object type=&quot;3&quot; unique_id=&quot;13541&quot;&gt;&lt;property id=&quot;20148&quot; value=&quot;5&quot;/&gt;&lt;property id=&quot;20300&quot; value=&quot;Slide 89&quot;/&gt;&lt;property id=&quot;20307&quot; value=&quot;294&quot;/&gt;&lt;/object&gt;&lt;object type=&quot;3&quot; unique_id=&quot;13542&quot;&gt;&lt;property id=&quot;20148&quot; value=&quot;5&quot;/&gt;&lt;property id=&quot;20300&quot; value=&quot;Slide 95&quot;/&gt;&lt;property id=&quot;20307&quot; value=&quot;295&quot;/&gt;&lt;/object&gt;&lt;object type=&quot;3&quot; unique_id=&quot;13543&quot;&gt;&lt;property id=&quot;20148&quot; value=&quot;5&quot;/&gt;&lt;property id=&quot;20300&quot; value=&quot;Slide 96&quot;/&gt;&lt;property id=&quot;20307&quot; value=&quot;296&quot;/&gt;&lt;/object&gt;&lt;object type=&quot;3&quot; unique_id=&quot;13544&quot;&gt;&lt;property id=&quot;20148&quot; value=&quot;5&quot;/&gt;&lt;property id=&quot;20300&quot; value=&quot;Slide 97&quot;/&gt;&lt;property id=&quot;20307&quot; value=&quot;297&quot;/&gt;&lt;/object&gt;&lt;object type=&quot;3&quot; unique_id=&quot;13545&quot;&gt;&lt;property id=&quot;20148&quot; value=&quot;5&quot;/&gt;&lt;property id=&quot;20300&quot; value=&quot;Slide 98&quot;/&gt;&lt;property id=&quot;20307&quot; value=&quot;298&quot;/&gt;&lt;/object&gt;&lt;object type=&quot;3&quot; unique_id=&quot;13546&quot;&gt;&lt;property id=&quot;20148&quot; value=&quot;5&quot;/&gt;&lt;property id=&quot;20300&quot; value=&quot;Slide 99&quot;/&gt;&lt;property id=&quot;20307&quot; value=&quot;299&quot;/&gt;&lt;/object&gt;&lt;object type=&quot;3&quot; unique_id=&quot;13547&quot;&gt;&lt;property id=&quot;20148&quot; value=&quot;5&quot;/&gt;&lt;property id=&quot;20300&quot; value=&quot;Slide 100&quot;/&gt;&lt;property id=&quot;20307&quot; value=&quot;300&quot;/&gt;&lt;/object&gt;&lt;object type=&quot;3&quot; unique_id=&quot;13548&quot;&gt;&lt;property id=&quot;20148&quot; value=&quot;5&quot;/&gt;&lt;property id=&quot;20300&quot; value=&quot;Slide 101&quot;/&gt;&lt;property id=&quot;20307&quot; value=&quot;301&quot;/&gt;&lt;/object&gt;&lt;object type=&quot;3&quot; unique_id=&quot;13549&quot;&gt;&lt;property id=&quot;20148&quot; value=&quot;5&quot;/&gt;&lt;property id=&quot;20300&quot; value=&quot;Slide 102&quot;/&gt;&lt;property id=&quot;20307&quot; value=&quot;302&quot;/&gt;&lt;/object&gt;&lt;object type=&quot;3&quot; unique_id=&quot;13550&quot;&gt;&lt;property id=&quot;20148&quot; value=&quot;5&quot;/&gt;&lt;property id=&quot;20300&quot; value=&quot;Slide 103&quot;/&gt;&lt;property id=&quot;20307&quot; value=&quot;303&quot;/&gt;&lt;/object&gt;&lt;object type=&quot;3&quot; unique_id=&quot;13551&quot;&gt;&lt;property id=&quot;20148&quot; value=&quot;5&quot;/&gt;&lt;property id=&quot;20300&quot; value=&quot;Slide 104&quot;/&gt;&lt;property id=&quot;20307&quot; value=&quot;304&quot;/&gt;&lt;/object&gt;&lt;object type=&quot;3&quot; unique_id=&quot;13552&quot;&gt;&lt;property id=&quot;20148&quot; value=&quot;5&quot;/&gt;&lt;property id=&quot;20300&quot; value=&quot;Slide 105&quot;/&gt;&lt;property id=&quot;20307&quot; value=&quot;305&quot;/&gt;&lt;/object&gt;&lt;object type=&quot;3&quot; unique_id=&quot;69581&quot;&gt;&lt;property id=&quot;20148&quot; value=&quot;5&quot;/&gt;&lt;property id=&quot;20300&quot; value=&quot;Slide 1 - &amp;quot;Chapter 11 C File Processing&amp;quot;&quot;/&gt;&lt;property id=&quot;20307&quot; value=&quot;307&quot;/&gt;&lt;/object&gt;&lt;object type=&quot;3&quot; unique_id=&quot;69582&quot;&gt;&lt;property id=&quot;20148&quot; value=&quot;5&quot;/&gt;&lt;property id=&quot;20300&quot; value=&quot;Slide 4 - &amp;quot;11.1  Introduction&amp;quot;&quot;/&gt;&lt;property id=&quot;20307&quot; value=&quot;308&quot;/&gt;&lt;/object&gt;&lt;object type=&quot;3&quot; unique_id=&quot;69583&quot;&gt;&lt;property id=&quot;20148&quot; value=&quot;5&quot;/&gt;&lt;property id=&quot;20300&quot; value=&quot;Slide 5 - &amp;quot;11.2  Files and Streams&amp;quot;&quot;/&gt;&lt;property id=&quot;20307&quot; value=&quot;309&quot;/&gt;&lt;/object&gt;&lt;object type=&quot;3&quot; unique_id=&quot;69584&quot;&gt;&lt;property id=&quot;20148&quot; value=&quot;5&quot;/&gt;&lt;property id=&quot;20300&quot; value=&quot;Slide 6 - &amp;quot;11.2  Files and Streams (Cont.)&amp;quot;&quot;/&gt;&lt;property id=&quot;20307&quot; value=&quot;310&quot;/&gt;&lt;/object&gt;&lt;object type=&quot;3&quot; unique_id=&quot;69585&quot;&gt;&lt;property id=&quot;20148&quot; value=&quot;5&quot;/&gt;&lt;property id=&quot;20300&quot; value=&quot;Slide 8 - &amp;quot;11.2  Files and Streams (Cont.)&amp;quot;&quot;/&gt;&lt;property id=&quot;20307&quot; value=&quot;311&quot;/&gt;&lt;/object&gt;&lt;object type=&quot;3&quot; unique_id=&quot;69586&quot;&gt;&lt;property id=&quot;20148&quot; value=&quot;5&quot;/&gt;&lt;property id=&quot;20300&quot; value=&quot;Slide 9 - &amp;quot;11.2  Files and Streams (Cont.)&amp;quot;&quot;/&gt;&lt;property id=&quot;20307&quot; value=&quot;312&quot;/&gt;&lt;/object&gt;&lt;object type=&quot;3&quot; unique_id=&quot;69587&quot;&gt;&lt;property id=&quot;20148&quot; value=&quot;5&quot;/&gt;&lt;property id=&quot;20300&quot; value=&quot;Slide 10 - &amp;quot;11.3  Creating a Sequential-Access File&amp;quot;&quot;/&gt;&lt;property id=&quot;20307&quot; value=&quot;313&quot;/&gt;&lt;/object&gt;&lt;object type=&quot;3&quot; unique_id=&quot;69588&quot;&gt;&lt;property id=&quot;20148&quot; value=&quot;5&quot;/&gt;&lt;property id=&quot;20300&quot; value=&quot;Slide 11 - &amp;quot;11.3  Creating a Sequential-Access File (Cont.)&amp;quot;&quot;/&gt;&lt;property id=&quot;20307&quot; value=&quot;314&quot;/&gt;&lt;/object&gt;&lt;object type=&quot;3&quot; unique_id=&quot;69589&quot;&gt;&lt;property id=&quot;20148&quot; value=&quot;5&quot;/&gt;&lt;property id=&quot;20300&quot; value=&quot;Slide 12 - &amp;quot;11.3  Creating a Sequential-Access File (Cont.)&amp;quot;&quot;/&gt;&lt;property id=&quot;20307&quot; value=&quot;315&quot;/&gt;&lt;/object&gt;&lt;object type=&quot;3&quot; unique_id=&quot;69590&quot;&gt;&lt;property id=&quot;20148&quot; value=&quot;5&quot;/&gt;&lt;property id=&quot;20300&quot; value=&quot;Slide 15 - &amp;quot;11.3  Creating a Sequential-Access File (Cont.)&amp;quot;&quot;/&gt;&lt;property id=&quot;20307&quot; value=&quot;316&quot;/&gt;&lt;/object&gt;&lt;object type=&quot;3&quot; unique_id=&quot;69591&quot;&gt;&lt;property id=&quot;20148&quot; value=&quot;5&quot;/&gt;&lt;property id=&quot;20300&quot; value=&quot;Slide 16 - &amp;quot;11.3  Creating a Sequential-Access File (Cont.)&amp;quot;&quot;/&gt;&lt;property id=&quot;20307&quot; value=&quot;317&quot;/&gt;&lt;/object&gt;&lt;object type=&quot;3&quot; unique_id=&quot;69592&quot;&gt;&lt;property id=&quot;20148&quot; value=&quot;5&quot;/&gt;&lt;property id=&quot;20300&quot; value=&quot;Slide 17 - &amp;quot;11.3  Creating a Sequential-Access File (Cont.)&amp;quot;&quot;/&gt;&lt;property id=&quot;20307&quot; value=&quot;318&quot;/&gt;&lt;/object&gt;&lt;object type=&quot;3&quot; unique_id=&quot;69593&quot;&gt;&lt;property id=&quot;20148&quot; value=&quot;5&quot;/&gt;&lt;property id=&quot;20300&quot; value=&quot;Slide 20 - &amp;quot;11.3  Creating a Sequential-Access File (Cont.)&amp;quot;&quot;/&gt;&lt;property id=&quot;20307&quot; value=&quot;319&quot;/&gt;&lt;/object&gt;&lt;object type=&quot;3&quot; unique_id=&quot;69594&quot;&gt;&lt;property id=&quot;20148&quot; value=&quot;5&quot;/&gt;&lt;property id=&quot;20300&quot; value=&quot;Slide 22 - &amp;quot;11.3  Creating a Sequential-Access File (Cont.)&amp;quot;&quot;/&gt;&lt;property id=&quot;20307&quot; value=&quot;320&quot;/&gt;&lt;/object&gt;&lt;object type=&quot;3&quot; unique_id=&quot;69595&quot;&gt;&lt;property id=&quot;20148&quot; value=&quot;5&quot;/&gt;&lt;property id=&quot;20300&quot; value=&quot;Slide 23 - &amp;quot;11.3  Creating a Sequential-Access File (Cont.)&amp;quot;&quot;/&gt;&lt;property id=&quot;20307&quot; value=&quot;321&quot;/&gt;&lt;/object&gt;&lt;object type=&quot;3&quot; unique_id=&quot;69596&quot;&gt;&lt;property id=&quot;20148&quot; value=&quot;5&quot;/&gt;&lt;property id=&quot;20300&quot; value=&quot;Slide 24 - &amp;quot;11.3  Creating a Sequential-Access File (Cont.)&amp;quot;&quot;/&gt;&lt;property id=&quot;20307&quot; value=&quot;322&quot;/&gt;&lt;/object&gt;&lt;object type=&quot;3&quot; unique_id=&quot;69597&quot;&gt;&lt;property id=&quot;20148&quot; value=&quot;5&quot;/&gt;&lt;property id=&quot;20300&quot; value=&quot;Slide 26 - &amp;quot;11.3  Creating a Sequential-Access File (Cont.)&amp;quot;&quot;/&gt;&lt;property id=&quot;20307&quot; value=&quot;323&quot;/&gt;&lt;/object&gt;&lt;object type=&quot;3&quot; unique_id=&quot;69598&quot;&gt;&lt;property id=&quot;20148&quot; value=&quot;5&quot;/&gt;&lt;property id=&quot;20300&quot; value=&quot;Slide 28 - &amp;quot;11.3  Creating a Sequential-Access File (Cont.)&amp;quot;&quot;/&gt;&lt;property id=&quot;20307&quot; value=&quot;324&quot;/&gt;&lt;/object&gt;&lt;object type=&quot;3&quot; unique_id=&quot;69599&quot;&gt;&lt;property id=&quot;20148&quot; value=&quot;5&quot;/&gt;&lt;property id=&quot;20300&quot; value=&quot;Slide 29 - &amp;quot;11.3  Creating a Sequential-Access File (Cont.)&amp;quot;&quot;/&gt;&lt;property id=&quot;20307&quot; value=&quot;325&quot;/&gt;&lt;/object&gt;&lt;object type=&quot;3&quot; unique_id=&quot;69600&quot;&gt;&lt;property id=&quot;20148&quot; value=&quot;5&quot;/&gt;&lt;property id=&quot;20300&quot; value=&quot;Slide 30 - &amp;quot;11.3  Creating a Sequential-Access File (Cont.)&amp;quot;&quot;/&gt;&lt;property id=&quot;20307&quot; value=&quot;326&quot;/&gt;&lt;/object&gt;&lt;object type=&quot;3&quot; unique_id=&quot;69601&quot;&gt;&lt;property id=&quot;20148&quot; value=&quot;5&quot;/&gt;&lt;property id=&quot;20300&quot; value=&quot;Slide 31 - &amp;quot;11.3  Creating a Sequential-Access File (Cont.)&amp;quot;&quot;/&gt;&lt;property id=&quot;20307&quot; value=&quot;327&quot;/&gt;&lt;/object&gt;&lt;object type=&quot;3&quot; unique_id=&quot;69602&quot;&gt;&lt;property id=&quot;20148&quot; value=&quot;5&quot;/&gt;&lt;property id=&quot;20300&quot; value=&quot;Slide 39 - &amp;quot;11.4  Reading Data from a Sequential-Access File&amp;quot;&quot;/&gt;&lt;property id=&quot;20307&quot; value=&quot;328&quot;/&gt;&lt;/object&gt;&lt;object type=&quot;3&quot; unique_id=&quot;69603&quot;&gt;&lt;property id=&quot;20148&quot; value=&quot;5&quot;/&gt;&lt;property id=&quot;20300&quot; value=&quot;Slide 40 - &amp;quot;11.4  Reading Data from a Sequential-Access File (Cont.)&amp;quot;&quot;/&gt;&lt;property id=&quot;20307&quot; value=&quot;329&quot;/&gt;&lt;/object&gt;&lt;object type=&quot;3&quot; unique_id=&quot;69604&quot;&gt;&lt;property id=&quot;20148&quot; value=&quot;5&quot;/&gt;&lt;property id=&quot;20300&quot; value=&quot;Slide 43 - &amp;quot;11.4  Reading Data from a Sequential-Access File (Cont.)&amp;quot;&quot;/&gt;&lt;property id=&quot;20307&quot; value=&quot;330&quot;/&gt;&lt;/object&gt;&lt;object type=&quot;3&quot; unique_id=&quot;69605&quot;&gt;&lt;property id=&quot;20148&quot; value=&quot;5&quot;/&gt;&lt;property id=&quot;20300&quot; value=&quot;Slide 44 - &amp;quot;11.4  Reading Data from a Sequential-Access File (Cont.)&amp;quot;&quot;/&gt;&lt;property id=&quot;20307&quot; value=&quot;331&quot;/&gt;&lt;/object&gt;&lt;object type=&quot;3&quot; unique_id=&quot;69606&quot;&gt;&lt;property id=&quot;20148&quot; value=&quot;5&quot;/&gt;&lt;property id=&quot;20300&quot; value=&quot;Slide 45 - &amp;quot;11.4  Reading Data from a Sequential-Access File (Cont.)&amp;quot;&quot;/&gt;&lt;property id=&quot;20307&quot; value=&quot;332&quot;/&gt;&lt;/object&gt;&lt;object type=&quot;3&quot; unique_id=&quot;69607&quot;&gt;&lt;property id=&quot;20148&quot; value=&quot;5&quot;/&gt;&lt;property id=&quot;20300&quot; value=&quot;Slide 52 - &amp;quot;11.4  Reading Data from a Sequential-Access File (Cont.)&amp;quot;&quot;/&gt;&lt;property id=&quot;20307&quot; value=&quot;333&quot;/&gt;&lt;/object&gt;&lt;object type=&quot;3&quot; unique_id=&quot;69608&quot;&gt;&lt;property id=&quot;20148&quot; value=&quot;5&quot;/&gt;&lt;property id=&quot;20300&quot; value=&quot;Slide 54 - &amp;quot;11.4  Reading Data from a Sequential-Access File (Cont.)&amp;quot;&quot;/&gt;&lt;property id=&quot;20307&quot; value=&quot;334&quot;/&gt;&lt;/object&gt;&lt;object type=&quot;3&quot; unique_id=&quot;69609&quot;&gt;&lt;property id=&quot;20148&quot; value=&quot;5&quot;/&gt;&lt;property id=&quot;20300&quot; value=&quot;Slide 55 - &amp;quot;11.4  Reading Data from a Sequential-Access File (Cont.)&amp;quot;&quot;/&gt;&lt;property id=&quot;20307&quot; value=&quot;335&quot;/&gt;&lt;/object&gt;&lt;object type=&quot;3&quot; unique_id=&quot;69610&quot;&gt;&lt;property id=&quot;20148&quot; value=&quot;5&quot;/&gt;&lt;property id=&quot;20300&quot; value=&quot;Slide 56 - &amp;quot;11.4  Reading Data from a Sequential-Access File (Cont.)&amp;quot;&quot;/&gt;&lt;property id=&quot;20307&quot; value=&quot;336&quot;/&gt;&lt;/object&gt;&lt;object type=&quot;3&quot; unique_id=&quot;69611&quot;&gt;&lt;property id=&quot;20148&quot; value=&quot;5&quot;/&gt;&lt;property id=&quot;20300&quot; value=&quot;Slide 57 - &amp;quot;11.4  Reading Data from a Sequential-Access File (Cont.)&amp;quot;&quot;/&gt;&lt;property id=&quot;20307&quot; value=&quot;337&quot;/&gt;&lt;/object&gt;&lt;object type=&quot;3&quot; unique_id=&quot;69612&quot;&gt;&lt;property id=&quot;20148&quot; value=&quot;5&quot;/&gt;&lt;property id=&quot;20300&quot; value=&quot;Slide 58 - &amp;quot;11.5  Random-Access Files&amp;quot;&quot;/&gt;&lt;property id=&quot;20307&quot; value=&quot;338&quot;/&gt;&lt;/object&gt;&lt;object type=&quot;3&quot; unique_id=&quot;69613&quot;&gt;&lt;property id=&quot;20148&quot; value=&quot;5&quot;/&gt;&lt;property id=&quot;20300&quot; value=&quot;Slide 59 - &amp;quot;11.5  Random-Access Files (Cont.)&amp;quot;&quot;/&gt;&lt;property id=&quot;20307&quot; value=&quot;339&quot;/&gt;&lt;/object&gt;&lt;object type=&quot;3&quot; unique_id=&quot;69614&quot;&gt;&lt;property id=&quot;20148&quot; value=&quot;5&quot;/&gt;&lt;property id=&quot;20300&quot; value=&quot;Slide 61 - &amp;quot;11.5  Random-Access Files (Cont.)&amp;quot;&quot;/&gt;&lt;property id=&quot;20307&quot; value=&quot;340&quot;/&gt;&lt;/object&gt;&lt;object type=&quot;3&quot; unique_id=&quot;69615&quot;&gt;&lt;property id=&quot;20148&quot; value=&quot;5&quot;/&gt;&lt;property id=&quot;20300&quot; value=&quot;Slide 62 - &amp;quot;11.6  Creating a Random-Access File&amp;quot;&quot;/&gt;&lt;property id=&quot;20307&quot; value=&quot;341&quot;/&gt;&lt;/object&gt;&lt;object type=&quot;3&quot; unique_id=&quot;69616&quot;&gt;&lt;property id=&quot;20148&quot; value=&quot;5&quot;/&gt;&lt;property id=&quot;20300&quot; value=&quot;Slide 63 - &amp;quot;11.6  Creating a Random-Access File (Cont.)&amp;quot;&quot;/&gt;&lt;property id=&quot;20307&quot; value=&quot;342&quot;/&gt;&lt;/object&gt;&lt;object type=&quot;3&quot; unique_id=&quot;69617&quot;&gt;&lt;property id=&quot;20148&quot; value=&quot;5&quot;/&gt;&lt;property id=&quot;20300&quot; value=&quot;Slide 64 - &amp;quot;11.6  Creating a Random-Access File (Cont.)&amp;quot;&quot;/&gt;&lt;property id=&quot;20307&quot; value=&quot;343&quot;/&gt;&lt;/object&gt;&lt;object type=&quot;3&quot; unique_id=&quot;69618&quot;&gt;&lt;property id=&quot;20148&quot; value=&quot;5&quot;/&gt;&lt;property id=&quot;20300&quot; value=&quot;Slide 65 - &amp;quot;11.6  Creating a Random-Access File (Cont.)&amp;quot;&quot;/&gt;&lt;property id=&quot;20307&quot; value=&quot;344&quot;/&gt;&lt;/object&gt;&lt;object type=&quot;3&quot; unique_id=&quot;69619&quot;&gt;&lt;property id=&quot;20148&quot; value=&quot;5&quot;/&gt;&lt;property id=&quot;20300&quot; value=&quot;Slide 66 - &amp;quot;11.6  Creating a Random-Access File (Cont.)&amp;quot;&quot;/&gt;&lt;property id=&quot;20307&quot; value=&quot;345&quot;/&gt;&lt;/object&gt;&lt;object type=&quot;3&quot; unique_id=&quot;69620&quot;&gt;&lt;property id=&quot;20148&quot; value=&quot;5&quot;/&gt;&lt;property id=&quot;20300&quot; value=&quot;Slide 67 - &amp;quot;11.7  Creating a Random-Access File (Cont.)&amp;quot;&quot;/&gt;&lt;property id=&quot;20307&quot; value=&quot;346&quot;/&gt;&lt;/object&gt;&lt;object type=&quot;3&quot; unique_id=&quot;69621&quot;&gt;&lt;property id=&quot;20148&quot; value=&quot;5&quot;/&gt;&lt;property id=&quot;20300&quot; value=&quot;Slide 70 - &amp;quot;11.6  Creating a Random-Access File (Cont.)&amp;quot;&quot;/&gt;&lt;property id=&quot;20307&quot; value=&quot;347&quot;/&gt;&lt;/object&gt;&lt;object type=&quot;3&quot; unique_id=&quot;69622&quot;&gt;&lt;property id=&quot;20148&quot; value=&quot;5&quot;/&gt;&lt;property id=&quot;20300&quot; value=&quot;Slide 71 - &amp;quot;11.6  Creating a Random-Access File (Cont.)&amp;quot;&quot;/&gt;&lt;property id=&quot;20307&quot; value=&quot;348&quot;/&gt;&lt;/object&gt;&lt;object type=&quot;3&quot; unique_id=&quot;69623&quot;&gt;&lt;property id=&quot;20148&quot; value=&quot;5&quot;/&gt;&lt;property id=&quot;20300&quot; value=&quot;Slide 72 - &amp;quot;11.6  Creating a Random-Access File (Cont.)&amp;quot;&quot;/&gt;&lt;property id=&quot;20307&quot; value=&quot;349&quot;/&gt;&lt;/object&gt;&lt;object type=&quot;3&quot; unique_id=&quot;69624&quot;&gt;&lt;property id=&quot;20148&quot; value=&quot;5&quot;/&gt;&lt;property id=&quot;20300&quot; value=&quot;Slide 73 - &amp;quot;11.7  Writing Data Randomly to a Random-Access File&amp;quot;&quot;/&gt;&lt;property id=&quot;20307&quot; value=&quot;350&quot;/&gt;&lt;/object&gt;&lt;object type=&quot;3&quot; unique_id=&quot;69625&quot;&gt;&lt;property id=&quot;20148&quot; value=&quot;5&quot;/&gt;&lt;property id=&quot;20300&quot; value=&quot;Slide 78 - &amp;quot;11.7  Writing Data Randomly to a Random-Access File (Cont.)&amp;quot;&quot;/&gt;&lt;property id=&quot;20307&quot; value=&quot;351&quot;/&gt;&lt;/object&gt;&lt;object type=&quot;3&quot; unique_id=&quot;69626&quot;&gt;&lt;property id=&quot;20148&quot; value=&quot;5&quot;/&gt;&lt;property id=&quot;20300&quot; value=&quot;Slide 79 - &amp;quot;11.7  Writing Data Randomly to a Random-Access File (Cont.)&amp;quot;&quot;/&gt;&lt;property id=&quot;20307&quot; value=&quot;352&quot;/&gt;&lt;/object&gt;&lt;object type=&quot;3&quot; unique_id=&quot;69627&quot;&gt;&lt;property id=&quot;20148&quot; value=&quot;5&quot;/&gt;&lt;property id=&quot;20300&quot; value=&quot;Slide 81 - &amp;quot;11.7  Writing Data Randomly to a Random-Access File (Cont.)&amp;quot;&quot;/&gt;&lt;property id=&quot;20307&quot; value=&quot;353&quot;/&gt;&lt;/object&gt;&lt;object type=&quot;3&quot; unique_id=&quot;69628&quot;&gt;&lt;property id=&quot;20148&quot; value=&quot;5&quot;/&gt;&lt;property id=&quot;20300&quot; value=&quot;Slide 82 - &amp;quot;11.7  Writing Data Randomly to a Random-Access File (Cont.)&amp;quot;&quot;/&gt;&lt;property id=&quot;20307&quot; value=&quot;354&quot;/&gt;&lt;/object&gt;&lt;object type=&quot;3&quot; unique_id=&quot;69629&quot;&gt;&lt;property id=&quot;20148&quot; value=&quot;5&quot;/&gt;&lt;property id=&quot;20300&quot; value=&quot;Slide 83 - &amp;quot;11.7  Writing Data Randomly to a Random-Access File (Cont.)&amp;quot;&quot;/&gt;&lt;property id=&quot;20307&quot; value=&quot;355&quot;/&gt;&lt;/object&gt;&lt;object type=&quot;3&quot; unique_id=&quot;69630&quot;&gt;&lt;property id=&quot;20148&quot; value=&quot;5&quot;/&gt;&lt;property id=&quot;20300&quot; value=&quot;Slide 84 - &amp;quot;11.8  Reading Data from a Random-Access File&amp;quot;&quot;/&gt;&lt;property id=&quot;20307&quot; value=&quot;356&quot;/&gt;&lt;/object&gt;&lt;object type=&quot;3&quot; unique_id=&quot;69631&quot;&gt;&lt;property id=&quot;20148&quot; value=&quot;5&quot;/&gt;&lt;property id=&quot;20300&quot; value=&quot;Slide 85 - &amp;quot;11.8  Reading Data from a Random-Access File (Cont.)&amp;quot;&quot;/&gt;&lt;property id=&quot;20307&quot; value=&quot;357&quot;/&gt;&lt;/object&gt;&lt;object type=&quot;3&quot; unique_id=&quot;69632&quot;&gt;&lt;property id=&quot;20148&quot; value=&quot;5&quot;/&gt;&lt;property id=&quot;20300&quot; value=&quot;Slide 86 - &amp;quot;11.8  Reading Data from a Random-Access File (Cont.)&amp;quot;&quot;/&gt;&lt;property id=&quot;20307&quot; value=&quot;358&quot;/&gt;&lt;/object&gt;&lt;object type=&quot;3&quot; unique_id=&quot;69633&quot;&gt;&lt;property id=&quot;20148&quot; value=&quot;5&quot;/&gt;&lt;property id=&quot;20300&quot; value=&quot;Slide 90 - &amp;quot;11.9  Case Study: Transaction-Processing Program&amp;quot;&quot;/&gt;&lt;property id=&quot;20307&quot; value=&quot;359&quot;/&gt;&lt;/object&gt;&lt;object type=&quot;3&quot; unique_id=&quot;69634&quot;&gt;&lt;property id=&quot;20148&quot; value=&quot;5&quot;/&gt;&lt;property id=&quot;20300&quot; value=&quot;Slide 91 - &amp;quot;11.9  Case Study: Transaction-Processing Program (Cont.)&amp;quot;&quot;/&gt;&lt;property id=&quot;20307&quot; value=&quot;360&quot;/&gt;&lt;/object&gt;&lt;object type=&quot;3&quot; unique_id=&quot;69635&quot;&gt;&lt;property id=&quot;20148&quot; value=&quot;5&quot;/&gt;&lt;property id=&quot;20300&quot; value=&quot;Slide 92 - &amp;quot;11.9  Case Study: Transaction-Processing Program (Cont.)&amp;quot;&quot;/&gt;&lt;property id=&quot;20307&quot; value=&quot;361&quot;/&gt;&lt;/object&gt;&lt;object type=&quot;3&quot; unique_id=&quot;69636&quot;&gt;&lt;property id=&quot;20148&quot; value=&quot;5&quot;/&gt;&lt;property id=&quot;20300&quot; value=&quot;Slide 93 - &amp;quot;11.9  Case Study: Transaction-Processing Program (Cont.)&amp;quot;&quot;/&gt;&lt;property id=&quot;20307&quot; value=&quot;362&quot;/&gt;&lt;/object&gt;&lt;object type=&quot;3&quot; unique_id=&quot;69637&quot;&gt;&lt;property id=&quot;20148&quot; value=&quot;5&quot;/&gt;&lt;property id=&quot;20300&quot; value=&quot;Slide 94 - &amp;quot;11.9  Case Study: Transaction-Processing Program (Cont.)&amp;quot;&quot;/&gt;&lt;property id=&quot;20307&quot; value=&quot;363&quot;/&gt;&lt;/object&gt;&lt;object type=&quot;3&quot; unique_id=&quot;69638&quot;&gt;&lt;property id=&quot;20148&quot; value=&quot;5&quot;/&gt;&lt;property id=&quot;20300&quot; value=&quot;Slide 106 - &amp;quot;11.10  Secure C Programming&amp;quot;&quot;/&gt;&lt;property id=&quot;20307&quot; value=&quot;364&quot;/&gt;&lt;/object&gt;&lt;object type=&quot;3&quot; unique_id=&quot;69639&quot;&gt;&lt;property id=&quot;20148&quot; value=&quot;5&quot;/&gt;&lt;property id=&quot;20300&quot; value=&quot;Slide 107 - &amp;quot;11.10  Secure C Programming (Cont.)&amp;quot;&quot;/&gt;&lt;property id=&quot;20307&quot; value=&quot;365&quot;/&gt;&lt;/object&gt;&lt;object type=&quot;3&quot; unique_id=&quot;69640&quot;&gt;&lt;property id=&quot;20148&quot; value=&quot;5&quot;/&gt;&lt;property id=&quot;20300&quot; value=&quot;Slide 108 - &amp;quot;11.10  Secure C Programming (Cont.)&amp;quot;&quot;/&gt;&lt;property id=&quot;20307&quot; value=&quot;366&quot;/&gt;&lt;/object&gt;&lt;object type=&quot;3&quot; unique_id=&quot;69641&quot;&gt;&lt;property id=&quot;20148&quot; value=&quot;5&quot;/&gt;&lt;property id=&quot;20300&quot; value=&quot;Slide 109 - &amp;quot;11.10  Secure C Programming (Cont.)&amp;quot;&quot;/&gt;&lt;property id=&quot;20307&quot; value=&quot;367&quot;/&gt;&lt;/object&gt;&lt;object type=&quot;3&quot; unique_id=&quot;69642&quot;&gt;&lt;property id=&quot;20148&quot; value=&quot;5&quot;/&gt;&lt;property id=&quot;20300&quot; value=&quot;Slide 110 - &amp;quot;11.10  Secure C Programming (Cont.)&amp;quot;&quot;/&gt;&lt;property id=&quot;20307&quot; value=&quot;368&quot;/&gt;&lt;/object&gt;&lt;object type=&quot;3&quot; unique_id=&quot;69643&quot;&gt;&lt;property id=&quot;20148&quot; value=&quot;5&quot;/&gt;&lt;property id=&quot;20300&quot; value=&quot;Slide 111 - &amp;quot;11.10  Secure C Programming (Cont.)&amp;quot;&quot;/&gt;&lt;property id=&quot;20307&quot; value=&quot;369&quot;/&gt;&lt;/object&gt;&lt;/object&gt;&lt;object type=&quot;8&quot; unique_id=&quot;13605&quo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chtp8_10</Template>
  <TotalTime>32</TotalTime>
  <Words>4012</Words>
  <Application>Microsoft Office PowerPoint</Application>
  <PresentationFormat>On-screen Show (4:3)</PresentationFormat>
  <Paragraphs>325</Paragraphs>
  <Slides>111</Slides>
  <Notes>1</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chtp8_07</vt:lpstr>
      <vt:lpstr>Chapter 11 C File Processing</vt:lpstr>
      <vt:lpstr>PowerPoint Presentation</vt:lpstr>
      <vt:lpstr>PowerPoint Presentation</vt:lpstr>
      <vt:lpstr>11.1  Introduction</vt:lpstr>
      <vt:lpstr>11.2  Files and Streams</vt:lpstr>
      <vt:lpstr>11.2  Files and Streams (Cont.)</vt:lpstr>
      <vt:lpstr>PowerPoint Presentation</vt:lpstr>
      <vt:lpstr>11.2  Files and Streams (Cont.)</vt:lpstr>
      <vt:lpstr>11.2  Files and Streams (Cont.)</vt:lpstr>
      <vt:lpstr>11.3  Creating a Sequential-Access File</vt:lpstr>
      <vt:lpstr>11.3  Creating a Sequential-Access File (Cont.)</vt:lpstr>
      <vt:lpstr>11.3  Creating a Sequential-Access File (Cont.)</vt:lpstr>
      <vt:lpstr>PowerPoint Presentation</vt:lpstr>
      <vt:lpstr>PowerPoint Presentation</vt:lpstr>
      <vt:lpstr>11.3  Creating a Sequential-Access File (Cont.)</vt:lpstr>
      <vt:lpstr>11.3  Creating a Sequential-Access File (Cont.)</vt:lpstr>
      <vt:lpstr>11.3  Creating a Sequential-Access File (Cont.)</vt:lpstr>
      <vt:lpstr>PowerPoint Presentation</vt:lpstr>
      <vt:lpstr>PowerPoint Presentation</vt:lpstr>
      <vt:lpstr>11.3  Creating a Sequential-Access File (Cont.)</vt:lpstr>
      <vt:lpstr>PowerPoint Presentation</vt:lpstr>
      <vt:lpstr>11.3  Creating a Sequential-Access File (Cont.)</vt:lpstr>
      <vt:lpstr>11.3  Creating a Sequential-Access File (Cont.)</vt:lpstr>
      <vt:lpstr>11.3  Creating a Sequential-Access File (Cont.)</vt:lpstr>
      <vt:lpstr>PowerPoint Presentation</vt:lpstr>
      <vt:lpstr>11.3  Creating a Sequential-Access File (Cont.)</vt:lpstr>
      <vt:lpstr>PowerPoint Presentation</vt:lpstr>
      <vt:lpstr>11.3  Creating a Sequential-Access File (Cont.)</vt:lpstr>
      <vt:lpstr>11.3  Creating a Sequential-Access File (Cont.)</vt:lpstr>
      <vt:lpstr>11.3  Creating a Sequential-Access File (Cont.)</vt:lpstr>
      <vt:lpstr>11.3  Creating a Sequential-Access File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11.4  Reading Data from a Sequential-Access File</vt:lpstr>
      <vt:lpstr>11.4  Reading Data from a Sequential-Access File (Cont.)</vt:lpstr>
      <vt:lpstr>PowerPoint Presentation</vt:lpstr>
      <vt:lpstr>PowerPoint Presentation</vt:lpstr>
      <vt:lpstr>11.4  Reading Data from a Sequential-Access File (Cont.)</vt:lpstr>
      <vt:lpstr>11.4  Reading Data from a Sequential-Access File (Cont.)</vt:lpstr>
      <vt:lpstr>11.4  Reading Data from a Sequential-Access File (Cont.)</vt:lpstr>
      <vt:lpstr>PowerPoint Presentation</vt:lpstr>
      <vt:lpstr>PowerPoint Presentation</vt:lpstr>
      <vt:lpstr>PowerPoint Presentation</vt:lpstr>
      <vt:lpstr>PowerPoint Presentation</vt:lpstr>
      <vt:lpstr>PowerPoint Presentation</vt:lpstr>
      <vt:lpstr>PowerPoint Presentation</vt:lpstr>
      <vt:lpstr>11.4  Reading Data from a Sequential-Access File (Cont.)</vt:lpstr>
      <vt:lpstr>PowerPoint Presentation</vt:lpstr>
      <vt:lpstr>11.4  Reading Data from a Sequential-Access File (Cont.)</vt:lpstr>
      <vt:lpstr>11.4  Reading Data from a Sequential-Access File (Cont.)</vt:lpstr>
      <vt:lpstr>11.4  Reading Data from a Sequential-Access File (Cont.)</vt:lpstr>
      <vt:lpstr>11.4  Reading Data from a Sequential-Access File (Cont.)</vt:lpstr>
      <vt:lpstr>11.5  Random-Access Files</vt:lpstr>
      <vt:lpstr>11.5  Random-Access Files (Cont.)</vt:lpstr>
      <vt:lpstr>PowerPoint Presentation</vt:lpstr>
      <vt:lpstr>11.5  Random-Access Files (Cont.)</vt:lpstr>
      <vt:lpstr>11.6  Creating a Random-Access File</vt:lpstr>
      <vt:lpstr>11.6  Creating a Random-Access File (Cont.)</vt:lpstr>
      <vt:lpstr>11.6  Creating a Random-Access File (Cont.)</vt:lpstr>
      <vt:lpstr>11.6  Creating a Random-Access File (Cont.)</vt:lpstr>
      <vt:lpstr>11.6  Creating a Random-Access File (Cont.)</vt:lpstr>
      <vt:lpstr>11.7  Creating a Random-Access File (Cont.)</vt:lpstr>
      <vt:lpstr>PowerPoint Presentation</vt:lpstr>
      <vt:lpstr>PowerPoint Presentation</vt:lpstr>
      <vt:lpstr>11.6  Creating a Random-Access File (Cont.)</vt:lpstr>
      <vt:lpstr>11.6  Creating a Random-Access File (Cont.)</vt:lpstr>
      <vt:lpstr>11.6  Creating a Random-Access File (Cont.)</vt:lpstr>
      <vt:lpstr>11.7  Writing Data Randomly to a Random-Access File</vt:lpstr>
      <vt:lpstr>PowerPoint Presentation</vt:lpstr>
      <vt:lpstr>PowerPoint Presentation</vt:lpstr>
      <vt:lpstr>PowerPoint Presentation</vt:lpstr>
      <vt:lpstr>PowerPoint Presentation</vt:lpstr>
      <vt:lpstr>11.7  Writing Data Randomly to a Random-Access File (Cont.)</vt:lpstr>
      <vt:lpstr>11.7  Writing Data Randomly to a Random-Access File (Cont.)</vt:lpstr>
      <vt:lpstr>PowerPoint Presentation</vt:lpstr>
      <vt:lpstr>11.7  Writing Data Randomly to a Random-Access File (Cont.)</vt:lpstr>
      <vt:lpstr>11.7  Writing Data Randomly to a Random-Access File (Cont.)</vt:lpstr>
      <vt:lpstr>11.7  Writing Data Randomly to a Random-Access File (Cont.)</vt:lpstr>
      <vt:lpstr>11.8  Reading Data from a Random-Access File</vt:lpstr>
      <vt:lpstr>11.8  Reading Data from a Random-Access File (Cont.)</vt:lpstr>
      <vt:lpstr>11.8  Reading Data from a Random-Access File (Cont.)</vt:lpstr>
      <vt:lpstr>PowerPoint Presentation</vt:lpstr>
      <vt:lpstr>PowerPoint Presentation</vt:lpstr>
      <vt:lpstr>PowerPoint Presentation</vt:lpstr>
      <vt:lpstr>11.9  Case Study: Transaction-Processing Program</vt:lpstr>
      <vt:lpstr>11.9  Case Study: Transaction-Processing Program (Cont.)</vt:lpstr>
      <vt:lpstr>11.9  Case Study: Transaction-Processing Program (Cont.)</vt:lpstr>
      <vt:lpstr>11.9  Case Study: Transaction-Processing Program (Cont.)</vt:lpstr>
      <vt:lpstr>11.9  Case Study: Transaction-Processing Program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11.10  Secure C Programming</vt:lpstr>
      <vt:lpstr>11.10  Secure C Programming (Cont.)</vt:lpstr>
      <vt:lpstr>11.10  Secure C Programming (Cont.)</vt:lpstr>
      <vt:lpstr>11.10  Secure C Programming (Cont.)</vt:lpstr>
      <vt:lpstr>11.10  Secure C Programming (Cont.)</vt:lpstr>
      <vt:lpstr>11.10  Secure C Programming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Chandrasekaran, Purushothaman</cp:lastModifiedBy>
  <cp:revision>8</cp:revision>
  <dcterms:created xsi:type="dcterms:W3CDTF">2015-04-27T19:06:54Z</dcterms:created>
  <dcterms:modified xsi:type="dcterms:W3CDTF">2018-09-05T12:40:44Z</dcterms:modified>
</cp:coreProperties>
</file>