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sldIdLst>
    <p:sldId id="301" r:id="rId2"/>
    <p:sldId id="258" r:id="rId3"/>
    <p:sldId id="259" r:id="rId4"/>
    <p:sldId id="302" r:id="rId5"/>
    <p:sldId id="303" r:id="rId6"/>
    <p:sldId id="260" r:id="rId7"/>
    <p:sldId id="304" r:id="rId8"/>
    <p:sldId id="305" r:id="rId9"/>
    <p:sldId id="306" r:id="rId10"/>
    <p:sldId id="307" r:id="rId11"/>
    <p:sldId id="308" r:id="rId12"/>
    <p:sldId id="309" r:id="rId13"/>
    <p:sldId id="310" r:id="rId14"/>
    <p:sldId id="261" r:id="rId15"/>
    <p:sldId id="311" r:id="rId16"/>
    <p:sldId id="312" r:id="rId17"/>
    <p:sldId id="313" r:id="rId18"/>
    <p:sldId id="262" r:id="rId19"/>
    <p:sldId id="314" r:id="rId20"/>
    <p:sldId id="263" r:id="rId21"/>
    <p:sldId id="315" r:id="rId22"/>
    <p:sldId id="264" r:id="rId23"/>
    <p:sldId id="316" r:id="rId24"/>
    <p:sldId id="317" r:id="rId25"/>
    <p:sldId id="265" r:id="rId26"/>
    <p:sldId id="266" r:id="rId27"/>
    <p:sldId id="318" r:id="rId28"/>
    <p:sldId id="267" r:id="rId29"/>
    <p:sldId id="319" r:id="rId30"/>
    <p:sldId id="268" r:id="rId31"/>
    <p:sldId id="320" r:id="rId32"/>
    <p:sldId id="269" r:id="rId33"/>
    <p:sldId id="270" r:id="rId34"/>
    <p:sldId id="321" r:id="rId35"/>
    <p:sldId id="322" r:id="rId36"/>
    <p:sldId id="323" r:id="rId37"/>
    <p:sldId id="271" r:id="rId38"/>
    <p:sldId id="272" r:id="rId39"/>
    <p:sldId id="273" r:id="rId40"/>
    <p:sldId id="274" r:id="rId41"/>
    <p:sldId id="275" r:id="rId42"/>
    <p:sldId id="324" r:id="rId43"/>
    <p:sldId id="325" r:id="rId44"/>
    <p:sldId id="326" r:id="rId45"/>
    <p:sldId id="327" r:id="rId46"/>
    <p:sldId id="276" r:id="rId47"/>
    <p:sldId id="328" r:id="rId48"/>
    <p:sldId id="329" r:id="rId49"/>
    <p:sldId id="330" r:id="rId50"/>
    <p:sldId id="277" r:id="rId51"/>
    <p:sldId id="278" r:id="rId52"/>
    <p:sldId id="331" r:id="rId53"/>
    <p:sldId id="332" r:id="rId54"/>
    <p:sldId id="279" r:id="rId55"/>
    <p:sldId id="280" r:id="rId56"/>
    <p:sldId id="333" r:id="rId57"/>
    <p:sldId id="281" r:id="rId58"/>
    <p:sldId id="334" r:id="rId59"/>
    <p:sldId id="282" r:id="rId60"/>
    <p:sldId id="335" r:id="rId61"/>
    <p:sldId id="336" r:id="rId62"/>
    <p:sldId id="283" r:id="rId63"/>
    <p:sldId id="337" r:id="rId64"/>
    <p:sldId id="338" r:id="rId65"/>
    <p:sldId id="284" r:id="rId66"/>
    <p:sldId id="339" r:id="rId67"/>
    <p:sldId id="285" r:id="rId68"/>
    <p:sldId id="340" r:id="rId69"/>
    <p:sldId id="341" r:id="rId70"/>
    <p:sldId id="342" r:id="rId71"/>
    <p:sldId id="343" r:id="rId72"/>
    <p:sldId id="344" r:id="rId73"/>
    <p:sldId id="286" r:id="rId74"/>
    <p:sldId id="345" r:id="rId75"/>
    <p:sldId id="287" r:id="rId76"/>
    <p:sldId id="346" r:id="rId77"/>
    <p:sldId id="347" r:id="rId78"/>
    <p:sldId id="348" r:id="rId79"/>
    <p:sldId id="349" r:id="rId80"/>
    <p:sldId id="288" r:id="rId81"/>
    <p:sldId id="289" r:id="rId82"/>
    <p:sldId id="290" r:id="rId83"/>
    <p:sldId id="350" r:id="rId84"/>
    <p:sldId id="291" r:id="rId85"/>
    <p:sldId id="292" r:id="rId86"/>
    <p:sldId id="293" r:id="rId87"/>
    <p:sldId id="351" r:id="rId88"/>
    <p:sldId id="294" r:id="rId89"/>
    <p:sldId id="295" r:id="rId90"/>
    <p:sldId id="352" r:id="rId91"/>
    <p:sldId id="296" r:id="rId92"/>
    <p:sldId id="353" r:id="rId93"/>
    <p:sldId id="297" r:id="rId94"/>
    <p:sldId id="354" r:id="rId95"/>
    <p:sldId id="298" r:id="rId96"/>
    <p:sldId id="299" r:id="rId97"/>
    <p:sldId id="355" r:id="rId98"/>
    <p:sldId id="300" r:id="rId99"/>
    <p:sldId id="356" r:id="rId100"/>
    <p:sldId id="357" r:id="rId101"/>
  </p:sldIdLst>
  <p:sldSz cx="9144000" cy="6858000" type="screen4x3"/>
  <p:notesSz cx="6858000" cy="9144000"/>
  <p:photoAlbum/>
  <p:custDataLst>
    <p:tags r:id="rId10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varScale="1">
        <p:scale>
          <a:sx n="68" d="100"/>
          <a:sy n="68" d="100"/>
        </p:scale>
        <p:origin x="-119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mbria" panose="02040503050406030204" pitchFamily="18"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mbria" panose="02040503050406030204" pitchFamily="18" charset="0"/>
              </a:defRPr>
            </a:lvl1pPr>
          </a:lstStyle>
          <a:p>
            <a:fld id="{26633D8F-9D8D-420A-BCCA-B1ED2CAA51F4}" type="datetimeFigureOut">
              <a:rPr lang="en-US" smtClean="0"/>
              <a:pPr/>
              <a:t>8/27/2018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mbria" panose="02040503050406030204" pitchFamily="18"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mbria" panose="02040503050406030204" pitchFamily="18" charset="0"/>
              </a:defRPr>
            </a:lvl1pPr>
          </a:lstStyle>
          <a:p>
            <a:fld id="{482C497C-B156-4C9E-9111-C7866A0C0597}" type="slidenum">
              <a:rPr lang="en-US" smtClean="0"/>
              <a:pPr/>
              <a:t>‹#›</a:t>
            </a:fld>
            <a:endParaRPr lang="en-US" dirty="0"/>
          </a:p>
        </p:txBody>
      </p:sp>
    </p:spTree>
    <p:extLst>
      <p:ext uri="{BB962C8B-B14F-4D97-AF65-F5344CB8AC3E}">
        <p14:creationId xmlns:p14="http://schemas.microsoft.com/office/powerpoint/2010/main" val="2751051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mbria" panose="02040503050406030204" pitchFamily="18" charset="0"/>
        <a:ea typeface="+mn-ea"/>
        <a:cs typeface="+mn-cs"/>
      </a:defRPr>
    </a:lvl1pPr>
    <a:lvl2pPr marL="457200" algn="l" defTabSz="914400" rtl="0" eaLnBrk="1" latinLnBrk="0" hangingPunct="1">
      <a:defRPr sz="1200" kern="1200">
        <a:solidFill>
          <a:schemeClr val="tx1"/>
        </a:solidFill>
        <a:latin typeface="Cambria" panose="02040503050406030204" pitchFamily="18" charset="0"/>
        <a:ea typeface="+mn-ea"/>
        <a:cs typeface="+mn-cs"/>
      </a:defRPr>
    </a:lvl2pPr>
    <a:lvl3pPr marL="914400" algn="l" defTabSz="914400" rtl="0" eaLnBrk="1" latinLnBrk="0" hangingPunct="1">
      <a:defRPr sz="1200" kern="1200">
        <a:solidFill>
          <a:schemeClr val="tx1"/>
        </a:solidFill>
        <a:latin typeface="Cambria" panose="02040503050406030204" pitchFamily="18" charset="0"/>
        <a:ea typeface="+mn-ea"/>
        <a:cs typeface="+mn-cs"/>
      </a:defRPr>
    </a:lvl3pPr>
    <a:lvl4pPr marL="1371600" algn="l" defTabSz="914400" rtl="0" eaLnBrk="1" latinLnBrk="0" hangingPunct="1">
      <a:defRPr sz="1200" kern="1200">
        <a:solidFill>
          <a:schemeClr val="tx1"/>
        </a:solidFill>
        <a:latin typeface="Cambria" panose="02040503050406030204" pitchFamily="18" charset="0"/>
        <a:ea typeface="+mn-ea"/>
        <a:cs typeface="+mn-cs"/>
      </a:defRPr>
    </a:lvl4pPr>
    <a:lvl5pPr marL="1828800" algn="l" defTabSz="914400" rtl="0" eaLnBrk="1" latinLnBrk="0" hangingPunct="1">
      <a:defRPr sz="1200" kern="1200">
        <a:solidFill>
          <a:schemeClr val="tx1"/>
        </a:solidFill>
        <a:latin typeface="Cambria" panose="020405030504060302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82C497C-B156-4C9E-9111-C7866A0C0597}" type="slidenum">
              <a:rPr lang="en-US" smtClean="0"/>
              <a:pPr/>
              <a:t>1</a:t>
            </a:fld>
            <a:endParaRPr lang="en-US" dirty="0"/>
          </a:p>
        </p:txBody>
      </p:sp>
    </p:spTree>
    <p:extLst>
      <p:ext uri="{BB962C8B-B14F-4D97-AF65-F5344CB8AC3E}">
        <p14:creationId xmlns:p14="http://schemas.microsoft.com/office/powerpoint/2010/main" val="2576463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428CE3-F248-448F-9A3C-9C1A63EC794B}" type="datetime1">
              <a:rPr lang="en-US" smtClean="0"/>
              <a:t>8/27/2018</a:t>
            </a:fld>
            <a:endParaRPr lang="en-US"/>
          </a:p>
        </p:txBody>
      </p:sp>
      <p:sp>
        <p:nvSpPr>
          <p:cNvPr id="6" name="Slide Number Placeholder 5"/>
          <p:cNvSpPr>
            <a:spLocks noGrp="1"/>
          </p:cNvSpPr>
          <p:nvPr>
            <p:ph type="sldNum" sz="quarter" idx="12"/>
          </p:nvPr>
        </p:nvSpPr>
        <p:spPr/>
        <p:txBody>
          <a:bodyPr/>
          <a:lstStyle/>
          <a:p>
            <a:fld id="{178C0FD6-96F5-477E-84AD-5C3BDD374342}" type="slidenum">
              <a:rPr lang="en-US" smtClean="0"/>
              <a:pPr/>
              <a:t>‹#›</a:t>
            </a:fld>
            <a:endParaRPr lang="en-US"/>
          </a:p>
        </p:txBody>
      </p:sp>
    </p:spTree>
    <p:extLst>
      <p:ext uri="{BB962C8B-B14F-4D97-AF65-F5344CB8AC3E}">
        <p14:creationId xmlns:p14="http://schemas.microsoft.com/office/powerpoint/2010/main" val="3740070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501FD8-1E04-4799-961F-FF5203EE754E}" type="datetime1">
              <a:rPr lang="en-US" smtClean="0"/>
              <a:t>8/27/2018</a:t>
            </a:fld>
            <a:endParaRPr lang="en-US"/>
          </a:p>
        </p:txBody>
      </p:sp>
      <p:sp>
        <p:nvSpPr>
          <p:cNvPr id="5" name="Footer Placeholder 4"/>
          <p:cNvSpPr>
            <a:spLocks noGrp="1"/>
          </p:cNvSpPr>
          <p:nvPr>
            <p:ph type="ftr" sz="quarter" idx="11"/>
          </p:nvPr>
        </p:nvSpPr>
        <p:spPr/>
        <p:txBody>
          <a:bodyPr/>
          <a:lstStyle/>
          <a:p>
            <a:r>
              <a:rPr lang="en-US" dirty="0" smtClean="0"/>
              <a:t>© 2016 Pearson Education, Ltd. All rights reserved.</a:t>
            </a:r>
            <a:endParaRPr lang="en-US" dirty="0"/>
          </a:p>
        </p:txBody>
      </p:sp>
      <p:sp>
        <p:nvSpPr>
          <p:cNvPr id="6" name="Slide Number Placeholder 5"/>
          <p:cNvSpPr>
            <a:spLocks noGrp="1"/>
          </p:cNvSpPr>
          <p:nvPr>
            <p:ph type="sldNum" sz="quarter" idx="12"/>
          </p:nvPr>
        </p:nvSpPr>
        <p:spPr/>
        <p:txBody>
          <a:bodyPr/>
          <a:lstStyle/>
          <a:p>
            <a:fld id="{178C0FD6-96F5-477E-84AD-5C3BDD374342}" type="slidenum">
              <a:rPr lang="en-US" smtClean="0"/>
              <a:pPr/>
              <a:t>‹#›</a:t>
            </a:fld>
            <a:endParaRPr lang="en-US"/>
          </a:p>
        </p:txBody>
      </p:sp>
    </p:spTree>
    <p:extLst>
      <p:ext uri="{BB962C8B-B14F-4D97-AF65-F5344CB8AC3E}">
        <p14:creationId xmlns:p14="http://schemas.microsoft.com/office/powerpoint/2010/main" val="1644127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F2499D-778C-4BA1-A2E9-6739449FDC26}" type="datetime1">
              <a:rPr lang="en-US" smtClean="0"/>
              <a:t>8/27/2018</a:t>
            </a:fld>
            <a:endParaRPr lang="en-US"/>
          </a:p>
        </p:txBody>
      </p:sp>
      <p:sp>
        <p:nvSpPr>
          <p:cNvPr id="5" name="Footer Placeholder 4"/>
          <p:cNvSpPr>
            <a:spLocks noGrp="1"/>
          </p:cNvSpPr>
          <p:nvPr>
            <p:ph type="ftr" sz="quarter" idx="11"/>
          </p:nvPr>
        </p:nvSpPr>
        <p:spPr/>
        <p:txBody>
          <a:bodyPr/>
          <a:lstStyle/>
          <a:p>
            <a:r>
              <a:rPr lang="en-US" dirty="0" smtClean="0"/>
              <a:t>© 2016 Pearson Education, Ltd. All rights reserved.</a:t>
            </a:r>
            <a:endParaRPr lang="en-US" dirty="0"/>
          </a:p>
        </p:txBody>
      </p:sp>
      <p:sp>
        <p:nvSpPr>
          <p:cNvPr id="6" name="Slide Number Placeholder 5"/>
          <p:cNvSpPr>
            <a:spLocks noGrp="1"/>
          </p:cNvSpPr>
          <p:nvPr>
            <p:ph type="sldNum" sz="quarter" idx="12"/>
          </p:nvPr>
        </p:nvSpPr>
        <p:spPr/>
        <p:txBody>
          <a:bodyPr/>
          <a:lstStyle/>
          <a:p>
            <a:fld id="{178C0FD6-96F5-477E-84AD-5C3BDD374342}" type="slidenum">
              <a:rPr lang="en-US" smtClean="0"/>
              <a:pPr/>
              <a:t>‹#›</a:t>
            </a:fld>
            <a:endParaRPr lang="en-US"/>
          </a:p>
        </p:txBody>
      </p:sp>
    </p:spTree>
    <p:extLst>
      <p:ext uri="{BB962C8B-B14F-4D97-AF65-F5344CB8AC3E}">
        <p14:creationId xmlns:p14="http://schemas.microsoft.com/office/powerpoint/2010/main" val="2605695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1"/>
          <p:cNvSpPr>
            <a:spLocks noGrp="1"/>
          </p:cNvSpPr>
          <p:nvPr>
            <p:ph type="ftr" sz="quarter" idx="11"/>
          </p:nvPr>
        </p:nvSpPr>
        <p:spPr>
          <a:xfrm>
            <a:off x="1752600" y="6400800"/>
            <a:ext cx="5486400" cy="365125"/>
          </a:xfrm>
        </p:spPr>
        <p:txBody>
          <a:bodyPr/>
          <a:lstStyle>
            <a:lvl1pPr>
              <a:defRPr/>
            </a:lvl1pPr>
          </a:lstStyle>
          <a:p>
            <a:pPr>
              <a:defRPr/>
            </a:pPr>
            <a:r>
              <a:rPr lang="en-US" dirty="0" smtClean="0"/>
              <a:t>© 2016 Pearson Education, Ltd. All rights reserved.</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8B97E8EA-6EFD-4D52-A190-AD79F09157EA}" type="slidenum">
              <a:rPr lang="en-US"/>
              <a:pPr>
                <a:defRPr/>
              </a:pPr>
              <a:t>‹#›</a:t>
            </a:fld>
            <a:endParaRPr lang="en-US"/>
          </a:p>
        </p:txBody>
      </p:sp>
    </p:spTree>
    <p:extLst>
      <p:ext uri="{BB962C8B-B14F-4D97-AF65-F5344CB8AC3E}">
        <p14:creationId xmlns:p14="http://schemas.microsoft.com/office/powerpoint/2010/main" val="323552158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8E11CF-8A07-4749-A117-069FDC0734B9}" type="datetime1">
              <a:rPr lang="en-US" smtClean="0"/>
              <a:t>8/27/2018</a:t>
            </a:fld>
            <a:endParaRPr lang="en-US"/>
          </a:p>
        </p:txBody>
      </p:sp>
      <p:sp>
        <p:nvSpPr>
          <p:cNvPr id="5" name="Footer Placeholder 4"/>
          <p:cNvSpPr>
            <a:spLocks noGrp="1"/>
          </p:cNvSpPr>
          <p:nvPr>
            <p:ph type="ftr" sz="quarter" idx="11"/>
          </p:nvPr>
        </p:nvSpPr>
        <p:spPr>
          <a:xfrm>
            <a:off x="2514600" y="6356350"/>
            <a:ext cx="4114800" cy="365125"/>
          </a:xfrm>
        </p:spPr>
        <p:txBody>
          <a:bodyPr/>
          <a:lstStyle/>
          <a:p>
            <a:r>
              <a:rPr lang="en-US" dirty="0" smtClean="0"/>
              <a:t>© 2016 Pearson Education, Ltd. All rights reserved.</a:t>
            </a:r>
            <a:endParaRPr lang="en-US" dirty="0"/>
          </a:p>
        </p:txBody>
      </p:sp>
      <p:sp>
        <p:nvSpPr>
          <p:cNvPr id="6" name="Slide Number Placeholder 5"/>
          <p:cNvSpPr>
            <a:spLocks noGrp="1"/>
          </p:cNvSpPr>
          <p:nvPr>
            <p:ph type="sldNum" sz="quarter" idx="12"/>
          </p:nvPr>
        </p:nvSpPr>
        <p:spPr/>
        <p:txBody>
          <a:bodyPr/>
          <a:lstStyle/>
          <a:p>
            <a:fld id="{178C0FD6-96F5-477E-84AD-5C3BDD374342}" type="slidenum">
              <a:rPr lang="en-US" smtClean="0"/>
              <a:pPr/>
              <a:t>‹#›</a:t>
            </a:fld>
            <a:endParaRPr lang="en-US"/>
          </a:p>
        </p:txBody>
      </p:sp>
    </p:spTree>
    <p:extLst>
      <p:ext uri="{BB962C8B-B14F-4D97-AF65-F5344CB8AC3E}">
        <p14:creationId xmlns:p14="http://schemas.microsoft.com/office/powerpoint/2010/main" val="3785987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21FA3-8F9E-4DE2-885B-2158848FA7CB}" type="datetime1">
              <a:rPr lang="en-US" smtClean="0"/>
              <a:t>8/27/2018</a:t>
            </a:fld>
            <a:endParaRPr lang="en-US"/>
          </a:p>
        </p:txBody>
      </p:sp>
      <p:sp>
        <p:nvSpPr>
          <p:cNvPr id="5" name="Footer Placeholder 4"/>
          <p:cNvSpPr>
            <a:spLocks noGrp="1"/>
          </p:cNvSpPr>
          <p:nvPr>
            <p:ph type="ftr" sz="quarter" idx="11"/>
          </p:nvPr>
        </p:nvSpPr>
        <p:spPr/>
        <p:txBody>
          <a:bodyPr/>
          <a:lstStyle/>
          <a:p>
            <a:r>
              <a:rPr lang="en-US" dirty="0" smtClean="0"/>
              <a:t>© 2016 Pearson Education, Ltd. All rights reserved.</a:t>
            </a:r>
            <a:endParaRPr lang="en-US" dirty="0"/>
          </a:p>
        </p:txBody>
      </p:sp>
      <p:sp>
        <p:nvSpPr>
          <p:cNvPr id="6" name="Slide Number Placeholder 5"/>
          <p:cNvSpPr>
            <a:spLocks noGrp="1"/>
          </p:cNvSpPr>
          <p:nvPr>
            <p:ph type="sldNum" sz="quarter" idx="12"/>
          </p:nvPr>
        </p:nvSpPr>
        <p:spPr/>
        <p:txBody>
          <a:bodyPr/>
          <a:lstStyle/>
          <a:p>
            <a:fld id="{178C0FD6-96F5-477E-84AD-5C3BDD374342}" type="slidenum">
              <a:rPr lang="en-US" smtClean="0"/>
              <a:pPr/>
              <a:t>‹#›</a:t>
            </a:fld>
            <a:endParaRPr lang="en-US"/>
          </a:p>
        </p:txBody>
      </p:sp>
    </p:spTree>
    <p:extLst>
      <p:ext uri="{BB962C8B-B14F-4D97-AF65-F5344CB8AC3E}">
        <p14:creationId xmlns:p14="http://schemas.microsoft.com/office/powerpoint/2010/main" val="3668963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CE5C86-5569-440E-8DD6-0ED1F2207C74}" type="datetime1">
              <a:rPr lang="en-US" smtClean="0"/>
              <a:t>8/27/2018</a:t>
            </a:fld>
            <a:endParaRPr lang="en-US"/>
          </a:p>
        </p:txBody>
      </p:sp>
      <p:sp>
        <p:nvSpPr>
          <p:cNvPr id="6" name="Footer Placeholder 5"/>
          <p:cNvSpPr>
            <a:spLocks noGrp="1"/>
          </p:cNvSpPr>
          <p:nvPr>
            <p:ph type="ftr" sz="quarter" idx="11"/>
          </p:nvPr>
        </p:nvSpPr>
        <p:spPr/>
        <p:txBody>
          <a:bodyPr/>
          <a:lstStyle/>
          <a:p>
            <a:r>
              <a:rPr lang="en-US" dirty="0" smtClean="0"/>
              <a:t>© 2016 Pearson Education, Ltd. All rights reserved.</a:t>
            </a:r>
            <a:endParaRPr lang="en-US" dirty="0"/>
          </a:p>
        </p:txBody>
      </p:sp>
      <p:sp>
        <p:nvSpPr>
          <p:cNvPr id="7" name="Slide Number Placeholder 6"/>
          <p:cNvSpPr>
            <a:spLocks noGrp="1"/>
          </p:cNvSpPr>
          <p:nvPr>
            <p:ph type="sldNum" sz="quarter" idx="12"/>
          </p:nvPr>
        </p:nvSpPr>
        <p:spPr/>
        <p:txBody>
          <a:bodyPr/>
          <a:lstStyle/>
          <a:p>
            <a:fld id="{178C0FD6-96F5-477E-84AD-5C3BDD374342}" type="slidenum">
              <a:rPr lang="en-US" smtClean="0"/>
              <a:pPr/>
              <a:t>‹#›</a:t>
            </a:fld>
            <a:endParaRPr lang="en-US"/>
          </a:p>
        </p:txBody>
      </p:sp>
    </p:spTree>
    <p:extLst>
      <p:ext uri="{BB962C8B-B14F-4D97-AF65-F5344CB8AC3E}">
        <p14:creationId xmlns:p14="http://schemas.microsoft.com/office/powerpoint/2010/main" val="1116739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EA159B-891C-45A0-9E86-F85DB31F27B4}" type="datetime1">
              <a:rPr lang="en-US" smtClean="0"/>
              <a:t>8/27/2018</a:t>
            </a:fld>
            <a:endParaRPr lang="en-US"/>
          </a:p>
        </p:txBody>
      </p:sp>
      <p:sp>
        <p:nvSpPr>
          <p:cNvPr id="8" name="Footer Placeholder 7"/>
          <p:cNvSpPr>
            <a:spLocks noGrp="1"/>
          </p:cNvSpPr>
          <p:nvPr>
            <p:ph type="ftr" sz="quarter" idx="11"/>
          </p:nvPr>
        </p:nvSpPr>
        <p:spPr/>
        <p:txBody>
          <a:bodyPr/>
          <a:lstStyle/>
          <a:p>
            <a:r>
              <a:rPr lang="en-US" dirty="0" smtClean="0"/>
              <a:t>© 2016 Pearson Education, Ltd. All rights reserved.</a:t>
            </a:r>
            <a:endParaRPr lang="en-US" dirty="0"/>
          </a:p>
        </p:txBody>
      </p:sp>
      <p:sp>
        <p:nvSpPr>
          <p:cNvPr id="9" name="Slide Number Placeholder 8"/>
          <p:cNvSpPr>
            <a:spLocks noGrp="1"/>
          </p:cNvSpPr>
          <p:nvPr>
            <p:ph type="sldNum" sz="quarter" idx="12"/>
          </p:nvPr>
        </p:nvSpPr>
        <p:spPr/>
        <p:txBody>
          <a:bodyPr/>
          <a:lstStyle/>
          <a:p>
            <a:fld id="{178C0FD6-96F5-477E-84AD-5C3BDD374342}" type="slidenum">
              <a:rPr lang="en-US" smtClean="0"/>
              <a:pPr/>
              <a:t>‹#›</a:t>
            </a:fld>
            <a:endParaRPr lang="en-US"/>
          </a:p>
        </p:txBody>
      </p:sp>
    </p:spTree>
    <p:extLst>
      <p:ext uri="{BB962C8B-B14F-4D97-AF65-F5344CB8AC3E}">
        <p14:creationId xmlns:p14="http://schemas.microsoft.com/office/powerpoint/2010/main" val="3556571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051F9E-A7EB-484C-9BA7-8A92864DBA9E}" type="datetime1">
              <a:rPr lang="en-US" smtClean="0"/>
              <a:t>8/27/2018</a:t>
            </a:fld>
            <a:endParaRPr lang="en-US"/>
          </a:p>
        </p:txBody>
      </p:sp>
      <p:sp>
        <p:nvSpPr>
          <p:cNvPr id="4" name="Footer Placeholder 3"/>
          <p:cNvSpPr>
            <a:spLocks noGrp="1"/>
          </p:cNvSpPr>
          <p:nvPr>
            <p:ph type="ftr" sz="quarter" idx="11"/>
          </p:nvPr>
        </p:nvSpPr>
        <p:spPr/>
        <p:txBody>
          <a:bodyPr/>
          <a:lstStyle/>
          <a:p>
            <a:r>
              <a:rPr lang="en-US" dirty="0" smtClean="0"/>
              <a:t>© 2016 Pearson Education, Ltd. All rights reserved.</a:t>
            </a:r>
            <a:endParaRPr lang="en-US" dirty="0"/>
          </a:p>
        </p:txBody>
      </p:sp>
      <p:sp>
        <p:nvSpPr>
          <p:cNvPr id="5" name="Slide Number Placeholder 4"/>
          <p:cNvSpPr>
            <a:spLocks noGrp="1"/>
          </p:cNvSpPr>
          <p:nvPr>
            <p:ph type="sldNum" sz="quarter" idx="12"/>
          </p:nvPr>
        </p:nvSpPr>
        <p:spPr/>
        <p:txBody>
          <a:bodyPr/>
          <a:lstStyle/>
          <a:p>
            <a:fld id="{178C0FD6-96F5-477E-84AD-5C3BDD374342}" type="slidenum">
              <a:rPr lang="en-US" smtClean="0"/>
              <a:pPr/>
              <a:t>‹#›</a:t>
            </a:fld>
            <a:endParaRPr lang="en-US"/>
          </a:p>
        </p:txBody>
      </p:sp>
    </p:spTree>
    <p:extLst>
      <p:ext uri="{BB962C8B-B14F-4D97-AF65-F5344CB8AC3E}">
        <p14:creationId xmlns:p14="http://schemas.microsoft.com/office/powerpoint/2010/main" val="3081949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48250D-547D-4510-8D48-8DE4B543E8B6}" type="datetime1">
              <a:rPr lang="en-US" smtClean="0"/>
              <a:t>8/27/2018</a:t>
            </a:fld>
            <a:endParaRPr lang="en-US"/>
          </a:p>
        </p:txBody>
      </p:sp>
      <p:sp>
        <p:nvSpPr>
          <p:cNvPr id="3" name="Footer Placeholder 2"/>
          <p:cNvSpPr>
            <a:spLocks noGrp="1"/>
          </p:cNvSpPr>
          <p:nvPr>
            <p:ph type="ftr" sz="quarter" idx="11"/>
          </p:nvPr>
        </p:nvSpPr>
        <p:spPr>
          <a:xfrm>
            <a:off x="2209800" y="6356350"/>
            <a:ext cx="5029200" cy="365125"/>
          </a:xfrm>
        </p:spPr>
        <p:txBody>
          <a:bodyPr/>
          <a:lstStyle/>
          <a:p>
            <a:r>
              <a:rPr lang="en-US" dirty="0" smtClean="0"/>
              <a:t>© 2016 Pearson Education, Ltd. All rights reserved.</a:t>
            </a:r>
            <a:endParaRPr lang="en-US" dirty="0"/>
          </a:p>
        </p:txBody>
      </p:sp>
      <p:sp>
        <p:nvSpPr>
          <p:cNvPr id="4" name="Slide Number Placeholder 3"/>
          <p:cNvSpPr>
            <a:spLocks noGrp="1"/>
          </p:cNvSpPr>
          <p:nvPr>
            <p:ph type="sldNum" sz="quarter" idx="12"/>
          </p:nvPr>
        </p:nvSpPr>
        <p:spPr/>
        <p:txBody>
          <a:bodyPr/>
          <a:lstStyle/>
          <a:p>
            <a:fld id="{178C0FD6-96F5-477E-84AD-5C3BDD374342}" type="slidenum">
              <a:rPr lang="en-US" smtClean="0"/>
              <a:pPr/>
              <a:t>‹#›</a:t>
            </a:fld>
            <a:endParaRPr lang="en-US"/>
          </a:p>
        </p:txBody>
      </p:sp>
    </p:spTree>
    <p:extLst>
      <p:ext uri="{BB962C8B-B14F-4D97-AF65-F5344CB8AC3E}">
        <p14:creationId xmlns:p14="http://schemas.microsoft.com/office/powerpoint/2010/main" val="2068177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93E40C-9950-4C27-A7A1-571FD7F736A9}" type="datetime1">
              <a:rPr lang="en-US" smtClean="0"/>
              <a:t>8/27/2018</a:t>
            </a:fld>
            <a:endParaRPr lang="en-US"/>
          </a:p>
        </p:txBody>
      </p:sp>
      <p:sp>
        <p:nvSpPr>
          <p:cNvPr id="6" name="Footer Placeholder 5"/>
          <p:cNvSpPr>
            <a:spLocks noGrp="1"/>
          </p:cNvSpPr>
          <p:nvPr>
            <p:ph type="ftr" sz="quarter" idx="11"/>
          </p:nvPr>
        </p:nvSpPr>
        <p:spPr/>
        <p:txBody>
          <a:bodyPr/>
          <a:lstStyle/>
          <a:p>
            <a:r>
              <a:rPr lang="en-US" dirty="0" smtClean="0"/>
              <a:t>© 2016 Pearson Education, Ltd. All rights reserved.</a:t>
            </a:r>
            <a:endParaRPr lang="en-US" dirty="0"/>
          </a:p>
        </p:txBody>
      </p:sp>
      <p:sp>
        <p:nvSpPr>
          <p:cNvPr id="7" name="Slide Number Placeholder 6"/>
          <p:cNvSpPr>
            <a:spLocks noGrp="1"/>
          </p:cNvSpPr>
          <p:nvPr>
            <p:ph type="sldNum" sz="quarter" idx="12"/>
          </p:nvPr>
        </p:nvSpPr>
        <p:spPr/>
        <p:txBody>
          <a:bodyPr/>
          <a:lstStyle/>
          <a:p>
            <a:fld id="{178C0FD6-96F5-477E-84AD-5C3BDD374342}" type="slidenum">
              <a:rPr lang="en-US" smtClean="0"/>
              <a:pPr/>
              <a:t>‹#›</a:t>
            </a:fld>
            <a:endParaRPr lang="en-US"/>
          </a:p>
        </p:txBody>
      </p:sp>
    </p:spTree>
    <p:extLst>
      <p:ext uri="{BB962C8B-B14F-4D97-AF65-F5344CB8AC3E}">
        <p14:creationId xmlns:p14="http://schemas.microsoft.com/office/powerpoint/2010/main" val="1731863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E16E6D-3B32-4E97-810D-BD7737AA24E5}" type="datetime1">
              <a:rPr lang="en-US" smtClean="0"/>
              <a:t>8/27/2018</a:t>
            </a:fld>
            <a:endParaRPr lang="en-US"/>
          </a:p>
        </p:txBody>
      </p:sp>
      <p:sp>
        <p:nvSpPr>
          <p:cNvPr id="6" name="Footer Placeholder 5"/>
          <p:cNvSpPr>
            <a:spLocks noGrp="1"/>
          </p:cNvSpPr>
          <p:nvPr>
            <p:ph type="ftr" sz="quarter" idx="11"/>
          </p:nvPr>
        </p:nvSpPr>
        <p:spPr/>
        <p:txBody>
          <a:bodyPr/>
          <a:lstStyle/>
          <a:p>
            <a:r>
              <a:rPr lang="en-US" dirty="0" smtClean="0"/>
              <a:t>© 2016 Pearson Education, Ltd. All rights reserved.</a:t>
            </a:r>
            <a:endParaRPr lang="en-US" dirty="0"/>
          </a:p>
        </p:txBody>
      </p:sp>
      <p:sp>
        <p:nvSpPr>
          <p:cNvPr id="7" name="Slide Number Placeholder 6"/>
          <p:cNvSpPr>
            <a:spLocks noGrp="1"/>
          </p:cNvSpPr>
          <p:nvPr>
            <p:ph type="sldNum" sz="quarter" idx="12"/>
          </p:nvPr>
        </p:nvSpPr>
        <p:spPr/>
        <p:txBody>
          <a:bodyPr/>
          <a:lstStyle/>
          <a:p>
            <a:fld id="{178C0FD6-96F5-477E-84AD-5C3BDD374342}" type="slidenum">
              <a:rPr lang="en-US" smtClean="0"/>
              <a:pPr/>
              <a:t>‹#›</a:t>
            </a:fld>
            <a:endParaRPr lang="en-US"/>
          </a:p>
        </p:txBody>
      </p:sp>
    </p:spTree>
    <p:extLst>
      <p:ext uri="{BB962C8B-B14F-4D97-AF65-F5344CB8AC3E}">
        <p14:creationId xmlns:p14="http://schemas.microsoft.com/office/powerpoint/2010/main" val="4157606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Cambria" panose="02040503050406030204" pitchFamily="18" charset="0"/>
              </a:defRPr>
            </a:lvl1pPr>
          </a:lstStyle>
          <a:p>
            <a:fld id="{2F5FAD72-B1CD-48FB-8862-51FE86B40483}" type="datetime1">
              <a:rPr lang="en-US" smtClean="0"/>
              <a:t>8/27/2018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ambria" panose="02040503050406030204" pitchFamily="18" charset="0"/>
              </a:defRPr>
            </a:lvl1pPr>
          </a:lstStyle>
          <a:p>
            <a:r>
              <a:rPr lang="en-US" dirty="0" smtClean="0"/>
              <a:t>© 2016 Pearson Education, Ltd. All rights reserved.</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Cambria" panose="02040503050406030204" pitchFamily="18" charset="0"/>
              </a:defRPr>
            </a:lvl1pPr>
          </a:lstStyle>
          <a:p>
            <a:fld id="{178C0FD6-96F5-477E-84AD-5C3BDD374342}" type="slidenum">
              <a:rPr lang="en-US" smtClean="0"/>
              <a:pPr/>
              <a:t>‹#›</a:t>
            </a:fld>
            <a:endParaRPr lang="en-US" dirty="0"/>
          </a:p>
        </p:txBody>
      </p:sp>
      <p:sp>
        <p:nvSpPr>
          <p:cNvPr id="7" name="Rectangle 12"/>
          <p:cNvSpPr>
            <a:spLocks noChangeArrowheads="1"/>
          </p:cNvSpPr>
          <p:nvPr userDrawn="1"/>
        </p:nvSpPr>
        <p:spPr bwMode="gray">
          <a:xfrm>
            <a:off x="-1588" y="6370638"/>
            <a:ext cx="9145588" cy="4953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solidFill>
                <a:srgbClr val="000000"/>
              </a:solidFill>
            </a:endParaRPr>
          </a:p>
        </p:txBody>
      </p:sp>
      <p:sp>
        <p:nvSpPr>
          <p:cNvPr id="8" name="Rectangle 8"/>
          <p:cNvSpPr>
            <a:spLocks noChangeArrowheads="1"/>
          </p:cNvSpPr>
          <p:nvPr userDrawn="1"/>
        </p:nvSpPr>
        <p:spPr bwMode="auto">
          <a:xfrm>
            <a:off x="2946042" y="6470134"/>
            <a:ext cx="52625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400" b="1" dirty="0" smtClean="0">
                <a:solidFill>
                  <a:schemeClr val="bg1"/>
                </a:solidFill>
                <a:latin typeface="Verdana" pitchFamily="34" charset="0"/>
              </a:rPr>
              <a:t>Authors: Paul </a:t>
            </a:r>
            <a:r>
              <a:rPr lang="en-US" altLang="en-US" sz="1400" b="1" dirty="0" err="1" smtClean="0">
                <a:solidFill>
                  <a:schemeClr val="bg1"/>
                </a:solidFill>
                <a:latin typeface="Verdana" pitchFamily="34" charset="0"/>
              </a:rPr>
              <a:t>Deitel</a:t>
            </a:r>
            <a:r>
              <a:rPr lang="en-US" altLang="en-US" sz="1400" b="1" dirty="0" smtClean="0">
                <a:solidFill>
                  <a:schemeClr val="bg1"/>
                </a:solidFill>
                <a:latin typeface="Verdana" pitchFamily="34" charset="0"/>
              </a:rPr>
              <a:t> and Harvey </a:t>
            </a:r>
            <a:r>
              <a:rPr lang="en-US" altLang="en-US" sz="1400" b="1" dirty="0" err="1" smtClean="0">
                <a:solidFill>
                  <a:schemeClr val="bg1"/>
                </a:solidFill>
                <a:latin typeface="Verdana" pitchFamily="34" charset="0"/>
              </a:rPr>
              <a:t>Deitel</a:t>
            </a:r>
            <a:endParaRPr lang="en-US" altLang="en-US" sz="1400" b="1" dirty="0">
              <a:solidFill>
                <a:schemeClr val="bg1"/>
              </a:solidFill>
              <a:latin typeface="Verdana" pitchFamily="34" charset="0"/>
            </a:endParaRPr>
          </a:p>
        </p:txBody>
      </p:sp>
      <p:sp>
        <p:nvSpPr>
          <p:cNvPr id="9" name="Rectangle 9"/>
          <p:cNvSpPr>
            <a:spLocks noChangeArrowheads="1"/>
          </p:cNvSpPr>
          <p:nvPr userDrawn="1"/>
        </p:nvSpPr>
        <p:spPr bwMode="auto">
          <a:xfrm>
            <a:off x="90488" y="6473924"/>
            <a:ext cx="4572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400" b="1" dirty="0" smtClean="0">
                <a:solidFill>
                  <a:schemeClr val="bg1"/>
                </a:solidFill>
                <a:latin typeface="Verdana" pitchFamily="34" charset="0"/>
              </a:rPr>
              <a:t>C - How to Program, 8e</a:t>
            </a:r>
            <a:endParaRPr lang="en-US" altLang="en-US" sz="1400" b="1" dirty="0">
              <a:solidFill>
                <a:schemeClr val="bg1"/>
              </a:solidFill>
              <a:latin typeface="Verdana" pitchFamily="34" charset="0"/>
            </a:endParaRPr>
          </a:p>
        </p:txBody>
      </p:sp>
      <p:sp>
        <p:nvSpPr>
          <p:cNvPr id="10" name="Rectangle 10"/>
          <p:cNvSpPr>
            <a:spLocks noChangeArrowheads="1"/>
          </p:cNvSpPr>
          <p:nvPr userDrawn="1"/>
        </p:nvSpPr>
        <p:spPr bwMode="auto">
          <a:xfrm rot="16200000">
            <a:off x="6575425" y="3155950"/>
            <a:ext cx="47291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000" b="1" dirty="0">
                <a:latin typeface="Verdana" pitchFamily="34" charset="0"/>
              </a:rPr>
              <a:t>Copyright © </a:t>
            </a:r>
            <a:r>
              <a:rPr lang="en-US" altLang="en-US" sz="1000" b="1" dirty="0" smtClean="0">
                <a:latin typeface="Verdana" pitchFamily="34" charset="0"/>
              </a:rPr>
              <a:t>2018 </a:t>
            </a:r>
            <a:r>
              <a:rPr lang="en-US" altLang="en-US" sz="1000" b="1" dirty="0">
                <a:latin typeface="Verdana" pitchFamily="34" charset="0"/>
              </a:rPr>
              <a:t>Pearson India Education Services Pvt. Ltd</a:t>
            </a:r>
          </a:p>
        </p:txBody>
      </p:sp>
      <p:pic>
        <p:nvPicPr>
          <p:cNvPr id="11" name="Picture 1"/>
          <p:cNvPicPr>
            <a:picLocks noChangeAspect="1"/>
          </p:cNvPicPr>
          <p:nvPr userDrawn="1"/>
        </p:nvPicPr>
        <p:blipFill>
          <a:blip r:embed="rId14">
            <a:extLst>
              <a:ext uri="{28A0092B-C50C-407E-A947-70E740481C1C}">
                <a14:useLocalDpi xmlns:a14="http://schemas.microsoft.com/office/drawing/2010/main" val="0"/>
              </a:ext>
            </a:extLst>
          </a:blip>
          <a:srcRect r="68925"/>
          <a:stretch>
            <a:fillRect/>
          </a:stretch>
        </p:blipFill>
        <p:spPr bwMode="auto">
          <a:xfrm>
            <a:off x="7454900" y="6435725"/>
            <a:ext cx="3619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
          <p:cNvPicPr>
            <a:picLocks noChangeAspect="1"/>
          </p:cNvPicPr>
          <p:nvPr userDrawn="1"/>
        </p:nvPicPr>
        <p:blipFill>
          <a:blip r:embed="rId15">
            <a:extLst>
              <a:ext uri="{28A0092B-C50C-407E-A947-70E740481C1C}">
                <a14:useLocalDpi xmlns:a14="http://schemas.microsoft.com/office/drawing/2010/main" val="0"/>
              </a:ext>
            </a:extLst>
          </a:blip>
          <a:srcRect l="31075"/>
          <a:stretch>
            <a:fillRect/>
          </a:stretch>
        </p:blipFill>
        <p:spPr bwMode="auto">
          <a:xfrm>
            <a:off x="7829550" y="6370638"/>
            <a:ext cx="10906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1649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b="0" i="0" u="none" kern="1200">
          <a:solidFill>
            <a:schemeClr val="tx1"/>
          </a:solidFill>
          <a:latin typeface="Cambria" panose="02040503050406030204"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pPr>
              <a:defRPr/>
            </a:pPr>
            <a:r>
              <a:rPr lang="en-US" dirty="0" smtClean="0"/>
              <a:t>Chapter 2</a:t>
            </a:r>
            <a:br>
              <a:rPr lang="en-US" dirty="0" smtClean="0"/>
            </a:br>
            <a:r>
              <a:rPr lang="en-US" dirty="0" smtClean="0"/>
              <a:t>Introduction to C Programming</a:t>
            </a:r>
            <a:endParaRPr lang="en-US" dirty="0"/>
          </a:p>
        </p:txBody>
      </p:sp>
    </p:spTree>
    <p:extLst>
      <p:ext uri="{BB962C8B-B14F-4D97-AF65-F5344CB8AC3E}">
        <p14:creationId xmlns:p14="http://schemas.microsoft.com/office/powerpoint/2010/main" val="22602991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2.2  </a:t>
            </a:r>
            <a:r>
              <a:rPr lang="en-US" dirty="0" smtClean="0">
                <a:solidFill>
                  <a:srgbClr val="3380E6"/>
                </a:solidFill>
                <a:latin typeface="Arial"/>
              </a:rPr>
              <a:t>A Simple C Program: </a:t>
            </a:r>
            <a:br>
              <a:rPr lang="en-US" dirty="0" smtClean="0">
                <a:solidFill>
                  <a:srgbClr val="3380E6"/>
                </a:solidFill>
                <a:latin typeface="Arial"/>
              </a:rPr>
            </a:br>
            <a:r>
              <a:rPr lang="en-US" dirty="0" smtClean="0">
                <a:solidFill>
                  <a:srgbClr val="3380E6"/>
                </a:solidFill>
                <a:latin typeface="Arial"/>
              </a:rPr>
              <a:t>Printing a Line of Text (Cont.)</a:t>
            </a:r>
          </a:p>
        </p:txBody>
      </p:sp>
      <p:sp>
        <p:nvSpPr>
          <p:cNvPr id="3" name="Text Placeholder 2"/>
          <p:cNvSpPr>
            <a:spLocks noGrp="1"/>
          </p:cNvSpPr>
          <p:nvPr>
            <p:ph type="body" idx="1"/>
          </p:nvPr>
        </p:nvSpPr>
        <p:spPr/>
        <p:txBody>
          <a:bodyPr>
            <a:normAutofit lnSpcReduction="10000"/>
          </a:bodyPr>
          <a:lstStyle/>
          <a:p>
            <a:pPr eaLnBrk="1" hangingPunct="1">
              <a:lnSpc>
                <a:spcPct val="80000"/>
              </a:lnSpc>
              <a:defRPr/>
            </a:pPr>
            <a:r>
              <a:rPr lang="en-US" sz="2500" dirty="0" smtClean="0">
                <a:solidFill>
                  <a:srgbClr val="000000"/>
                </a:solidFill>
              </a:rPr>
              <a:t>Lines beginning with </a:t>
            </a:r>
            <a:r>
              <a:rPr lang="en-US" sz="2500" dirty="0" smtClean="0">
                <a:solidFill>
                  <a:srgbClr val="000000"/>
                </a:solidFill>
                <a:latin typeface="Consolas" panose="020B0609020204030204" pitchFamily="49" charset="0"/>
              </a:rPr>
              <a:t>#</a:t>
            </a:r>
            <a:r>
              <a:rPr lang="en-US" sz="2500" dirty="0" smtClean="0">
                <a:solidFill>
                  <a:srgbClr val="000000"/>
                </a:solidFill>
              </a:rPr>
              <a:t> are processed by the preprocessor before compilation.</a:t>
            </a:r>
          </a:p>
          <a:p>
            <a:pPr eaLnBrk="1" hangingPunct="1">
              <a:lnSpc>
                <a:spcPct val="80000"/>
              </a:lnSpc>
              <a:defRPr/>
            </a:pPr>
            <a:r>
              <a:rPr lang="en-US" sz="2500" dirty="0" smtClean="0">
                <a:solidFill>
                  <a:srgbClr val="000000"/>
                </a:solidFill>
              </a:rPr>
              <a:t>Line 3 tells the preprocessor to include the contents of the </a:t>
            </a:r>
            <a:r>
              <a:rPr lang="en-US" sz="2500" dirty="0" smtClean="0">
                <a:solidFill>
                  <a:srgbClr val="0000FF"/>
                </a:solidFill>
              </a:rPr>
              <a:t>standard input/output header</a:t>
            </a:r>
            <a:r>
              <a:rPr lang="en-US" sz="2500" dirty="0" smtClean="0">
                <a:solidFill>
                  <a:srgbClr val="000000"/>
                </a:solidFill>
              </a:rPr>
              <a:t> (</a:t>
            </a:r>
            <a:r>
              <a:rPr lang="en-US" sz="2500" dirty="0" smtClean="0">
                <a:solidFill>
                  <a:srgbClr val="0000FF"/>
                </a:solidFill>
                <a:latin typeface="LucidaSansTypewriter" pitchFamily="49" charset="0"/>
              </a:rPr>
              <a:t>&lt;</a:t>
            </a:r>
            <a:r>
              <a:rPr lang="en-US" sz="2500" dirty="0" err="1" smtClean="0">
                <a:solidFill>
                  <a:srgbClr val="0000FF"/>
                </a:solidFill>
                <a:latin typeface="LucidaSansTypewriter" pitchFamily="49" charset="0"/>
              </a:rPr>
              <a:t>stdio.h</a:t>
            </a:r>
            <a:r>
              <a:rPr lang="en-US" sz="2500" dirty="0" smtClean="0">
                <a:solidFill>
                  <a:srgbClr val="0000FF"/>
                </a:solidFill>
                <a:latin typeface="LucidaSansTypewriter" pitchFamily="49" charset="0"/>
              </a:rPr>
              <a:t>&gt;</a:t>
            </a:r>
            <a:r>
              <a:rPr lang="en-US" sz="2500" dirty="0" smtClean="0">
                <a:solidFill>
                  <a:srgbClr val="000000"/>
                </a:solidFill>
              </a:rPr>
              <a:t>) in the program.</a:t>
            </a:r>
          </a:p>
          <a:p>
            <a:pPr eaLnBrk="1" hangingPunct="1">
              <a:lnSpc>
                <a:spcPct val="80000"/>
              </a:lnSpc>
              <a:defRPr/>
            </a:pPr>
            <a:r>
              <a:rPr lang="en-US" sz="2500" dirty="0" smtClean="0">
                <a:solidFill>
                  <a:srgbClr val="000000"/>
                </a:solidFill>
              </a:rPr>
              <a:t>This header contains information used by the compiler when compiling calls to standard input/output library functions such as </a:t>
            </a:r>
            <a:r>
              <a:rPr lang="en-US" sz="2500" dirty="0" err="1" smtClean="0">
                <a:solidFill>
                  <a:srgbClr val="000000"/>
                </a:solidFill>
                <a:latin typeface="Consolas" panose="020B0609020204030204" pitchFamily="49" charset="0"/>
              </a:rPr>
              <a:t>printf</a:t>
            </a:r>
            <a:r>
              <a:rPr lang="en-US" sz="2500" dirty="0" smtClean="0">
                <a:solidFill>
                  <a:srgbClr val="000000"/>
                </a:solidFill>
              </a:rPr>
              <a:t>.</a:t>
            </a:r>
          </a:p>
          <a:p>
            <a:pPr marL="109537" indent="0" eaLnBrk="1" hangingPunct="1">
              <a:lnSpc>
                <a:spcPct val="80000"/>
              </a:lnSpc>
              <a:buFont typeface="Wingdings 3" pitchFamily="18" charset="2"/>
              <a:buNone/>
              <a:defRPr/>
            </a:pPr>
            <a:r>
              <a:rPr lang="en-US" sz="2500" b="1" i="1" dirty="0" smtClean="0">
                <a:solidFill>
                  <a:srgbClr val="000000"/>
                </a:solidFill>
              </a:rPr>
              <a:t>Blank Lines and White Space</a:t>
            </a:r>
          </a:p>
          <a:p>
            <a:pPr eaLnBrk="1" hangingPunct="1">
              <a:lnSpc>
                <a:spcPct val="80000"/>
              </a:lnSpc>
              <a:defRPr/>
            </a:pPr>
            <a:r>
              <a:rPr lang="en-US" sz="2500" dirty="0" smtClean="0">
                <a:solidFill>
                  <a:srgbClr val="000000"/>
                </a:solidFill>
              </a:rPr>
              <a:t>You use blank lines, space characters and tab characters (i.e., “tabs”) to make programs easier to read. </a:t>
            </a:r>
          </a:p>
          <a:p>
            <a:pPr eaLnBrk="1" hangingPunct="1">
              <a:lnSpc>
                <a:spcPct val="80000"/>
              </a:lnSpc>
              <a:defRPr/>
            </a:pPr>
            <a:r>
              <a:rPr lang="en-US" sz="2500" dirty="0" smtClean="0">
                <a:solidFill>
                  <a:srgbClr val="000000"/>
                </a:solidFill>
              </a:rPr>
              <a:t>Together, these characters are known as </a:t>
            </a:r>
            <a:r>
              <a:rPr lang="en-US" sz="2500" dirty="0" smtClean="0">
                <a:solidFill>
                  <a:srgbClr val="0000FF"/>
                </a:solidFill>
              </a:rPr>
              <a:t>white space</a:t>
            </a:r>
            <a:r>
              <a:rPr lang="en-US" sz="2500" dirty="0" smtClean="0">
                <a:solidFill>
                  <a:srgbClr val="000000"/>
                </a:solidFill>
              </a:rPr>
              <a:t>. White-space characters are normally ignored by the compiler. </a:t>
            </a:r>
          </a:p>
        </p:txBody>
      </p:sp>
    </p:spTree>
    <p:extLst>
      <p:ext uri="{BB962C8B-B14F-4D97-AF65-F5344CB8AC3E}">
        <p14:creationId xmlns:p14="http://schemas.microsoft.com/office/powerpoint/2010/main" val="320855294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Arial"/>
              </a:rPr>
              <a:t>2.7  </a:t>
            </a:r>
            <a:r>
              <a:rPr lang="en-US" dirty="0" smtClean="0">
                <a:solidFill>
                  <a:srgbClr val="3380E6"/>
                </a:solidFill>
                <a:latin typeface="Arial"/>
              </a:rPr>
              <a:t>Secure C Programming (cont.)</a:t>
            </a:r>
          </a:p>
        </p:txBody>
      </p:sp>
      <p:sp>
        <p:nvSpPr>
          <p:cNvPr id="110595" name="Text Placeholder 2"/>
          <p:cNvSpPr>
            <a:spLocks noGrp="1"/>
          </p:cNvSpPr>
          <p:nvPr>
            <p:ph type="body" idx="1"/>
          </p:nvPr>
        </p:nvSpPr>
        <p:spPr/>
        <p:txBody>
          <a:bodyPr>
            <a:normAutofit lnSpcReduction="10000"/>
          </a:bodyPr>
          <a:lstStyle/>
          <a:p>
            <a:r>
              <a:rPr lang="en-US" altLang="en-US" dirty="0" smtClean="0">
                <a:solidFill>
                  <a:srgbClr val="000000"/>
                </a:solidFill>
              </a:rPr>
              <a:t>If </a:t>
            </a:r>
            <a:r>
              <a:rPr lang="en-US" altLang="en-US" dirty="0">
                <a:solidFill>
                  <a:srgbClr val="000000"/>
                </a:solidFill>
              </a:rPr>
              <a:t>you need to display a string without a terminating newline character, use </a:t>
            </a:r>
            <a:r>
              <a:rPr lang="en-US" altLang="en-US" dirty="0" err="1">
                <a:solidFill>
                  <a:srgbClr val="000000"/>
                </a:solidFill>
                <a:latin typeface="Consolas" panose="020B0609020204030204" pitchFamily="49" charset="0"/>
                <a:cs typeface="Consolas" panose="020B0609020204030204" pitchFamily="49" charset="0"/>
              </a:rPr>
              <a:t>printf</a:t>
            </a:r>
            <a:r>
              <a:rPr lang="en-US" altLang="en-US" dirty="0">
                <a:solidFill>
                  <a:srgbClr val="000000"/>
                </a:solidFill>
              </a:rPr>
              <a:t> with two </a:t>
            </a:r>
            <a:r>
              <a:rPr lang="en-US" altLang="en-US" dirty="0" smtClean="0">
                <a:solidFill>
                  <a:srgbClr val="000000"/>
                </a:solidFill>
              </a:rPr>
              <a:t>arguments.</a:t>
            </a:r>
          </a:p>
          <a:p>
            <a:pPr lvl="1"/>
            <a:r>
              <a:rPr lang="en-US" altLang="en-US" dirty="0" smtClean="0">
                <a:solidFill>
                  <a:srgbClr val="000000"/>
                </a:solidFill>
              </a:rPr>
              <a:t>For example</a:t>
            </a:r>
            <a:endParaRPr lang="en-US" altLang="en-US" dirty="0">
              <a:solidFill>
                <a:srgbClr val="000000"/>
              </a:solidFill>
            </a:endParaRPr>
          </a:p>
          <a:p>
            <a:pPr lvl="2"/>
            <a:r>
              <a:rPr lang="en-US" altLang="en-US" dirty="0" err="1">
                <a:solidFill>
                  <a:srgbClr val="000000"/>
                </a:solidFill>
                <a:latin typeface="Consolas" panose="020B0609020204030204" pitchFamily="49" charset="0"/>
                <a:cs typeface="Consolas" panose="020B0609020204030204" pitchFamily="49" charset="0"/>
              </a:rPr>
              <a:t>printf</a:t>
            </a:r>
            <a:r>
              <a:rPr lang="en-US" altLang="en-US" dirty="0">
                <a:solidFill>
                  <a:srgbClr val="000000"/>
                </a:solidFill>
                <a:latin typeface="Consolas" panose="020B0609020204030204" pitchFamily="49" charset="0"/>
                <a:cs typeface="Consolas" panose="020B0609020204030204" pitchFamily="49" charset="0"/>
              </a:rPr>
              <a:t>( "Welcome " </a:t>
            </a:r>
            <a:r>
              <a:rPr lang="en-US" altLang="en-US" dirty="0" smtClean="0">
                <a:solidFill>
                  <a:srgbClr val="000000"/>
                </a:solidFill>
                <a:latin typeface="Consolas" panose="020B0609020204030204" pitchFamily="49" charset="0"/>
                <a:cs typeface="Consolas" panose="020B0609020204030204" pitchFamily="49" charset="0"/>
              </a:rPr>
              <a:t>);</a:t>
            </a:r>
            <a:endParaRPr lang="en-US" altLang="en-US" dirty="0">
              <a:solidFill>
                <a:srgbClr val="000000"/>
              </a:solidFill>
              <a:latin typeface="Consolas" panose="020B0609020204030204" pitchFamily="49" charset="0"/>
              <a:cs typeface="Consolas" panose="020B0609020204030204" pitchFamily="49" charset="0"/>
            </a:endParaRPr>
          </a:p>
          <a:p>
            <a:pPr lvl="1"/>
            <a:r>
              <a:rPr lang="en-US" altLang="en-US" dirty="0">
                <a:solidFill>
                  <a:srgbClr val="000000"/>
                </a:solidFill>
              </a:rPr>
              <a:t>should be written as:</a:t>
            </a:r>
          </a:p>
          <a:p>
            <a:pPr lvl="2"/>
            <a:r>
              <a:rPr lang="en-US" altLang="en-US" dirty="0" err="1">
                <a:solidFill>
                  <a:srgbClr val="000000"/>
                </a:solidFill>
                <a:latin typeface="Consolas" panose="020B0609020204030204" pitchFamily="49" charset="0"/>
                <a:cs typeface="Consolas" panose="020B0609020204030204" pitchFamily="49" charset="0"/>
              </a:rPr>
              <a:t>printf</a:t>
            </a:r>
            <a:r>
              <a:rPr lang="en-US" altLang="en-US" dirty="0">
                <a:solidFill>
                  <a:srgbClr val="000000"/>
                </a:solidFill>
                <a:latin typeface="Consolas" panose="020B0609020204030204" pitchFamily="49" charset="0"/>
                <a:cs typeface="Consolas" panose="020B0609020204030204" pitchFamily="49" charset="0"/>
              </a:rPr>
              <a:t>( "%s", "Welcome " </a:t>
            </a:r>
            <a:r>
              <a:rPr lang="en-US" altLang="en-US" dirty="0" smtClean="0">
                <a:solidFill>
                  <a:srgbClr val="000000"/>
                </a:solidFill>
                <a:latin typeface="Consolas" panose="020B0609020204030204" pitchFamily="49" charset="0"/>
                <a:cs typeface="Consolas" panose="020B0609020204030204" pitchFamily="49" charset="0"/>
              </a:rPr>
              <a:t>);</a:t>
            </a:r>
          </a:p>
          <a:p>
            <a:pPr lvl="1"/>
            <a:r>
              <a:rPr lang="en-US" altLang="en-US" dirty="0" smtClean="0">
                <a:solidFill>
                  <a:srgbClr val="000000"/>
                </a:solidFill>
              </a:rPr>
              <a:t>These </a:t>
            </a:r>
            <a:r>
              <a:rPr lang="en-US" altLang="en-US" dirty="0">
                <a:solidFill>
                  <a:srgbClr val="000000"/>
                </a:solidFill>
              </a:rPr>
              <a:t>changes are responsible coding practices that </a:t>
            </a:r>
            <a:r>
              <a:rPr lang="en-US" altLang="en-US" dirty="0" smtClean="0">
                <a:solidFill>
                  <a:srgbClr val="000000"/>
                </a:solidFill>
              </a:rPr>
              <a:t>eliminate </a:t>
            </a:r>
            <a:r>
              <a:rPr lang="en-US" altLang="en-US" dirty="0">
                <a:solidFill>
                  <a:srgbClr val="000000"/>
                </a:solidFill>
              </a:rPr>
              <a:t>certain security </a:t>
            </a:r>
            <a:r>
              <a:rPr lang="en-US" altLang="en-US" dirty="0" smtClean="0">
                <a:solidFill>
                  <a:srgbClr val="000000"/>
                </a:solidFill>
              </a:rPr>
              <a:t>C vulnerabilities </a:t>
            </a:r>
            <a:r>
              <a:rPr lang="en-US" altLang="en-US" dirty="0">
                <a:solidFill>
                  <a:srgbClr val="000000"/>
                </a:solidFill>
              </a:rPr>
              <a:t>as we get deeper into </a:t>
            </a:r>
            <a:r>
              <a:rPr lang="en-US" altLang="en-US" dirty="0" smtClean="0">
                <a:solidFill>
                  <a:srgbClr val="000000"/>
                </a:solidFill>
              </a:rPr>
              <a:t>C</a:t>
            </a:r>
            <a:endParaRPr lang="en-US" altLang="en-US" dirty="0">
              <a:solidFill>
                <a:srgbClr val="000000"/>
              </a:solidFill>
            </a:endParaRPr>
          </a:p>
        </p:txBody>
      </p:sp>
    </p:spTree>
    <p:extLst>
      <p:ext uri="{BB962C8B-B14F-4D97-AF65-F5344CB8AC3E}">
        <p14:creationId xmlns:p14="http://schemas.microsoft.com/office/powerpoint/2010/main" val="302220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2.2  </a:t>
            </a:r>
            <a:r>
              <a:rPr lang="en-US" dirty="0" smtClean="0">
                <a:solidFill>
                  <a:srgbClr val="3380E6"/>
                </a:solidFill>
                <a:latin typeface="Arial"/>
              </a:rPr>
              <a:t>A Simple C Program: </a:t>
            </a:r>
            <a:br>
              <a:rPr lang="en-US" dirty="0" smtClean="0">
                <a:solidFill>
                  <a:srgbClr val="3380E6"/>
                </a:solidFill>
                <a:latin typeface="Arial"/>
              </a:rPr>
            </a:br>
            <a:r>
              <a:rPr lang="en-US" dirty="0" smtClean="0">
                <a:solidFill>
                  <a:srgbClr val="3380E6"/>
                </a:solidFill>
                <a:latin typeface="Arial"/>
              </a:rPr>
              <a:t>Printing a Line of Text (Cont.)</a:t>
            </a:r>
          </a:p>
        </p:txBody>
      </p:sp>
      <p:sp>
        <p:nvSpPr>
          <p:cNvPr id="3" name="Text Placeholder 2"/>
          <p:cNvSpPr>
            <a:spLocks noGrp="1"/>
          </p:cNvSpPr>
          <p:nvPr>
            <p:ph type="body" idx="1"/>
          </p:nvPr>
        </p:nvSpPr>
        <p:spPr/>
        <p:txBody>
          <a:bodyPr>
            <a:normAutofit/>
          </a:bodyPr>
          <a:lstStyle/>
          <a:p>
            <a:pPr marL="109537" indent="0" eaLnBrk="1" hangingPunct="1">
              <a:lnSpc>
                <a:spcPct val="80000"/>
              </a:lnSpc>
              <a:buFont typeface="Wingdings 3" pitchFamily="18" charset="2"/>
              <a:buNone/>
              <a:defRPr/>
            </a:pPr>
            <a:r>
              <a:rPr lang="en-US" sz="2500" b="1" i="1" dirty="0" smtClean="0">
                <a:solidFill>
                  <a:srgbClr val="000000"/>
                </a:solidFill>
              </a:rPr>
              <a:t>The </a:t>
            </a:r>
            <a:r>
              <a:rPr lang="en-US" sz="2400" b="1" i="1" dirty="0" smtClean="0">
                <a:solidFill>
                  <a:srgbClr val="000000"/>
                </a:solidFill>
                <a:latin typeface="Consolas" panose="020B0609020204030204" pitchFamily="49" charset="0"/>
              </a:rPr>
              <a:t>main</a:t>
            </a:r>
            <a:r>
              <a:rPr lang="en-US" sz="2400" b="1" i="1" dirty="0" smtClean="0">
                <a:solidFill>
                  <a:srgbClr val="000000"/>
                </a:solidFill>
              </a:rPr>
              <a:t> </a:t>
            </a:r>
            <a:r>
              <a:rPr lang="en-US" sz="2500" b="1" i="1" dirty="0" smtClean="0">
                <a:solidFill>
                  <a:srgbClr val="000000"/>
                </a:solidFill>
              </a:rPr>
              <a:t>Function</a:t>
            </a:r>
          </a:p>
          <a:p>
            <a:pPr>
              <a:lnSpc>
                <a:spcPct val="80000"/>
              </a:lnSpc>
              <a:defRPr/>
            </a:pPr>
            <a:r>
              <a:rPr lang="en-US" sz="2700" b="1" dirty="0" err="1" smtClean="0">
                <a:solidFill>
                  <a:srgbClr val="0000FF"/>
                </a:solidFill>
                <a:latin typeface="Consolas" panose="020B0609020204030204" pitchFamily="49" charset="0"/>
              </a:rPr>
              <a:t>int</a:t>
            </a:r>
            <a:r>
              <a:rPr lang="en-US" sz="2700" b="1" dirty="0" smtClean="0">
                <a:solidFill>
                  <a:srgbClr val="000000"/>
                </a:solidFill>
                <a:latin typeface="Consolas" panose="020B0609020204030204" pitchFamily="49" charset="0"/>
              </a:rPr>
              <a:t> main( </a:t>
            </a:r>
            <a:r>
              <a:rPr lang="en-US" sz="2700" b="1" dirty="0" smtClean="0">
                <a:solidFill>
                  <a:srgbClr val="0000FF"/>
                </a:solidFill>
                <a:latin typeface="Consolas" panose="020B0609020204030204" pitchFamily="49" charset="0"/>
              </a:rPr>
              <a:t>void</a:t>
            </a:r>
            <a:r>
              <a:rPr lang="en-US" sz="2700" b="1" dirty="0" smtClean="0">
                <a:solidFill>
                  <a:srgbClr val="000000"/>
                </a:solidFill>
                <a:latin typeface="Consolas" panose="020B0609020204030204" pitchFamily="49" charset="0"/>
              </a:rPr>
              <a:t> )</a:t>
            </a:r>
          </a:p>
          <a:p>
            <a:pPr lvl="1">
              <a:lnSpc>
                <a:spcPct val="80000"/>
              </a:lnSpc>
              <a:defRPr/>
            </a:pPr>
            <a:r>
              <a:rPr lang="en-US" sz="2100" dirty="0" smtClean="0">
                <a:solidFill>
                  <a:srgbClr val="000000"/>
                </a:solidFill>
              </a:rPr>
              <a:t>is a part of every C program.</a:t>
            </a:r>
          </a:p>
          <a:p>
            <a:pPr lvl="1">
              <a:lnSpc>
                <a:spcPct val="80000"/>
              </a:lnSpc>
              <a:defRPr/>
            </a:pPr>
            <a:r>
              <a:rPr lang="en-US" sz="2100" dirty="0" smtClean="0">
                <a:solidFill>
                  <a:srgbClr val="000000"/>
                </a:solidFill>
              </a:rPr>
              <a:t>The parentheses after </a:t>
            </a:r>
            <a:r>
              <a:rPr lang="en-US" sz="2100" dirty="0" smtClean="0">
                <a:solidFill>
                  <a:srgbClr val="000000"/>
                </a:solidFill>
                <a:latin typeface="Consolas" panose="020B0609020204030204" pitchFamily="49" charset="0"/>
              </a:rPr>
              <a:t>main</a:t>
            </a:r>
            <a:r>
              <a:rPr lang="en-US" sz="2100" dirty="0" smtClean="0">
                <a:solidFill>
                  <a:srgbClr val="000000"/>
                </a:solidFill>
              </a:rPr>
              <a:t> indicate that </a:t>
            </a:r>
            <a:r>
              <a:rPr lang="en-US" sz="2100" dirty="0" smtClean="0">
                <a:solidFill>
                  <a:srgbClr val="000000"/>
                </a:solidFill>
                <a:latin typeface="Consolas" panose="020B0609020204030204" pitchFamily="49" charset="0"/>
              </a:rPr>
              <a:t>main</a:t>
            </a:r>
            <a:r>
              <a:rPr lang="en-US" sz="2100" dirty="0" smtClean="0">
                <a:solidFill>
                  <a:srgbClr val="000000"/>
                </a:solidFill>
              </a:rPr>
              <a:t> is a program building block called a </a:t>
            </a:r>
            <a:r>
              <a:rPr lang="en-US" sz="2100" dirty="0" smtClean="0">
                <a:solidFill>
                  <a:srgbClr val="0000FF"/>
                </a:solidFill>
              </a:rPr>
              <a:t>function</a:t>
            </a:r>
            <a:r>
              <a:rPr lang="en-US" sz="2100" dirty="0" smtClean="0">
                <a:solidFill>
                  <a:srgbClr val="000000"/>
                </a:solidFill>
              </a:rPr>
              <a:t>.</a:t>
            </a:r>
          </a:p>
        </p:txBody>
      </p:sp>
    </p:spTree>
    <p:extLst>
      <p:ext uri="{BB962C8B-B14F-4D97-AF65-F5344CB8AC3E}">
        <p14:creationId xmlns:p14="http://schemas.microsoft.com/office/powerpoint/2010/main" val="3525475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2.2  </a:t>
            </a:r>
            <a:r>
              <a:rPr lang="en-US" dirty="0" smtClean="0">
                <a:solidFill>
                  <a:srgbClr val="3380E6"/>
                </a:solidFill>
                <a:latin typeface="Arial"/>
              </a:rPr>
              <a:t>A Simple C Program: </a:t>
            </a:r>
            <a:br>
              <a:rPr lang="en-US" dirty="0" smtClean="0">
                <a:solidFill>
                  <a:srgbClr val="3380E6"/>
                </a:solidFill>
                <a:latin typeface="Arial"/>
              </a:rPr>
            </a:br>
            <a:r>
              <a:rPr lang="en-US" dirty="0" smtClean="0">
                <a:solidFill>
                  <a:srgbClr val="3380E6"/>
                </a:solidFill>
                <a:latin typeface="Arial"/>
              </a:rPr>
              <a:t>Printing a Line of Text (Cont.)</a:t>
            </a:r>
          </a:p>
        </p:txBody>
      </p:sp>
      <p:sp>
        <p:nvSpPr>
          <p:cNvPr id="21507" name="Text Placeholder 2"/>
          <p:cNvSpPr>
            <a:spLocks noGrp="1"/>
          </p:cNvSpPr>
          <p:nvPr>
            <p:ph type="body" idx="1"/>
          </p:nvPr>
        </p:nvSpPr>
        <p:spPr/>
        <p:txBody>
          <a:bodyPr>
            <a:normAutofit fontScale="92500" lnSpcReduction="10000"/>
          </a:bodyPr>
          <a:lstStyle/>
          <a:p>
            <a:pPr eaLnBrk="1" hangingPunct="1"/>
            <a:r>
              <a:rPr lang="en-US" altLang="en-US" dirty="0" smtClean="0">
                <a:solidFill>
                  <a:srgbClr val="000000"/>
                </a:solidFill>
              </a:rPr>
              <a:t>C programs contain one or more functions, one of which </a:t>
            </a:r>
            <a:r>
              <a:rPr lang="en-US" altLang="en-US" i="1" dirty="0" smtClean="0">
                <a:solidFill>
                  <a:srgbClr val="000000"/>
                </a:solidFill>
              </a:rPr>
              <a:t>must</a:t>
            </a:r>
            <a:r>
              <a:rPr lang="en-US" altLang="en-US" dirty="0" smtClean="0">
                <a:solidFill>
                  <a:srgbClr val="000000"/>
                </a:solidFill>
              </a:rPr>
              <a:t> be </a:t>
            </a:r>
            <a:r>
              <a:rPr lang="en-US" altLang="en-US" dirty="0" smtClean="0">
                <a:solidFill>
                  <a:srgbClr val="000000"/>
                </a:solidFill>
                <a:latin typeface="Consolas" panose="020B0609020204030204" pitchFamily="49" charset="0"/>
              </a:rPr>
              <a:t>main</a:t>
            </a:r>
            <a:r>
              <a:rPr lang="en-US" altLang="en-US" dirty="0" smtClean="0">
                <a:solidFill>
                  <a:srgbClr val="000000"/>
                </a:solidFill>
              </a:rPr>
              <a:t>.</a:t>
            </a:r>
          </a:p>
          <a:p>
            <a:pPr eaLnBrk="1" hangingPunct="1"/>
            <a:r>
              <a:rPr lang="en-US" altLang="en-US" dirty="0" smtClean="0">
                <a:solidFill>
                  <a:srgbClr val="000000"/>
                </a:solidFill>
              </a:rPr>
              <a:t>Every program in C begins executing at the function </a:t>
            </a:r>
            <a:r>
              <a:rPr lang="en-US" altLang="en-US" dirty="0" smtClean="0">
                <a:solidFill>
                  <a:srgbClr val="000000"/>
                </a:solidFill>
                <a:latin typeface="Consolas" panose="020B0609020204030204" pitchFamily="49" charset="0"/>
              </a:rPr>
              <a:t>main</a:t>
            </a:r>
            <a:r>
              <a:rPr lang="en-US" altLang="en-US" dirty="0" smtClean="0">
                <a:solidFill>
                  <a:srgbClr val="000000"/>
                </a:solidFill>
              </a:rPr>
              <a:t>.</a:t>
            </a:r>
          </a:p>
          <a:p>
            <a:pPr eaLnBrk="1" hangingPunct="1"/>
            <a:r>
              <a:rPr lang="en-US" altLang="en-US" dirty="0" smtClean="0">
                <a:solidFill>
                  <a:srgbClr val="000000"/>
                </a:solidFill>
              </a:rPr>
              <a:t>The keyword </a:t>
            </a:r>
            <a:r>
              <a:rPr lang="en-US" altLang="en-US" dirty="0" err="1" smtClean="0">
                <a:solidFill>
                  <a:srgbClr val="000000"/>
                </a:solidFill>
                <a:latin typeface="Consolas" panose="020B0609020204030204" pitchFamily="49" charset="0"/>
              </a:rPr>
              <a:t>int</a:t>
            </a:r>
            <a:r>
              <a:rPr lang="en-US" altLang="en-US" dirty="0" smtClean="0">
                <a:solidFill>
                  <a:srgbClr val="000000"/>
                </a:solidFill>
              </a:rPr>
              <a:t> to the left of </a:t>
            </a:r>
            <a:r>
              <a:rPr lang="en-US" altLang="en-US" dirty="0" smtClean="0">
                <a:solidFill>
                  <a:srgbClr val="000000"/>
                </a:solidFill>
                <a:latin typeface="Consolas" panose="020B0609020204030204" pitchFamily="49" charset="0"/>
              </a:rPr>
              <a:t>main</a:t>
            </a:r>
            <a:r>
              <a:rPr lang="en-US" altLang="en-US" dirty="0" smtClean="0">
                <a:solidFill>
                  <a:srgbClr val="000000"/>
                </a:solidFill>
              </a:rPr>
              <a:t> indicates that </a:t>
            </a:r>
            <a:r>
              <a:rPr lang="en-US" altLang="en-US" dirty="0" smtClean="0">
                <a:solidFill>
                  <a:srgbClr val="000000"/>
                </a:solidFill>
                <a:latin typeface="Consolas" panose="020B0609020204030204" pitchFamily="49" charset="0"/>
              </a:rPr>
              <a:t>main</a:t>
            </a:r>
            <a:r>
              <a:rPr lang="en-US" altLang="en-US" dirty="0" smtClean="0">
                <a:solidFill>
                  <a:srgbClr val="000000"/>
                </a:solidFill>
              </a:rPr>
              <a:t> “returns” an integer (whole number) value.</a:t>
            </a:r>
          </a:p>
          <a:p>
            <a:pPr eaLnBrk="1" hangingPunct="1"/>
            <a:r>
              <a:rPr lang="en-US" altLang="en-US" dirty="0" smtClean="0">
                <a:solidFill>
                  <a:srgbClr val="000000"/>
                </a:solidFill>
              </a:rPr>
              <a:t>We’ll explain what it means for a function to “return a value” when we demonstrate how to create your own functions in Chapter 5.</a:t>
            </a:r>
          </a:p>
        </p:txBody>
      </p:sp>
    </p:spTree>
    <p:extLst>
      <p:ext uri="{BB962C8B-B14F-4D97-AF65-F5344CB8AC3E}">
        <p14:creationId xmlns:p14="http://schemas.microsoft.com/office/powerpoint/2010/main" val="2732153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2.2  </a:t>
            </a:r>
            <a:r>
              <a:rPr lang="en-US" dirty="0" smtClean="0">
                <a:solidFill>
                  <a:srgbClr val="3380E6"/>
                </a:solidFill>
                <a:latin typeface="Arial"/>
              </a:rPr>
              <a:t>A Simple C Program: </a:t>
            </a:r>
            <a:br>
              <a:rPr lang="en-US" dirty="0" smtClean="0">
                <a:solidFill>
                  <a:srgbClr val="3380E6"/>
                </a:solidFill>
                <a:latin typeface="Arial"/>
              </a:rPr>
            </a:br>
            <a:r>
              <a:rPr lang="en-US" dirty="0" smtClean="0">
                <a:solidFill>
                  <a:srgbClr val="3380E6"/>
                </a:solidFill>
                <a:latin typeface="Arial"/>
              </a:rPr>
              <a:t>Printing a Line of Text (Cont.)</a:t>
            </a:r>
          </a:p>
        </p:txBody>
      </p:sp>
      <p:sp>
        <p:nvSpPr>
          <p:cNvPr id="22531" name="Text Placeholder 2"/>
          <p:cNvSpPr>
            <a:spLocks noGrp="1"/>
          </p:cNvSpPr>
          <p:nvPr>
            <p:ph type="body" idx="1"/>
          </p:nvPr>
        </p:nvSpPr>
        <p:spPr/>
        <p:txBody>
          <a:bodyPr/>
          <a:lstStyle/>
          <a:p>
            <a:pPr eaLnBrk="1" hangingPunct="1"/>
            <a:r>
              <a:rPr lang="en-US" altLang="en-US" dirty="0" smtClean="0">
                <a:solidFill>
                  <a:srgbClr val="000000"/>
                </a:solidFill>
              </a:rPr>
              <a:t>For now, simply include the keyword </a:t>
            </a:r>
            <a:r>
              <a:rPr lang="en-US" altLang="en-US" dirty="0" err="1" smtClean="0">
                <a:solidFill>
                  <a:srgbClr val="000000"/>
                </a:solidFill>
                <a:latin typeface="Consolas" panose="020B0609020204030204" pitchFamily="49" charset="0"/>
              </a:rPr>
              <a:t>int</a:t>
            </a:r>
            <a:r>
              <a:rPr lang="en-US" altLang="en-US" dirty="0" smtClean="0">
                <a:solidFill>
                  <a:srgbClr val="000000"/>
                </a:solidFill>
              </a:rPr>
              <a:t> to the left of </a:t>
            </a:r>
            <a:r>
              <a:rPr lang="en-US" altLang="en-US" dirty="0" smtClean="0">
                <a:solidFill>
                  <a:srgbClr val="000000"/>
                </a:solidFill>
                <a:latin typeface="Consolas" panose="020B0609020204030204" pitchFamily="49" charset="0"/>
              </a:rPr>
              <a:t>main</a:t>
            </a:r>
            <a:r>
              <a:rPr lang="en-US" altLang="en-US" dirty="0" smtClean="0">
                <a:solidFill>
                  <a:srgbClr val="000000"/>
                </a:solidFill>
              </a:rPr>
              <a:t> in each of your programs.</a:t>
            </a:r>
          </a:p>
          <a:p>
            <a:pPr eaLnBrk="1" hangingPunct="1"/>
            <a:r>
              <a:rPr lang="en-US" altLang="en-US" dirty="0" smtClean="0">
                <a:solidFill>
                  <a:srgbClr val="000000"/>
                </a:solidFill>
              </a:rPr>
              <a:t>Functions also can receive information when they’re called upon to execute.</a:t>
            </a:r>
          </a:p>
          <a:p>
            <a:pPr eaLnBrk="1" hangingPunct="1"/>
            <a:r>
              <a:rPr lang="en-US" altLang="en-US" dirty="0" smtClean="0">
                <a:solidFill>
                  <a:srgbClr val="000000"/>
                </a:solidFill>
              </a:rPr>
              <a:t>The </a:t>
            </a:r>
            <a:r>
              <a:rPr lang="en-US" altLang="en-US" dirty="0" smtClean="0">
                <a:solidFill>
                  <a:srgbClr val="000000"/>
                </a:solidFill>
                <a:latin typeface="Consolas" panose="020B0609020204030204" pitchFamily="49" charset="0"/>
              </a:rPr>
              <a:t>void</a:t>
            </a:r>
            <a:r>
              <a:rPr lang="en-US" altLang="en-US" dirty="0" smtClean="0">
                <a:solidFill>
                  <a:srgbClr val="000000"/>
                </a:solidFill>
              </a:rPr>
              <a:t> in parentheses here means that </a:t>
            </a:r>
            <a:r>
              <a:rPr lang="en-US" altLang="en-US" dirty="0" smtClean="0">
                <a:solidFill>
                  <a:srgbClr val="000000"/>
                </a:solidFill>
                <a:latin typeface="Consolas" panose="020B0609020204030204" pitchFamily="49" charset="0"/>
              </a:rPr>
              <a:t>main</a:t>
            </a:r>
            <a:r>
              <a:rPr lang="en-US" altLang="en-US" dirty="0" smtClean="0">
                <a:solidFill>
                  <a:srgbClr val="000000"/>
                </a:solidFill>
              </a:rPr>
              <a:t> does not receive any information.</a:t>
            </a:r>
          </a:p>
        </p:txBody>
      </p:sp>
    </p:spTree>
    <p:extLst>
      <p:ext uri="{BB962C8B-B14F-4D97-AF65-F5344CB8AC3E}">
        <p14:creationId xmlns:p14="http://schemas.microsoft.com/office/powerpoint/2010/main" val="5194601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2_Page_05"/>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7715250" cy="5961345"/>
          </a:xfrm>
          <a:prstGeom prst="rect">
            <a:avLst/>
          </a:prstGeom>
          <a:noFill/>
          <a:ln>
            <a:noFill/>
          </a:ln>
        </p:spPr>
      </p:pic>
    </p:spTree>
    <p:extLst>
      <p:ext uri="{BB962C8B-B14F-4D97-AF65-F5344CB8AC3E}">
        <p14:creationId xmlns:p14="http://schemas.microsoft.com/office/powerpoint/2010/main" val="457474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2.2  </a:t>
            </a:r>
            <a:r>
              <a:rPr lang="en-US" dirty="0" smtClean="0">
                <a:solidFill>
                  <a:srgbClr val="3380E6"/>
                </a:solidFill>
                <a:latin typeface="Arial"/>
              </a:rPr>
              <a:t>A Simple C Program: </a:t>
            </a:r>
            <a:br>
              <a:rPr lang="en-US" dirty="0" smtClean="0">
                <a:solidFill>
                  <a:srgbClr val="3380E6"/>
                </a:solidFill>
                <a:latin typeface="Arial"/>
              </a:rPr>
            </a:br>
            <a:r>
              <a:rPr lang="en-US" dirty="0" smtClean="0">
                <a:solidFill>
                  <a:srgbClr val="3380E6"/>
                </a:solidFill>
                <a:latin typeface="Arial"/>
              </a:rPr>
              <a:t>Printing a Line of Text (Cont.)</a:t>
            </a:r>
          </a:p>
        </p:txBody>
      </p:sp>
      <p:sp>
        <p:nvSpPr>
          <p:cNvPr id="3" name="Text Placeholder 2"/>
          <p:cNvSpPr>
            <a:spLocks noGrp="1"/>
          </p:cNvSpPr>
          <p:nvPr>
            <p:ph type="body" idx="1"/>
          </p:nvPr>
        </p:nvSpPr>
        <p:spPr/>
        <p:txBody>
          <a:bodyPr>
            <a:normAutofit/>
          </a:bodyPr>
          <a:lstStyle/>
          <a:p>
            <a:pPr eaLnBrk="1" hangingPunct="1">
              <a:defRPr/>
            </a:pPr>
            <a:r>
              <a:rPr lang="en-US" sz="2500" dirty="0" smtClean="0">
                <a:solidFill>
                  <a:srgbClr val="000000"/>
                </a:solidFill>
              </a:rPr>
              <a:t>A left brace, </a:t>
            </a:r>
            <a:r>
              <a:rPr lang="en-US" sz="2500" dirty="0" smtClean="0">
                <a:solidFill>
                  <a:srgbClr val="000000"/>
                </a:solidFill>
                <a:latin typeface="Consolas" panose="020B0609020204030204" pitchFamily="49" charset="0"/>
              </a:rPr>
              <a:t>{</a:t>
            </a:r>
            <a:r>
              <a:rPr lang="en-US" sz="2500" dirty="0" smtClean="0">
                <a:solidFill>
                  <a:srgbClr val="000000"/>
                </a:solidFill>
              </a:rPr>
              <a:t>, begins the </a:t>
            </a:r>
            <a:r>
              <a:rPr lang="en-US" sz="2500" dirty="0" smtClean="0">
                <a:solidFill>
                  <a:srgbClr val="0000FF"/>
                </a:solidFill>
              </a:rPr>
              <a:t>body</a:t>
            </a:r>
            <a:r>
              <a:rPr lang="en-US" sz="2500" dirty="0" smtClean="0">
                <a:solidFill>
                  <a:srgbClr val="000000"/>
                </a:solidFill>
              </a:rPr>
              <a:t> of every function </a:t>
            </a:r>
            <a:endParaRPr lang="en-US" sz="2500" dirty="0">
              <a:solidFill>
                <a:srgbClr val="000000"/>
              </a:solidFill>
            </a:endParaRPr>
          </a:p>
          <a:p>
            <a:pPr eaLnBrk="1" hangingPunct="1">
              <a:defRPr/>
            </a:pPr>
            <a:r>
              <a:rPr lang="en-US" sz="2500" dirty="0" smtClean="0">
                <a:solidFill>
                  <a:srgbClr val="000000"/>
                </a:solidFill>
              </a:rPr>
              <a:t>A corresponding </a:t>
            </a:r>
            <a:r>
              <a:rPr lang="en-US" sz="2500" dirty="0" smtClean="0">
                <a:solidFill>
                  <a:srgbClr val="0000FF"/>
                </a:solidFill>
              </a:rPr>
              <a:t>right brace</a:t>
            </a:r>
            <a:r>
              <a:rPr lang="en-US" sz="2500" dirty="0" smtClean="0">
                <a:solidFill>
                  <a:srgbClr val="000000"/>
                </a:solidFill>
              </a:rPr>
              <a:t> ends each function</a:t>
            </a:r>
          </a:p>
          <a:p>
            <a:pPr eaLnBrk="1" hangingPunct="1">
              <a:defRPr/>
            </a:pPr>
            <a:r>
              <a:rPr lang="en-US" sz="2500" dirty="0" smtClean="0">
                <a:solidFill>
                  <a:srgbClr val="000000"/>
                </a:solidFill>
              </a:rPr>
              <a:t>This pair of braces and the portion of the program between the braces is called a block.</a:t>
            </a:r>
          </a:p>
          <a:p>
            <a:pPr marL="109537" indent="0" eaLnBrk="1" hangingPunct="1">
              <a:buFont typeface="Wingdings 3" pitchFamily="18" charset="2"/>
              <a:buNone/>
              <a:defRPr/>
            </a:pPr>
            <a:r>
              <a:rPr lang="en-US" sz="2500" b="1" i="1" dirty="0" smtClean="0">
                <a:solidFill>
                  <a:srgbClr val="000000"/>
                </a:solidFill>
              </a:rPr>
              <a:t>An Output Statement</a:t>
            </a:r>
          </a:p>
          <a:p>
            <a:pPr>
              <a:defRPr/>
            </a:pPr>
            <a:r>
              <a:rPr lang="en-US" sz="2700" dirty="0" err="1" smtClean="0">
                <a:solidFill>
                  <a:srgbClr val="000000"/>
                </a:solidFill>
                <a:latin typeface="Consolas" panose="020B0609020204030204" pitchFamily="49" charset="0"/>
              </a:rPr>
              <a:t>printf</a:t>
            </a:r>
            <a:r>
              <a:rPr lang="en-US" sz="2700" dirty="0" smtClean="0">
                <a:solidFill>
                  <a:srgbClr val="000000"/>
                </a:solidFill>
                <a:latin typeface="Consolas" panose="020B0609020204030204" pitchFamily="49" charset="0"/>
              </a:rPr>
              <a:t>( </a:t>
            </a:r>
            <a:r>
              <a:rPr lang="en-US" sz="2700" b="1" dirty="0" smtClean="0">
                <a:solidFill>
                  <a:srgbClr val="128AFF"/>
                </a:solidFill>
                <a:latin typeface="Consolas" panose="020B0609020204030204" pitchFamily="49" charset="0"/>
              </a:rPr>
              <a:t>"Welcome to C!\n"</a:t>
            </a:r>
            <a:r>
              <a:rPr lang="en-US" sz="2700" b="1" dirty="0" smtClean="0">
                <a:solidFill>
                  <a:srgbClr val="000000"/>
                </a:solidFill>
                <a:latin typeface="Consolas" panose="020B0609020204030204" pitchFamily="49" charset="0"/>
              </a:rPr>
              <a:t> );</a:t>
            </a:r>
          </a:p>
          <a:p>
            <a:pPr lvl="1">
              <a:defRPr/>
            </a:pPr>
            <a:r>
              <a:rPr lang="en-US" sz="2100" dirty="0" smtClean="0">
                <a:solidFill>
                  <a:srgbClr val="000000"/>
                </a:solidFill>
              </a:rPr>
              <a:t>instructs the computer to perform an </a:t>
            </a:r>
            <a:r>
              <a:rPr lang="en-US" sz="2100" dirty="0" smtClean="0">
                <a:solidFill>
                  <a:srgbClr val="0000FF"/>
                </a:solidFill>
              </a:rPr>
              <a:t>action</a:t>
            </a:r>
            <a:r>
              <a:rPr lang="en-US" sz="2100" dirty="0" smtClean="0">
                <a:solidFill>
                  <a:srgbClr val="000000"/>
                </a:solidFill>
              </a:rPr>
              <a:t>, namely to print on the screen the </a:t>
            </a:r>
            <a:r>
              <a:rPr lang="en-US" sz="2100" dirty="0" smtClean="0">
                <a:solidFill>
                  <a:srgbClr val="0000FF"/>
                </a:solidFill>
              </a:rPr>
              <a:t>string</a:t>
            </a:r>
            <a:r>
              <a:rPr lang="en-US" sz="2100" dirty="0" smtClean="0">
                <a:solidFill>
                  <a:srgbClr val="000000"/>
                </a:solidFill>
              </a:rPr>
              <a:t> of characters marked by the quotation marks.</a:t>
            </a:r>
          </a:p>
          <a:p>
            <a:pPr lvl="1">
              <a:defRPr/>
            </a:pPr>
            <a:r>
              <a:rPr lang="en-US" sz="2100" dirty="0" smtClean="0">
                <a:solidFill>
                  <a:srgbClr val="000000"/>
                </a:solidFill>
              </a:rPr>
              <a:t>A string is sometimes called a </a:t>
            </a:r>
            <a:r>
              <a:rPr lang="en-US" sz="2100" dirty="0" smtClean="0">
                <a:solidFill>
                  <a:srgbClr val="0000FF"/>
                </a:solidFill>
              </a:rPr>
              <a:t>character string</a:t>
            </a:r>
            <a:r>
              <a:rPr lang="en-US" sz="2100" dirty="0" smtClean="0">
                <a:solidFill>
                  <a:srgbClr val="000000"/>
                </a:solidFill>
              </a:rPr>
              <a:t>, a </a:t>
            </a:r>
            <a:r>
              <a:rPr lang="en-US" sz="2100" dirty="0" smtClean="0">
                <a:solidFill>
                  <a:srgbClr val="0000FF"/>
                </a:solidFill>
              </a:rPr>
              <a:t>message</a:t>
            </a:r>
            <a:r>
              <a:rPr lang="en-US" sz="2100" dirty="0" smtClean="0">
                <a:solidFill>
                  <a:srgbClr val="000000"/>
                </a:solidFill>
              </a:rPr>
              <a:t> or a </a:t>
            </a:r>
            <a:r>
              <a:rPr lang="en-US" sz="2100" dirty="0" smtClean="0">
                <a:solidFill>
                  <a:srgbClr val="0000FF"/>
                </a:solidFill>
              </a:rPr>
              <a:t>literal</a:t>
            </a:r>
            <a:r>
              <a:rPr lang="en-US" sz="2100" dirty="0" smtClean="0">
                <a:solidFill>
                  <a:srgbClr val="000000"/>
                </a:solidFill>
              </a:rPr>
              <a:t>.</a:t>
            </a:r>
          </a:p>
        </p:txBody>
      </p:sp>
    </p:spTree>
    <p:extLst>
      <p:ext uri="{BB962C8B-B14F-4D97-AF65-F5344CB8AC3E}">
        <p14:creationId xmlns:p14="http://schemas.microsoft.com/office/powerpoint/2010/main" val="40129483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2.2  </a:t>
            </a:r>
            <a:r>
              <a:rPr lang="en-US" dirty="0" smtClean="0">
                <a:solidFill>
                  <a:srgbClr val="3380E6"/>
                </a:solidFill>
                <a:latin typeface="Arial"/>
              </a:rPr>
              <a:t>A Simple C Program: </a:t>
            </a:r>
            <a:br>
              <a:rPr lang="en-US" dirty="0" smtClean="0">
                <a:solidFill>
                  <a:srgbClr val="3380E6"/>
                </a:solidFill>
                <a:latin typeface="Arial"/>
              </a:rPr>
            </a:br>
            <a:r>
              <a:rPr lang="en-US" dirty="0" smtClean="0">
                <a:solidFill>
                  <a:srgbClr val="3380E6"/>
                </a:solidFill>
                <a:latin typeface="Arial"/>
              </a:rPr>
              <a:t>Printing a Line of Text (Cont.)</a:t>
            </a:r>
          </a:p>
        </p:txBody>
      </p:sp>
      <p:sp>
        <p:nvSpPr>
          <p:cNvPr id="3" name="Text Placeholder 2"/>
          <p:cNvSpPr>
            <a:spLocks noGrp="1"/>
          </p:cNvSpPr>
          <p:nvPr>
            <p:ph type="body" idx="1"/>
          </p:nvPr>
        </p:nvSpPr>
        <p:spPr/>
        <p:txBody>
          <a:bodyPr>
            <a:normAutofit fontScale="92500"/>
          </a:bodyPr>
          <a:lstStyle/>
          <a:p>
            <a:pPr eaLnBrk="1" hangingPunct="1">
              <a:lnSpc>
                <a:spcPct val="80000"/>
              </a:lnSpc>
              <a:defRPr/>
            </a:pPr>
            <a:r>
              <a:rPr lang="en-US" sz="2500" dirty="0" smtClean="0">
                <a:solidFill>
                  <a:srgbClr val="000000"/>
                </a:solidFill>
              </a:rPr>
              <a:t>The entire line, including the </a:t>
            </a:r>
            <a:r>
              <a:rPr lang="en-US" sz="2500" dirty="0" err="1" smtClean="0">
                <a:solidFill>
                  <a:srgbClr val="000000"/>
                </a:solidFill>
                <a:latin typeface="Consolas" panose="020B0609020204030204" pitchFamily="49" charset="0"/>
              </a:rPr>
              <a:t>printf</a:t>
            </a:r>
            <a:r>
              <a:rPr lang="en-US" sz="2500" dirty="0" smtClean="0">
                <a:solidFill>
                  <a:srgbClr val="000000"/>
                </a:solidFill>
              </a:rPr>
              <a:t> function (the “f” stands for “formatted”), its </a:t>
            </a:r>
            <a:r>
              <a:rPr lang="en-US" sz="2500" dirty="0" smtClean="0">
                <a:solidFill>
                  <a:srgbClr val="0000FF"/>
                </a:solidFill>
              </a:rPr>
              <a:t>argument</a:t>
            </a:r>
            <a:r>
              <a:rPr lang="en-US" sz="2500" dirty="0" smtClean="0">
                <a:solidFill>
                  <a:srgbClr val="000000"/>
                </a:solidFill>
              </a:rPr>
              <a:t> within the parentheses and the semicolon</a:t>
            </a:r>
            <a:r>
              <a:rPr lang="en-US" sz="2500" dirty="0" smtClean="0">
                <a:solidFill>
                  <a:srgbClr val="000000"/>
                </a:solidFill>
                <a:latin typeface="Consolas" panose="020B0609020204030204" pitchFamily="49" charset="0"/>
              </a:rPr>
              <a:t> (</a:t>
            </a:r>
            <a:r>
              <a:rPr lang="en-US" sz="2500" dirty="0" smtClean="0">
                <a:solidFill>
                  <a:srgbClr val="000000"/>
                </a:solidFill>
              </a:rPr>
              <a:t>;</a:t>
            </a:r>
            <a:r>
              <a:rPr lang="en-US" sz="2500" dirty="0" smtClean="0">
                <a:solidFill>
                  <a:srgbClr val="000000"/>
                </a:solidFill>
                <a:latin typeface="Consolas" panose="020B0609020204030204" pitchFamily="49" charset="0"/>
              </a:rPr>
              <a:t>)</a:t>
            </a:r>
            <a:r>
              <a:rPr lang="en-US" sz="2500" dirty="0" smtClean="0">
                <a:solidFill>
                  <a:srgbClr val="000000"/>
                </a:solidFill>
              </a:rPr>
              <a:t>, is called a </a:t>
            </a:r>
            <a:r>
              <a:rPr lang="en-US" sz="2500" dirty="0" smtClean="0">
                <a:solidFill>
                  <a:srgbClr val="0000FF"/>
                </a:solidFill>
              </a:rPr>
              <a:t>statement</a:t>
            </a:r>
            <a:r>
              <a:rPr lang="en-US" sz="2500" dirty="0" smtClean="0">
                <a:solidFill>
                  <a:srgbClr val="000000"/>
                </a:solidFill>
              </a:rPr>
              <a:t>.</a:t>
            </a:r>
          </a:p>
          <a:p>
            <a:pPr eaLnBrk="1" hangingPunct="1">
              <a:lnSpc>
                <a:spcPct val="80000"/>
              </a:lnSpc>
              <a:defRPr/>
            </a:pPr>
            <a:r>
              <a:rPr lang="en-US" sz="2500" dirty="0" smtClean="0">
                <a:solidFill>
                  <a:srgbClr val="000000"/>
                </a:solidFill>
              </a:rPr>
              <a:t>Every statement must end with a semicolon (also known as the </a:t>
            </a:r>
            <a:r>
              <a:rPr lang="en-US" sz="2500" dirty="0" smtClean="0">
                <a:solidFill>
                  <a:srgbClr val="0000FF"/>
                </a:solidFill>
              </a:rPr>
              <a:t>statement terminator</a:t>
            </a:r>
            <a:r>
              <a:rPr lang="en-US" sz="2500" dirty="0" smtClean="0">
                <a:solidFill>
                  <a:srgbClr val="000000"/>
                </a:solidFill>
              </a:rPr>
              <a:t>).</a:t>
            </a:r>
          </a:p>
          <a:p>
            <a:pPr eaLnBrk="1" hangingPunct="1">
              <a:lnSpc>
                <a:spcPct val="80000"/>
              </a:lnSpc>
              <a:defRPr/>
            </a:pPr>
            <a:r>
              <a:rPr lang="en-US" sz="2500" dirty="0" smtClean="0">
                <a:solidFill>
                  <a:srgbClr val="000000"/>
                </a:solidFill>
              </a:rPr>
              <a:t>When the preceding </a:t>
            </a:r>
            <a:r>
              <a:rPr lang="en-US" sz="2500" dirty="0" err="1" smtClean="0">
                <a:solidFill>
                  <a:srgbClr val="000000"/>
                </a:solidFill>
                <a:latin typeface="Consolas" panose="020B0609020204030204" pitchFamily="49" charset="0"/>
              </a:rPr>
              <a:t>printf</a:t>
            </a:r>
            <a:r>
              <a:rPr lang="en-US" sz="2500" dirty="0" smtClean="0">
                <a:solidFill>
                  <a:srgbClr val="000000"/>
                </a:solidFill>
              </a:rPr>
              <a:t> statement is executed, it prints the message </a:t>
            </a:r>
            <a:r>
              <a:rPr lang="en-US" sz="2500" dirty="0" smtClean="0">
                <a:solidFill>
                  <a:srgbClr val="000000"/>
                </a:solidFill>
                <a:latin typeface="Consolas" panose="020B0609020204030204" pitchFamily="49" charset="0"/>
              </a:rPr>
              <a:t>Welcome to C!</a:t>
            </a:r>
            <a:r>
              <a:rPr lang="en-US" sz="2500" dirty="0" smtClean="0">
                <a:solidFill>
                  <a:srgbClr val="000000"/>
                </a:solidFill>
              </a:rPr>
              <a:t> on the screen.</a:t>
            </a:r>
          </a:p>
          <a:p>
            <a:pPr eaLnBrk="1" hangingPunct="1">
              <a:lnSpc>
                <a:spcPct val="80000"/>
              </a:lnSpc>
              <a:defRPr/>
            </a:pPr>
            <a:r>
              <a:rPr lang="en-US" sz="2500" dirty="0" smtClean="0">
                <a:solidFill>
                  <a:srgbClr val="000000"/>
                </a:solidFill>
              </a:rPr>
              <a:t>The characters normally print exactly as they appear between the double quotes in the </a:t>
            </a:r>
            <a:r>
              <a:rPr lang="en-US" sz="2500" dirty="0" err="1" smtClean="0">
                <a:solidFill>
                  <a:srgbClr val="000000"/>
                </a:solidFill>
                <a:latin typeface="Consolas" panose="020B0609020204030204" pitchFamily="49" charset="0"/>
              </a:rPr>
              <a:t>printf</a:t>
            </a:r>
            <a:r>
              <a:rPr lang="en-US" sz="2500" dirty="0" smtClean="0">
                <a:solidFill>
                  <a:srgbClr val="000000"/>
                </a:solidFill>
              </a:rPr>
              <a:t> statement.</a:t>
            </a:r>
          </a:p>
          <a:p>
            <a:pPr marL="109537" indent="0" eaLnBrk="1" hangingPunct="1">
              <a:lnSpc>
                <a:spcPct val="80000"/>
              </a:lnSpc>
              <a:buFont typeface="Wingdings 3" pitchFamily="18" charset="2"/>
              <a:buNone/>
              <a:defRPr/>
            </a:pPr>
            <a:r>
              <a:rPr lang="en-US" sz="2500" b="1" i="1" dirty="0" smtClean="0">
                <a:solidFill>
                  <a:srgbClr val="000000"/>
                </a:solidFill>
              </a:rPr>
              <a:t>Escape Sequences</a:t>
            </a:r>
          </a:p>
          <a:p>
            <a:pPr eaLnBrk="1" hangingPunct="1">
              <a:lnSpc>
                <a:spcPct val="80000"/>
              </a:lnSpc>
              <a:defRPr/>
            </a:pPr>
            <a:r>
              <a:rPr lang="en-US" sz="2500" dirty="0" smtClean="0">
                <a:solidFill>
                  <a:srgbClr val="000000"/>
                </a:solidFill>
              </a:rPr>
              <a:t>Notice that the characters </a:t>
            </a:r>
            <a:r>
              <a:rPr lang="en-US" sz="2500" dirty="0" smtClean="0">
                <a:solidFill>
                  <a:srgbClr val="000000"/>
                </a:solidFill>
                <a:latin typeface="Consolas" panose="020B0609020204030204" pitchFamily="49" charset="0"/>
              </a:rPr>
              <a:t>\n</a:t>
            </a:r>
            <a:r>
              <a:rPr lang="en-US" sz="2500" dirty="0" smtClean="0">
                <a:solidFill>
                  <a:srgbClr val="000000"/>
                </a:solidFill>
              </a:rPr>
              <a:t> were not printed on the screen.</a:t>
            </a:r>
          </a:p>
          <a:p>
            <a:pPr eaLnBrk="1" hangingPunct="1">
              <a:lnSpc>
                <a:spcPct val="80000"/>
              </a:lnSpc>
              <a:defRPr/>
            </a:pPr>
            <a:r>
              <a:rPr lang="en-US" sz="2500" dirty="0" smtClean="0">
                <a:solidFill>
                  <a:srgbClr val="000000"/>
                </a:solidFill>
              </a:rPr>
              <a:t>The backslash (</a:t>
            </a:r>
            <a:r>
              <a:rPr lang="en-US" sz="2500" dirty="0" smtClean="0">
                <a:solidFill>
                  <a:srgbClr val="000000"/>
                </a:solidFill>
                <a:latin typeface="Consolas" panose="020B0609020204030204" pitchFamily="49" charset="0"/>
              </a:rPr>
              <a:t>\</a:t>
            </a:r>
            <a:r>
              <a:rPr lang="en-US" sz="2500" dirty="0" smtClean="0">
                <a:solidFill>
                  <a:srgbClr val="000000"/>
                </a:solidFill>
              </a:rPr>
              <a:t>) is called an </a:t>
            </a:r>
            <a:r>
              <a:rPr lang="en-US" sz="2500" dirty="0" smtClean="0">
                <a:solidFill>
                  <a:srgbClr val="0000FF"/>
                </a:solidFill>
              </a:rPr>
              <a:t>escape character</a:t>
            </a:r>
            <a:r>
              <a:rPr lang="en-US" sz="2500" dirty="0" smtClean="0">
                <a:solidFill>
                  <a:srgbClr val="000000"/>
                </a:solidFill>
              </a:rPr>
              <a:t>.</a:t>
            </a:r>
          </a:p>
          <a:p>
            <a:pPr eaLnBrk="1" hangingPunct="1">
              <a:lnSpc>
                <a:spcPct val="80000"/>
              </a:lnSpc>
              <a:defRPr/>
            </a:pPr>
            <a:r>
              <a:rPr lang="en-US" sz="2500" dirty="0" smtClean="0">
                <a:solidFill>
                  <a:srgbClr val="000000"/>
                </a:solidFill>
              </a:rPr>
              <a:t>It indicates that </a:t>
            </a:r>
            <a:r>
              <a:rPr lang="en-US" sz="2500" dirty="0" err="1" smtClean="0">
                <a:solidFill>
                  <a:srgbClr val="000000"/>
                </a:solidFill>
                <a:latin typeface="Consolas" panose="020B0609020204030204" pitchFamily="49" charset="0"/>
              </a:rPr>
              <a:t>printf</a:t>
            </a:r>
            <a:r>
              <a:rPr lang="en-US" sz="2500" dirty="0" smtClean="0">
                <a:solidFill>
                  <a:srgbClr val="000000"/>
                </a:solidFill>
              </a:rPr>
              <a:t> is supposed to do something out of the ordinary.</a:t>
            </a:r>
          </a:p>
        </p:txBody>
      </p:sp>
    </p:spTree>
    <p:extLst>
      <p:ext uri="{BB962C8B-B14F-4D97-AF65-F5344CB8AC3E}">
        <p14:creationId xmlns:p14="http://schemas.microsoft.com/office/powerpoint/2010/main" val="1963172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2.2  </a:t>
            </a:r>
            <a:r>
              <a:rPr lang="en-US" dirty="0" smtClean="0">
                <a:solidFill>
                  <a:srgbClr val="3380E6"/>
                </a:solidFill>
                <a:latin typeface="Arial"/>
              </a:rPr>
              <a:t>A Simple C Program: </a:t>
            </a:r>
            <a:br>
              <a:rPr lang="en-US" dirty="0" smtClean="0">
                <a:solidFill>
                  <a:srgbClr val="3380E6"/>
                </a:solidFill>
                <a:latin typeface="Arial"/>
              </a:rPr>
            </a:br>
            <a:r>
              <a:rPr lang="en-US" dirty="0" smtClean="0">
                <a:solidFill>
                  <a:srgbClr val="3380E6"/>
                </a:solidFill>
                <a:latin typeface="Arial"/>
              </a:rPr>
              <a:t>Printing a Line of Text (Cont.)</a:t>
            </a:r>
          </a:p>
        </p:txBody>
      </p:sp>
      <p:sp>
        <p:nvSpPr>
          <p:cNvPr id="26627" name="Text Placeholder 2"/>
          <p:cNvSpPr>
            <a:spLocks noGrp="1"/>
          </p:cNvSpPr>
          <p:nvPr>
            <p:ph type="body" idx="1"/>
          </p:nvPr>
        </p:nvSpPr>
        <p:spPr/>
        <p:txBody>
          <a:bodyPr>
            <a:normAutofit fontScale="92500" lnSpcReduction="20000"/>
          </a:bodyPr>
          <a:lstStyle/>
          <a:p>
            <a:pPr eaLnBrk="1" hangingPunct="1"/>
            <a:r>
              <a:rPr lang="en-US" altLang="en-US" dirty="0" smtClean="0">
                <a:solidFill>
                  <a:srgbClr val="000000"/>
                </a:solidFill>
              </a:rPr>
              <a:t>When encountering a backslash in a string, the compiler looks ahead at the next character and combines it with the backslash to form an </a:t>
            </a:r>
            <a:r>
              <a:rPr lang="en-US" altLang="en-US" dirty="0" smtClean="0">
                <a:solidFill>
                  <a:srgbClr val="0000FF"/>
                </a:solidFill>
              </a:rPr>
              <a:t>escape sequence</a:t>
            </a:r>
            <a:r>
              <a:rPr lang="en-US" altLang="en-US" dirty="0" smtClean="0">
                <a:solidFill>
                  <a:srgbClr val="000000"/>
                </a:solidFill>
              </a:rPr>
              <a:t>.</a:t>
            </a:r>
          </a:p>
          <a:p>
            <a:pPr eaLnBrk="1" hangingPunct="1"/>
            <a:r>
              <a:rPr lang="en-US" altLang="en-US" dirty="0" smtClean="0">
                <a:solidFill>
                  <a:srgbClr val="000000"/>
                </a:solidFill>
              </a:rPr>
              <a:t>The escape sequence </a:t>
            </a:r>
            <a:r>
              <a:rPr lang="en-US" altLang="en-US" dirty="0" smtClean="0">
                <a:solidFill>
                  <a:srgbClr val="0000FF"/>
                </a:solidFill>
                <a:latin typeface="LucidaSansTypewriter" pitchFamily="49" charset="0"/>
              </a:rPr>
              <a:t>\n</a:t>
            </a:r>
            <a:r>
              <a:rPr lang="en-US" altLang="en-US" dirty="0" smtClean="0">
                <a:solidFill>
                  <a:srgbClr val="000000"/>
                </a:solidFill>
              </a:rPr>
              <a:t> means </a:t>
            </a:r>
            <a:r>
              <a:rPr lang="en-US" altLang="en-US" dirty="0" smtClean="0">
                <a:solidFill>
                  <a:srgbClr val="0000FF"/>
                </a:solidFill>
              </a:rPr>
              <a:t>newline</a:t>
            </a:r>
            <a:r>
              <a:rPr lang="en-US" altLang="en-US" dirty="0" smtClean="0">
                <a:solidFill>
                  <a:srgbClr val="000000"/>
                </a:solidFill>
              </a:rPr>
              <a:t>.</a:t>
            </a:r>
          </a:p>
          <a:p>
            <a:pPr eaLnBrk="1" hangingPunct="1"/>
            <a:r>
              <a:rPr lang="en-US" altLang="en-US" dirty="0" smtClean="0">
                <a:solidFill>
                  <a:srgbClr val="000000"/>
                </a:solidFill>
              </a:rPr>
              <a:t>When a newline appears in the string output by a </a:t>
            </a:r>
            <a:r>
              <a:rPr lang="en-US" altLang="en-US" dirty="0" err="1" smtClean="0">
                <a:solidFill>
                  <a:srgbClr val="000000"/>
                </a:solidFill>
                <a:latin typeface="Consolas" panose="020B0609020204030204" pitchFamily="49" charset="0"/>
              </a:rPr>
              <a:t>printf</a:t>
            </a:r>
            <a:r>
              <a:rPr lang="en-US" altLang="en-US" dirty="0" smtClean="0">
                <a:solidFill>
                  <a:srgbClr val="000000"/>
                </a:solidFill>
              </a:rPr>
              <a:t>, the newline causes the cursor to position to the beginning of the next line on the screen.</a:t>
            </a:r>
          </a:p>
          <a:p>
            <a:pPr eaLnBrk="1" hangingPunct="1"/>
            <a:r>
              <a:rPr lang="en-US" altLang="en-US" dirty="0" smtClean="0">
                <a:solidFill>
                  <a:srgbClr val="000000"/>
                </a:solidFill>
              </a:rPr>
              <a:t>Some common escape sequences are listed in Fig. 2.2.</a:t>
            </a:r>
          </a:p>
        </p:txBody>
      </p:sp>
    </p:spTree>
    <p:extLst>
      <p:ext uri="{BB962C8B-B14F-4D97-AF65-F5344CB8AC3E}">
        <p14:creationId xmlns:p14="http://schemas.microsoft.com/office/powerpoint/2010/main" val="4255908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2_Page_06"/>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020050" cy="6196855"/>
          </a:xfrm>
          <a:prstGeom prst="rect">
            <a:avLst/>
          </a:prstGeom>
          <a:noFill/>
          <a:ln>
            <a:noFill/>
          </a:ln>
        </p:spPr>
      </p:pic>
    </p:spTree>
    <p:extLst>
      <p:ext uri="{BB962C8B-B14F-4D97-AF65-F5344CB8AC3E}">
        <p14:creationId xmlns:p14="http://schemas.microsoft.com/office/powerpoint/2010/main" val="1557156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mtClean="0">
                <a:solidFill>
                  <a:srgbClr val="24B5A1"/>
                </a:solidFill>
                <a:latin typeface="Arial"/>
              </a:rPr>
              <a:t>2.2  </a:t>
            </a:r>
            <a:r>
              <a:rPr lang="en-US" smtClean="0">
                <a:solidFill>
                  <a:srgbClr val="3380E6"/>
                </a:solidFill>
                <a:latin typeface="Arial"/>
              </a:rPr>
              <a:t>A Simple C Program: Printing a Line of Text (Cont.)</a:t>
            </a:r>
          </a:p>
        </p:txBody>
      </p:sp>
      <p:sp>
        <p:nvSpPr>
          <p:cNvPr id="28675" name="Text Placeholder 2"/>
          <p:cNvSpPr>
            <a:spLocks noGrp="1"/>
          </p:cNvSpPr>
          <p:nvPr>
            <p:ph type="body" idx="1"/>
          </p:nvPr>
        </p:nvSpPr>
        <p:spPr/>
        <p:txBody>
          <a:bodyPr>
            <a:normAutofit lnSpcReduction="10000"/>
          </a:bodyPr>
          <a:lstStyle/>
          <a:p>
            <a:pPr eaLnBrk="1" hangingPunct="1"/>
            <a:r>
              <a:rPr lang="en-US" altLang="en-US" sz="2400" dirty="0" smtClean="0">
                <a:solidFill>
                  <a:srgbClr val="000000"/>
                </a:solidFill>
              </a:rPr>
              <a:t>Because the backslash has special meaning in a string, i.e., the compiler recognizes it as an escape character, we use a double backslash </a:t>
            </a:r>
            <a:r>
              <a:rPr lang="en-US" altLang="en-US" sz="2400" dirty="0" smtClean="0">
                <a:solidFill>
                  <a:srgbClr val="000000"/>
                </a:solidFill>
                <a:latin typeface="AGaramond Bold" pitchFamily="50" charset="0"/>
              </a:rPr>
              <a:t>(</a:t>
            </a:r>
            <a:r>
              <a:rPr lang="en-US" altLang="en-US" sz="2400" dirty="0" smtClean="0">
                <a:solidFill>
                  <a:srgbClr val="000000"/>
                </a:solidFill>
                <a:latin typeface="Consolas" panose="020B0609020204030204" pitchFamily="49" charset="0"/>
              </a:rPr>
              <a:t>\\</a:t>
            </a:r>
            <a:r>
              <a:rPr lang="en-US" altLang="en-US" sz="2400" dirty="0" smtClean="0">
                <a:solidFill>
                  <a:srgbClr val="000000"/>
                </a:solidFill>
                <a:latin typeface="AGaramond Bold" pitchFamily="50" charset="0"/>
              </a:rPr>
              <a:t>)</a:t>
            </a:r>
            <a:r>
              <a:rPr lang="en-US" altLang="en-US" sz="2400" dirty="0" smtClean="0">
                <a:solidFill>
                  <a:srgbClr val="000000"/>
                </a:solidFill>
              </a:rPr>
              <a:t> to place a single backslash in a string.</a:t>
            </a:r>
          </a:p>
          <a:p>
            <a:pPr eaLnBrk="1" hangingPunct="1"/>
            <a:r>
              <a:rPr lang="en-US" altLang="en-US" sz="2400" dirty="0" smtClean="0">
                <a:solidFill>
                  <a:srgbClr val="000000"/>
                </a:solidFill>
              </a:rPr>
              <a:t>Printing a double quote also presents a problem because double quotes mark the boundaries of a string—such quotes are not printed.</a:t>
            </a:r>
          </a:p>
          <a:p>
            <a:pPr eaLnBrk="1" hangingPunct="1"/>
            <a:r>
              <a:rPr lang="en-US" altLang="en-US" sz="2400" dirty="0" smtClean="0">
                <a:solidFill>
                  <a:srgbClr val="000000"/>
                </a:solidFill>
              </a:rPr>
              <a:t>By using the escape sequence </a:t>
            </a:r>
            <a:r>
              <a:rPr lang="en-US" altLang="en-US" sz="2400" dirty="0" smtClean="0">
                <a:solidFill>
                  <a:srgbClr val="000000"/>
                </a:solidFill>
                <a:latin typeface="Consolas" panose="020B0609020204030204" pitchFamily="49" charset="0"/>
              </a:rPr>
              <a:t>\"</a:t>
            </a:r>
            <a:r>
              <a:rPr lang="en-US" altLang="en-US" sz="2400" dirty="0" smtClean="0">
                <a:solidFill>
                  <a:srgbClr val="000000"/>
                </a:solidFill>
              </a:rPr>
              <a:t> in a string to be output by </a:t>
            </a:r>
            <a:r>
              <a:rPr lang="en-US" altLang="en-US" sz="2400" dirty="0" err="1" smtClean="0">
                <a:solidFill>
                  <a:srgbClr val="000000"/>
                </a:solidFill>
                <a:latin typeface="Consolas" panose="020B0609020204030204" pitchFamily="49" charset="0"/>
              </a:rPr>
              <a:t>printf</a:t>
            </a:r>
            <a:r>
              <a:rPr lang="en-US" altLang="en-US" sz="2400" dirty="0" smtClean="0">
                <a:solidFill>
                  <a:srgbClr val="000000"/>
                </a:solidFill>
              </a:rPr>
              <a:t>, we indicate that </a:t>
            </a:r>
            <a:r>
              <a:rPr lang="en-US" altLang="en-US" sz="2400" dirty="0" err="1" smtClean="0">
                <a:solidFill>
                  <a:srgbClr val="000000"/>
                </a:solidFill>
                <a:latin typeface="Consolas" panose="020B0609020204030204" pitchFamily="49" charset="0"/>
              </a:rPr>
              <a:t>printf</a:t>
            </a:r>
            <a:r>
              <a:rPr lang="en-US" altLang="en-US" sz="2400" dirty="0" smtClean="0">
                <a:solidFill>
                  <a:srgbClr val="000000"/>
                </a:solidFill>
              </a:rPr>
              <a:t> should display a double quote.</a:t>
            </a:r>
          </a:p>
          <a:p>
            <a:pPr eaLnBrk="1" hangingPunct="1"/>
            <a:r>
              <a:rPr lang="en-US" altLang="en-US" sz="2400" dirty="0" smtClean="0">
                <a:solidFill>
                  <a:srgbClr val="000000"/>
                </a:solidFill>
              </a:rPr>
              <a:t>The right brace, </a:t>
            </a:r>
            <a:r>
              <a:rPr lang="en-US" altLang="en-US" sz="2400" dirty="0" smtClean="0">
                <a:solidFill>
                  <a:srgbClr val="000000"/>
                </a:solidFill>
                <a:latin typeface="Consolas" panose="020B0609020204030204" pitchFamily="49" charset="0"/>
              </a:rPr>
              <a:t>}</a:t>
            </a:r>
            <a:r>
              <a:rPr lang="en-US" altLang="en-US" sz="2400" dirty="0" smtClean="0">
                <a:solidFill>
                  <a:srgbClr val="000000"/>
                </a:solidFill>
              </a:rPr>
              <a:t>, indicates that the end of </a:t>
            </a:r>
            <a:r>
              <a:rPr lang="en-US" altLang="en-US" sz="2400" dirty="0" smtClean="0">
                <a:solidFill>
                  <a:srgbClr val="000000"/>
                </a:solidFill>
                <a:latin typeface="Consolas" panose="020B0609020204030204" pitchFamily="49" charset="0"/>
              </a:rPr>
              <a:t>main</a:t>
            </a:r>
            <a:r>
              <a:rPr lang="en-US" altLang="en-US" sz="2400" dirty="0" smtClean="0">
                <a:solidFill>
                  <a:srgbClr val="000000"/>
                </a:solidFill>
              </a:rPr>
              <a:t> has been reached.</a:t>
            </a:r>
          </a:p>
          <a:p>
            <a:pPr eaLnBrk="1" hangingPunct="1"/>
            <a:endParaRPr lang="en-US" altLang="en-US" dirty="0" smtClean="0">
              <a:solidFill>
                <a:srgbClr val="000000"/>
              </a:solidFill>
            </a:endParaRPr>
          </a:p>
        </p:txBody>
      </p:sp>
    </p:spTree>
    <p:extLst>
      <p:ext uri="{BB962C8B-B14F-4D97-AF65-F5344CB8AC3E}">
        <p14:creationId xmlns:p14="http://schemas.microsoft.com/office/powerpoint/2010/main" val="1185656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2_Page_02"/>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096249" cy="6255731"/>
          </a:xfrm>
          <a:prstGeom prst="rect">
            <a:avLst/>
          </a:prstGeom>
          <a:noFill/>
          <a:ln>
            <a:noFill/>
          </a:ln>
        </p:spPr>
      </p:pic>
    </p:spTree>
    <p:extLst>
      <p:ext uri="{BB962C8B-B14F-4D97-AF65-F5344CB8AC3E}">
        <p14:creationId xmlns:p14="http://schemas.microsoft.com/office/powerpoint/2010/main" val="20988592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2_Page_07"/>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7867650" cy="6079100"/>
          </a:xfrm>
          <a:prstGeom prst="rect">
            <a:avLst/>
          </a:prstGeom>
          <a:noFill/>
          <a:ln>
            <a:noFill/>
          </a:ln>
        </p:spPr>
      </p:pic>
    </p:spTree>
    <p:extLst>
      <p:ext uri="{BB962C8B-B14F-4D97-AF65-F5344CB8AC3E}">
        <p14:creationId xmlns:p14="http://schemas.microsoft.com/office/powerpoint/2010/main" val="2304201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2.2  </a:t>
            </a:r>
            <a:r>
              <a:rPr lang="en-US" dirty="0" smtClean="0">
                <a:solidFill>
                  <a:srgbClr val="3380E6"/>
                </a:solidFill>
                <a:latin typeface="Arial"/>
              </a:rPr>
              <a:t>A Simple C Program: </a:t>
            </a:r>
            <a:br>
              <a:rPr lang="en-US" dirty="0" smtClean="0">
                <a:solidFill>
                  <a:srgbClr val="3380E6"/>
                </a:solidFill>
                <a:latin typeface="Arial"/>
              </a:rPr>
            </a:br>
            <a:r>
              <a:rPr lang="en-US" dirty="0" smtClean="0">
                <a:solidFill>
                  <a:srgbClr val="3380E6"/>
                </a:solidFill>
                <a:latin typeface="Arial"/>
              </a:rPr>
              <a:t>Printing a Line of Text (Cont.)</a:t>
            </a:r>
          </a:p>
        </p:txBody>
      </p:sp>
      <p:sp>
        <p:nvSpPr>
          <p:cNvPr id="30723" name="Text Placeholder 2"/>
          <p:cNvSpPr>
            <a:spLocks noGrp="1"/>
          </p:cNvSpPr>
          <p:nvPr>
            <p:ph type="body" idx="1"/>
          </p:nvPr>
        </p:nvSpPr>
        <p:spPr/>
        <p:txBody>
          <a:bodyPr/>
          <a:lstStyle/>
          <a:p>
            <a:pPr eaLnBrk="1" hangingPunct="1"/>
            <a:r>
              <a:rPr lang="en-US" altLang="en-US" dirty="0" smtClean="0">
                <a:solidFill>
                  <a:srgbClr val="000000"/>
                </a:solidFill>
              </a:rPr>
              <a:t>We said that </a:t>
            </a:r>
            <a:r>
              <a:rPr lang="en-US" altLang="en-US" dirty="0" err="1" smtClean="0">
                <a:solidFill>
                  <a:srgbClr val="000000"/>
                </a:solidFill>
                <a:latin typeface="Consolas" panose="020B0609020204030204" pitchFamily="49" charset="0"/>
              </a:rPr>
              <a:t>printf</a:t>
            </a:r>
            <a:r>
              <a:rPr lang="en-US" altLang="en-US" dirty="0" smtClean="0">
                <a:solidFill>
                  <a:srgbClr val="000000"/>
                </a:solidFill>
              </a:rPr>
              <a:t> causes the computer to perform an action.</a:t>
            </a:r>
          </a:p>
          <a:p>
            <a:pPr eaLnBrk="1" hangingPunct="1"/>
            <a:r>
              <a:rPr lang="en-US" altLang="en-US" dirty="0" smtClean="0">
                <a:solidFill>
                  <a:srgbClr val="000000"/>
                </a:solidFill>
              </a:rPr>
              <a:t>As any program executes, it performs a variety of actions and makes </a:t>
            </a:r>
            <a:r>
              <a:rPr lang="en-US" altLang="en-US" dirty="0" smtClean="0">
                <a:solidFill>
                  <a:srgbClr val="0000FF"/>
                </a:solidFill>
              </a:rPr>
              <a:t>decisions</a:t>
            </a:r>
            <a:r>
              <a:rPr lang="en-US" altLang="en-US" dirty="0" smtClean="0">
                <a:solidFill>
                  <a:srgbClr val="000000"/>
                </a:solidFill>
              </a:rPr>
              <a:t>.</a:t>
            </a:r>
          </a:p>
          <a:p>
            <a:pPr eaLnBrk="1" hangingPunct="1"/>
            <a:r>
              <a:rPr lang="en-US" altLang="en-US" dirty="0" smtClean="0">
                <a:solidFill>
                  <a:srgbClr val="000000"/>
                </a:solidFill>
              </a:rPr>
              <a:t>Chapter 3 discusses this</a:t>
            </a:r>
            <a:r>
              <a:rPr lang="en-US" altLang="en-US" dirty="0" smtClean="0">
                <a:solidFill>
                  <a:srgbClr val="0000FF"/>
                </a:solidFill>
              </a:rPr>
              <a:t> action/decision model </a:t>
            </a:r>
            <a:r>
              <a:rPr lang="en-US" altLang="en-US" dirty="0" smtClean="0">
                <a:solidFill>
                  <a:srgbClr val="000000"/>
                </a:solidFill>
              </a:rPr>
              <a:t>of programming in depth.</a:t>
            </a:r>
          </a:p>
        </p:txBody>
      </p:sp>
    </p:spTree>
    <p:extLst>
      <p:ext uri="{BB962C8B-B14F-4D97-AF65-F5344CB8AC3E}">
        <p14:creationId xmlns:p14="http://schemas.microsoft.com/office/powerpoint/2010/main" val="34348210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2_Page_0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248650" cy="6373487"/>
          </a:xfrm>
          <a:prstGeom prst="rect">
            <a:avLst/>
          </a:prstGeom>
          <a:noFill/>
          <a:ln>
            <a:noFill/>
          </a:ln>
        </p:spPr>
      </p:pic>
    </p:spTree>
    <p:extLst>
      <p:ext uri="{BB962C8B-B14F-4D97-AF65-F5344CB8AC3E}">
        <p14:creationId xmlns:p14="http://schemas.microsoft.com/office/powerpoint/2010/main" val="1314910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2.2  </a:t>
            </a:r>
            <a:r>
              <a:rPr lang="en-US" dirty="0" smtClean="0">
                <a:solidFill>
                  <a:srgbClr val="3380E6"/>
                </a:solidFill>
                <a:latin typeface="Arial"/>
              </a:rPr>
              <a:t>A Simple C Program: Printing a Line of Text (Cont.)</a:t>
            </a:r>
          </a:p>
        </p:txBody>
      </p:sp>
      <p:sp>
        <p:nvSpPr>
          <p:cNvPr id="3" name="Text Placeholder 2"/>
          <p:cNvSpPr>
            <a:spLocks noGrp="1"/>
          </p:cNvSpPr>
          <p:nvPr>
            <p:ph type="body" idx="1"/>
          </p:nvPr>
        </p:nvSpPr>
        <p:spPr/>
        <p:txBody>
          <a:bodyPr>
            <a:normAutofit lnSpcReduction="10000"/>
          </a:bodyPr>
          <a:lstStyle/>
          <a:p>
            <a:pPr marL="109537" indent="0" eaLnBrk="1" hangingPunct="1">
              <a:lnSpc>
                <a:spcPct val="90000"/>
              </a:lnSpc>
              <a:buFont typeface="Wingdings 3" pitchFamily="18" charset="2"/>
              <a:buNone/>
              <a:defRPr/>
            </a:pPr>
            <a:r>
              <a:rPr lang="en-US" sz="2500" b="1" i="1" dirty="0" smtClean="0">
                <a:solidFill>
                  <a:srgbClr val="000000"/>
                </a:solidFill>
              </a:rPr>
              <a:t>The Linker and </a:t>
            </a:r>
            <a:r>
              <a:rPr lang="en-US" sz="2500" b="1" i="1" dirty="0" err="1" smtClean="0">
                <a:solidFill>
                  <a:srgbClr val="000000"/>
                </a:solidFill>
              </a:rPr>
              <a:t>Executables</a:t>
            </a:r>
            <a:endParaRPr lang="en-US" sz="2500" b="1" i="1" dirty="0" smtClean="0">
              <a:solidFill>
                <a:srgbClr val="000000"/>
              </a:solidFill>
            </a:endParaRPr>
          </a:p>
          <a:p>
            <a:pPr eaLnBrk="1" hangingPunct="1">
              <a:lnSpc>
                <a:spcPct val="90000"/>
              </a:lnSpc>
              <a:defRPr/>
            </a:pPr>
            <a:r>
              <a:rPr lang="en-US" sz="2500" dirty="0" smtClean="0">
                <a:solidFill>
                  <a:srgbClr val="000000"/>
                </a:solidFill>
              </a:rPr>
              <a:t>Standard library functions like </a:t>
            </a:r>
            <a:r>
              <a:rPr lang="en-US" sz="2500" dirty="0" err="1" smtClean="0">
                <a:solidFill>
                  <a:srgbClr val="000000"/>
                </a:solidFill>
                <a:latin typeface="Consolas" panose="020B0609020204030204" pitchFamily="49" charset="0"/>
              </a:rPr>
              <a:t>printf</a:t>
            </a:r>
            <a:r>
              <a:rPr lang="en-US" sz="2500" dirty="0" smtClean="0">
                <a:solidFill>
                  <a:srgbClr val="000000"/>
                </a:solidFill>
              </a:rPr>
              <a:t> and </a:t>
            </a:r>
            <a:r>
              <a:rPr lang="en-US" sz="2500" dirty="0" err="1" smtClean="0">
                <a:solidFill>
                  <a:srgbClr val="000000"/>
                </a:solidFill>
                <a:latin typeface="Consolas" panose="020B0609020204030204" pitchFamily="49" charset="0"/>
              </a:rPr>
              <a:t>scanf</a:t>
            </a:r>
            <a:r>
              <a:rPr lang="en-US" sz="2500" dirty="0" smtClean="0">
                <a:solidFill>
                  <a:srgbClr val="000000"/>
                </a:solidFill>
              </a:rPr>
              <a:t> are not part of the C programming language.</a:t>
            </a:r>
          </a:p>
          <a:p>
            <a:pPr eaLnBrk="1" hangingPunct="1">
              <a:lnSpc>
                <a:spcPct val="90000"/>
              </a:lnSpc>
              <a:defRPr/>
            </a:pPr>
            <a:r>
              <a:rPr lang="en-US" sz="2500" dirty="0" smtClean="0">
                <a:solidFill>
                  <a:srgbClr val="000000"/>
                </a:solidFill>
              </a:rPr>
              <a:t>For example, the compiler cannot find a spelling error in </a:t>
            </a:r>
            <a:r>
              <a:rPr lang="en-US" sz="2500" dirty="0" err="1" smtClean="0">
                <a:solidFill>
                  <a:srgbClr val="000000"/>
                </a:solidFill>
                <a:latin typeface="Consolas" panose="020B0609020204030204" pitchFamily="49" charset="0"/>
              </a:rPr>
              <a:t>printf</a:t>
            </a:r>
            <a:r>
              <a:rPr lang="en-US" sz="2500" dirty="0" smtClean="0">
                <a:solidFill>
                  <a:srgbClr val="000000"/>
                </a:solidFill>
              </a:rPr>
              <a:t> or </a:t>
            </a:r>
            <a:r>
              <a:rPr lang="en-US" sz="2500" dirty="0" err="1" smtClean="0">
                <a:solidFill>
                  <a:srgbClr val="000000"/>
                </a:solidFill>
                <a:latin typeface="Consolas" panose="020B0609020204030204" pitchFamily="49" charset="0"/>
              </a:rPr>
              <a:t>scanf</a:t>
            </a:r>
            <a:r>
              <a:rPr lang="en-US" sz="2500" dirty="0" smtClean="0">
                <a:solidFill>
                  <a:srgbClr val="000000"/>
                </a:solidFill>
              </a:rPr>
              <a:t>.</a:t>
            </a:r>
          </a:p>
          <a:p>
            <a:pPr eaLnBrk="1" hangingPunct="1">
              <a:lnSpc>
                <a:spcPct val="90000"/>
              </a:lnSpc>
              <a:defRPr/>
            </a:pPr>
            <a:r>
              <a:rPr lang="en-US" sz="2500" dirty="0" smtClean="0">
                <a:solidFill>
                  <a:srgbClr val="000000"/>
                </a:solidFill>
              </a:rPr>
              <a:t>When the compiler compiles a </a:t>
            </a:r>
            <a:r>
              <a:rPr lang="en-US" sz="2500" dirty="0" err="1" smtClean="0">
                <a:solidFill>
                  <a:srgbClr val="000000"/>
                </a:solidFill>
                <a:latin typeface="Consolas" panose="020B0609020204030204" pitchFamily="49" charset="0"/>
              </a:rPr>
              <a:t>printf</a:t>
            </a:r>
            <a:r>
              <a:rPr lang="en-US" sz="2500" dirty="0" smtClean="0">
                <a:solidFill>
                  <a:srgbClr val="000000"/>
                </a:solidFill>
              </a:rPr>
              <a:t> statement, it merely provides space in the object program for a “call” to the library function.</a:t>
            </a:r>
          </a:p>
          <a:p>
            <a:pPr eaLnBrk="1" hangingPunct="1">
              <a:lnSpc>
                <a:spcPct val="90000"/>
              </a:lnSpc>
              <a:defRPr/>
            </a:pPr>
            <a:r>
              <a:rPr lang="en-US" sz="2500" dirty="0" smtClean="0">
                <a:solidFill>
                  <a:srgbClr val="000000"/>
                </a:solidFill>
              </a:rPr>
              <a:t>But the compiler does not know where the library functions are—the linker does.</a:t>
            </a:r>
          </a:p>
          <a:p>
            <a:pPr eaLnBrk="1" hangingPunct="1">
              <a:lnSpc>
                <a:spcPct val="90000"/>
              </a:lnSpc>
              <a:defRPr/>
            </a:pPr>
            <a:r>
              <a:rPr lang="en-US" sz="2500" dirty="0" smtClean="0">
                <a:solidFill>
                  <a:srgbClr val="000000"/>
                </a:solidFill>
              </a:rPr>
              <a:t>When the linker runs, it locates the library functions and inserts the proper calls to these library functions in the object program.</a:t>
            </a:r>
          </a:p>
        </p:txBody>
      </p:sp>
    </p:spTree>
    <p:extLst>
      <p:ext uri="{BB962C8B-B14F-4D97-AF65-F5344CB8AC3E}">
        <p14:creationId xmlns:p14="http://schemas.microsoft.com/office/powerpoint/2010/main" val="12918426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2.2  </a:t>
            </a:r>
            <a:r>
              <a:rPr lang="en-US" dirty="0" smtClean="0">
                <a:solidFill>
                  <a:srgbClr val="3380E6"/>
                </a:solidFill>
                <a:latin typeface="Arial"/>
              </a:rPr>
              <a:t>A Simple C Program: Printing a Line of Text (Cont.)</a:t>
            </a:r>
          </a:p>
        </p:txBody>
      </p:sp>
      <p:sp>
        <p:nvSpPr>
          <p:cNvPr id="33795" name="Text Placeholder 2"/>
          <p:cNvSpPr>
            <a:spLocks noGrp="1"/>
          </p:cNvSpPr>
          <p:nvPr>
            <p:ph type="body" idx="1"/>
          </p:nvPr>
        </p:nvSpPr>
        <p:spPr/>
        <p:txBody>
          <a:bodyPr>
            <a:normAutofit lnSpcReduction="10000"/>
          </a:bodyPr>
          <a:lstStyle/>
          <a:p>
            <a:pPr eaLnBrk="1" hangingPunct="1"/>
            <a:r>
              <a:rPr lang="en-US" altLang="en-US" dirty="0" smtClean="0">
                <a:solidFill>
                  <a:srgbClr val="000000"/>
                </a:solidFill>
              </a:rPr>
              <a:t>Now the object program is complete and ready to be executed.</a:t>
            </a:r>
          </a:p>
          <a:p>
            <a:pPr eaLnBrk="1" hangingPunct="1"/>
            <a:r>
              <a:rPr lang="en-US" altLang="en-US" dirty="0" smtClean="0">
                <a:solidFill>
                  <a:srgbClr val="000000"/>
                </a:solidFill>
              </a:rPr>
              <a:t>For this reason, the linked program is called an </a:t>
            </a:r>
            <a:r>
              <a:rPr lang="en-US" altLang="en-US" dirty="0" smtClean="0">
                <a:solidFill>
                  <a:srgbClr val="0000FF"/>
                </a:solidFill>
              </a:rPr>
              <a:t>executable</a:t>
            </a:r>
            <a:r>
              <a:rPr lang="en-US" altLang="en-US" dirty="0" smtClean="0">
                <a:solidFill>
                  <a:srgbClr val="000000"/>
                </a:solidFill>
              </a:rPr>
              <a:t>.</a:t>
            </a:r>
          </a:p>
          <a:p>
            <a:pPr eaLnBrk="1" hangingPunct="1"/>
            <a:r>
              <a:rPr lang="en-US" altLang="en-US" dirty="0" smtClean="0">
                <a:solidFill>
                  <a:srgbClr val="000000"/>
                </a:solidFill>
              </a:rPr>
              <a:t>If the function name is misspelled, it’s the linker that will spot the error, because it will not be able to match the name in the C program with the name of any known function in the libraries.</a:t>
            </a:r>
          </a:p>
        </p:txBody>
      </p:sp>
    </p:spTree>
    <p:extLst>
      <p:ext uri="{BB962C8B-B14F-4D97-AF65-F5344CB8AC3E}">
        <p14:creationId xmlns:p14="http://schemas.microsoft.com/office/powerpoint/2010/main" val="2028819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2_Page_0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172450" cy="6314610"/>
          </a:xfrm>
          <a:prstGeom prst="rect">
            <a:avLst/>
          </a:prstGeom>
          <a:noFill/>
          <a:ln>
            <a:noFill/>
          </a:ln>
        </p:spPr>
      </p:pic>
    </p:spTree>
    <p:extLst>
      <p:ext uri="{BB962C8B-B14F-4D97-AF65-F5344CB8AC3E}">
        <p14:creationId xmlns:p14="http://schemas.microsoft.com/office/powerpoint/2010/main" val="632798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2_Page_10"/>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248650" cy="6373487"/>
          </a:xfrm>
          <a:prstGeom prst="rect">
            <a:avLst/>
          </a:prstGeom>
          <a:noFill/>
          <a:ln>
            <a:noFill/>
          </a:ln>
        </p:spPr>
      </p:pic>
    </p:spTree>
    <p:extLst>
      <p:ext uri="{BB962C8B-B14F-4D97-AF65-F5344CB8AC3E}">
        <p14:creationId xmlns:p14="http://schemas.microsoft.com/office/powerpoint/2010/main" val="3821233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2.2  </a:t>
            </a:r>
            <a:r>
              <a:rPr lang="en-US" dirty="0" smtClean="0">
                <a:solidFill>
                  <a:srgbClr val="3380E6"/>
                </a:solidFill>
                <a:latin typeface="Arial"/>
              </a:rPr>
              <a:t>A Simple C Program: Printing a Line of Text (Cont.)</a:t>
            </a:r>
          </a:p>
        </p:txBody>
      </p:sp>
      <p:sp>
        <p:nvSpPr>
          <p:cNvPr id="38915" name="Text Placeholder 2"/>
          <p:cNvSpPr>
            <a:spLocks noGrp="1"/>
          </p:cNvSpPr>
          <p:nvPr>
            <p:ph type="body" idx="1"/>
          </p:nvPr>
        </p:nvSpPr>
        <p:spPr/>
        <p:txBody>
          <a:bodyPr/>
          <a:lstStyle/>
          <a:p>
            <a:pPr marL="109537" indent="0" eaLnBrk="1" hangingPunct="1">
              <a:buFont typeface="Wingdings 3" pitchFamily="18" charset="2"/>
              <a:buNone/>
              <a:defRPr/>
            </a:pPr>
            <a:r>
              <a:rPr lang="en-US" b="1" i="1" dirty="0" smtClean="0">
                <a:solidFill>
                  <a:srgbClr val="000000"/>
                </a:solidFill>
              </a:rPr>
              <a:t>Using Multiple </a:t>
            </a:r>
            <a:r>
              <a:rPr lang="en-US" sz="2400" b="1" i="1" dirty="0" err="1" smtClean="0">
                <a:solidFill>
                  <a:srgbClr val="000000"/>
                </a:solidFill>
                <a:latin typeface="Consolas" panose="020B0609020204030204" pitchFamily="49" charset="0"/>
              </a:rPr>
              <a:t>printfs</a:t>
            </a:r>
            <a:endParaRPr lang="en-US" b="1" i="1" dirty="0" smtClean="0">
              <a:solidFill>
                <a:srgbClr val="000000"/>
              </a:solidFill>
              <a:latin typeface="Consolas" panose="020B0609020204030204" pitchFamily="49" charset="0"/>
            </a:endParaRPr>
          </a:p>
          <a:p>
            <a:pPr eaLnBrk="1" hangingPunct="1">
              <a:defRPr/>
            </a:pPr>
            <a:r>
              <a:rPr lang="en-US" sz="2400" dirty="0" smtClean="0">
                <a:solidFill>
                  <a:srgbClr val="000000"/>
                </a:solidFill>
              </a:rPr>
              <a:t>The </a:t>
            </a:r>
            <a:r>
              <a:rPr lang="en-US" sz="2400" dirty="0" err="1" smtClean="0">
                <a:solidFill>
                  <a:srgbClr val="000000"/>
                </a:solidFill>
                <a:latin typeface="Consolas" panose="020B0609020204030204" pitchFamily="49" charset="0"/>
              </a:rPr>
              <a:t>printf</a:t>
            </a:r>
            <a:r>
              <a:rPr lang="en-US" sz="2400" dirty="0" smtClean="0">
                <a:solidFill>
                  <a:srgbClr val="000000"/>
                </a:solidFill>
              </a:rPr>
              <a:t> function can print </a:t>
            </a:r>
            <a:r>
              <a:rPr lang="en-US" sz="2400" dirty="0" smtClean="0">
                <a:solidFill>
                  <a:srgbClr val="000000"/>
                </a:solidFill>
                <a:latin typeface="Consolas" panose="020B0609020204030204" pitchFamily="49" charset="0"/>
              </a:rPr>
              <a:t>Welcome</a:t>
            </a:r>
            <a:r>
              <a:rPr lang="en-US" sz="2400" dirty="0" smtClean="0">
                <a:solidFill>
                  <a:srgbClr val="000000"/>
                </a:solidFill>
              </a:rPr>
              <a:t> </a:t>
            </a:r>
            <a:r>
              <a:rPr lang="en-US" sz="2400" dirty="0" smtClean="0">
                <a:solidFill>
                  <a:srgbClr val="000000"/>
                </a:solidFill>
                <a:latin typeface="Consolas" panose="020B0609020204030204" pitchFamily="49" charset="0"/>
              </a:rPr>
              <a:t>to</a:t>
            </a:r>
            <a:r>
              <a:rPr lang="en-US" sz="2400" dirty="0" smtClean="0">
                <a:solidFill>
                  <a:srgbClr val="000000"/>
                </a:solidFill>
              </a:rPr>
              <a:t> </a:t>
            </a:r>
            <a:r>
              <a:rPr lang="en-US" sz="2400" dirty="0" smtClean="0">
                <a:solidFill>
                  <a:srgbClr val="000000"/>
                </a:solidFill>
                <a:latin typeface="Consolas" panose="020B0609020204030204" pitchFamily="49" charset="0"/>
              </a:rPr>
              <a:t>C!</a:t>
            </a:r>
            <a:r>
              <a:rPr lang="en-US" sz="2400" dirty="0" smtClean="0">
                <a:solidFill>
                  <a:srgbClr val="000000"/>
                </a:solidFill>
              </a:rPr>
              <a:t> several different ways.</a:t>
            </a:r>
          </a:p>
          <a:p>
            <a:pPr eaLnBrk="1" hangingPunct="1">
              <a:defRPr/>
            </a:pPr>
            <a:r>
              <a:rPr lang="en-US" sz="2400" dirty="0" smtClean="0">
                <a:solidFill>
                  <a:srgbClr val="000000"/>
                </a:solidFill>
              </a:rPr>
              <a:t>For example, the program of Fig. 2.3 produces the same output as the program of Fig. 2.1.</a:t>
            </a:r>
          </a:p>
          <a:p>
            <a:pPr eaLnBrk="1" hangingPunct="1">
              <a:defRPr/>
            </a:pPr>
            <a:r>
              <a:rPr lang="en-US" sz="2400" dirty="0" smtClean="0">
                <a:solidFill>
                  <a:srgbClr val="000000"/>
                </a:solidFill>
              </a:rPr>
              <a:t>This works because each </a:t>
            </a:r>
            <a:r>
              <a:rPr lang="en-US" sz="2400" dirty="0" err="1" smtClean="0">
                <a:solidFill>
                  <a:srgbClr val="000000"/>
                </a:solidFill>
                <a:latin typeface="Consolas" panose="020B0609020204030204" pitchFamily="49" charset="0"/>
              </a:rPr>
              <a:t>printf</a:t>
            </a:r>
            <a:r>
              <a:rPr lang="en-US" sz="2400" dirty="0" smtClean="0">
                <a:solidFill>
                  <a:srgbClr val="000000"/>
                </a:solidFill>
              </a:rPr>
              <a:t> resumes printing where the previous </a:t>
            </a:r>
            <a:r>
              <a:rPr lang="en-US" sz="2400" dirty="0" err="1" smtClean="0">
                <a:solidFill>
                  <a:srgbClr val="000000"/>
                </a:solidFill>
                <a:latin typeface="Consolas" panose="020B0609020204030204" pitchFamily="49" charset="0"/>
              </a:rPr>
              <a:t>printf</a:t>
            </a:r>
            <a:r>
              <a:rPr lang="en-US" sz="2400" dirty="0" smtClean="0">
                <a:solidFill>
                  <a:srgbClr val="000000"/>
                </a:solidFill>
              </a:rPr>
              <a:t> stopped printing.</a:t>
            </a:r>
          </a:p>
          <a:p>
            <a:pPr eaLnBrk="1" hangingPunct="1">
              <a:defRPr/>
            </a:pPr>
            <a:r>
              <a:rPr lang="en-US" sz="2400" dirty="0" smtClean="0">
                <a:solidFill>
                  <a:srgbClr val="000000"/>
                </a:solidFill>
              </a:rPr>
              <a:t>The first </a:t>
            </a:r>
            <a:r>
              <a:rPr lang="en-US" sz="2400" dirty="0" err="1" smtClean="0">
                <a:solidFill>
                  <a:srgbClr val="000000"/>
                </a:solidFill>
                <a:latin typeface="Consolas" panose="020B0609020204030204" pitchFamily="49" charset="0"/>
              </a:rPr>
              <a:t>printf</a:t>
            </a:r>
            <a:r>
              <a:rPr lang="en-US" sz="2400" dirty="0">
                <a:solidFill>
                  <a:srgbClr val="000000"/>
                </a:solidFill>
              </a:rPr>
              <a:t> </a:t>
            </a:r>
            <a:r>
              <a:rPr lang="en-US" sz="2400" dirty="0" smtClean="0">
                <a:solidFill>
                  <a:srgbClr val="000000"/>
                </a:solidFill>
              </a:rPr>
              <a:t>prints </a:t>
            </a:r>
            <a:r>
              <a:rPr lang="en-US" sz="2400" dirty="0" smtClean="0">
                <a:solidFill>
                  <a:srgbClr val="000000"/>
                </a:solidFill>
                <a:latin typeface="Consolas" panose="020B0609020204030204" pitchFamily="49" charset="0"/>
              </a:rPr>
              <a:t>Welcome</a:t>
            </a:r>
            <a:r>
              <a:rPr lang="en-US" sz="2400" dirty="0" smtClean="0">
                <a:solidFill>
                  <a:srgbClr val="000000"/>
                </a:solidFill>
              </a:rPr>
              <a:t> followed by a space and the second </a:t>
            </a:r>
            <a:r>
              <a:rPr lang="en-US" sz="2400" dirty="0" err="1" smtClean="0">
                <a:solidFill>
                  <a:srgbClr val="000000"/>
                </a:solidFill>
                <a:latin typeface="Consolas" panose="020B0609020204030204" pitchFamily="49" charset="0"/>
              </a:rPr>
              <a:t>printf</a:t>
            </a:r>
            <a:r>
              <a:rPr lang="en-US" sz="2400" dirty="0" smtClean="0">
                <a:solidFill>
                  <a:srgbClr val="000000"/>
                </a:solidFill>
              </a:rPr>
              <a:t> begins printing on the same line immediately following the space.</a:t>
            </a:r>
          </a:p>
        </p:txBody>
      </p:sp>
    </p:spTree>
    <p:extLst>
      <p:ext uri="{BB962C8B-B14F-4D97-AF65-F5344CB8AC3E}">
        <p14:creationId xmlns:p14="http://schemas.microsoft.com/office/powerpoint/2010/main" val="12617155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2_Page_11"/>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 y="228600"/>
            <a:ext cx="7924800" cy="6123258"/>
          </a:xfrm>
          <a:prstGeom prst="rect">
            <a:avLst/>
          </a:prstGeom>
          <a:noFill/>
          <a:ln>
            <a:noFill/>
          </a:ln>
        </p:spPr>
      </p:pic>
    </p:spTree>
    <p:extLst>
      <p:ext uri="{BB962C8B-B14F-4D97-AF65-F5344CB8AC3E}">
        <p14:creationId xmlns:p14="http://schemas.microsoft.com/office/powerpoint/2010/main" val="3814597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2.2  </a:t>
            </a:r>
            <a:r>
              <a:rPr lang="en-US" dirty="0" smtClean="0">
                <a:solidFill>
                  <a:srgbClr val="3380E6"/>
                </a:solidFill>
                <a:latin typeface="Arial"/>
              </a:rPr>
              <a:t>A Simple C Program: Printing a Line of Text (Cont.)</a:t>
            </a:r>
          </a:p>
        </p:txBody>
      </p:sp>
      <p:sp>
        <p:nvSpPr>
          <p:cNvPr id="38915" name="Text Placeholder 2"/>
          <p:cNvSpPr>
            <a:spLocks noGrp="1"/>
          </p:cNvSpPr>
          <p:nvPr>
            <p:ph type="body" idx="1"/>
          </p:nvPr>
        </p:nvSpPr>
        <p:spPr/>
        <p:txBody>
          <a:bodyPr/>
          <a:lstStyle/>
          <a:p>
            <a:pPr eaLnBrk="1" hangingPunct="1"/>
            <a:r>
              <a:rPr lang="en-US" altLang="en-US" dirty="0" smtClean="0">
                <a:solidFill>
                  <a:srgbClr val="000000"/>
                </a:solidFill>
              </a:rPr>
              <a:t>One </a:t>
            </a:r>
            <a:r>
              <a:rPr lang="en-US" altLang="en-US" dirty="0" err="1" smtClean="0">
                <a:solidFill>
                  <a:srgbClr val="000000"/>
                </a:solidFill>
                <a:latin typeface="Consolas" panose="020B0609020204030204" pitchFamily="49" charset="0"/>
              </a:rPr>
              <a:t>printf</a:t>
            </a:r>
            <a:r>
              <a:rPr lang="en-US" altLang="en-US" dirty="0" smtClean="0">
                <a:solidFill>
                  <a:srgbClr val="000000"/>
                </a:solidFill>
              </a:rPr>
              <a:t> can print </a:t>
            </a:r>
            <a:r>
              <a:rPr lang="en-US" altLang="en-US" i="1" dirty="0" smtClean="0">
                <a:solidFill>
                  <a:srgbClr val="000000"/>
                </a:solidFill>
              </a:rPr>
              <a:t>several</a:t>
            </a:r>
            <a:r>
              <a:rPr lang="en-US" altLang="en-US" dirty="0" smtClean="0">
                <a:solidFill>
                  <a:srgbClr val="000000"/>
                </a:solidFill>
              </a:rPr>
              <a:t> lines by using additional newline characters as in Fig. 2.4.</a:t>
            </a:r>
          </a:p>
          <a:p>
            <a:pPr eaLnBrk="1" hangingPunct="1"/>
            <a:r>
              <a:rPr lang="en-US" altLang="en-US" dirty="0" smtClean="0">
                <a:solidFill>
                  <a:srgbClr val="000000"/>
                </a:solidFill>
              </a:rPr>
              <a:t>Each time the </a:t>
            </a:r>
            <a:r>
              <a:rPr lang="en-US" altLang="en-US" dirty="0" smtClean="0">
                <a:solidFill>
                  <a:srgbClr val="000000"/>
                </a:solidFill>
                <a:latin typeface="Consolas" panose="020B0609020204030204" pitchFamily="49" charset="0"/>
              </a:rPr>
              <a:t>\n</a:t>
            </a:r>
            <a:r>
              <a:rPr lang="en-US" altLang="en-US" dirty="0" smtClean="0">
                <a:solidFill>
                  <a:srgbClr val="000000"/>
                </a:solidFill>
              </a:rPr>
              <a:t> (newline) escape sequence is encountered, output continues at the beginning of the next line.</a:t>
            </a:r>
          </a:p>
        </p:txBody>
      </p:sp>
    </p:spTree>
    <p:extLst>
      <p:ext uri="{BB962C8B-B14F-4D97-AF65-F5344CB8AC3E}">
        <p14:creationId xmlns:p14="http://schemas.microsoft.com/office/powerpoint/2010/main" val="40335436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2_Page_0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762000" y="304800"/>
            <a:ext cx="7791449" cy="6020221"/>
          </a:xfrm>
          <a:prstGeom prst="rect">
            <a:avLst/>
          </a:prstGeom>
          <a:noFill/>
          <a:ln>
            <a:noFill/>
          </a:ln>
        </p:spPr>
      </p:pic>
    </p:spTree>
    <p:extLst>
      <p:ext uri="{BB962C8B-B14F-4D97-AF65-F5344CB8AC3E}">
        <p14:creationId xmlns:p14="http://schemas.microsoft.com/office/powerpoint/2010/main" val="8147624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2_Page_12"/>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7867650" cy="6079100"/>
          </a:xfrm>
          <a:prstGeom prst="rect">
            <a:avLst/>
          </a:prstGeom>
          <a:noFill/>
          <a:ln>
            <a:noFill/>
          </a:ln>
        </p:spPr>
      </p:pic>
    </p:spTree>
    <p:extLst>
      <p:ext uri="{BB962C8B-B14F-4D97-AF65-F5344CB8AC3E}">
        <p14:creationId xmlns:p14="http://schemas.microsoft.com/office/powerpoint/2010/main" val="23080509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mtClean="0">
                <a:solidFill>
                  <a:srgbClr val="24B5A1"/>
                </a:solidFill>
                <a:latin typeface="Arial"/>
              </a:rPr>
              <a:t>2.3  </a:t>
            </a:r>
            <a:r>
              <a:rPr lang="en-US" smtClean="0">
                <a:solidFill>
                  <a:srgbClr val="3380E6"/>
                </a:solidFill>
                <a:latin typeface="Arial"/>
              </a:rPr>
              <a:t>Another Simple C Program: Adding Two Integers</a:t>
            </a:r>
          </a:p>
        </p:txBody>
      </p:sp>
      <p:sp>
        <p:nvSpPr>
          <p:cNvPr id="40963" name="Text Placeholder 2"/>
          <p:cNvSpPr>
            <a:spLocks noGrp="1"/>
          </p:cNvSpPr>
          <p:nvPr>
            <p:ph type="body" idx="1"/>
          </p:nvPr>
        </p:nvSpPr>
        <p:spPr/>
        <p:txBody>
          <a:bodyPr/>
          <a:lstStyle/>
          <a:p>
            <a:pPr eaLnBrk="1" hangingPunct="1"/>
            <a:r>
              <a:rPr lang="en-US" altLang="en-US" dirty="0" smtClean="0">
                <a:solidFill>
                  <a:srgbClr val="000000"/>
                </a:solidFill>
              </a:rPr>
              <a:t>Our next program (fig. 2.5) uses the Standard Library function </a:t>
            </a:r>
            <a:r>
              <a:rPr lang="en-US" altLang="en-US" dirty="0" err="1" smtClean="0">
                <a:solidFill>
                  <a:srgbClr val="000000"/>
                </a:solidFill>
                <a:latin typeface="Consolas" panose="020B0609020204030204" pitchFamily="49" charset="0"/>
              </a:rPr>
              <a:t>scanf</a:t>
            </a:r>
            <a:r>
              <a:rPr lang="en-US" altLang="en-US" dirty="0" smtClean="0">
                <a:solidFill>
                  <a:srgbClr val="000000"/>
                </a:solidFill>
              </a:rPr>
              <a:t> to obtain two integers typed by a user at the keyboard, computes the sum of these values and prints the result using </a:t>
            </a:r>
            <a:r>
              <a:rPr lang="en-US" altLang="en-US" dirty="0" err="1" smtClean="0">
                <a:solidFill>
                  <a:srgbClr val="000000"/>
                </a:solidFill>
                <a:latin typeface="Consolas" panose="020B0609020204030204" pitchFamily="49" charset="0"/>
              </a:rPr>
              <a:t>printf</a:t>
            </a:r>
            <a:r>
              <a:rPr lang="en-US" altLang="en-US" dirty="0" smtClean="0">
                <a:solidFill>
                  <a:srgbClr val="000000"/>
                </a:solidFill>
              </a:rPr>
              <a:t>.</a:t>
            </a:r>
          </a:p>
          <a:p>
            <a:pPr eaLnBrk="1" hangingPunct="1"/>
            <a:r>
              <a:rPr lang="en-US" altLang="en-US" dirty="0" smtClean="0">
                <a:solidFill>
                  <a:srgbClr val="000000"/>
                </a:solidFill>
              </a:rPr>
              <a:t>[In the input/output dialog of Fig. 2.5, we emphasize the numbers entered by the user in </a:t>
            </a:r>
            <a:r>
              <a:rPr lang="en-US" altLang="en-US" b="1" dirty="0" smtClean="0">
                <a:solidFill>
                  <a:srgbClr val="000000"/>
                </a:solidFill>
              </a:rPr>
              <a:t>bold.]</a:t>
            </a:r>
          </a:p>
        </p:txBody>
      </p:sp>
    </p:spTree>
    <p:extLst>
      <p:ext uri="{BB962C8B-B14F-4D97-AF65-F5344CB8AC3E}">
        <p14:creationId xmlns:p14="http://schemas.microsoft.com/office/powerpoint/2010/main" val="4749034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2_Page_1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1"/>
            <a:ext cx="8185379" cy="6324600"/>
          </a:xfrm>
          <a:prstGeom prst="rect">
            <a:avLst/>
          </a:prstGeom>
          <a:noFill/>
          <a:ln>
            <a:noFill/>
          </a:ln>
        </p:spPr>
      </p:pic>
    </p:spTree>
    <p:extLst>
      <p:ext uri="{BB962C8B-B14F-4D97-AF65-F5344CB8AC3E}">
        <p14:creationId xmlns:p14="http://schemas.microsoft.com/office/powerpoint/2010/main" val="2549636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2_Page_1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096250" cy="6255732"/>
          </a:xfrm>
          <a:prstGeom prst="rect">
            <a:avLst/>
          </a:prstGeom>
          <a:noFill/>
          <a:ln>
            <a:noFill/>
          </a:ln>
        </p:spPr>
      </p:pic>
    </p:spTree>
    <p:extLst>
      <p:ext uri="{BB962C8B-B14F-4D97-AF65-F5344CB8AC3E}">
        <p14:creationId xmlns:p14="http://schemas.microsoft.com/office/powerpoint/2010/main" val="35353503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mtClean="0">
                <a:solidFill>
                  <a:srgbClr val="24B5A1"/>
                </a:solidFill>
                <a:latin typeface="Arial"/>
              </a:rPr>
              <a:t>2.3  </a:t>
            </a:r>
            <a:r>
              <a:rPr lang="en-US" smtClean="0">
                <a:solidFill>
                  <a:srgbClr val="3380E6"/>
                </a:solidFill>
                <a:latin typeface="Arial"/>
              </a:rPr>
              <a:t>Another Simple C Program: Adding Two Integers (Cont.)</a:t>
            </a:r>
          </a:p>
        </p:txBody>
      </p:sp>
      <p:sp>
        <p:nvSpPr>
          <p:cNvPr id="3" name="Text Placeholder 2"/>
          <p:cNvSpPr>
            <a:spLocks noGrp="1"/>
          </p:cNvSpPr>
          <p:nvPr>
            <p:ph type="body" idx="1"/>
          </p:nvPr>
        </p:nvSpPr>
        <p:spPr/>
        <p:txBody>
          <a:bodyPr>
            <a:normAutofit/>
          </a:bodyPr>
          <a:lstStyle/>
          <a:p>
            <a:pPr marL="109537" indent="0" eaLnBrk="1" hangingPunct="1">
              <a:lnSpc>
                <a:spcPct val="80000"/>
              </a:lnSpc>
              <a:buFont typeface="Wingdings 3" pitchFamily="18" charset="2"/>
              <a:buNone/>
              <a:defRPr/>
            </a:pPr>
            <a:r>
              <a:rPr lang="en-US" sz="2300" b="1" i="1" dirty="0" smtClean="0">
                <a:solidFill>
                  <a:srgbClr val="000000"/>
                </a:solidFill>
              </a:rPr>
              <a:t>Variables and Variable Definitions</a:t>
            </a:r>
          </a:p>
          <a:p>
            <a:pPr>
              <a:lnSpc>
                <a:spcPct val="80000"/>
              </a:lnSpc>
              <a:defRPr/>
            </a:pPr>
            <a:r>
              <a:rPr lang="en-US" sz="1800" b="1" dirty="0" err="1" smtClean="0">
                <a:solidFill>
                  <a:srgbClr val="0000FF"/>
                </a:solidFill>
                <a:latin typeface="Consolas" panose="020B0609020204030204" pitchFamily="49" charset="0"/>
              </a:rPr>
              <a:t>int</a:t>
            </a:r>
            <a:r>
              <a:rPr lang="en-US" sz="1800" b="1" dirty="0" smtClean="0">
                <a:solidFill>
                  <a:srgbClr val="000000"/>
                </a:solidFill>
                <a:latin typeface="Consolas" panose="020B0609020204030204" pitchFamily="49" charset="0"/>
              </a:rPr>
              <a:t> integer1; </a:t>
            </a:r>
            <a:r>
              <a:rPr lang="en-US" sz="1800" b="1" dirty="0" smtClean="0">
                <a:solidFill>
                  <a:srgbClr val="00BF00"/>
                </a:solidFill>
                <a:latin typeface="Consolas" panose="020B0609020204030204" pitchFamily="49" charset="0"/>
              </a:rPr>
              <a:t>// first number to be entered by user</a:t>
            </a:r>
            <a:br>
              <a:rPr lang="en-US" sz="1800" b="1" dirty="0" smtClean="0">
                <a:solidFill>
                  <a:srgbClr val="00BF00"/>
                </a:solidFill>
                <a:latin typeface="Consolas" panose="020B0609020204030204" pitchFamily="49" charset="0"/>
              </a:rPr>
            </a:br>
            <a:r>
              <a:rPr lang="en-US" sz="1800" b="1" dirty="0" err="1" smtClean="0">
                <a:solidFill>
                  <a:srgbClr val="0000FF"/>
                </a:solidFill>
                <a:latin typeface="Consolas" panose="020B0609020204030204" pitchFamily="49" charset="0"/>
              </a:rPr>
              <a:t>int</a:t>
            </a:r>
            <a:r>
              <a:rPr lang="en-US" sz="1800" b="1" dirty="0" smtClean="0">
                <a:solidFill>
                  <a:srgbClr val="000000"/>
                </a:solidFill>
                <a:latin typeface="Consolas" panose="020B0609020204030204" pitchFamily="49" charset="0"/>
              </a:rPr>
              <a:t> integer2; </a:t>
            </a:r>
            <a:r>
              <a:rPr lang="en-US" sz="1800" b="1" dirty="0" smtClean="0">
                <a:solidFill>
                  <a:srgbClr val="00BF00"/>
                </a:solidFill>
                <a:latin typeface="Consolas" panose="020B0609020204030204" pitchFamily="49" charset="0"/>
              </a:rPr>
              <a:t>// second number to be </a:t>
            </a:r>
            <a:r>
              <a:rPr lang="en-US" sz="1800" b="1" dirty="0">
                <a:solidFill>
                  <a:srgbClr val="00BF00"/>
                </a:solidFill>
                <a:latin typeface="Consolas" panose="020B0609020204030204" pitchFamily="49" charset="0"/>
              </a:rPr>
              <a:t>entered </a:t>
            </a:r>
            <a:r>
              <a:rPr lang="en-US" sz="1800" b="1" dirty="0" smtClean="0">
                <a:solidFill>
                  <a:srgbClr val="00BF00"/>
                </a:solidFill>
                <a:latin typeface="Consolas" panose="020B0609020204030204" pitchFamily="49" charset="0"/>
              </a:rPr>
              <a:t>by user </a:t>
            </a:r>
            <a:br>
              <a:rPr lang="en-US" sz="1800" b="1" dirty="0" smtClean="0">
                <a:solidFill>
                  <a:srgbClr val="00BF00"/>
                </a:solidFill>
                <a:latin typeface="Consolas" panose="020B0609020204030204" pitchFamily="49" charset="0"/>
              </a:rPr>
            </a:br>
            <a:r>
              <a:rPr lang="en-US" sz="1800" b="1" dirty="0" err="1" smtClean="0">
                <a:solidFill>
                  <a:srgbClr val="0000FF"/>
                </a:solidFill>
                <a:latin typeface="Consolas" panose="020B0609020204030204" pitchFamily="49" charset="0"/>
              </a:rPr>
              <a:t>int</a:t>
            </a:r>
            <a:r>
              <a:rPr lang="en-US" sz="1800" b="1" dirty="0" smtClean="0">
                <a:solidFill>
                  <a:srgbClr val="000000"/>
                </a:solidFill>
                <a:latin typeface="Consolas" panose="020B0609020204030204" pitchFamily="49" charset="0"/>
              </a:rPr>
              <a:t> sum; </a:t>
            </a:r>
            <a:r>
              <a:rPr lang="en-US" sz="1800" b="1" dirty="0" smtClean="0">
                <a:solidFill>
                  <a:srgbClr val="00BF00"/>
                </a:solidFill>
                <a:latin typeface="Consolas" panose="020B0609020204030204" pitchFamily="49" charset="0"/>
              </a:rPr>
              <a:t>// variable in which sum will be stored </a:t>
            </a:r>
          </a:p>
          <a:p>
            <a:pPr marL="365125" lvl="1" indent="0" eaLnBrk="1" hangingPunct="1">
              <a:lnSpc>
                <a:spcPct val="80000"/>
              </a:lnSpc>
              <a:buFont typeface="Verdana" pitchFamily="34" charset="0"/>
              <a:buNone/>
              <a:defRPr/>
            </a:pPr>
            <a:r>
              <a:rPr lang="en-US" sz="1900" dirty="0" smtClean="0">
                <a:solidFill>
                  <a:srgbClr val="000000"/>
                </a:solidFill>
              </a:rPr>
              <a:t>are </a:t>
            </a:r>
            <a:r>
              <a:rPr lang="en-US" sz="1900" dirty="0" smtClean="0">
                <a:solidFill>
                  <a:srgbClr val="0000FF"/>
                </a:solidFill>
              </a:rPr>
              <a:t>definitions</a:t>
            </a:r>
            <a:r>
              <a:rPr lang="en-US" sz="1900" dirty="0" smtClean="0">
                <a:solidFill>
                  <a:srgbClr val="000000"/>
                </a:solidFill>
              </a:rPr>
              <a:t>.</a:t>
            </a:r>
          </a:p>
          <a:p>
            <a:pPr eaLnBrk="1" hangingPunct="1">
              <a:lnSpc>
                <a:spcPct val="80000"/>
              </a:lnSpc>
              <a:defRPr/>
            </a:pPr>
            <a:r>
              <a:rPr lang="en-US" sz="2300" dirty="0" smtClean="0">
                <a:solidFill>
                  <a:srgbClr val="000000"/>
                </a:solidFill>
              </a:rPr>
              <a:t>The names </a:t>
            </a:r>
            <a:r>
              <a:rPr lang="en-US" sz="2000" dirty="0" smtClean="0">
                <a:solidFill>
                  <a:srgbClr val="000000"/>
                </a:solidFill>
                <a:latin typeface="Consolas" panose="020B0609020204030204" pitchFamily="49" charset="0"/>
              </a:rPr>
              <a:t>integer1</a:t>
            </a:r>
            <a:r>
              <a:rPr lang="en-US" sz="2300" dirty="0" smtClean="0">
                <a:solidFill>
                  <a:srgbClr val="000000"/>
                </a:solidFill>
              </a:rPr>
              <a:t>, </a:t>
            </a:r>
            <a:r>
              <a:rPr lang="en-US" sz="2000" dirty="0" smtClean="0">
                <a:solidFill>
                  <a:srgbClr val="000000"/>
                </a:solidFill>
                <a:latin typeface="Consolas" panose="020B0609020204030204" pitchFamily="49" charset="0"/>
              </a:rPr>
              <a:t>integer2</a:t>
            </a:r>
            <a:r>
              <a:rPr lang="en-US" sz="2000" dirty="0" smtClean="0">
                <a:solidFill>
                  <a:srgbClr val="000000"/>
                </a:solidFill>
              </a:rPr>
              <a:t> </a:t>
            </a:r>
            <a:r>
              <a:rPr lang="en-US" sz="2300" dirty="0" smtClean="0">
                <a:solidFill>
                  <a:srgbClr val="000000"/>
                </a:solidFill>
              </a:rPr>
              <a:t>and </a:t>
            </a:r>
            <a:r>
              <a:rPr lang="en-US" sz="2000" dirty="0" smtClean="0">
                <a:solidFill>
                  <a:srgbClr val="000000"/>
                </a:solidFill>
                <a:latin typeface="Consolas" panose="020B0609020204030204" pitchFamily="49" charset="0"/>
              </a:rPr>
              <a:t>sum</a:t>
            </a:r>
            <a:r>
              <a:rPr lang="en-US" sz="2000" dirty="0" smtClean="0">
                <a:solidFill>
                  <a:srgbClr val="000000"/>
                </a:solidFill>
              </a:rPr>
              <a:t> </a:t>
            </a:r>
            <a:r>
              <a:rPr lang="en-US" sz="2300" dirty="0" smtClean="0">
                <a:solidFill>
                  <a:srgbClr val="000000"/>
                </a:solidFill>
              </a:rPr>
              <a:t>are the names of </a:t>
            </a:r>
            <a:r>
              <a:rPr lang="en-US" sz="2300" dirty="0" smtClean="0">
                <a:solidFill>
                  <a:srgbClr val="0000FF"/>
                </a:solidFill>
              </a:rPr>
              <a:t>variables</a:t>
            </a:r>
            <a:r>
              <a:rPr lang="en-US" sz="2300" dirty="0" smtClean="0">
                <a:solidFill>
                  <a:srgbClr val="000000"/>
                </a:solidFill>
              </a:rPr>
              <a:t>—locations in memory where values can be stored for use by a program.</a:t>
            </a:r>
          </a:p>
          <a:p>
            <a:pPr eaLnBrk="1" hangingPunct="1">
              <a:lnSpc>
                <a:spcPct val="80000"/>
              </a:lnSpc>
              <a:defRPr/>
            </a:pPr>
            <a:r>
              <a:rPr lang="en-US" sz="2300" dirty="0" smtClean="0">
                <a:solidFill>
                  <a:srgbClr val="000000"/>
                </a:solidFill>
              </a:rPr>
              <a:t>These definitions specify that the variables </a:t>
            </a:r>
            <a:r>
              <a:rPr lang="en-US" sz="2000" dirty="0" smtClean="0">
                <a:solidFill>
                  <a:srgbClr val="000000"/>
                </a:solidFill>
                <a:latin typeface="Consolas" panose="020B0609020204030204" pitchFamily="49" charset="0"/>
              </a:rPr>
              <a:t>integer1</a:t>
            </a:r>
            <a:r>
              <a:rPr lang="en-US" sz="2300" dirty="0" smtClean="0">
                <a:solidFill>
                  <a:srgbClr val="000000"/>
                </a:solidFill>
              </a:rPr>
              <a:t>, </a:t>
            </a:r>
            <a:r>
              <a:rPr lang="en-US" sz="2000" dirty="0" smtClean="0">
                <a:solidFill>
                  <a:srgbClr val="000000"/>
                </a:solidFill>
                <a:latin typeface="Consolas" panose="020B0609020204030204" pitchFamily="49" charset="0"/>
              </a:rPr>
              <a:t>integer2</a:t>
            </a:r>
            <a:r>
              <a:rPr lang="en-US" sz="2000" dirty="0" smtClean="0">
                <a:solidFill>
                  <a:srgbClr val="000000"/>
                </a:solidFill>
              </a:rPr>
              <a:t> </a:t>
            </a:r>
            <a:r>
              <a:rPr lang="en-US" sz="2300" dirty="0" smtClean="0">
                <a:solidFill>
                  <a:srgbClr val="000000"/>
                </a:solidFill>
              </a:rPr>
              <a:t>and </a:t>
            </a:r>
            <a:r>
              <a:rPr lang="en-US" sz="2000" dirty="0" smtClean="0">
                <a:solidFill>
                  <a:srgbClr val="000000"/>
                </a:solidFill>
                <a:latin typeface="Consolas" panose="020B0609020204030204" pitchFamily="49" charset="0"/>
              </a:rPr>
              <a:t>sum</a:t>
            </a:r>
            <a:r>
              <a:rPr lang="en-US" sz="2000" dirty="0" smtClean="0">
                <a:solidFill>
                  <a:srgbClr val="000000"/>
                </a:solidFill>
              </a:rPr>
              <a:t> </a:t>
            </a:r>
            <a:r>
              <a:rPr lang="en-US" sz="2300" dirty="0" smtClean="0">
                <a:solidFill>
                  <a:srgbClr val="000000"/>
                </a:solidFill>
              </a:rPr>
              <a:t>are of type </a:t>
            </a:r>
            <a:r>
              <a:rPr lang="en-US" sz="2000" dirty="0" err="1" smtClean="0">
                <a:solidFill>
                  <a:srgbClr val="000000"/>
                </a:solidFill>
                <a:latin typeface="Consolas" panose="020B0609020204030204" pitchFamily="49" charset="0"/>
              </a:rPr>
              <a:t>int</a:t>
            </a:r>
            <a:r>
              <a:rPr lang="en-US" sz="2300" dirty="0" smtClean="0">
                <a:solidFill>
                  <a:srgbClr val="000000"/>
                </a:solidFill>
              </a:rPr>
              <a:t>, which means that they’ll hold </a:t>
            </a:r>
            <a:r>
              <a:rPr lang="en-US" sz="2300" dirty="0" smtClean="0">
                <a:solidFill>
                  <a:srgbClr val="0000FF"/>
                </a:solidFill>
              </a:rPr>
              <a:t>integer</a:t>
            </a:r>
            <a:r>
              <a:rPr lang="en-US" sz="2300" dirty="0" smtClean="0">
                <a:solidFill>
                  <a:srgbClr val="000000"/>
                </a:solidFill>
              </a:rPr>
              <a:t> values, i.e., whole numbers such as 7, –11, 0, 31914 and the like.</a:t>
            </a:r>
          </a:p>
        </p:txBody>
      </p:sp>
    </p:spTree>
    <p:extLst>
      <p:ext uri="{BB962C8B-B14F-4D97-AF65-F5344CB8AC3E}">
        <p14:creationId xmlns:p14="http://schemas.microsoft.com/office/powerpoint/2010/main" val="24929187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mtClean="0">
                <a:solidFill>
                  <a:srgbClr val="24B5A1"/>
                </a:solidFill>
                <a:latin typeface="Arial"/>
              </a:rPr>
              <a:t>2.3  </a:t>
            </a:r>
            <a:r>
              <a:rPr lang="en-US" smtClean="0">
                <a:solidFill>
                  <a:srgbClr val="3380E6"/>
                </a:solidFill>
                <a:latin typeface="Arial"/>
              </a:rPr>
              <a:t>Another Simple C Program: Adding Two Integers (Cont.)</a:t>
            </a:r>
          </a:p>
        </p:txBody>
      </p:sp>
      <p:sp>
        <p:nvSpPr>
          <p:cNvPr id="45059" name="Text Placeholder 2"/>
          <p:cNvSpPr>
            <a:spLocks noGrp="1"/>
          </p:cNvSpPr>
          <p:nvPr>
            <p:ph type="body" idx="1"/>
          </p:nvPr>
        </p:nvSpPr>
        <p:spPr/>
        <p:txBody>
          <a:bodyPr/>
          <a:lstStyle/>
          <a:p>
            <a:pPr eaLnBrk="1" hangingPunct="1">
              <a:lnSpc>
                <a:spcPct val="90000"/>
              </a:lnSpc>
            </a:pPr>
            <a:r>
              <a:rPr lang="en-US" altLang="en-US" sz="2500" dirty="0" smtClean="0">
                <a:solidFill>
                  <a:srgbClr val="000000"/>
                </a:solidFill>
              </a:rPr>
              <a:t>All variables must be defined with a name and a data type before they can be used in a program.</a:t>
            </a:r>
          </a:p>
          <a:p>
            <a:pPr eaLnBrk="1" hangingPunct="1">
              <a:lnSpc>
                <a:spcPct val="90000"/>
              </a:lnSpc>
            </a:pPr>
            <a:r>
              <a:rPr lang="en-US" altLang="en-US" sz="2500" dirty="0" smtClean="0">
                <a:solidFill>
                  <a:srgbClr val="000000"/>
                </a:solidFill>
              </a:rPr>
              <a:t>The preceding definitions could have been combined into a single definition statement as follows:</a:t>
            </a:r>
          </a:p>
          <a:p>
            <a:pPr lvl="2" eaLnBrk="1" hangingPunct="1">
              <a:lnSpc>
                <a:spcPct val="90000"/>
              </a:lnSpc>
            </a:pPr>
            <a:r>
              <a:rPr lang="en-US" altLang="en-US" sz="1900" b="1" dirty="0" err="1" smtClean="0">
                <a:solidFill>
                  <a:srgbClr val="0000FF"/>
                </a:solidFill>
                <a:latin typeface="Consolas" panose="020B0609020204030204" pitchFamily="49" charset="0"/>
              </a:rPr>
              <a:t>int</a:t>
            </a:r>
            <a:r>
              <a:rPr lang="en-US" altLang="en-US" sz="1900" b="1" dirty="0" smtClean="0">
                <a:solidFill>
                  <a:srgbClr val="000000"/>
                </a:solidFill>
                <a:latin typeface="Consolas" panose="020B0609020204030204" pitchFamily="49" charset="0"/>
              </a:rPr>
              <a:t> integer1, integer2, sum;</a:t>
            </a:r>
          </a:p>
          <a:p>
            <a:pPr marL="365125" lvl="1" indent="0" eaLnBrk="1" hangingPunct="1">
              <a:lnSpc>
                <a:spcPct val="90000"/>
              </a:lnSpc>
              <a:buFont typeface="Verdana" pitchFamily="34" charset="0"/>
              <a:buNone/>
            </a:pPr>
            <a:r>
              <a:rPr lang="en-US" altLang="en-US" sz="2500" dirty="0" smtClean="0">
                <a:solidFill>
                  <a:srgbClr val="000000"/>
                </a:solidFill>
              </a:rPr>
              <a:t>but that would have made it difficult to describe the variables with corresponding comments</a:t>
            </a:r>
          </a:p>
        </p:txBody>
      </p:sp>
    </p:spTree>
    <p:extLst>
      <p:ext uri="{BB962C8B-B14F-4D97-AF65-F5344CB8AC3E}">
        <p14:creationId xmlns:p14="http://schemas.microsoft.com/office/powerpoint/2010/main" val="4053467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mtClean="0">
                <a:solidFill>
                  <a:srgbClr val="24B5A1"/>
                </a:solidFill>
                <a:latin typeface="Arial"/>
              </a:rPr>
              <a:t>2.3  </a:t>
            </a:r>
            <a:r>
              <a:rPr lang="en-US" smtClean="0">
                <a:solidFill>
                  <a:srgbClr val="3380E6"/>
                </a:solidFill>
                <a:latin typeface="Arial"/>
              </a:rPr>
              <a:t>Another Simple C Program: Adding Two Integers (Cont.)</a:t>
            </a:r>
          </a:p>
        </p:txBody>
      </p:sp>
      <p:sp>
        <p:nvSpPr>
          <p:cNvPr id="46083" name="Text Placeholder 2"/>
          <p:cNvSpPr>
            <a:spLocks noGrp="1"/>
          </p:cNvSpPr>
          <p:nvPr>
            <p:ph type="body" idx="1"/>
          </p:nvPr>
        </p:nvSpPr>
        <p:spPr/>
        <p:txBody>
          <a:bodyPr/>
          <a:lstStyle/>
          <a:p>
            <a:pPr marL="107950" lvl="1" indent="0" eaLnBrk="1" hangingPunct="1">
              <a:lnSpc>
                <a:spcPct val="90000"/>
              </a:lnSpc>
              <a:spcBef>
                <a:spcPts val="400"/>
              </a:spcBef>
              <a:buSzPct val="68000"/>
              <a:buFont typeface="Verdana" pitchFamily="34" charset="0"/>
              <a:buNone/>
            </a:pPr>
            <a:r>
              <a:rPr lang="en-US" altLang="en-US" sz="2500" b="1" i="1" dirty="0" smtClean="0">
                <a:solidFill>
                  <a:srgbClr val="000000"/>
                </a:solidFill>
              </a:rPr>
              <a:t>Identifiers and Case Sensitivity</a:t>
            </a:r>
          </a:p>
          <a:p>
            <a:pPr eaLnBrk="1" hangingPunct="1">
              <a:lnSpc>
                <a:spcPct val="90000"/>
              </a:lnSpc>
            </a:pPr>
            <a:r>
              <a:rPr lang="en-US" altLang="en-US" sz="2500" dirty="0" smtClean="0">
                <a:solidFill>
                  <a:srgbClr val="000000"/>
                </a:solidFill>
              </a:rPr>
              <a:t>A variable name in C is any valid </a:t>
            </a:r>
            <a:r>
              <a:rPr lang="en-US" altLang="en-US" sz="2500" dirty="0" smtClean="0">
                <a:solidFill>
                  <a:srgbClr val="0000FF"/>
                </a:solidFill>
              </a:rPr>
              <a:t>identifier</a:t>
            </a:r>
            <a:r>
              <a:rPr lang="en-US" altLang="en-US" sz="2500" dirty="0" smtClean="0">
                <a:solidFill>
                  <a:srgbClr val="000000"/>
                </a:solidFill>
              </a:rPr>
              <a:t>.</a:t>
            </a:r>
          </a:p>
          <a:p>
            <a:pPr eaLnBrk="1" hangingPunct="1">
              <a:lnSpc>
                <a:spcPct val="90000"/>
              </a:lnSpc>
            </a:pPr>
            <a:r>
              <a:rPr lang="en-US" altLang="en-US" sz="2500" dirty="0" smtClean="0">
                <a:solidFill>
                  <a:srgbClr val="000000"/>
                </a:solidFill>
              </a:rPr>
              <a:t>An identifier is a series of characters consisting of letters, digits and underscores (</a:t>
            </a:r>
            <a:r>
              <a:rPr lang="en-US" altLang="en-US" sz="2500" dirty="0" smtClean="0">
                <a:solidFill>
                  <a:srgbClr val="000000"/>
                </a:solidFill>
                <a:latin typeface="LucidaSansTypewriter" pitchFamily="49" charset="0"/>
              </a:rPr>
              <a:t>_</a:t>
            </a:r>
            <a:r>
              <a:rPr lang="en-US" altLang="en-US" sz="2500" dirty="0" smtClean="0">
                <a:solidFill>
                  <a:srgbClr val="000000"/>
                </a:solidFill>
              </a:rPr>
              <a:t>) that does </a:t>
            </a:r>
            <a:r>
              <a:rPr lang="en-US" altLang="en-US" sz="2500" i="1" dirty="0" smtClean="0">
                <a:solidFill>
                  <a:srgbClr val="000000"/>
                </a:solidFill>
              </a:rPr>
              <a:t>not</a:t>
            </a:r>
            <a:r>
              <a:rPr lang="en-US" altLang="en-US" sz="2500" dirty="0" smtClean="0">
                <a:solidFill>
                  <a:srgbClr val="000000"/>
                </a:solidFill>
              </a:rPr>
              <a:t> begin with a digit.</a:t>
            </a:r>
          </a:p>
          <a:p>
            <a:pPr eaLnBrk="1" hangingPunct="1">
              <a:lnSpc>
                <a:spcPct val="90000"/>
              </a:lnSpc>
            </a:pPr>
            <a:r>
              <a:rPr lang="en-US" altLang="en-US" sz="2500" dirty="0" smtClean="0">
                <a:solidFill>
                  <a:srgbClr val="000000"/>
                </a:solidFill>
              </a:rPr>
              <a:t>C is </a:t>
            </a:r>
            <a:r>
              <a:rPr lang="en-US" altLang="en-US" sz="2500" dirty="0" smtClean="0">
                <a:solidFill>
                  <a:srgbClr val="0000FF"/>
                </a:solidFill>
              </a:rPr>
              <a:t>case sensitive</a:t>
            </a:r>
            <a:r>
              <a:rPr lang="en-US" altLang="en-US" sz="2500" dirty="0" smtClean="0">
                <a:solidFill>
                  <a:srgbClr val="000000"/>
                </a:solidFill>
              </a:rPr>
              <a:t>—uppercase and lowercase letters are different in C, so </a:t>
            </a:r>
            <a:r>
              <a:rPr lang="en-US" altLang="en-US" sz="2500" dirty="0" smtClean="0">
                <a:solidFill>
                  <a:srgbClr val="000000"/>
                </a:solidFill>
                <a:latin typeface="Consolas" panose="020B0609020204030204" pitchFamily="49" charset="0"/>
              </a:rPr>
              <a:t>a1</a:t>
            </a:r>
            <a:r>
              <a:rPr lang="en-US" altLang="en-US" sz="2500" dirty="0" smtClean="0">
                <a:solidFill>
                  <a:srgbClr val="000000"/>
                </a:solidFill>
              </a:rPr>
              <a:t> and </a:t>
            </a:r>
            <a:r>
              <a:rPr lang="en-US" altLang="en-US" sz="2500" dirty="0" smtClean="0">
                <a:solidFill>
                  <a:srgbClr val="000000"/>
                </a:solidFill>
                <a:latin typeface="Consolas" panose="020B0609020204030204" pitchFamily="49" charset="0"/>
              </a:rPr>
              <a:t>A1</a:t>
            </a:r>
            <a:r>
              <a:rPr lang="en-US" altLang="en-US" sz="2500" dirty="0" smtClean="0">
                <a:solidFill>
                  <a:srgbClr val="000000"/>
                </a:solidFill>
              </a:rPr>
              <a:t> are different identifiers.</a:t>
            </a:r>
          </a:p>
          <a:p>
            <a:pPr eaLnBrk="1" hangingPunct="1"/>
            <a:endParaRPr lang="en-US" altLang="en-US" dirty="0" smtClean="0">
              <a:solidFill>
                <a:srgbClr val="000000"/>
              </a:solidFill>
            </a:endParaRPr>
          </a:p>
        </p:txBody>
      </p:sp>
    </p:spTree>
    <p:extLst>
      <p:ext uri="{BB962C8B-B14F-4D97-AF65-F5344CB8AC3E}">
        <p14:creationId xmlns:p14="http://schemas.microsoft.com/office/powerpoint/2010/main" val="37234535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2_Page_15"/>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172450" cy="6314610"/>
          </a:xfrm>
          <a:prstGeom prst="rect">
            <a:avLst/>
          </a:prstGeom>
          <a:noFill/>
          <a:ln>
            <a:noFill/>
          </a:ln>
        </p:spPr>
      </p:pic>
    </p:spTree>
    <p:extLst>
      <p:ext uri="{BB962C8B-B14F-4D97-AF65-F5344CB8AC3E}">
        <p14:creationId xmlns:p14="http://schemas.microsoft.com/office/powerpoint/2010/main" val="9729293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2_Page_16"/>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7943850" cy="6137977"/>
          </a:xfrm>
          <a:prstGeom prst="rect">
            <a:avLst/>
          </a:prstGeom>
          <a:noFill/>
          <a:ln>
            <a:noFill/>
          </a:ln>
        </p:spPr>
      </p:pic>
    </p:spTree>
    <p:extLst>
      <p:ext uri="{BB962C8B-B14F-4D97-AF65-F5344CB8AC3E}">
        <p14:creationId xmlns:p14="http://schemas.microsoft.com/office/powerpoint/2010/main" val="15694334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2_Page_17"/>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020050" cy="6196855"/>
          </a:xfrm>
          <a:prstGeom prst="rect">
            <a:avLst/>
          </a:prstGeom>
          <a:noFill/>
          <a:ln>
            <a:noFill/>
          </a:ln>
        </p:spPr>
      </p:pic>
    </p:spTree>
    <p:extLst>
      <p:ext uri="{BB962C8B-B14F-4D97-AF65-F5344CB8AC3E}">
        <p14:creationId xmlns:p14="http://schemas.microsoft.com/office/powerpoint/2010/main" val="1872759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24B5A1"/>
                </a:solidFill>
                <a:latin typeface="Arial"/>
              </a:rPr>
              <a:t>2.1  </a:t>
            </a:r>
            <a:r>
              <a:rPr lang="en-US" smtClean="0">
                <a:solidFill>
                  <a:srgbClr val="3380E6"/>
                </a:solidFill>
                <a:latin typeface="Arial"/>
              </a:rPr>
              <a:t>Introduction</a:t>
            </a:r>
          </a:p>
        </p:txBody>
      </p:sp>
      <p:sp>
        <p:nvSpPr>
          <p:cNvPr id="13315" name="Text Placeholder 2"/>
          <p:cNvSpPr>
            <a:spLocks noGrp="1"/>
          </p:cNvSpPr>
          <p:nvPr>
            <p:ph type="body" idx="1"/>
          </p:nvPr>
        </p:nvSpPr>
        <p:spPr/>
        <p:txBody>
          <a:bodyPr>
            <a:normAutofit lnSpcReduction="10000"/>
          </a:bodyPr>
          <a:lstStyle/>
          <a:p>
            <a:pPr eaLnBrk="1" hangingPunct="1"/>
            <a:r>
              <a:rPr lang="en-US" altLang="en-US" dirty="0" smtClean="0">
                <a:solidFill>
                  <a:srgbClr val="000000"/>
                </a:solidFill>
              </a:rPr>
              <a:t>The C language facilitates a structured and disciplined approach to computer program design.</a:t>
            </a:r>
          </a:p>
          <a:p>
            <a:pPr eaLnBrk="1" hangingPunct="1"/>
            <a:r>
              <a:rPr lang="en-US" altLang="en-US" dirty="0" smtClean="0">
                <a:solidFill>
                  <a:srgbClr val="000000"/>
                </a:solidFill>
              </a:rPr>
              <a:t>In this chapter we introduce C programming and present several examples that illustrate many important features of C.</a:t>
            </a:r>
          </a:p>
          <a:p>
            <a:pPr eaLnBrk="1" hangingPunct="1"/>
            <a:r>
              <a:rPr lang="en-US" altLang="en-US" dirty="0" smtClean="0">
                <a:solidFill>
                  <a:srgbClr val="000000"/>
                </a:solidFill>
              </a:rPr>
              <a:t>In Chapters 3 and 4 we present an introduction to structured programming in C.</a:t>
            </a:r>
          </a:p>
        </p:txBody>
      </p:sp>
    </p:spTree>
    <p:extLst>
      <p:ext uri="{BB962C8B-B14F-4D97-AF65-F5344CB8AC3E}">
        <p14:creationId xmlns:p14="http://schemas.microsoft.com/office/powerpoint/2010/main" val="33354079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2_Page_1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7943850" cy="6137977"/>
          </a:xfrm>
          <a:prstGeom prst="rect">
            <a:avLst/>
          </a:prstGeom>
          <a:noFill/>
          <a:ln>
            <a:noFill/>
          </a:ln>
        </p:spPr>
      </p:pic>
    </p:spTree>
    <p:extLst>
      <p:ext uri="{BB962C8B-B14F-4D97-AF65-F5344CB8AC3E}">
        <p14:creationId xmlns:p14="http://schemas.microsoft.com/office/powerpoint/2010/main" val="37870705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2_Page_1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020050" cy="6196855"/>
          </a:xfrm>
          <a:prstGeom prst="rect">
            <a:avLst/>
          </a:prstGeom>
          <a:noFill/>
          <a:ln>
            <a:noFill/>
          </a:ln>
        </p:spPr>
      </p:pic>
    </p:spTree>
    <p:extLst>
      <p:ext uri="{BB962C8B-B14F-4D97-AF65-F5344CB8AC3E}">
        <p14:creationId xmlns:p14="http://schemas.microsoft.com/office/powerpoint/2010/main" val="28845061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mtClean="0">
                <a:solidFill>
                  <a:srgbClr val="24B5A1"/>
                </a:solidFill>
                <a:latin typeface="Arial"/>
              </a:rPr>
              <a:t>2.3  </a:t>
            </a:r>
            <a:r>
              <a:rPr lang="en-US" smtClean="0">
                <a:solidFill>
                  <a:srgbClr val="3380E6"/>
                </a:solidFill>
                <a:latin typeface="Arial"/>
              </a:rPr>
              <a:t>Another Simple C Program: Adding Two Integers (Cont.)</a:t>
            </a:r>
          </a:p>
        </p:txBody>
      </p:sp>
      <p:sp>
        <p:nvSpPr>
          <p:cNvPr id="3" name="Text Placeholder 2"/>
          <p:cNvSpPr>
            <a:spLocks noGrp="1"/>
          </p:cNvSpPr>
          <p:nvPr>
            <p:ph type="body" idx="1"/>
          </p:nvPr>
        </p:nvSpPr>
        <p:spPr/>
        <p:txBody>
          <a:bodyPr>
            <a:normAutofit/>
          </a:bodyPr>
          <a:lstStyle/>
          <a:p>
            <a:pPr marL="109537" indent="0" eaLnBrk="1" hangingPunct="1">
              <a:buFont typeface="Wingdings 3" pitchFamily="18" charset="2"/>
              <a:buNone/>
              <a:defRPr/>
            </a:pPr>
            <a:r>
              <a:rPr lang="en-US" sz="2500" b="1" i="1" dirty="0" smtClean="0">
                <a:solidFill>
                  <a:srgbClr val="000000"/>
                </a:solidFill>
              </a:rPr>
              <a:t>Prompting Messages</a:t>
            </a:r>
            <a:endParaRPr lang="en-US" sz="2500" dirty="0" smtClean="0">
              <a:solidFill>
                <a:srgbClr val="000000"/>
              </a:solidFill>
            </a:endParaRPr>
          </a:p>
          <a:p>
            <a:pPr>
              <a:defRPr/>
            </a:pPr>
            <a:r>
              <a:rPr lang="en-US" sz="2000" dirty="0" err="1" smtClean="0">
                <a:solidFill>
                  <a:srgbClr val="000000"/>
                </a:solidFill>
                <a:latin typeface="Consolas" panose="020B0609020204030204" pitchFamily="49" charset="0"/>
              </a:rPr>
              <a:t>printf</a:t>
            </a:r>
            <a:r>
              <a:rPr lang="en-US" sz="2000" dirty="0" smtClean="0">
                <a:solidFill>
                  <a:srgbClr val="000000"/>
                </a:solidFill>
                <a:latin typeface="Consolas" panose="020B0609020204030204" pitchFamily="49" charset="0"/>
              </a:rPr>
              <a:t>( </a:t>
            </a:r>
            <a:r>
              <a:rPr lang="en-US" sz="2000" b="1" dirty="0" smtClean="0">
                <a:solidFill>
                  <a:srgbClr val="128AFF"/>
                </a:solidFill>
                <a:latin typeface="Consolas" panose="020B0609020204030204" pitchFamily="49" charset="0"/>
              </a:rPr>
              <a:t>"Enter first integer\n"</a:t>
            </a:r>
            <a:r>
              <a:rPr lang="en-US" sz="2000" b="1" dirty="0" smtClean="0">
                <a:solidFill>
                  <a:srgbClr val="000000"/>
                </a:solidFill>
                <a:latin typeface="Consolas" panose="020B0609020204030204" pitchFamily="49" charset="0"/>
              </a:rPr>
              <a:t> ); </a:t>
            </a:r>
            <a:r>
              <a:rPr lang="en-US" sz="2000" b="1" dirty="0" smtClean="0">
                <a:solidFill>
                  <a:srgbClr val="00BF00"/>
                </a:solidFill>
                <a:latin typeface="Consolas" panose="020B0609020204030204" pitchFamily="49" charset="0"/>
              </a:rPr>
              <a:t>// prompt</a:t>
            </a:r>
            <a:endParaRPr lang="en-US" sz="2000" b="1" dirty="0">
              <a:solidFill>
                <a:srgbClr val="00BF00"/>
              </a:solidFill>
              <a:latin typeface="Consolas" panose="020B0609020204030204" pitchFamily="49" charset="0"/>
            </a:endParaRPr>
          </a:p>
          <a:p>
            <a:pPr lvl="1">
              <a:defRPr/>
            </a:pPr>
            <a:r>
              <a:rPr lang="en-US" sz="2100" dirty="0" smtClean="0">
                <a:solidFill>
                  <a:srgbClr val="000000"/>
                </a:solidFill>
              </a:rPr>
              <a:t>displays the literal </a:t>
            </a:r>
            <a:r>
              <a:rPr lang="en-US" sz="2000" dirty="0" smtClean="0">
                <a:solidFill>
                  <a:srgbClr val="000000"/>
                </a:solidFill>
                <a:latin typeface="Consolas" panose="020B0609020204030204" pitchFamily="49" charset="0"/>
              </a:rPr>
              <a:t>“Enter</a:t>
            </a:r>
            <a:r>
              <a:rPr lang="en-US" sz="2000" dirty="0" smtClean="0">
                <a:solidFill>
                  <a:srgbClr val="000000"/>
                </a:solidFill>
              </a:rPr>
              <a:t> </a:t>
            </a:r>
            <a:r>
              <a:rPr lang="en-US" sz="2000" dirty="0" smtClean="0">
                <a:solidFill>
                  <a:srgbClr val="000000"/>
                </a:solidFill>
                <a:latin typeface="Consolas" panose="020B0609020204030204" pitchFamily="49" charset="0"/>
              </a:rPr>
              <a:t>first</a:t>
            </a:r>
            <a:r>
              <a:rPr lang="en-US" sz="2000" dirty="0" smtClean="0">
                <a:solidFill>
                  <a:srgbClr val="000000"/>
                </a:solidFill>
              </a:rPr>
              <a:t> </a:t>
            </a:r>
            <a:r>
              <a:rPr lang="en-US" sz="2000" dirty="0" smtClean="0">
                <a:solidFill>
                  <a:srgbClr val="000000"/>
                </a:solidFill>
                <a:latin typeface="Consolas" panose="020B0609020204030204" pitchFamily="49" charset="0"/>
              </a:rPr>
              <a:t>integer”</a:t>
            </a:r>
            <a:r>
              <a:rPr lang="en-US" sz="2000" dirty="0" smtClean="0">
                <a:solidFill>
                  <a:srgbClr val="000000"/>
                </a:solidFill>
              </a:rPr>
              <a:t> </a:t>
            </a:r>
            <a:r>
              <a:rPr lang="en-US" sz="2100" dirty="0" smtClean="0">
                <a:solidFill>
                  <a:srgbClr val="000000"/>
                </a:solidFill>
              </a:rPr>
              <a:t>and positions the cursor to the beginning of the next line.</a:t>
            </a:r>
          </a:p>
          <a:p>
            <a:pPr lvl="1">
              <a:defRPr/>
            </a:pPr>
            <a:r>
              <a:rPr lang="en-US" sz="2100" dirty="0" smtClean="0">
                <a:solidFill>
                  <a:srgbClr val="000000"/>
                </a:solidFill>
              </a:rPr>
              <a:t>This message is called a </a:t>
            </a:r>
            <a:r>
              <a:rPr lang="en-US" sz="2100" dirty="0" smtClean="0">
                <a:solidFill>
                  <a:srgbClr val="0000FF"/>
                </a:solidFill>
              </a:rPr>
              <a:t>prompt</a:t>
            </a:r>
            <a:r>
              <a:rPr lang="en-US" sz="2100" dirty="0" smtClean="0">
                <a:solidFill>
                  <a:srgbClr val="000000"/>
                </a:solidFill>
              </a:rPr>
              <a:t> because it tells the user to take a specific action.</a:t>
            </a:r>
          </a:p>
        </p:txBody>
      </p:sp>
    </p:spTree>
    <p:extLst>
      <p:ext uri="{BB962C8B-B14F-4D97-AF65-F5344CB8AC3E}">
        <p14:creationId xmlns:p14="http://schemas.microsoft.com/office/powerpoint/2010/main" val="23637664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mtClean="0">
                <a:solidFill>
                  <a:srgbClr val="24B5A1"/>
                </a:solidFill>
                <a:latin typeface="Arial"/>
              </a:rPr>
              <a:t>2.3  </a:t>
            </a:r>
            <a:r>
              <a:rPr lang="en-US" smtClean="0">
                <a:solidFill>
                  <a:srgbClr val="3380E6"/>
                </a:solidFill>
                <a:latin typeface="Arial"/>
              </a:rPr>
              <a:t>Another Simple C Program: Adding Two Integers (Cont.)</a:t>
            </a:r>
          </a:p>
        </p:txBody>
      </p:sp>
      <p:sp>
        <p:nvSpPr>
          <p:cNvPr id="3" name="Text Placeholder 2"/>
          <p:cNvSpPr>
            <a:spLocks noGrp="1"/>
          </p:cNvSpPr>
          <p:nvPr>
            <p:ph type="body" idx="1"/>
          </p:nvPr>
        </p:nvSpPr>
        <p:spPr/>
        <p:txBody>
          <a:bodyPr>
            <a:normAutofit/>
          </a:bodyPr>
          <a:lstStyle/>
          <a:p>
            <a:pPr marL="109537" indent="0" eaLnBrk="1" hangingPunct="1">
              <a:buFont typeface="Wingdings 3" pitchFamily="18" charset="2"/>
              <a:buNone/>
              <a:defRPr/>
            </a:pPr>
            <a:r>
              <a:rPr lang="en-US" sz="2500" b="1" i="1" dirty="0" smtClean="0">
                <a:solidFill>
                  <a:srgbClr val="000000"/>
                </a:solidFill>
              </a:rPr>
              <a:t>The </a:t>
            </a:r>
            <a:r>
              <a:rPr lang="en-US" sz="2200" b="1" i="1" dirty="0" err="1" smtClean="0">
                <a:solidFill>
                  <a:srgbClr val="000000"/>
                </a:solidFill>
                <a:latin typeface="Consolas" panose="020B0609020204030204" pitchFamily="49" charset="0"/>
              </a:rPr>
              <a:t>scanf</a:t>
            </a:r>
            <a:r>
              <a:rPr lang="en-US" sz="2500" b="1" i="1" dirty="0" smtClean="0">
                <a:solidFill>
                  <a:srgbClr val="000000"/>
                </a:solidFill>
              </a:rPr>
              <a:t> Function and Formatted Inputs</a:t>
            </a:r>
          </a:p>
          <a:p>
            <a:pPr eaLnBrk="1" hangingPunct="1">
              <a:defRPr/>
            </a:pPr>
            <a:r>
              <a:rPr lang="en-US" sz="2500" dirty="0" smtClean="0">
                <a:solidFill>
                  <a:srgbClr val="000000"/>
                </a:solidFill>
              </a:rPr>
              <a:t>The next statement </a:t>
            </a:r>
          </a:p>
          <a:p>
            <a:pPr lvl="2" eaLnBrk="1" hangingPunct="1">
              <a:defRPr/>
            </a:pPr>
            <a:r>
              <a:rPr lang="en-US" sz="1900" dirty="0" err="1" smtClean="0">
                <a:solidFill>
                  <a:srgbClr val="000000"/>
                </a:solidFill>
                <a:latin typeface="Consolas" panose="020B0609020204030204" pitchFamily="49" charset="0"/>
              </a:rPr>
              <a:t>scanf</a:t>
            </a:r>
            <a:r>
              <a:rPr lang="en-US" sz="1900" dirty="0" smtClean="0">
                <a:solidFill>
                  <a:srgbClr val="000000"/>
                </a:solidFill>
                <a:latin typeface="Consolas" panose="020B0609020204030204" pitchFamily="49" charset="0"/>
              </a:rPr>
              <a:t>( </a:t>
            </a:r>
            <a:r>
              <a:rPr lang="en-US" sz="1900" b="1" dirty="0" smtClean="0">
                <a:solidFill>
                  <a:srgbClr val="128AFF"/>
                </a:solidFill>
                <a:latin typeface="Consolas" panose="020B0609020204030204" pitchFamily="49" charset="0"/>
              </a:rPr>
              <a:t>"%d"</a:t>
            </a:r>
            <a:r>
              <a:rPr lang="en-US" sz="1900" b="1" dirty="0" smtClean="0">
                <a:solidFill>
                  <a:srgbClr val="000000"/>
                </a:solidFill>
                <a:latin typeface="Consolas" panose="020B0609020204030204" pitchFamily="49" charset="0"/>
              </a:rPr>
              <a:t>, &amp;integer1 ); </a:t>
            </a:r>
            <a:r>
              <a:rPr lang="en-US" sz="1900" b="1" dirty="0" smtClean="0">
                <a:solidFill>
                  <a:srgbClr val="00BF00"/>
                </a:solidFill>
                <a:latin typeface="Consolas" panose="020B0609020204030204" pitchFamily="49" charset="0"/>
              </a:rPr>
              <a:t>// read an integer</a:t>
            </a:r>
          </a:p>
          <a:p>
            <a:pPr marL="365125" lvl="1" indent="0" eaLnBrk="1" hangingPunct="1">
              <a:buFont typeface="Verdana" pitchFamily="34" charset="0"/>
              <a:buNone/>
              <a:defRPr/>
            </a:pPr>
            <a:r>
              <a:rPr lang="en-US" sz="2500" dirty="0" smtClean="0">
                <a:solidFill>
                  <a:srgbClr val="000000"/>
                </a:solidFill>
              </a:rPr>
              <a:t>uses </a:t>
            </a:r>
            <a:r>
              <a:rPr lang="en-US" sz="2400" dirty="0" err="1" smtClean="0">
                <a:solidFill>
                  <a:srgbClr val="0000FF"/>
                </a:solidFill>
                <a:latin typeface="LucidaSansTypewriter" pitchFamily="49" charset="0"/>
              </a:rPr>
              <a:t>scanf</a:t>
            </a:r>
            <a:r>
              <a:rPr lang="en-US" sz="2400" dirty="0" smtClean="0">
                <a:solidFill>
                  <a:srgbClr val="000000"/>
                </a:solidFill>
              </a:rPr>
              <a:t> </a:t>
            </a:r>
            <a:r>
              <a:rPr lang="en-US" sz="2500" dirty="0" smtClean="0">
                <a:solidFill>
                  <a:srgbClr val="000000"/>
                </a:solidFill>
              </a:rPr>
              <a:t>to obtain a value from the user.</a:t>
            </a:r>
          </a:p>
          <a:p>
            <a:pPr eaLnBrk="1" hangingPunct="1">
              <a:defRPr/>
            </a:pPr>
            <a:r>
              <a:rPr lang="en-US" sz="2500" dirty="0" smtClean="0">
                <a:solidFill>
                  <a:srgbClr val="000000"/>
                </a:solidFill>
              </a:rPr>
              <a:t>The </a:t>
            </a:r>
            <a:r>
              <a:rPr lang="en-US" sz="2500" dirty="0" err="1" smtClean="0">
                <a:solidFill>
                  <a:srgbClr val="000000"/>
                </a:solidFill>
                <a:latin typeface="Consolas" panose="020B0609020204030204" pitchFamily="49" charset="0"/>
              </a:rPr>
              <a:t>scanf</a:t>
            </a:r>
            <a:r>
              <a:rPr lang="en-US" sz="2500" dirty="0" smtClean="0">
                <a:solidFill>
                  <a:srgbClr val="000000"/>
                </a:solidFill>
              </a:rPr>
              <a:t> function reads from the standard input, which is usually the keyboard.</a:t>
            </a:r>
          </a:p>
        </p:txBody>
      </p:sp>
    </p:spTree>
    <p:extLst>
      <p:ext uri="{BB962C8B-B14F-4D97-AF65-F5344CB8AC3E}">
        <p14:creationId xmlns:p14="http://schemas.microsoft.com/office/powerpoint/2010/main" val="3142961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mtClean="0">
                <a:solidFill>
                  <a:srgbClr val="24B5A1"/>
                </a:solidFill>
                <a:latin typeface="Arial"/>
              </a:rPr>
              <a:t>2.3  </a:t>
            </a:r>
            <a:r>
              <a:rPr lang="en-US" smtClean="0">
                <a:solidFill>
                  <a:srgbClr val="3380E6"/>
                </a:solidFill>
                <a:latin typeface="Arial"/>
              </a:rPr>
              <a:t>Another Simple C Program: Adding Two Integers (Cont.)</a:t>
            </a:r>
          </a:p>
        </p:txBody>
      </p:sp>
      <p:sp>
        <p:nvSpPr>
          <p:cNvPr id="56323" name="Text Placeholder 2"/>
          <p:cNvSpPr>
            <a:spLocks noGrp="1"/>
          </p:cNvSpPr>
          <p:nvPr>
            <p:ph type="body" idx="1"/>
          </p:nvPr>
        </p:nvSpPr>
        <p:spPr/>
        <p:txBody>
          <a:bodyPr>
            <a:normAutofit lnSpcReduction="10000"/>
          </a:bodyPr>
          <a:lstStyle/>
          <a:p>
            <a:pPr eaLnBrk="1" hangingPunct="1"/>
            <a:r>
              <a:rPr lang="en-US" altLang="en-US" sz="2500" dirty="0" smtClean="0">
                <a:solidFill>
                  <a:srgbClr val="000000"/>
                </a:solidFill>
              </a:rPr>
              <a:t>This </a:t>
            </a:r>
            <a:r>
              <a:rPr lang="en-US" altLang="en-US" sz="2500" dirty="0" err="1" smtClean="0">
                <a:solidFill>
                  <a:srgbClr val="000000"/>
                </a:solidFill>
                <a:latin typeface="Consolas" panose="020B0609020204030204" pitchFamily="49" charset="0"/>
              </a:rPr>
              <a:t>scanf</a:t>
            </a:r>
            <a:r>
              <a:rPr lang="en-US" altLang="en-US" sz="2500" dirty="0" smtClean="0">
                <a:solidFill>
                  <a:srgbClr val="000000"/>
                </a:solidFill>
              </a:rPr>
              <a:t> has two arguments, </a:t>
            </a:r>
            <a:r>
              <a:rPr lang="en-US" altLang="en-US" sz="2500" dirty="0" smtClean="0">
                <a:solidFill>
                  <a:srgbClr val="000000"/>
                </a:solidFill>
                <a:latin typeface="Consolas" panose="020B0609020204030204" pitchFamily="49" charset="0"/>
              </a:rPr>
              <a:t>"%d"</a:t>
            </a:r>
            <a:r>
              <a:rPr lang="en-US" altLang="en-US" sz="2500" dirty="0" smtClean="0">
                <a:solidFill>
                  <a:srgbClr val="000000"/>
                </a:solidFill>
              </a:rPr>
              <a:t> and </a:t>
            </a:r>
            <a:r>
              <a:rPr lang="en-US" altLang="en-US" sz="2500" dirty="0" smtClean="0">
                <a:solidFill>
                  <a:srgbClr val="000000"/>
                </a:solidFill>
                <a:latin typeface="Consolas" panose="020B0609020204030204" pitchFamily="49" charset="0"/>
              </a:rPr>
              <a:t>&amp;integer1</a:t>
            </a:r>
            <a:r>
              <a:rPr lang="en-US" altLang="en-US" sz="2500" dirty="0" smtClean="0">
                <a:solidFill>
                  <a:srgbClr val="000000"/>
                </a:solidFill>
              </a:rPr>
              <a:t>.</a:t>
            </a:r>
          </a:p>
          <a:p>
            <a:pPr eaLnBrk="1" hangingPunct="1"/>
            <a:r>
              <a:rPr lang="en-US" altLang="en-US" sz="2500" dirty="0" smtClean="0">
                <a:solidFill>
                  <a:srgbClr val="000000"/>
                </a:solidFill>
              </a:rPr>
              <a:t>The first, the </a:t>
            </a:r>
            <a:r>
              <a:rPr lang="en-US" altLang="en-US" sz="2500" dirty="0" smtClean="0">
                <a:solidFill>
                  <a:srgbClr val="0000FF"/>
                </a:solidFill>
              </a:rPr>
              <a:t>format control string</a:t>
            </a:r>
            <a:r>
              <a:rPr lang="en-US" altLang="en-US" sz="2500" dirty="0" smtClean="0">
                <a:solidFill>
                  <a:srgbClr val="000000"/>
                </a:solidFill>
              </a:rPr>
              <a:t>, indicates the type of data that should be input by the user.</a:t>
            </a:r>
          </a:p>
          <a:p>
            <a:pPr eaLnBrk="1" hangingPunct="1"/>
            <a:r>
              <a:rPr lang="en-US" altLang="en-US" sz="2500" dirty="0" smtClean="0">
                <a:solidFill>
                  <a:srgbClr val="000000"/>
                </a:solidFill>
              </a:rPr>
              <a:t>The </a:t>
            </a:r>
            <a:r>
              <a:rPr lang="en-US" altLang="en-US" sz="2500" dirty="0" smtClean="0">
                <a:solidFill>
                  <a:srgbClr val="0000FF"/>
                </a:solidFill>
                <a:latin typeface="LucidaSansTypewriter" pitchFamily="49" charset="0"/>
              </a:rPr>
              <a:t>%d</a:t>
            </a:r>
            <a:r>
              <a:rPr lang="en-US" altLang="en-US" sz="2500" dirty="0" smtClean="0">
                <a:solidFill>
                  <a:srgbClr val="000000"/>
                </a:solidFill>
              </a:rPr>
              <a:t> </a:t>
            </a:r>
            <a:r>
              <a:rPr lang="en-US" altLang="en-US" sz="2500" dirty="0" smtClean="0">
                <a:solidFill>
                  <a:srgbClr val="0000FF"/>
                </a:solidFill>
              </a:rPr>
              <a:t>conversion </a:t>
            </a:r>
            <a:r>
              <a:rPr lang="en-US" altLang="en-US" sz="2500" dirty="0" err="1" smtClean="0">
                <a:solidFill>
                  <a:srgbClr val="0000FF"/>
                </a:solidFill>
              </a:rPr>
              <a:t>specifier</a:t>
            </a:r>
            <a:r>
              <a:rPr lang="en-US" altLang="en-US" sz="2500" dirty="0" smtClean="0">
                <a:solidFill>
                  <a:srgbClr val="000000"/>
                </a:solidFill>
              </a:rPr>
              <a:t> indicates that the data should be an integer (the letter </a:t>
            </a:r>
            <a:r>
              <a:rPr lang="en-US" altLang="en-US" sz="2500" dirty="0" smtClean="0">
                <a:solidFill>
                  <a:srgbClr val="000000"/>
                </a:solidFill>
                <a:latin typeface="Consolas" panose="020B0609020204030204" pitchFamily="49" charset="0"/>
              </a:rPr>
              <a:t>d</a:t>
            </a:r>
            <a:r>
              <a:rPr lang="en-US" altLang="en-US" sz="2500" dirty="0" smtClean="0">
                <a:solidFill>
                  <a:srgbClr val="000000"/>
                </a:solidFill>
              </a:rPr>
              <a:t> stands for “decimal integer”).</a:t>
            </a:r>
          </a:p>
          <a:p>
            <a:pPr eaLnBrk="1" hangingPunct="1"/>
            <a:r>
              <a:rPr lang="en-US" altLang="en-US" sz="2500" dirty="0" smtClean="0">
                <a:solidFill>
                  <a:srgbClr val="000000"/>
                </a:solidFill>
              </a:rPr>
              <a:t>The </a:t>
            </a:r>
            <a:r>
              <a:rPr lang="en-US" altLang="en-US" sz="2500" dirty="0" smtClean="0">
                <a:solidFill>
                  <a:srgbClr val="000000"/>
                </a:solidFill>
                <a:latin typeface="Consolas" panose="020B0609020204030204" pitchFamily="49" charset="0"/>
              </a:rPr>
              <a:t>%</a:t>
            </a:r>
            <a:r>
              <a:rPr lang="en-US" altLang="en-US" sz="2500" dirty="0" smtClean="0">
                <a:solidFill>
                  <a:srgbClr val="000000"/>
                </a:solidFill>
              </a:rPr>
              <a:t> in this context is treated by </a:t>
            </a:r>
            <a:r>
              <a:rPr lang="en-US" altLang="en-US" sz="2500" dirty="0" err="1" smtClean="0">
                <a:solidFill>
                  <a:srgbClr val="000000"/>
                </a:solidFill>
                <a:latin typeface="Consolas" panose="020B0609020204030204" pitchFamily="49" charset="0"/>
              </a:rPr>
              <a:t>scanf</a:t>
            </a:r>
            <a:r>
              <a:rPr lang="en-US" altLang="en-US" sz="2500" dirty="0" smtClean="0">
                <a:solidFill>
                  <a:srgbClr val="000000"/>
                </a:solidFill>
              </a:rPr>
              <a:t> (and </a:t>
            </a:r>
            <a:r>
              <a:rPr lang="en-US" altLang="en-US" sz="2500" dirty="0" err="1" smtClean="0">
                <a:solidFill>
                  <a:srgbClr val="000000"/>
                </a:solidFill>
                <a:latin typeface="Consolas" panose="020B0609020204030204" pitchFamily="49" charset="0"/>
              </a:rPr>
              <a:t>printf</a:t>
            </a:r>
            <a:r>
              <a:rPr lang="en-US" altLang="en-US" sz="2500" dirty="0" smtClean="0">
                <a:solidFill>
                  <a:srgbClr val="000000"/>
                </a:solidFill>
              </a:rPr>
              <a:t> as we’ll see) as a special character that begins a conversion </a:t>
            </a:r>
            <a:r>
              <a:rPr lang="en-US" altLang="en-US" sz="2500" dirty="0" err="1" smtClean="0">
                <a:solidFill>
                  <a:srgbClr val="000000"/>
                </a:solidFill>
              </a:rPr>
              <a:t>specifier</a:t>
            </a:r>
            <a:r>
              <a:rPr lang="en-US" altLang="en-US" sz="2500" dirty="0" smtClean="0">
                <a:solidFill>
                  <a:srgbClr val="000000"/>
                </a:solidFill>
              </a:rPr>
              <a:t>.</a:t>
            </a:r>
          </a:p>
          <a:p>
            <a:pPr eaLnBrk="1" hangingPunct="1"/>
            <a:r>
              <a:rPr lang="en-US" altLang="en-US" sz="2500" dirty="0" smtClean="0">
                <a:solidFill>
                  <a:srgbClr val="000000"/>
                </a:solidFill>
              </a:rPr>
              <a:t>The second argument of </a:t>
            </a:r>
            <a:r>
              <a:rPr lang="en-US" altLang="en-US" sz="2500" dirty="0" err="1" smtClean="0">
                <a:solidFill>
                  <a:srgbClr val="000000"/>
                </a:solidFill>
                <a:latin typeface="Consolas" panose="020B0609020204030204" pitchFamily="49" charset="0"/>
              </a:rPr>
              <a:t>scanf</a:t>
            </a:r>
            <a:r>
              <a:rPr lang="en-US" altLang="en-US" sz="2500" dirty="0" smtClean="0">
                <a:solidFill>
                  <a:srgbClr val="000000"/>
                </a:solidFill>
              </a:rPr>
              <a:t> begins with an ampersand (&amp;)—called the </a:t>
            </a:r>
            <a:r>
              <a:rPr lang="en-US" altLang="en-US" sz="2500" dirty="0" smtClean="0">
                <a:solidFill>
                  <a:srgbClr val="0000FF"/>
                </a:solidFill>
              </a:rPr>
              <a:t>address operator</a:t>
            </a:r>
            <a:r>
              <a:rPr lang="en-US" altLang="en-US" sz="2500" dirty="0" smtClean="0">
                <a:solidFill>
                  <a:srgbClr val="000000"/>
                </a:solidFill>
              </a:rPr>
              <a:t> in C—followed by the variable name.</a:t>
            </a:r>
          </a:p>
        </p:txBody>
      </p:sp>
    </p:spTree>
    <p:extLst>
      <p:ext uri="{BB962C8B-B14F-4D97-AF65-F5344CB8AC3E}">
        <p14:creationId xmlns:p14="http://schemas.microsoft.com/office/powerpoint/2010/main" val="28632800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mtClean="0">
                <a:solidFill>
                  <a:srgbClr val="24B5A1"/>
                </a:solidFill>
                <a:latin typeface="Arial"/>
              </a:rPr>
              <a:t>2.3  </a:t>
            </a:r>
            <a:r>
              <a:rPr lang="en-US" smtClean="0">
                <a:solidFill>
                  <a:srgbClr val="3380E6"/>
                </a:solidFill>
                <a:latin typeface="Arial"/>
              </a:rPr>
              <a:t>Another Simple C Program: Adding Two Integers (Cont.)</a:t>
            </a:r>
          </a:p>
        </p:txBody>
      </p:sp>
      <p:sp>
        <p:nvSpPr>
          <p:cNvPr id="57347" name="Text Placeholder 2"/>
          <p:cNvSpPr>
            <a:spLocks noGrp="1"/>
          </p:cNvSpPr>
          <p:nvPr>
            <p:ph type="body" idx="1"/>
          </p:nvPr>
        </p:nvSpPr>
        <p:spPr/>
        <p:txBody>
          <a:bodyPr>
            <a:normAutofit fontScale="85000" lnSpcReduction="10000"/>
          </a:bodyPr>
          <a:lstStyle/>
          <a:p>
            <a:pPr eaLnBrk="1" hangingPunct="1"/>
            <a:r>
              <a:rPr lang="en-US" altLang="en-US" dirty="0" smtClean="0">
                <a:solidFill>
                  <a:srgbClr val="000000"/>
                </a:solidFill>
              </a:rPr>
              <a:t>The </a:t>
            </a:r>
            <a:r>
              <a:rPr lang="en-US" altLang="en-US" sz="2400" dirty="0" smtClean="0">
                <a:solidFill>
                  <a:srgbClr val="000000"/>
                </a:solidFill>
                <a:latin typeface="Consolas" panose="020B0609020204030204" pitchFamily="49" charset="0"/>
              </a:rPr>
              <a:t>&amp;</a:t>
            </a:r>
            <a:r>
              <a:rPr lang="en-US" altLang="en-US" dirty="0" smtClean="0">
                <a:solidFill>
                  <a:srgbClr val="000000"/>
                </a:solidFill>
              </a:rPr>
              <a:t>, when combined with the variable name, tells </a:t>
            </a:r>
            <a:r>
              <a:rPr lang="en-US" altLang="en-US" sz="2400" dirty="0" err="1" smtClean="0">
                <a:solidFill>
                  <a:srgbClr val="000000"/>
                </a:solidFill>
                <a:latin typeface="Consolas" panose="020B0609020204030204" pitchFamily="49" charset="0"/>
              </a:rPr>
              <a:t>scanf</a:t>
            </a:r>
            <a:r>
              <a:rPr lang="en-US" altLang="en-US" sz="2400" dirty="0" smtClean="0">
                <a:solidFill>
                  <a:srgbClr val="000000"/>
                </a:solidFill>
              </a:rPr>
              <a:t> </a:t>
            </a:r>
            <a:r>
              <a:rPr lang="en-US" altLang="en-US" dirty="0" smtClean="0">
                <a:solidFill>
                  <a:srgbClr val="000000"/>
                </a:solidFill>
              </a:rPr>
              <a:t>the location (or address) in memory at which the variable </a:t>
            </a:r>
            <a:r>
              <a:rPr lang="en-US" altLang="en-US" sz="2400" dirty="0" smtClean="0">
                <a:solidFill>
                  <a:srgbClr val="000000"/>
                </a:solidFill>
                <a:latin typeface="Consolas" panose="020B0609020204030204" pitchFamily="49" charset="0"/>
              </a:rPr>
              <a:t>integer1</a:t>
            </a:r>
            <a:r>
              <a:rPr lang="en-US" altLang="en-US" sz="2400" dirty="0" smtClean="0">
                <a:solidFill>
                  <a:srgbClr val="000000"/>
                </a:solidFill>
              </a:rPr>
              <a:t> </a:t>
            </a:r>
            <a:r>
              <a:rPr lang="en-US" altLang="en-US" dirty="0" smtClean="0">
                <a:solidFill>
                  <a:srgbClr val="000000"/>
                </a:solidFill>
              </a:rPr>
              <a:t>is stored.</a:t>
            </a:r>
          </a:p>
          <a:p>
            <a:pPr eaLnBrk="1" hangingPunct="1"/>
            <a:r>
              <a:rPr lang="en-US" altLang="en-US" dirty="0" smtClean="0">
                <a:solidFill>
                  <a:srgbClr val="000000"/>
                </a:solidFill>
              </a:rPr>
              <a:t>The computer then stores the value that the user enters for </a:t>
            </a:r>
            <a:r>
              <a:rPr lang="en-US" altLang="en-US" sz="2400" dirty="0" smtClean="0">
                <a:solidFill>
                  <a:srgbClr val="000000"/>
                </a:solidFill>
                <a:latin typeface="Consolas" panose="020B0609020204030204" pitchFamily="49" charset="0"/>
              </a:rPr>
              <a:t>integer1</a:t>
            </a:r>
            <a:r>
              <a:rPr lang="en-US" altLang="en-US" sz="2400" dirty="0" smtClean="0">
                <a:solidFill>
                  <a:srgbClr val="000000"/>
                </a:solidFill>
              </a:rPr>
              <a:t> </a:t>
            </a:r>
            <a:r>
              <a:rPr lang="en-US" altLang="en-US" dirty="0" smtClean="0">
                <a:solidFill>
                  <a:srgbClr val="000000"/>
                </a:solidFill>
              </a:rPr>
              <a:t>at that location.</a:t>
            </a:r>
          </a:p>
          <a:p>
            <a:pPr eaLnBrk="1" hangingPunct="1"/>
            <a:r>
              <a:rPr lang="en-US" altLang="en-US" dirty="0" smtClean="0">
                <a:solidFill>
                  <a:srgbClr val="000000"/>
                </a:solidFill>
              </a:rPr>
              <a:t>The use of ampersand </a:t>
            </a:r>
            <a:r>
              <a:rPr lang="en-US" altLang="en-US" sz="2400" dirty="0" smtClean="0">
                <a:solidFill>
                  <a:srgbClr val="000000"/>
                </a:solidFill>
              </a:rPr>
              <a:t>(</a:t>
            </a:r>
            <a:r>
              <a:rPr lang="en-US" altLang="en-US" sz="2400" dirty="0" smtClean="0">
                <a:solidFill>
                  <a:srgbClr val="000000"/>
                </a:solidFill>
                <a:latin typeface="Consolas" panose="020B0609020204030204" pitchFamily="49" charset="0"/>
              </a:rPr>
              <a:t>&amp;</a:t>
            </a:r>
            <a:r>
              <a:rPr lang="en-US" altLang="en-US" sz="2400" dirty="0" smtClean="0">
                <a:solidFill>
                  <a:srgbClr val="000000"/>
                </a:solidFill>
              </a:rPr>
              <a:t>) </a:t>
            </a:r>
            <a:r>
              <a:rPr lang="en-US" altLang="en-US" dirty="0" smtClean="0">
                <a:solidFill>
                  <a:srgbClr val="000000"/>
                </a:solidFill>
              </a:rPr>
              <a:t>is often confusing to novice programmers or to people who have programmed in other languages that do not require this notation.</a:t>
            </a:r>
          </a:p>
          <a:p>
            <a:pPr eaLnBrk="1" hangingPunct="1"/>
            <a:r>
              <a:rPr lang="en-US" altLang="en-US" dirty="0" smtClean="0">
                <a:solidFill>
                  <a:srgbClr val="000000"/>
                </a:solidFill>
              </a:rPr>
              <a:t>For now, just remember to precede each variable in every call to </a:t>
            </a:r>
            <a:r>
              <a:rPr lang="en-US" altLang="en-US" sz="2400" dirty="0" err="1" smtClean="0">
                <a:solidFill>
                  <a:srgbClr val="000000"/>
                </a:solidFill>
                <a:latin typeface="Consolas" panose="020B0609020204030204" pitchFamily="49" charset="0"/>
              </a:rPr>
              <a:t>scanf</a:t>
            </a:r>
            <a:r>
              <a:rPr lang="en-US" altLang="en-US" sz="2400" dirty="0" smtClean="0">
                <a:solidFill>
                  <a:srgbClr val="000000"/>
                </a:solidFill>
              </a:rPr>
              <a:t> </a:t>
            </a:r>
            <a:r>
              <a:rPr lang="en-US" altLang="en-US" dirty="0" smtClean="0">
                <a:solidFill>
                  <a:srgbClr val="000000"/>
                </a:solidFill>
              </a:rPr>
              <a:t>with an ampersand.</a:t>
            </a:r>
          </a:p>
        </p:txBody>
      </p:sp>
    </p:spTree>
    <p:extLst>
      <p:ext uri="{BB962C8B-B14F-4D97-AF65-F5344CB8AC3E}">
        <p14:creationId xmlns:p14="http://schemas.microsoft.com/office/powerpoint/2010/main" val="22877761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2_Page_20"/>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7867650" cy="6079100"/>
          </a:xfrm>
          <a:prstGeom prst="rect">
            <a:avLst/>
          </a:prstGeom>
          <a:noFill/>
          <a:ln>
            <a:noFill/>
          </a:ln>
        </p:spPr>
      </p:pic>
    </p:spTree>
    <p:extLst>
      <p:ext uri="{BB962C8B-B14F-4D97-AF65-F5344CB8AC3E}">
        <p14:creationId xmlns:p14="http://schemas.microsoft.com/office/powerpoint/2010/main" val="23373867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mtClean="0">
                <a:solidFill>
                  <a:srgbClr val="24B5A1"/>
                </a:solidFill>
                <a:latin typeface="Arial"/>
              </a:rPr>
              <a:t>2.3  </a:t>
            </a:r>
            <a:r>
              <a:rPr lang="en-US" smtClean="0">
                <a:solidFill>
                  <a:srgbClr val="3380E6"/>
                </a:solidFill>
                <a:latin typeface="Arial"/>
              </a:rPr>
              <a:t>Another Simple C Program: Adding Two Integers (Cont.)</a:t>
            </a:r>
          </a:p>
        </p:txBody>
      </p:sp>
      <p:sp>
        <p:nvSpPr>
          <p:cNvPr id="59395" name="Text Placeholder 2"/>
          <p:cNvSpPr>
            <a:spLocks noGrp="1"/>
          </p:cNvSpPr>
          <p:nvPr>
            <p:ph type="body" idx="1"/>
          </p:nvPr>
        </p:nvSpPr>
        <p:spPr/>
        <p:txBody>
          <a:bodyPr>
            <a:normAutofit lnSpcReduction="10000"/>
          </a:bodyPr>
          <a:lstStyle/>
          <a:p>
            <a:pPr eaLnBrk="1" hangingPunct="1">
              <a:lnSpc>
                <a:spcPct val="90000"/>
              </a:lnSpc>
            </a:pPr>
            <a:r>
              <a:rPr lang="en-US" altLang="en-US" sz="2500" dirty="0" smtClean="0">
                <a:solidFill>
                  <a:srgbClr val="000000"/>
                </a:solidFill>
              </a:rPr>
              <a:t>When the computer executes the preceding </a:t>
            </a:r>
            <a:r>
              <a:rPr lang="en-US" altLang="en-US" sz="2500" dirty="0" err="1" smtClean="0">
                <a:solidFill>
                  <a:srgbClr val="000000"/>
                </a:solidFill>
                <a:latin typeface="Consolas" panose="020B0609020204030204" pitchFamily="49" charset="0"/>
              </a:rPr>
              <a:t>scanf</a:t>
            </a:r>
            <a:r>
              <a:rPr lang="en-US" altLang="en-US" sz="2500" dirty="0" smtClean="0">
                <a:solidFill>
                  <a:srgbClr val="000000"/>
                </a:solidFill>
              </a:rPr>
              <a:t>, it waits for the user to enter a value for variable </a:t>
            </a:r>
            <a:r>
              <a:rPr lang="en-US" altLang="en-US" sz="2500" dirty="0" smtClean="0">
                <a:solidFill>
                  <a:srgbClr val="000000"/>
                </a:solidFill>
                <a:latin typeface="Consolas" panose="020B0609020204030204" pitchFamily="49" charset="0"/>
              </a:rPr>
              <a:t>integer1</a:t>
            </a:r>
            <a:r>
              <a:rPr lang="en-US" altLang="en-US" sz="2500" dirty="0" smtClean="0">
                <a:solidFill>
                  <a:srgbClr val="000000"/>
                </a:solidFill>
              </a:rPr>
              <a:t>.</a:t>
            </a:r>
          </a:p>
          <a:p>
            <a:pPr eaLnBrk="1" hangingPunct="1">
              <a:lnSpc>
                <a:spcPct val="90000"/>
              </a:lnSpc>
            </a:pPr>
            <a:r>
              <a:rPr lang="en-US" altLang="en-US" sz="2500" dirty="0" smtClean="0">
                <a:solidFill>
                  <a:srgbClr val="000000"/>
                </a:solidFill>
              </a:rPr>
              <a:t>The user responds by typing an integer, then pressing the </a:t>
            </a:r>
            <a:r>
              <a:rPr lang="en-US" altLang="en-US" sz="2500" i="1" dirty="0" smtClean="0">
                <a:solidFill>
                  <a:srgbClr val="0000FF"/>
                </a:solidFill>
              </a:rPr>
              <a:t>Enter</a:t>
            </a:r>
            <a:r>
              <a:rPr lang="en-US" altLang="en-US" sz="2500" dirty="0" smtClean="0">
                <a:solidFill>
                  <a:srgbClr val="0000FF"/>
                </a:solidFill>
              </a:rPr>
              <a:t> key</a:t>
            </a:r>
            <a:r>
              <a:rPr lang="en-US" altLang="en-US" sz="2500" dirty="0" smtClean="0">
                <a:solidFill>
                  <a:srgbClr val="000000"/>
                </a:solidFill>
              </a:rPr>
              <a:t> to send the number to the computer.</a:t>
            </a:r>
          </a:p>
          <a:p>
            <a:pPr eaLnBrk="1" hangingPunct="1">
              <a:lnSpc>
                <a:spcPct val="90000"/>
              </a:lnSpc>
            </a:pPr>
            <a:r>
              <a:rPr lang="en-US" altLang="en-US" sz="2500" dirty="0" smtClean="0">
                <a:solidFill>
                  <a:srgbClr val="000000"/>
                </a:solidFill>
              </a:rPr>
              <a:t>The computer then assigns this number, or value, to the variable </a:t>
            </a:r>
            <a:r>
              <a:rPr lang="en-US" altLang="en-US" sz="2500" dirty="0" smtClean="0">
                <a:solidFill>
                  <a:srgbClr val="000000"/>
                </a:solidFill>
                <a:latin typeface="Consolas" panose="020B0609020204030204" pitchFamily="49" charset="0"/>
              </a:rPr>
              <a:t>integer1</a:t>
            </a:r>
            <a:r>
              <a:rPr lang="en-US" altLang="en-US" sz="2500" dirty="0" smtClean="0">
                <a:solidFill>
                  <a:srgbClr val="000000"/>
                </a:solidFill>
              </a:rPr>
              <a:t>.</a:t>
            </a:r>
          </a:p>
          <a:p>
            <a:pPr eaLnBrk="1" hangingPunct="1">
              <a:lnSpc>
                <a:spcPct val="90000"/>
              </a:lnSpc>
            </a:pPr>
            <a:r>
              <a:rPr lang="en-US" altLang="en-US" sz="2500" dirty="0" smtClean="0">
                <a:solidFill>
                  <a:srgbClr val="000000"/>
                </a:solidFill>
              </a:rPr>
              <a:t>Any subsequent references to </a:t>
            </a:r>
            <a:r>
              <a:rPr lang="en-US" altLang="en-US" sz="2500" dirty="0" smtClean="0">
                <a:solidFill>
                  <a:srgbClr val="000000"/>
                </a:solidFill>
                <a:latin typeface="Consolas" panose="020B0609020204030204" pitchFamily="49" charset="0"/>
              </a:rPr>
              <a:t>integer1</a:t>
            </a:r>
            <a:r>
              <a:rPr lang="en-US" altLang="en-US" sz="2500" dirty="0" smtClean="0">
                <a:solidFill>
                  <a:srgbClr val="000000"/>
                </a:solidFill>
              </a:rPr>
              <a:t> in this program will use this same value.</a:t>
            </a:r>
          </a:p>
          <a:p>
            <a:pPr eaLnBrk="1" hangingPunct="1">
              <a:lnSpc>
                <a:spcPct val="90000"/>
              </a:lnSpc>
            </a:pPr>
            <a:r>
              <a:rPr lang="en-US" altLang="en-US" sz="2500" dirty="0" smtClean="0">
                <a:solidFill>
                  <a:srgbClr val="000000"/>
                </a:solidFill>
              </a:rPr>
              <a:t>Functions </a:t>
            </a:r>
            <a:r>
              <a:rPr lang="en-US" altLang="en-US" sz="2500" dirty="0" err="1" smtClean="0">
                <a:solidFill>
                  <a:srgbClr val="000000"/>
                </a:solidFill>
                <a:latin typeface="Consolas" panose="020B0609020204030204" pitchFamily="49" charset="0"/>
              </a:rPr>
              <a:t>printf</a:t>
            </a:r>
            <a:r>
              <a:rPr lang="en-US" altLang="en-US" sz="2500" dirty="0" smtClean="0">
                <a:solidFill>
                  <a:srgbClr val="000000"/>
                </a:solidFill>
              </a:rPr>
              <a:t> and </a:t>
            </a:r>
            <a:r>
              <a:rPr lang="en-US" altLang="en-US" sz="2500" dirty="0" err="1" smtClean="0">
                <a:solidFill>
                  <a:srgbClr val="000000"/>
                </a:solidFill>
                <a:latin typeface="Consolas" panose="020B0609020204030204" pitchFamily="49" charset="0"/>
              </a:rPr>
              <a:t>scanf</a:t>
            </a:r>
            <a:r>
              <a:rPr lang="en-US" altLang="en-US" sz="2500" dirty="0" smtClean="0">
                <a:solidFill>
                  <a:srgbClr val="000000"/>
                </a:solidFill>
              </a:rPr>
              <a:t> facilitate interaction between the user and the computer.</a:t>
            </a:r>
          </a:p>
          <a:p>
            <a:pPr eaLnBrk="1" hangingPunct="1">
              <a:lnSpc>
                <a:spcPct val="90000"/>
              </a:lnSpc>
            </a:pPr>
            <a:r>
              <a:rPr lang="en-US" altLang="en-US" sz="2500" dirty="0" smtClean="0">
                <a:solidFill>
                  <a:srgbClr val="000000"/>
                </a:solidFill>
              </a:rPr>
              <a:t>Because this interaction resembles a dialogue, it’s often called</a:t>
            </a:r>
            <a:r>
              <a:rPr lang="en-US" altLang="en-US" sz="2500" dirty="0" smtClean="0">
                <a:solidFill>
                  <a:srgbClr val="0000FF"/>
                </a:solidFill>
              </a:rPr>
              <a:t> interactive computing</a:t>
            </a:r>
            <a:r>
              <a:rPr lang="en-US" altLang="en-US" sz="2500" dirty="0" smtClean="0">
                <a:solidFill>
                  <a:srgbClr val="000000"/>
                </a:solidFill>
              </a:rPr>
              <a:t>.</a:t>
            </a:r>
          </a:p>
        </p:txBody>
      </p:sp>
    </p:spTree>
    <p:extLst>
      <p:ext uri="{BB962C8B-B14F-4D97-AF65-F5344CB8AC3E}">
        <p14:creationId xmlns:p14="http://schemas.microsoft.com/office/powerpoint/2010/main" val="28756610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mtClean="0">
                <a:solidFill>
                  <a:srgbClr val="24B5A1"/>
                </a:solidFill>
                <a:latin typeface="Arial"/>
              </a:rPr>
              <a:t>2.3  </a:t>
            </a:r>
            <a:r>
              <a:rPr lang="en-US" smtClean="0">
                <a:solidFill>
                  <a:srgbClr val="3380E6"/>
                </a:solidFill>
                <a:latin typeface="Arial"/>
              </a:rPr>
              <a:t>Another Simple C Program: Adding Two Integers (Cont.)</a:t>
            </a:r>
          </a:p>
        </p:txBody>
      </p:sp>
      <p:sp>
        <p:nvSpPr>
          <p:cNvPr id="60419" name="Text Placeholder 2"/>
          <p:cNvSpPr>
            <a:spLocks noGrp="1"/>
          </p:cNvSpPr>
          <p:nvPr>
            <p:ph type="body" idx="1"/>
          </p:nvPr>
        </p:nvSpPr>
        <p:spPr/>
        <p:txBody>
          <a:bodyPr>
            <a:normAutofit/>
          </a:bodyPr>
          <a:lstStyle/>
          <a:p>
            <a:pPr>
              <a:lnSpc>
                <a:spcPct val="90000"/>
              </a:lnSpc>
            </a:pPr>
            <a:r>
              <a:rPr lang="en-US" altLang="en-US" sz="2000" dirty="0" err="1" smtClean="0">
                <a:solidFill>
                  <a:srgbClr val="000000"/>
                </a:solidFill>
                <a:latin typeface="Consolas" panose="020B0609020204030204" pitchFamily="49" charset="0"/>
              </a:rPr>
              <a:t>printf</a:t>
            </a:r>
            <a:r>
              <a:rPr lang="en-US" altLang="en-US" sz="2000" dirty="0" smtClean="0">
                <a:solidFill>
                  <a:srgbClr val="000000"/>
                </a:solidFill>
                <a:latin typeface="Consolas" panose="020B0609020204030204" pitchFamily="49" charset="0"/>
              </a:rPr>
              <a:t>( </a:t>
            </a:r>
            <a:r>
              <a:rPr lang="en-US" altLang="en-US" sz="2000" b="1" dirty="0" smtClean="0">
                <a:solidFill>
                  <a:srgbClr val="128AFF"/>
                </a:solidFill>
                <a:latin typeface="Consolas" panose="020B0609020204030204" pitchFamily="49" charset="0"/>
              </a:rPr>
              <a:t>"Enter second integer\n"</a:t>
            </a:r>
            <a:r>
              <a:rPr lang="en-US" altLang="en-US" sz="2000" b="1" dirty="0" smtClean="0">
                <a:solidFill>
                  <a:srgbClr val="000000"/>
                </a:solidFill>
                <a:latin typeface="Consolas" panose="020B0609020204030204" pitchFamily="49" charset="0"/>
              </a:rPr>
              <a:t> ); </a:t>
            </a:r>
            <a:r>
              <a:rPr lang="en-US" altLang="en-US" sz="2000" b="1" dirty="0" smtClean="0">
                <a:solidFill>
                  <a:srgbClr val="00BF00"/>
                </a:solidFill>
                <a:latin typeface="Consolas" panose="020B0609020204030204" pitchFamily="49" charset="0"/>
              </a:rPr>
              <a:t>// prompt</a:t>
            </a:r>
            <a:endParaRPr lang="en-US" altLang="en-US" sz="2600" b="1" dirty="0">
              <a:solidFill>
                <a:srgbClr val="00BF00"/>
              </a:solidFill>
              <a:latin typeface="Consolas" panose="020B0609020204030204" pitchFamily="49" charset="0"/>
            </a:endParaRPr>
          </a:p>
          <a:p>
            <a:pPr lvl="1">
              <a:lnSpc>
                <a:spcPct val="90000"/>
              </a:lnSpc>
            </a:pPr>
            <a:r>
              <a:rPr lang="en-US" altLang="en-US" sz="2300" dirty="0" smtClean="0">
                <a:solidFill>
                  <a:srgbClr val="000000"/>
                </a:solidFill>
              </a:rPr>
              <a:t>displays the message </a:t>
            </a:r>
            <a:r>
              <a:rPr lang="en-US" altLang="en-US" sz="2000" dirty="0" smtClean="0">
                <a:solidFill>
                  <a:srgbClr val="000000"/>
                </a:solidFill>
                <a:latin typeface="Consolas" panose="020B0609020204030204" pitchFamily="49" charset="0"/>
              </a:rPr>
              <a:t>Enter</a:t>
            </a:r>
            <a:r>
              <a:rPr lang="en-US" altLang="en-US" sz="2000" dirty="0" smtClean="0">
                <a:solidFill>
                  <a:srgbClr val="000000"/>
                </a:solidFill>
              </a:rPr>
              <a:t> </a:t>
            </a:r>
            <a:r>
              <a:rPr lang="en-US" altLang="en-US" sz="2000" dirty="0" smtClean="0">
                <a:solidFill>
                  <a:srgbClr val="000000"/>
                </a:solidFill>
                <a:latin typeface="Consolas" panose="020B0609020204030204" pitchFamily="49" charset="0"/>
              </a:rPr>
              <a:t>second</a:t>
            </a:r>
            <a:r>
              <a:rPr lang="en-US" altLang="en-US" sz="2000" dirty="0" smtClean="0">
                <a:solidFill>
                  <a:srgbClr val="000000"/>
                </a:solidFill>
              </a:rPr>
              <a:t> </a:t>
            </a:r>
            <a:r>
              <a:rPr lang="en-US" altLang="en-US" sz="2000" dirty="0" smtClean="0">
                <a:solidFill>
                  <a:srgbClr val="000000"/>
                </a:solidFill>
                <a:latin typeface="Consolas" panose="020B0609020204030204" pitchFamily="49" charset="0"/>
              </a:rPr>
              <a:t>integer</a:t>
            </a:r>
            <a:r>
              <a:rPr lang="en-US" altLang="en-US" sz="2000" dirty="0" smtClean="0">
                <a:solidFill>
                  <a:srgbClr val="000000"/>
                </a:solidFill>
              </a:rPr>
              <a:t> </a:t>
            </a:r>
            <a:r>
              <a:rPr lang="en-US" altLang="en-US" sz="2300" dirty="0" smtClean="0">
                <a:solidFill>
                  <a:srgbClr val="000000"/>
                </a:solidFill>
              </a:rPr>
              <a:t>on the screen, then positions the cursor to the beginning of the next line.</a:t>
            </a:r>
          </a:p>
          <a:p>
            <a:pPr lvl="1">
              <a:lnSpc>
                <a:spcPct val="90000"/>
              </a:lnSpc>
            </a:pPr>
            <a:r>
              <a:rPr lang="en-US" altLang="en-US" dirty="0" smtClean="0">
                <a:solidFill>
                  <a:srgbClr val="000000"/>
                </a:solidFill>
              </a:rPr>
              <a:t>This </a:t>
            </a:r>
            <a:r>
              <a:rPr lang="en-US" altLang="en-US" dirty="0" err="1" smtClean="0">
                <a:solidFill>
                  <a:srgbClr val="000000"/>
                </a:solidFill>
                <a:latin typeface="Consolas" panose="020B0609020204030204" pitchFamily="49" charset="0"/>
              </a:rPr>
              <a:t>printf</a:t>
            </a:r>
            <a:r>
              <a:rPr lang="en-US" altLang="en-US" dirty="0" smtClean="0">
                <a:solidFill>
                  <a:srgbClr val="000000"/>
                </a:solidFill>
              </a:rPr>
              <a:t> also prompts the user to take action.</a:t>
            </a:r>
          </a:p>
          <a:p>
            <a:pPr>
              <a:lnSpc>
                <a:spcPct val="90000"/>
              </a:lnSpc>
            </a:pPr>
            <a:r>
              <a:rPr lang="en-US" altLang="en-US" sz="2000" dirty="0" err="1" smtClean="0">
                <a:solidFill>
                  <a:srgbClr val="000000"/>
                </a:solidFill>
                <a:latin typeface="Consolas" panose="020B0609020204030204" pitchFamily="49" charset="0"/>
              </a:rPr>
              <a:t>scanf</a:t>
            </a:r>
            <a:r>
              <a:rPr lang="en-US" altLang="en-US" sz="2000" dirty="0" smtClean="0">
                <a:solidFill>
                  <a:srgbClr val="000000"/>
                </a:solidFill>
                <a:latin typeface="Consolas" panose="020B0609020204030204" pitchFamily="49" charset="0"/>
              </a:rPr>
              <a:t>( </a:t>
            </a:r>
            <a:r>
              <a:rPr lang="en-US" altLang="en-US" sz="2000" b="1" dirty="0" smtClean="0">
                <a:solidFill>
                  <a:srgbClr val="128AFF"/>
                </a:solidFill>
                <a:latin typeface="Consolas" panose="020B0609020204030204" pitchFamily="49" charset="0"/>
              </a:rPr>
              <a:t>"%d"</a:t>
            </a:r>
            <a:r>
              <a:rPr lang="en-US" altLang="en-US" sz="2000" b="1" dirty="0" smtClean="0">
                <a:solidFill>
                  <a:srgbClr val="000000"/>
                </a:solidFill>
                <a:latin typeface="Consolas" panose="020B0609020204030204" pitchFamily="49" charset="0"/>
              </a:rPr>
              <a:t>, &amp;integer2 ); </a:t>
            </a:r>
            <a:r>
              <a:rPr lang="en-US" altLang="en-US" sz="2000" b="1" dirty="0" smtClean="0">
                <a:solidFill>
                  <a:srgbClr val="00BF00"/>
                </a:solidFill>
                <a:latin typeface="Consolas" panose="020B0609020204030204" pitchFamily="49" charset="0"/>
              </a:rPr>
              <a:t>// read an integer</a:t>
            </a:r>
          </a:p>
          <a:p>
            <a:pPr lvl="1">
              <a:lnSpc>
                <a:spcPct val="90000"/>
              </a:lnSpc>
            </a:pPr>
            <a:r>
              <a:rPr lang="en-US" altLang="en-US" sz="2300" dirty="0" smtClean="0">
                <a:solidFill>
                  <a:srgbClr val="000000"/>
                </a:solidFill>
              </a:rPr>
              <a:t>obtains a value for variable </a:t>
            </a:r>
            <a:r>
              <a:rPr lang="en-US" altLang="en-US" sz="2000" dirty="0" smtClean="0">
                <a:solidFill>
                  <a:srgbClr val="000000"/>
                </a:solidFill>
                <a:latin typeface="Consolas" panose="020B0609020204030204" pitchFamily="49" charset="0"/>
              </a:rPr>
              <a:t>integer2</a:t>
            </a:r>
            <a:r>
              <a:rPr lang="en-US" altLang="en-US" sz="2000" dirty="0" smtClean="0">
                <a:solidFill>
                  <a:srgbClr val="000000"/>
                </a:solidFill>
              </a:rPr>
              <a:t> </a:t>
            </a:r>
            <a:r>
              <a:rPr lang="en-US" altLang="en-US" sz="2300" dirty="0" smtClean="0">
                <a:solidFill>
                  <a:srgbClr val="000000"/>
                </a:solidFill>
              </a:rPr>
              <a:t>from the user.</a:t>
            </a:r>
          </a:p>
        </p:txBody>
      </p:sp>
    </p:spTree>
    <p:extLst>
      <p:ext uri="{BB962C8B-B14F-4D97-AF65-F5344CB8AC3E}">
        <p14:creationId xmlns:p14="http://schemas.microsoft.com/office/powerpoint/2010/main" val="22461762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mtClean="0">
                <a:solidFill>
                  <a:srgbClr val="24B5A1"/>
                </a:solidFill>
                <a:latin typeface="Arial"/>
              </a:rPr>
              <a:t>2.3  </a:t>
            </a:r>
            <a:r>
              <a:rPr lang="en-US" smtClean="0">
                <a:solidFill>
                  <a:srgbClr val="3380E6"/>
                </a:solidFill>
                <a:latin typeface="Arial"/>
              </a:rPr>
              <a:t>Another Simple C Program: Adding Two Integers (Cont.)</a:t>
            </a:r>
          </a:p>
        </p:txBody>
      </p:sp>
      <p:sp>
        <p:nvSpPr>
          <p:cNvPr id="3" name="Text Placeholder 2"/>
          <p:cNvSpPr>
            <a:spLocks noGrp="1"/>
          </p:cNvSpPr>
          <p:nvPr>
            <p:ph type="body" idx="1"/>
          </p:nvPr>
        </p:nvSpPr>
        <p:spPr/>
        <p:txBody>
          <a:bodyPr>
            <a:normAutofit lnSpcReduction="10000"/>
          </a:bodyPr>
          <a:lstStyle/>
          <a:p>
            <a:pPr marL="109537" indent="0" eaLnBrk="1" hangingPunct="1">
              <a:lnSpc>
                <a:spcPct val="90000"/>
              </a:lnSpc>
              <a:buFont typeface="Wingdings 3" pitchFamily="18" charset="2"/>
              <a:buNone/>
              <a:defRPr/>
            </a:pPr>
            <a:r>
              <a:rPr lang="en-US" sz="2300" b="1" i="1" dirty="0" smtClean="0">
                <a:solidFill>
                  <a:srgbClr val="000000"/>
                </a:solidFill>
              </a:rPr>
              <a:t>Assignment Statement</a:t>
            </a:r>
          </a:p>
          <a:p>
            <a:pPr eaLnBrk="1" hangingPunct="1">
              <a:lnSpc>
                <a:spcPct val="90000"/>
              </a:lnSpc>
              <a:defRPr/>
            </a:pPr>
            <a:r>
              <a:rPr lang="en-US" sz="2300" dirty="0" smtClean="0">
                <a:solidFill>
                  <a:srgbClr val="000000"/>
                </a:solidFill>
              </a:rPr>
              <a:t>The </a:t>
            </a:r>
            <a:r>
              <a:rPr lang="en-US" sz="2300" dirty="0" smtClean="0">
                <a:solidFill>
                  <a:srgbClr val="0000FF"/>
                </a:solidFill>
              </a:rPr>
              <a:t>assignment statement </a:t>
            </a:r>
            <a:endParaRPr lang="en-US" sz="2300" dirty="0" smtClean="0">
              <a:solidFill>
                <a:srgbClr val="000000"/>
              </a:solidFill>
            </a:endParaRPr>
          </a:p>
          <a:p>
            <a:pPr lvl="2" eaLnBrk="1" hangingPunct="1">
              <a:lnSpc>
                <a:spcPct val="90000"/>
              </a:lnSpc>
              <a:defRPr/>
            </a:pPr>
            <a:r>
              <a:rPr lang="en-US" sz="1800" dirty="0" smtClean="0">
                <a:solidFill>
                  <a:srgbClr val="000000"/>
                </a:solidFill>
                <a:latin typeface="Consolas" panose="020B0609020204030204" pitchFamily="49" charset="0"/>
              </a:rPr>
              <a:t>sum = integer1 + integer2; </a:t>
            </a:r>
            <a:r>
              <a:rPr lang="en-US" sz="1800" dirty="0" smtClean="0">
                <a:solidFill>
                  <a:srgbClr val="00BF00"/>
                </a:solidFill>
                <a:latin typeface="Consolas" panose="020B0609020204030204" pitchFamily="49" charset="0"/>
              </a:rPr>
              <a:t>// assign total to sum </a:t>
            </a:r>
          </a:p>
          <a:p>
            <a:pPr marL="365125" lvl="1" indent="0" eaLnBrk="1" hangingPunct="1">
              <a:lnSpc>
                <a:spcPct val="90000"/>
              </a:lnSpc>
              <a:buFont typeface="Verdana" pitchFamily="34" charset="0"/>
              <a:buNone/>
              <a:defRPr/>
            </a:pPr>
            <a:r>
              <a:rPr lang="en-US" sz="2300" dirty="0" smtClean="0">
                <a:solidFill>
                  <a:srgbClr val="000000"/>
                </a:solidFill>
              </a:rPr>
              <a:t>calculates the total of variables </a:t>
            </a:r>
            <a:r>
              <a:rPr lang="en-US" sz="2300" dirty="0" smtClean="0">
                <a:solidFill>
                  <a:srgbClr val="000000"/>
                </a:solidFill>
                <a:latin typeface="Consolas" panose="020B0609020204030204" pitchFamily="49" charset="0"/>
              </a:rPr>
              <a:t>integer1</a:t>
            </a:r>
            <a:r>
              <a:rPr lang="en-US" sz="2300" dirty="0" smtClean="0">
                <a:solidFill>
                  <a:srgbClr val="000000"/>
                </a:solidFill>
              </a:rPr>
              <a:t> and </a:t>
            </a:r>
            <a:r>
              <a:rPr lang="en-US" sz="2300" dirty="0" smtClean="0">
                <a:solidFill>
                  <a:srgbClr val="000000"/>
                </a:solidFill>
                <a:latin typeface="Consolas" panose="020B0609020204030204" pitchFamily="49" charset="0"/>
              </a:rPr>
              <a:t>integer2</a:t>
            </a:r>
            <a:r>
              <a:rPr lang="en-US" sz="2300" dirty="0" smtClean="0">
                <a:solidFill>
                  <a:srgbClr val="000000"/>
                </a:solidFill>
              </a:rPr>
              <a:t> and assigns the result to variable </a:t>
            </a:r>
            <a:r>
              <a:rPr lang="en-US" sz="2300" dirty="0" smtClean="0">
                <a:solidFill>
                  <a:srgbClr val="000000"/>
                </a:solidFill>
                <a:latin typeface="Consolas" panose="020B0609020204030204" pitchFamily="49" charset="0"/>
              </a:rPr>
              <a:t>sum</a:t>
            </a:r>
            <a:r>
              <a:rPr lang="en-US" sz="2300" dirty="0" smtClean="0">
                <a:solidFill>
                  <a:srgbClr val="000000"/>
                </a:solidFill>
              </a:rPr>
              <a:t> using the assignment operator =.</a:t>
            </a:r>
          </a:p>
          <a:p>
            <a:pPr eaLnBrk="1" hangingPunct="1">
              <a:lnSpc>
                <a:spcPct val="90000"/>
              </a:lnSpc>
              <a:defRPr/>
            </a:pPr>
            <a:r>
              <a:rPr lang="en-US" sz="2300" dirty="0" smtClean="0">
                <a:solidFill>
                  <a:srgbClr val="000000"/>
                </a:solidFill>
              </a:rPr>
              <a:t>The statement is read as, “</a:t>
            </a:r>
            <a:r>
              <a:rPr lang="en-US" sz="2300" dirty="0" smtClean="0">
                <a:solidFill>
                  <a:srgbClr val="000000"/>
                </a:solidFill>
                <a:latin typeface="Consolas" panose="020B0609020204030204" pitchFamily="49" charset="0"/>
              </a:rPr>
              <a:t>sum</a:t>
            </a:r>
            <a:r>
              <a:rPr lang="en-US" sz="2300" dirty="0" smtClean="0">
                <a:solidFill>
                  <a:srgbClr val="000000"/>
                </a:solidFill>
              </a:rPr>
              <a:t> </a:t>
            </a:r>
            <a:r>
              <a:rPr lang="en-US" sz="2300" i="1" dirty="0" smtClean="0">
                <a:solidFill>
                  <a:srgbClr val="000000"/>
                </a:solidFill>
              </a:rPr>
              <a:t>gets </a:t>
            </a:r>
            <a:r>
              <a:rPr lang="en-US" sz="2300" dirty="0" smtClean="0">
                <a:solidFill>
                  <a:srgbClr val="000000"/>
                </a:solidFill>
              </a:rPr>
              <a:t>the value of </a:t>
            </a:r>
            <a:r>
              <a:rPr lang="en-US" sz="2300" dirty="0" smtClean="0">
                <a:solidFill>
                  <a:srgbClr val="000000"/>
                </a:solidFill>
                <a:latin typeface="Consolas" panose="020B0609020204030204" pitchFamily="49" charset="0"/>
              </a:rPr>
              <a:t>integer1</a:t>
            </a:r>
            <a:r>
              <a:rPr lang="en-US" sz="2300" dirty="0" smtClean="0">
                <a:solidFill>
                  <a:srgbClr val="000000"/>
                </a:solidFill>
              </a:rPr>
              <a:t> </a:t>
            </a:r>
            <a:r>
              <a:rPr lang="en-US" sz="2300" dirty="0" smtClean="0">
                <a:solidFill>
                  <a:srgbClr val="000000"/>
                </a:solidFill>
                <a:latin typeface="Consolas" panose="020B0609020204030204" pitchFamily="49" charset="0"/>
              </a:rPr>
              <a:t>+</a:t>
            </a:r>
            <a:r>
              <a:rPr lang="en-US" sz="2300" dirty="0" smtClean="0">
                <a:solidFill>
                  <a:srgbClr val="000000"/>
                </a:solidFill>
              </a:rPr>
              <a:t> </a:t>
            </a:r>
            <a:r>
              <a:rPr lang="en-US" sz="2300" dirty="0" smtClean="0">
                <a:solidFill>
                  <a:srgbClr val="000000"/>
                </a:solidFill>
                <a:latin typeface="Consolas" panose="020B0609020204030204" pitchFamily="49" charset="0"/>
              </a:rPr>
              <a:t>integer2</a:t>
            </a:r>
            <a:r>
              <a:rPr lang="en-US" sz="2300" dirty="0" smtClean="0">
                <a:solidFill>
                  <a:srgbClr val="000000"/>
                </a:solidFill>
              </a:rPr>
              <a:t>.” Most calculations are performed in assignments.</a:t>
            </a:r>
          </a:p>
          <a:p>
            <a:pPr eaLnBrk="1" hangingPunct="1">
              <a:lnSpc>
                <a:spcPct val="90000"/>
              </a:lnSpc>
              <a:defRPr/>
            </a:pPr>
            <a:r>
              <a:rPr lang="en-US" sz="2300" dirty="0" smtClean="0">
                <a:solidFill>
                  <a:srgbClr val="000000"/>
                </a:solidFill>
              </a:rPr>
              <a:t>The </a:t>
            </a:r>
            <a:r>
              <a:rPr lang="en-US" sz="2300" dirty="0" smtClean="0">
                <a:solidFill>
                  <a:srgbClr val="000000"/>
                </a:solidFill>
                <a:latin typeface="Consolas" panose="020B0609020204030204" pitchFamily="49" charset="0"/>
              </a:rPr>
              <a:t>=</a:t>
            </a:r>
            <a:r>
              <a:rPr lang="en-US" sz="2300" dirty="0" smtClean="0">
                <a:solidFill>
                  <a:srgbClr val="000000"/>
                </a:solidFill>
              </a:rPr>
              <a:t> operator and the </a:t>
            </a:r>
            <a:r>
              <a:rPr lang="en-US" sz="2300" dirty="0" smtClean="0">
                <a:solidFill>
                  <a:srgbClr val="000000"/>
                </a:solidFill>
                <a:latin typeface="Consolas" panose="020B0609020204030204" pitchFamily="49" charset="0"/>
              </a:rPr>
              <a:t>+</a:t>
            </a:r>
            <a:r>
              <a:rPr lang="en-US" sz="2300" dirty="0" smtClean="0">
                <a:solidFill>
                  <a:srgbClr val="000000"/>
                </a:solidFill>
              </a:rPr>
              <a:t> operator are called binary operators because each has two </a:t>
            </a:r>
            <a:r>
              <a:rPr lang="en-US" sz="2300" dirty="0" smtClean="0">
                <a:solidFill>
                  <a:srgbClr val="0000FF"/>
                </a:solidFill>
              </a:rPr>
              <a:t>operands</a:t>
            </a:r>
            <a:r>
              <a:rPr lang="en-US" sz="2300" dirty="0" smtClean="0">
                <a:solidFill>
                  <a:srgbClr val="000000"/>
                </a:solidFill>
              </a:rPr>
              <a:t>.</a:t>
            </a:r>
          </a:p>
          <a:p>
            <a:pPr eaLnBrk="1" hangingPunct="1">
              <a:lnSpc>
                <a:spcPct val="90000"/>
              </a:lnSpc>
              <a:defRPr/>
            </a:pPr>
            <a:r>
              <a:rPr lang="en-US" sz="2300" dirty="0" smtClean="0">
                <a:solidFill>
                  <a:srgbClr val="000000"/>
                </a:solidFill>
              </a:rPr>
              <a:t>The </a:t>
            </a:r>
            <a:r>
              <a:rPr lang="en-US" sz="2300" dirty="0" smtClean="0">
                <a:solidFill>
                  <a:srgbClr val="000000"/>
                </a:solidFill>
                <a:latin typeface="Consolas" panose="020B0609020204030204" pitchFamily="49" charset="0"/>
              </a:rPr>
              <a:t>+</a:t>
            </a:r>
            <a:r>
              <a:rPr lang="en-US" sz="2300" dirty="0" smtClean="0">
                <a:solidFill>
                  <a:srgbClr val="000000"/>
                </a:solidFill>
              </a:rPr>
              <a:t> operator’s two operands are </a:t>
            </a:r>
            <a:r>
              <a:rPr lang="en-US" sz="2300" dirty="0" smtClean="0">
                <a:solidFill>
                  <a:srgbClr val="000000"/>
                </a:solidFill>
                <a:latin typeface="Consolas" panose="020B0609020204030204" pitchFamily="49" charset="0"/>
              </a:rPr>
              <a:t>integer1</a:t>
            </a:r>
            <a:r>
              <a:rPr lang="en-US" sz="2300" dirty="0" smtClean="0">
                <a:solidFill>
                  <a:srgbClr val="000000"/>
                </a:solidFill>
              </a:rPr>
              <a:t> and </a:t>
            </a:r>
            <a:r>
              <a:rPr lang="en-US" sz="2300" dirty="0" smtClean="0">
                <a:solidFill>
                  <a:srgbClr val="000000"/>
                </a:solidFill>
                <a:latin typeface="Consolas" panose="020B0609020204030204" pitchFamily="49" charset="0"/>
              </a:rPr>
              <a:t>integer2</a:t>
            </a:r>
            <a:r>
              <a:rPr lang="en-US" sz="2300" dirty="0" smtClean="0">
                <a:solidFill>
                  <a:srgbClr val="000000"/>
                </a:solidFill>
              </a:rPr>
              <a:t>.</a:t>
            </a:r>
          </a:p>
          <a:p>
            <a:pPr eaLnBrk="1" hangingPunct="1">
              <a:lnSpc>
                <a:spcPct val="90000"/>
              </a:lnSpc>
              <a:defRPr/>
            </a:pPr>
            <a:r>
              <a:rPr lang="en-US" sz="2300" dirty="0" smtClean="0">
                <a:solidFill>
                  <a:srgbClr val="000000"/>
                </a:solidFill>
              </a:rPr>
              <a:t>The </a:t>
            </a:r>
            <a:r>
              <a:rPr lang="en-US" sz="2300" dirty="0" smtClean="0">
                <a:solidFill>
                  <a:srgbClr val="000000"/>
                </a:solidFill>
                <a:latin typeface="Consolas" panose="020B0609020204030204" pitchFamily="49" charset="0"/>
              </a:rPr>
              <a:t>=</a:t>
            </a:r>
            <a:r>
              <a:rPr lang="en-US" sz="2300" dirty="0" smtClean="0">
                <a:solidFill>
                  <a:srgbClr val="000000"/>
                </a:solidFill>
              </a:rPr>
              <a:t> operator’s two operands are </a:t>
            </a:r>
            <a:r>
              <a:rPr lang="en-US" sz="2300" dirty="0" smtClean="0">
                <a:solidFill>
                  <a:srgbClr val="000000"/>
                </a:solidFill>
                <a:latin typeface="Consolas" panose="020B0609020204030204" pitchFamily="49" charset="0"/>
              </a:rPr>
              <a:t>sum</a:t>
            </a:r>
            <a:r>
              <a:rPr lang="en-US" sz="2300" dirty="0" smtClean="0">
                <a:solidFill>
                  <a:srgbClr val="000000"/>
                </a:solidFill>
              </a:rPr>
              <a:t> and the value of the expression </a:t>
            </a:r>
            <a:r>
              <a:rPr lang="en-US" sz="2300" dirty="0" smtClean="0">
                <a:solidFill>
                  <a:srgbClr val="000000"/>
                </a:solidFill>
                <a:latin typeface="Consolas" panose="020B0609020204030204" pitchFamily="49" charset="0"/>
              </a:rPr>
              <a:t>integer1</a:t>
            </a:r>
            <a:r>
              <a:rPr lang="en-US" sz="2300" dirty="0" smtClean="0">
                <a:solidFill>
                  <a:srgbClr val="000000"/>
                </a:solidFill>
              </a:rPr>
              <a:t> </a:t>
            </a:r>
            <a:r>
              <a:rPr lang="en-US" sz="2300" dirty="0" smtClean="0">
                <a:solidFill>
                  <a:srgbClr val="000000"/>
                </a:solidFill>
                <a:latin typeface="Consolas" panose="020B0609020204030204" pitchFamily="49" charset="0"/>
              </a:rPr>
              <a:t>+</a:t>
            </a:r>
            <a:r>
              <a:rPr lang="en-US" sz="2300" dirty="0" smtClean="0">
                <a:solidFill>
                  <a:srgbClr val="000000"/>
                </a:solidFill>
              </a:rPr>
              <a:t> </a:t>
            </a:r>
            <a:r>
              <a:rPr lang="en-US" sz="2300" dirty="0" smtClean="0">
                <a:solidFill>
                  <a:srgbClr val="000000"/>
                </a:solidFill>
                <a:latin typeface="Consolas" panose="020B0609020204030204" pitchFamily="49" charset="0"/>
              </a:rPr>
              <a:t>integer2</a:t>
            </a:r>
            <a:r>
              <a:rPr lang="en-US" sz="2300" dirty="0" smtClean="0">
                <a:solidFill>
                  <a:srgbClr val="000000"/>
                </a:solidFill>
              </a:rPr>
              <a:t>.</a:t>
            </a:r>
          </a:p>
        </p:txBody>
      </p:sp>
    </p:spTree>
    <p:extLst>
      <p:ext uri="{BB962C8B-B14F-4D97-AF65-F5344CB8AC3E}">
        <p14:creationId xmlns:p14="http://schemas.microsoft.com/office/powerpoint/2010/main" val="35903311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2.2  </a:t>
            </a:r>
            <a:r>
              <a:rPr lang="en-US" dirty="0" smtClean="0">
                <a:solidFill>
                  <a:srgbClr val="3380E6"/>
                </a:solidFill>
                <a:latin typeface="Arial"/>
              </a:rPr>
              <a:t>A Simple C Program: </a:t>
            </a:r>
            <a:br>
              <a:rPr lang="en-US" dirty="0" smtClean="0">
                <a:solidFill>
                  <a:srgbClr val="3380E6"/>
                </a:solidFill>
                <a:latin typeface="Arial"/>
              </a:rPr>
            </a:br>
            <a:r>
              <a:rPr lang="en-US" dirty="0" smtClean="0">
                <a:solidFill>
                  <a:srgbClr val="3380E6"/>
                </a:solidFill>
                <a:latin typeface="Arial"/>
              </a:rPr>
              <a:t>Printing a Line of Text</a:t>
            </a:r>
          </a:p>
        </p:txBody>
      </p:sp>
      <p:sp>
        <p:nvSpPr>
          <p:cNvPr id="14339" name="Text Placeholder 2"/>
          <p:cNvSpPr>
            <a:spLocks noGrp="1"/>
          </p:cNvSpPr>
          <p:nvPr>
            <p:ph type="body" idx="1"/>
          </p:nvPr>
        </p:nvSpPr>
        <p:spPr/>
        <p:txBody>
          <a:bodyPr/>
          <a:lstStyle/>
          <a:p>
            <a:pPr eaLnBrk="1" hangingPunct="1"/>
            <a:r>
              <a:rPr lang="en-US" altLang="en-US" dirty="0" smtClean="0">
                <a:solidFill>
                  <a:srgbClr val="000000"/>
                </a:solidFill>
              </a:rPr>
              <a:t>We begin by considering a simple C program.</a:t>
            </a:r>
          </a:p>
          <a:p>
            <a:pPr eaLnBrk="1" hangingPunct="1"/>
            <a:r>
              <a:rPr lang="en-US" altLang="en-US" dirty="0" smtClean="0">
                <a:solidFill>
                  <a:srgbClr val="000000"/>
                </a:solidFill>
              </a:rPr>
              <a:t>Our first example prints a line of text (Fig. 2.1).</a:t>
            </a:r>
          </a:p>
        </p:txBody>
      </p:sp>
    </p:spTree>
    <p:extLst>
      <p:ext uri="{BB962C8B-B14F-4D97-AF65-F5344CB8AC3E}">
        <p14:creationId xmlns:p14="http://schemas.microsoft.com/office/powerpoint/2010/main" val="298998171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2_Page_21"/>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7943850" cy="6137977"/>
          </a:xfrm>
          <a:prstGeom prst="rect">
            <a:avLst/>
          </a:prstGeom>
          <a:noFill/>
          <a:ln>
            <a:noFill/>
          </a:ln>
        </p:spPr>
      </p:pic>
    </p:spTree>
    <p:extLst>
      <p:ext uri="{BB962C8B-B14F-4D97-AF65-F5344CB8AC3E}">
        <p14:creationId xmlns:p14="http://schemas.microsoft.com/office/powerpoint/2010/main" val="33283608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2_Page_22"/>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152400"/>
            <a:ext cx="8036577" cy="6209625"/>
          </a:xfrm>
          <a:prstGeom prst="rect">
            <a:avLst/>
          </a:prstGeom>
          <a:noFill/>
          <a:ln>
            <a:noFill/>
          </a:ln>
        </p:spPr>
      </p:pic>
    </p:spTree>
    <p:extLst>
      <p:ext uri="{BB962C8B-B14F-4D97-AF65-F5344CB8AC3E}">
        <p14:creationId xmlns:p14="http://schemas.microsoft.com/office/powerpoint/2010/main" val="1305820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mtClean="0">
                <a:solidFill>
                  <a:srgbClr val="24B5A1"/>
                </a:solidFill>
                <a:latin typeface="Arial"/>
              </a:rPr>
              <a:t>2.3  </a:t>
            </a:r>
            <a:r>
              <a:rPr lang="en-US" smtClean="0">
                <a:solidFill>
                  <a:srgbClr val="3380E6"/>
                </a:solidFill>
                <a:latin typeface="Arial"/>
              </a:rPr>
              <a:t>Another Simple C Program: Adding Two Integers (Cont.)</a:t>
            </a:r>
          </a:p>
        </p:txBody>
      </p:sp>
      <p:sp>
        <p:nvSpPr>
          <p:cNvPr id="3" name="Text Placeholder 2"/>
          <p:cNvSpPr>
            <a:spLocks noGrp="1"/>
          </p:cNvSpPr>
          <p:nvPr>
            <p:ph type="body" idx="1"/>
          </p:nvPr>
        </p:nvSpPr>
        <p:spPr/>
        <p:txBody>
          <a:bodyPr>
            <a:normAutofit/>
          </a:bodyPr>
          <a:lstStyle/>
          <a:p>
            <a:pPr marL="109537" indent="0" eaLnBrk="1" hangingPunct="1">
              <a:lnSpc>
                <a:spcPct val="80000"/>
              </a:lnSpc>
              <a:buFont typeface="Wingdings 3" pitchFamily="18" charset="2"/>
              <a:buNone/>
              <a:defRPr/>
            </a:pPr>
            <a:r>
              <a:rPr lang="en-US" sz="2500" b="1" i="1" dirty="0" smtClean="0">
                <a:solidFill>
                  <a:srgbClr val="000000"/>
                </a:solidFill>
              </a:rPr>
              <a:t>Printing with a Format Control String</a:t>
            </a:r>
          </a:p>
          <a:p>
            <a:pPr>
              <a:lnSpc>
                <a:spcPct val="80000"/>
              </a:lnSpc>
              <a:defRPr/>
            </a:pPr>
            <a:r>
              <a:rPr lang="en-US" sz="2000" dirty="0" err="1" smtClean="0">
                <a:solidFill>
                  <a:srgbClr val="000000"/>
                </a:solidFill>
                <a:latin typeface="Consolas" panose="020B0609020204030204" pitchFamily="49" charset="0"/>
              </a:rPr>
              <a:t>printf</a:t>
            </a:r>
            <a:r>
              <a:rPr lang="en-US" sz="2000" dirty="0" smtClean="0">
                <a:solidFill>
                  <a:srgbClr val="000000"/>
                </a:solidFill>
                <a:latin typeface="Consolas" panose="020B0609020204030204" pitchFamily="49" charset="0"/>
              </a:rPr>
              <a:t>( </a:t>
            </a:r>
            <a:r>
              <a:rPr lang="en-US" sz="2000" b="1" dirty="0" smtClean="0">
                <a:solidFill>
                  <a:srgbClr val="128AFF"/>
                </a:solidFill>
                <a:latin typeface="Consolas" panose="020B0609020204030204" pitchFamily="49" charset="0"/>
              </a:rPr>
              <a:t>"Sum is %d\n"</a:t>
            </a:r>
            <a:r>
              <a:rPr lang="en-US" sz="2000" b="1" dirty="0" smtClean="0">
                <a:solidFill>
                  <a:srgbClr val="000000"/>
                </a:solidFill>
                <a:latin typeface="Consolas" panose="020B0609020204030204" pitchFamily="49" charset="0"/>
              </a:rPr>
              <a:t>, sum ); </a:t>
            </a:r>
            <a:r>
              <a:rPr lang="en-US" sz="2000" b="1" dirty="0" smtClean="0">
                <a:solidFill>
                  <a:srgbClr val="00BF00"/>
                </a:solidFill>
                <a:latin typeface="Consolas" panose="020B0609020204030204" pitchFamily="49" charset="0"/>
              </a:rPr>
              <a:t>// print sum</a:t>
            </a:r>
            <a:endParaRPr lang="en-US" sz="2000" b="1" dirty="0">
              <a:solidFill>
                <a:srgbClr val="00BF00"/>
              </a:solidFill>
              <a:latin typeface="Consolas" panose="020B0609020204030204" pitchFamily="49" charset="0"/>
            </a:endParaRPr>
          </a:p>
          <a:p>
            <a:pPr lvl="1">
              <a:lnSpc>
                <a:spcPct val="80000"/>
              </a:lnSpc>
              <a:defRPr/>
            </a:pPr>
            <a:r>
              <a:rPr lang="en-US" sz="2000" dirty="0" smtClean="0">
                <a:solidFill>
                  <a:srgbClr val="000000"/>
                </a:solidFill>
              </a:rPr>
              <a:t>calls function </a:t>
            </a:r>
            <a:r>
              <a:rPr lang="en-US" sz="2000" dirty="0" err="1" smtClean="0">
                <a:solidFill>
                  <a:srgbClr val="000000"/>
                </a:solidFill>
                <a:latin typeface="Consolas" panose="020B0609020204030204" pitchFamily="49" charset="0"/>
              </a:rPr>
              <a:t>printf</a:t>
            </a:r>
            <a:r>
              <a:rPr lang="en-US" sz="2000" dirty="0" smtClean="0">
                <a:solidFill>
                  <a:srgbClr val="000000"/>
                </a:solidFill>
              </a:rPr>
              <a:t> to print the literal </a:t>
            </a:r>
            <a:r>
              <a:rPr lang="en-US" sz="2000" dirty="0" smtClean="0">
                <a:solidFill>
                  <a:srgbClr val="000000"/>
                </a:solidFill>
                <a:latin typeface="Consolas" panose="020B0609020204030204" pitchFamily="49" charset="0"/>
              </a:rPr>
              <a:t>Sum</a:t>
            </a:r>
            <a:r>
              <a:rPr lang="en-US" sz="2000" dirty="0" smtClean="0">
                <a:solidFill>
                  <a:srgbClr val="000000"/>
                </a:solidFill>
              </a:rPr>
              <a:t> </a:t>
            </a:r>
            <a:r>
              <a:rPr lang="en-US" sz="2000" dirty="0" smtClean="0">
                <a:solidFill>
                  <a:srgbClr val="000000"/>
                </a:solidFill>
                <a:latin typeface="Consolas" panose="020B0609020204030204" pitchFamily="49" charset="0"/>
              </a:rPr>
              <a:t>is</a:t>
            </a:r>
            <a:r>
              <a:rPr lang="en-US" sz="2000" dirty="0" smtClean="0">
                <a:solidFill>
                  <a:srgbClr val="000000"/>
                </a:solidFill>
              </a:rPr>
              <a:t> followed by the numerical value of variable </a:t>
            </a:r>
            <a:r>
              <a:rPr lang="en-US" sz="2000" dirty="0" smtClean="0">
                <a:solidFill>
                  <a:srgbClr val="000000"/>
                </a:solidFill>
                <a:latin typeface="Consolas" panose="020B0609020204030204" pitchFamily="49" charset="0"/>
              </a:rPr>
              <a:t>sum</a:t>
            </a:r>
            <a:r>
              <a:rPr lang="en-US" sz="2000" dirty="0" smtClean="0">
                <a:solidFill>
                  <a:srgbClr val="000000"/>
                </a:solidFill>
              </a:rPr>
              <a:t> on the screen.</a:t>
            </a:r>
          </a:p>
          <a:p>
            <a:pPr lvl="1">
              <a:lnSpc>
                <a:spcPct val="80000"/>
              </a:lnSpc>
              <a:defRPr/>
            </a:pPr>
            <a:r>
              <a:rPr lang="en-US" sz="2100" dirty="0" smtClean="0">
                <a:solidFill>
                  <a:srgbClr val="000000"/>
                </a:solidFill>
              </a:rPr>
              <a:t>This </a:t>
            </a:r>
            <a:r>
              <a:rPr lang="en-US" sz="2000" dirty="0" err="1" smtClean="0">
                <a:solidFill>
                  <a:srgbClr val="000000"/>
                </a:solidFill>
                <a:latin typeface="Consolas" panose="020B0609020204030204" pitchFamily="49" charset="0"/>
              </a:rPr>
              <a:t>printf</a:t>
            </a:r>
            <a:r>
              <a:rPr lang="en-US" sz="2000" dirty="0" smtClean="0">
                <a:solidFill>
                  <a:srgbClr val="000000"/>
                </a:solidFill>
              </a:rPr>
              <a:t> </a:t>
            </a:r>
            <a:r>
              <a:rPr lang="en-US" sz="2100" dirty="0" smtClean="0">
                <a:solidFill>
                  <a:srgbClr val="000000"/>
                </a:solidFill>
              </a:rPr>
              <a:t>has two arguments, </a:t>
            </a:r>
            <a:r>
              <a:rPr lang="en-US" sz="2100" dirty="0" smtClean="0">
                <a:solidFill>
                  <a:srgbClr val="000000"/>
                </a:solidFill>
                <a:latin typeface="Consolas" panose="020B0609020204030204" pitchFamily="49" charset="0"/>
              </a:rPr>
              <a:t>"Sum</a:t>
            </a:r>
            <a:r>
              <a:rPr lang="en-US" sz="2100" dirty="0" smtClean="0">
                <a:solidFill>
                  <a:srgbClr val="000000"/>
                </a:solidFill>
              </a:rPr>
              <a:t> </a:t>
            </a:r>
            <a:r>
              <a:rPr lang="en-US" sz="2100" dirty="0" smtClean="0">
                <a:solidFill>
                  <a:srgbClr val="000000"/>
                </a:solidFill>
                <a:latin typeface="Consolas" panose="020B0609020204030204" pitchFamily="49" charset="0"/>
              </a:rPr>
              <a:t>is</a:t>
            </a:r>
            <a:r>
              <a:rPr lang="en-US" sz="2100" dirty="0" smtClean="0">
                <a:solidFill>
                  <a:srgbClr val="000000"/>
                </a:solidFill>
              </a:rPr>
              <a:t> </a:t>
            </a:r>
            <a:r>
              <a:rPr lang="en-US" sz="2100" dirty="0" smtClean="0">
                <a:solidFill>
                  <a:srgbClr val="000000"/>
                </a:solidFill>
                <a:latin typeface="Consolas" panose="020B0609020204030204" pitchFamily="49" charset="0"/>
              </a:rPr>
              <a:t>%d\n"</a:t>
            </a:r>
            <a:r>
              <a:rPr lang="en-US" sz="2100" dirty="0" smtClean="0">
                <a:solidFill>
                  <a:srgbClr val="000000"/>
                </a:solidFill>
              </a:rPr>
              <a:t> and </a:t>
            </a:r>
            <a:r>
              <a:rPr lang="en-US" sz="2100" dirty="0" smtClean="0">
                <a:solidFill>
                  <a:srgbClr val="000000"/>
                </a:solidFill>
                <a:latin typeface="Consolas" panose="020B0609020204030204" pitchFamily="49" charset="0"/>
              </a:rPr>
              <a:t>sum</a:t>
            </a:r>
            <a:r>
              <a:rPr lang="en-US" sz="2100" dirty="0" smtClean="0">
                <a:solidFill>
                  <a:srgbClr val="000000"/>
                </a:solidFill>
              </a:rPr>
              <a:t>.</a:t>
            </a:r>
          </a:p>
          <a:p>
            <a:pPr lvl="1">
              <a:lnSpc>
                <a:spcPct val="80000"/>
              </a:lnSpc>
              <a:defRPr/>
            </a:pPr>
            <a:r>
              <a:rPr lang="en-US" sz="2100" dirty="0" smtClean="0">
                <a:solidFill>
                  <a:srgbClr val="000000"/>
                </a:solidFill>
              </a:rPr>
              <a:t>The first argument is the format control string.</a:t>
            </a:r>
          </a:p>
          <a:p>
            <a:pPr lvl="1">
              <a:lnSpc>
                <a:spcPct val="80000"/>
              </a:lnSpc>
              <a:defRPr/>
            </a:pPr>
            <a:r>
              <a:rPr lang="en-US" sz="2100" dirty="0" smtClean="0">
                <a:solidFill>
                  <a:srgbClr val="000000"/>
                </a:solidFill>
              </a:rPr>
              <a:t>It contains some literal characters to be displayed, and it contains the conversion </a:t>
            </a:r>
            <a:r>
              <a:rPr lang="en-US" sz="2100" dirty="0" err="1" smtClean="0">
                <a:solidFill>
                  <a:srgbClr val="000000"/>
                </a:solidFill>
              </a:rPr>
              <a:t>specifier</a:t>
            </a:r>
            <a:r>
              <a:rPr lang="en-US" sz="2100" dirty="0" smtClean="0">
                <a:solidFill>
                  <a:srgbClr val="000000"/>
                </a:solidFill>
              </a:rPr>
              <a:t> </a:t>
            </a:r>
            <a:r>
              <a:rPr lang="en-US" sz="2100" dirty="0" smtClean="0">
                <a:solidFill>
                  <a:srgbClr val="000000"/>
                </a:solidFill>
                <a:latin typeface="Consolas" panose="020B0609020204030204" pitchFamily="49" charset="0"/>
              </a:rPr>
              <a:t>%d</a:t>
            </a:r>
            <a:r>
              <a:rPr lang="en-US" sz="2100" dirty="0" smtClean="0">
                <a:solidFill>
                  <a:srgbClr val="000000"/>
                </a:solidFill>
              </a:rPr>
              <a:t> indicating that an integer will be printed.</a:t>
            </a:r>
          </a:p>
          <a:p>
            <a:pPr lvl="1">
              <a:lnSpc>
                <a:spcPct val="80000"/>
              </a:lnSpc>
              <a:defRPr/>
            </a:pPr>
            <a:r>
              <a:rPr lang="en-US" sz="2100" dirty="0" smtClean="0">
                <a:solidFill>
                  <a:srgbClr val="000000"/>
                </a:solidFill>
              </a:rPr>
              <a:t>The second argument specifies the value to be printed.</a:t>
            </a:r>
          </a:p>
          <a:p>
            <a:pPr lvl="1">
              <a:lnSpc>
                <a:spcPct val="80000"/>
              </a:lnSpc>
              <a:defRPr/>
            </a:pPr>
            <a:r>
              <a:rPr lang="en-US" sz="2100" dirty="0" smtClean="0">
                <a:solidFill>
                  <a:srgbClr val="000000"/>
                </a:solidFill>
              </a:rPr>
              <a:t>Notice that the conversion </a:t>
            </a:r>
            <a:r>
              <a:rPr lang="en-US" sz="2100" dirty="0" err="1" smtClean="0">
                <a:solidFill>
                  <a:srgbClr val="000000"/>
                </a:solidFill>
              </a:rPr>
              <a:t>specifier</a:t>
            </a:r>
            <a:r>
              <a:rPr lang="en-US" sz="2100" dirty="0" smtClean="0">
                <a:solidFill>
                  <a:srgbClr val="000000"/>
                </a:solidFill>
              </a:rPr>
              <a:t> for an integer is the same in both </a:t>
            </a:r>
            <a:r>
              <a:rPr lang="en-US" sz="2000" dirty="0" err="1" smtClean="0">
                <a:solidFill>
                  <a:srgbClr val="000000"/>
                </a:solidFill>
                <a:latin typeface="Consolas" panose="020B0609020204030204" pitchFamily="49" charset="0"/>
              </a:rPr>
              <a:t>printf</a:t>
            </a:r>
            <a:r>
              <a:rPr lang="en-US" sz="2000" dirty="0" smtClean="0">
                <a:solidFill>
                  <a:srgbClr val="000000"/>
                </a:solidFill>
              </a:rPr>
              <a:t> </a:t>
            </a:r>
            <a:r>
              <a:rPr lang="en-US" sz="2100" dirty="0" smtClean="0">
                <a:solidFill>
                  <a:srgbClr val="000000"/>
                </a:solidFill>
              </a:rPr>
              <a:t>and </a:t>
            </a:r>
            <a:r>
              <a:rPr lang="en-US" sz="2000" dirty="0" err="1" smtClean="0">
                <a:solidFill>
                  <a:srgbClr val="000000"/>
                </a:solidFill>
                <a:latin typeface="Consolas" panose="020B0609020204030204" pitchFamily="49" charset="0"/>
              </a:rPr>
              <a:t>scanf</a:t>
            </a:r>
            <a:r>
              <a:rPr lang="en-US" sz="2100" dirty="0" smtClean="0">
                <a:solidFill>
                  <a:srgbClr val="000000"/>
                </a:solidFill>
              </a:rPr>
              <a:t>.</a:t>
            </a:r>
          </a:p>
        </p:txBody>
      </p:sp>
    </p:spTree>
    <p:extLst>
      <p:ext uri="{BB962C8B-B14F-4D97-AF65-F5344CB8AC3E}">
        <p14:creationId xmlns:p14="http://schemas.microsoft.com/office/powerpoint/2010/main" val="9734218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mtClean="0">
                <a:solidFill>
                  <a:srgbClr val="24B5A1"/>
                </a:solidFill>
                <a:latin typeface="Arial"/>
              </a:rPr>
              <a:t>2.3  </a:t>
            </a:r>
            <a:r>
              <a:rPr lang="en-US" smtClean="0">
                <a:solidFill>
                  <a:srgbClr val="3380E6"/>
                </a:solidFill>
                <a:latin typeface="Arial"/>
              </a:rPr>
              <a:t>Another Simple C Program: Adding Two Integers (Cont.)</a:t>
            </a:r>
          </a:p>
        </p:txBody>
      </p:sp>
      <p:sp>
        <p:nvSpPr>
          <p:cNvPr id="3" name="Text Placeholder 2"/>
          <p:cNvSpPr>
            <a:spLocks noGrp="1"/>
          </p:cNvSpPr>
          <p:nvPr>
            <p:ph type="body" idx="1"/>
          </p:nvPr>
        </p:nvSpPr>
        <p:spPr/>
        <p:txBody>
          <a:bodyPr>
            <a:normAutofit/>
          </a:bodyPr>
          <a:lstStyle/>
          <a:p>
            <a:pPr marL="109537" indent="0" eaLnBrk="1" hangingPunct="1">
              <a:lnSpc>
                <a:spcPct val="80000"/>
              </a:lnSpc>
              <a:buFont typeface="Wingdings 3" pitchFamily="18" charset="2"/>
              <a:buNone/>
              <a:defRPr/>
            </a:pPr>
            <a:r>
              <a:rPr lang="en-US" sz="2300" b="1" i="1" dirty="0" smtClean="0">
                <a:solidFill>
                  <a:srgbClr val="000000"/>
                </a:solidFill>
              </a:rPr>
              <a:t>Calculations in </a:t>
            </a:r>
            <a:r>
              <a:rPr lang="en-US" sz="2000" b="1" i="1" dirty="0" err="1" smtClean="0">
                <a:solidFill>
                  <a:srgbClr val="000000"/>
                </a:solidFill>
                <a:latin typeface="Consolas" panose="020B0609020204030204" pitchFamily="49" charset="0"/>
              </a:rPr>
              <a:t>printf</a:t>
            </a:r>
            <a:r>
              <a:rPr lang="en-US" sz="2000" b="1" i="1" dirty="0" smtClean="0">
                <a:solidFill>
                  <a:srgbClr val="000000"/>
                </a:solidFill>
              </a:rPr>
              <a:t> </a:t>
            </a:r>
            <a:r>
              <a:rPr lang="en-US" sz="2300" b="1" i="1" dirty="0" smtClean="0">
                <a:solidFill>
                  <a:srgbClr val="000000"/>
                </a:solidFill>
              </a:rPr>
              <a:t>Statements</a:t>
            </a:r>
          </a:p>
          <a:p>
            <a:pPr eaLnBrk="1" hangingPunct="1">
              <a:lnSpc>
                <a:spcPct val="80000"/>
              </a:lnSpc>
              <a:defRPr/>
            </a:pPr>
            <a:r>
              <a:rPr lang="en-US" sz="2300" dirty="0" smtClean="0">
                <a:solidFill>
                  <a:srgbClr val="000000"/>
                </a:solidFill>
              </a:rPr>
              <a:t>We could have combined the previous two statements into the statement</a:t>
            </a:r>
          </a:p>
          <a:p>
            <a:pPr lvl="2" eaLnBrk="1" hangingPunct="1">
              <a:lnSpc>
                <a:spcPct val="80000"/>
              </a:lnSpc>
              <a:defRPr/>
            </a:pPr>
            <a:r>
              <a:rPr lang="nl-NL" sz="1800" dirty="0" smtClean="0">
                <a:solidFill>
                  <a:srgbClr val="000000"/>
                </a:solidFill>
                <a:latin typeface="Consolas" panose="020B0609020204030204" pitchFamily="49" charset="0"/>
              </a:rPr>
              <a:t>printf( </a:t>
            </a:r>
            <a:r>
              <a:rPr lang="nl-NL" sz="1800" b="1" dirty="0" smtClean="0">
                <a:solidFill>
                  <a:srgbClr val="128AFF"/>
                </a:solidFill>
                <a:latin typeface="Consolas" panose="020B0609020204030204" pitchFamily="49" charset="0"/>
              </a:rPr>
              <a:t>"Sum is %d\n"</a:t>
            </a:r>
            <a:r>
              <a:rPr lang="nl-NL" sz="1800" b="1" dirty="0" smtClean="0">
                <a:solidFill>
                  <a:srgbClr val="000000"/>
                </a:solidFill>
                <a:latin typeface="Consolas" panose="020B0609020204030204" pitchFamily="49" charset="0"/>
              </a:rPr>
              <a:t>, integer1 + integer2 );</a:t>
            </a:r>
          </a:p>
          <a:p>
            <a:pPr eaLnBrk="1" hangingPunct="1">
              <a:lnSpc>
                <a:spcPct val="80000"/>
              </a:lnSpc>
              <a:defRPr/>
            </a:pPr>
            <a:r>
              <a:rPr lang="en-US" sz="2300" dirty="0" smtClean="0">
                <a:solidFill>
                  <a:srgbClr val="000000"/>
                </a:solidFill>
              </a:rPr>
              <a:t>The right brace, </a:t>
            </a:r>
            <a:r>
              <a:rPr lang="en-US" sz="2300" dirty="0" smtClean="0">
                <a:solidFill>
                  <a:srgbClr val="000000"/>
                </a:solidFill>
                <a:latin typeface="Consolas" panose="020B0609020204030204" pitchFamily="49" charset="0"/>
              </a:rPr>
              <a:t>}</a:t>
            </a:r>
            <a:r>
              <a:rPr lang="en-US" sz="2300" dirty="0" smtClean="0">
                <a:solidFill>
                  <a:srgbClr val="000000"/>
                </a:solidFill>
              </a:rPr>
              <a:t>, at line 21 indicates that the end of function </a:t>
            </a:r>
            <a:r>
              <a:rPr lang="en-US" sz="2300" dirty="0" smtClean="0">
                <a:solidFill>
                  <a:srgbClr val="000000"/>
                </a:solidFill>
                <a:latin typeface="Consolas" panose="020B0609020204030204" pitchFamily="49" charset="0"/>
              </a:rPr>
              <a:t>main</a:t>
            </a:r>
            <a:r>
              <a:rPr lang="en-US" sz="2300" dirty="0" smtClean="0">
                <a:solidFill>
                  <a:srgbClr val="000000"/>
                </a:solidFill>
              </a:rPr>
              <a:t> has been reached.</a:t>
            </a:r>
          </a:p>
          <a:p>
            <a:pPr eaLnBrk="1" hangingPunct="1">
              <a:lnSpc>
                <a:spcPct val="80000"/>
              </a:lnSpc>
              <a:defRPr/>
            </a:pPr>
            <a:endParaRPr lang="en-US" sz="2300" dirty="0" smtClean="0">
              <a:solidFill>
                <a:srgbClr val="000000"/>
              </a:solidFill>
            </a:endParaRPr>
          </a:p>
        </p:txBody>
      </p:sp>
    </p:spTree>
    <p:extLst>
      <p:ext uri="{BB962C8B-B14F-4D97-AF65-F5344CB8AC3E}">
        <p14:creationId xmlns:p14="http://schemas.microsoft.com/office/powerpoint/2010/main" val="28708640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2_Page_2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020050" cy="6196855"/>
          </a:xfrm>
          <a:prstGeom prst="rect">
            <a:avLst/>
          </a:prstGeom>
          <a:noFill/>
          <a:ln>
            <a:noFill/>
          </a:ln>
        </p:spPr>
      </p:pic>
    </p:spTree>
    <p:extLst>
      <p:ext uri="{BB962C8B-B14F-4D97-AF65-F5344CB8AC3E}">
        <p14:creationId xmlns:p14="http://schemas.microsoft.com/office/powerpoint/2010/main" val="31079630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2_Page_2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096250" cy="6255732"/>
          </a:xfrm>
          <a:prstGeom prst="rect">
            <a:avLst/>
          </a:prstGeom>
          <a:noFill/>
          <a:ln>
            <a:noFill/>
          </a:ln>
        </p:spPr>
      </p:pic>
    </p:spTree>
    <p:extLst>
      <p:ext uri="{BB962C8B-B14F-4D97-AF65-F5344CB8AC3E}">
        <p14:creationId xmlns:p14="http://schemas.microsoft.com/office/powerpoint/2010/main" val="31572770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24B5A1"/>
                </a:solidFill>
                <a:latin typeface="Arial"/>
              </a:rPr>
              <a:t>2.4  </a:t>
            </a:r>
            <a:r>
              <a:rPr lang="en-US" smtClean="0">
                <a:solidFill>
                  <a:srgbClr val="3380E6"/>
                </a:solidFill>
                <a:latin typeface="Arial"/>
              </a:rPr>
              <a:t>Memory Concepts</a:t>
            </a:r>
          </a:p>
        </p:txBody>
      </p:sp>
      <p:sp>
        <p:nvSpPr>
          <p:cNvPr id="68611" name="Text Placeholder 2"/>
          <p:cNvSpPr>
            <a:spLocks noGrp="1"/>
          </p:cNvSpPr>
          <p:nvPr>
            <p:ph type="body" idx="1"/>
          </p:nvPr>
        </p:nvSpPr>
        <p:spPr/>
        <p:txBody>
          <a:bodyPr/>
          <a:lstStyle/>
          <a:p>
            <a:pPr eaLnBrk="1" hangingPunct="1">
              <a:lnSpc>
                <a:spcPct val="80000"/>
              </a:lnSpc>
            </a:pPr>
            <a:r>
              <a:rPr lang="en-US" altLang="en-US" sz="2500" dirty="0" smtClean="0">
                <a:solidFill>
                  <a:srgbClr val="000000"/>
                </a:solidFill>
              </a:rPr>
              <a:t>Variable names such as </a:t>
            </a:r>
            <a:r>
              <a:rPr lang="en-US" altLang="en-US" sz="2500" dirty="0" smtClean="0">
                <a:solidFill>
                  <a:srgbClr val="000000"/>
                </a:solidFill>
                <a:latin typeface="Consolas" panose="020B0609020204030204" pitchFamily="49" charset="0"/>
              </a:rPr>
              <a:t>integer1</a:t>
            </a:r>
            <a:r>
              <a:rPr lang="en-US" altLang="en-US" sz="2500" dirty="0" smtClean="0">
                <a:solidFill>
                  <a:srgbClr val="000000"/>
                </a:solidFill>
              </a:rPr>
              <a:t>, </a:t>
            </a:r>
            <a:r>
              <a:rPr lang="en-US" altLang="en-US" sz="2500" dirty="0" smtClean="0">
                <a:solidFill>
                  <a:srgbClr val="000000"/>
                </a:solidFill>
                <a:latin typeface="Consolas" panose="020B0609020204030204" pitchFamily="49" charset="0"/>
              </a:rPr>
              <a:t>integer2</a:t>
            </a:r>
            <a:r>
              <a:rPr lang="en-US" altLang="en-US" sz="2500" dirty="0" smtClean="0">
                <a:solidFill>
                  <a:srgbClr val="000000"/>
                </a:solidFill>
              </a:rPr>
              <a:t> and </a:t>
            </a:r>
            <a:r>
              <a:rPr lang="en-US" altLang="en-US" sz="2500" dirty="0" smtClean="0">
                <a:solidFill>
                  <a:srgbClr val="000000"/>
                </a:solidFill>
                <a:latin typeface="Consolas" panose="020B0609020204030204" pitchFamily="49" charset="0"/>
              </a:rPr>
              <a:t>sum</a:t>
            </a:r>
            <a:r>
              <a:rPr lang="en-US" altLang="en-US" sz="2500" dirty="0" smtClean="0">
                <a:solidFill>
                  <a:srgbClr val="000000"/>
                </a:solidFill>
              </a:rPr>
              <a:t> actually correspond to locations in the computer’s memory.</a:t>
            </a:r>
          </a:p>
          <a:p>
            <a:pPr eaLnBrk="1" hangingPunct="1">
              <a:lnSpc>
                <a:spcPct val="80000"/>
              </a:lnSpc>
            </a:pPr>
            <a:r>
              <a:rPr lang="en-US" altLang="en-US" sz="2500" dirty="0" smtClean="0">
                <a:solidFill>
                  <a:srgbClr val="000000"/>
                </a:solidFill>
              </a:rPr>
              <a:t>Every variable has a name, a </a:t>
            </a:r>
            <a:r>
              <a:rPr lang="en-US" altLang="en-US" sz="2500" dirty="0" smtClean="0">
                <a:solidFill>
                  <a:srgbClr val="0000FF"/>
                </a:solidFill>
              </a:rPr>
              <a:t>type </a:t>
            </a:r>
            <a:r>
              <a:rPr lang="en-US" altLang="en-US" sz="2500" dirty="0" smtClean="0">
                <a:solidFill>
                  <a:srgbClr val="000000"/>
                </a:solidFill>
              </a:rPr>
              <a:t>and a </a:t>
            </a:r>
            <a:r>
              <a:rPr lang="en-US" altLang="en-US" sz="2500" dirty="0" smtClean="0">
                <a:solidFill>
                  <a:srgbClr val="0000FF"/>
                </a:solidFill>
              </a:rPr>
              <a:t>value</a:t>
            </a:r>
            <a:r>
              <a:rPr lang="en-US" altLang="en-US" sz="2500" dirty="0" smtClean="0">
                <a:solidFill>
                  <a:srgbClr val="000000"/>
                </a:solidFill>
              </a:rPr>
              <a:t>. </a:t>
            </a:r>
          </a:p>
          <a:p>
            <a:pPr eaLnBrk="1" hangingPunct="1">
              <a:lnSpc>
                <a:spcPct val="80000"/>
              </a:lnSpc>
            </a:pPr>
            <a:r>
              <a:rPr lang="en-US" altLang="en-US" sz="2500" dirty="0" smtClean="0">
                <a:solidFill>
                  <a:srgbClr val="000000"/>
                </a:solidFill>
              </a:rPr>
              <a:t>In the addition program of Fig. 2.5, when the statement</a:t>
            </a:r>
          </a:p>
          <a:p>
            <a:pPr lvl="2" eaLnBrk="1" hangingPunct="1">
              <a:lnSpc>
                <a:spcPct val="80000"/>
              </a:lnSpc>
            </a:pPr>
            <a:r>
              <a:rPr lang="en-US" altLang="en-US" sz="1900" dirty="0" err="1" smtClean="0">
                <a:solidFill>
                  <a:srgbClr val="000000"/>
                </a:solidFill>
                <a:latin typeface="Consolas" panose="020B0609020204030204" pitchFamily="49" charset="0"/>
              </a:rPr>
              <a:t>scanf</a:t>
            </a:r>
            <a:r>
              <a:rPr lang="en-US" altLang="en-US" sz="1900" dirty="0" smtClean="0">
                <a:solidFill>
                  <a:srgbClr val="000000"/>
                </a:solidFill>
                <a:latin typeface="Consolas" panose="020B0609020204030204" pitchFamily="49" charset="0"/>
              </a:rPr>
              <a:t>( </a:t>
            </a:r>
            <a:r>
              <a:rPr lang="en-US" altLang="en-US" sz="1900" b="1" dirty="0" smtClean="0">
                <a:solidFill>
                  <a:srgbClr val="128AFF"/>
                </a:solidFill>
                <a:latin typeface="Consolas" panose="020B0609020204030204" pitchFamily="49" charset="0"/>
              </a:rPr>
              <a:t>"%d"</a:t>
            </a:r>
            <a:r>
              <a:rPr lang="en-US" altLang="en-US" sz="1900" b="1" dirty="0" smtClean="0">
                <a:solidFill>
                  <a:srgbClr val="000000"/>
                </a:solidFill>
                <a:latin typeface="Consolas" panose="020B0609020204030204" pitchFamily="49" charset="0"/>
              </a:rPr>
              <a:t>, &amp;integer1 ); </a:t>
            </a:r>
            <a:r>
              <a:rPr lang="en-US" altLang="en-US" sz="1900" b="1" dirty="0" smtClean="0">
                <a:solidFill>
                  <a:srgbClr val="00BF00"/>
                </a:solidFill>
                <a:latin typeface="Consolas" panose="020B0609020204030204" pitchFamily="49" charset="0"/>
              </a:rPr>
              <a:t>// read an integer </a:t>
            </a:r>
          </a:p>
          <a:p>
            <a:pPr eaLnBrk="1" hangingPunct="1">
              <a:lnSpc>
                <a:spcPct val="80000"/>
              </a:lnSpc>
            </a:pPr>
            <a:r>
              <a:rPr lang="en-US" altLang="en-US" sz="2500" dirty="0" smtClean="0">
                <a:solidFill>
                  <a:srgbClr val="000000"/>
                </a:solidFill>
              </a:rPr>
              <a:t>is executed, the value entered by the user is placed into a memory location to which the name </a:t>
            </a:r>
            <a:r>
              <a:rPr lang="en-US" altLang="en-US" sz="2500" dirty="0" smtClean="0">
                <a:solidFill>
                  <a:srgbClr val="000000"/>
                </a:solidFill>
                <a:latin typeface="Consolas" panose="020B0609020204030204" pitchFamily="49" charset="0"/>
              </a:rPr>
              <a:t>integer1</a:t>
            </a:r>
            <a:r>
              <a:rPr lang="en-US" altLang="en-US" sz="2500" dirty="0" smtClean="0">
                <a:solidFill>
                  <a:srgbClr val="000000"/>
                </a:solidFill>
              </a:rPr>
              <a:t> has been assigned.</a:t>
            </a:r>
          </a:p>
          <a:p>
            <a:pPr eaLnBrk="1" hangingPunct="1">
              <a:lnSpc>
                <a:spcPct val="80000"/>
              </a:lnSpc>
            </a:pPr>
            <a:r>
              <a:rPr lang="en-US" altLang="en-US" sz="2500" dirty="0" smtClean="0">
                <a:solidFill>
                  <a:srgbClr val="000000"/>
                </a:solidFill>
              </a:rPr>
              <a:t>Suppose the user enters the number </a:t>
            </a:r>
            <a:r>
              <a:rPr lang="en-US" altLang="en-US" sz="2500" dirty="0" smtClean="0">
                <a:solidFill>
                  <a:srgbClr val="000000"/>
                </a:solidFill>
                <a:latin typeface="Consolas" panose="020B0609020204030204" pitchFamily="49" charset="0"/>
              </a:rPr>
              <a:t>45</a:t>
            </a:r>
            <a:r>
              <a:rPr lang="en-US" altLang="en-US" sz="2500" dirty="0" smtClean="0">
                <a:solidFill>
                  <a:srgbClr val="000000"/>
                </a:solidFill>
              </a:rPr>
              <a:t> as the value for </a:t>
            </a:r>
            <a:r>
              <a:rPr lang="en-US" altLang="en-US" sz="2500" dirty="0" smtClean="0">
                <a:solidFill>
                  <a:srgbClr val="000000"/>
                </a:solidFill>
                <a:latin typeface="Consolas" panose="020B0609020204030204" pitchFamily="49" charset="0"/>
              </a:rPr>
              <a:t>integer1</a:t>
            </a:r>
            <a:r>
              <a:rPr lang="en-US" altLang="en-US" sz="2500" dirty="0" smtClean="0">
                <a:solidFill>
                  <a:srgbClr val="000000"/>
                </a:solidFill>
              </a:rPr>
              <a:t>.</a:t>
            </a:r>
          </a:p>
          <a:p>
            <a:pPr eaLnBrk="1" hangingPunct="1">
              <a:lnSpc>
                <a:spcPct val="80000"/>
              </a:lnSpc>
            </a:pPr>
            <a:r>
              <a:rPr lang="en-US" altLang="en-US" sz="2500" dirty="0" smtClean="0">
                <a:solidFill>
                  <a:srgbClr val="000000"/>
                </a:solidFill>
              </a:rPr>
              <a:t>The computer will place </a:t>
            </a:r>
            <a:r>
              <a:rPr lang="en-US" altLang="en-US" sz="2500" dirty="0" smtClean="0">
                <a:solidFill>
                  <a:srgbClr val="000000"/>
                </a:solidFill>
                <a:latin typeface="Consolas" panose="020B0609020204030204" pitchFamily="49" charset="0"/>
              </a:rPr>
              <a:t>45</a:t>
            </a:r>
            <a:r>
              <a:rPr lang="en-US" altLang="en-US" sz="2500" dirty="0" smtClean="0">
                <a:solidFill>
                  <a:srgbClr val="000000"/>
                </a:solidFill>
              </a:rPr>
              <a:t> into location </a:t>
            </a:r>
            <a:r>
              <a:rPr lang="en-US" altLang="en-US" sz="2500" dirty="0" smtClean="0">
                <a:solidFill>
                  <a:srgbClr val="000000"/>
                </a:solidFill>
                <a:latin typeface="Consolas" panose="020B0609020204030204" pitchFamily="49" charset="0"/>
              </a:rPr>
              <a:t>integer1</a:t>
            </a:r>
            <a:r>
              <a:rPr lang="en-US" altLang="en-US" sz="2500" dirty="0" smtClean="0">
                <a:solidFill>
                  <a:srgbClr val="000000"/>
                </a:solidFill>
              </a:rPr>
              <a:t> as shown in Fig. 2.6.</a:t>
            </a:r>
          </a:p>
        </p:txBody>
      </p:sp>
    </p:spTree>
    <p:extLst>
      <p:ext uri="{BB962C8B-B14F-4D97-AF65-F5344CB8AC3E}">
        <p14:creationId xmlns:p14="http://schemas.microsoft.com/office/powerpoint/2010/main" val="1123182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2_Page_25"/>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172450" cy="6314610"/>
          </a:xfrm>
          <a:prstGeom prst="rect">
            <a:avLst/>
          </a:prstGeom>
          <a:noFill/>
          <a:ln>
            <a:noFill/>
          </a:ln>
        </p:spPr>
      </p:pic>
    </p:spTree>
    <p:extLst>
      <p:ext uri="{BB962C8B-B14F-4D97-AF65-F5344CB8AC3E}">
        <p14:creationId xmlns:p14="http://schemas.microsoft.com/office/powerpoint/2010/main" val="24877495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24B5A1"/>
                </a:solidFill>
                <a:latin typeface="Arial"/>
              </a:rPr>
              <a:t>2.4  </a:t>
            </a:r>
            <a:r>
              <a:rPr lang="en-US" smtClean="0">
                <a:solidFill>
                  <a:srgbClr val="3380E6"/>
                </a:solidFill>
                <a:latin typeface="Arial"/>
              </a:rPr>
              <a:t>Memory Concepts (Cont.) </a:t>
            </a:r>
          </a:p>
        </p:txBody>
      </p:sp>
      <p:sp>
        <p:nvSpPr>
          <p:cNvPr id="70659" name="Text Placeholder 2"/>
          <p:cNvSpPr>
            <a:spLocks noGrp="1"/>
          </p:cNvSpPr>
          <p:nvPr>
            <p:ph type="body" idx="1"/>
          </p:nvPr>
        </p:nvSpPr>
        <p:spPr/>
        <p:txBody>
          <a:bodyPr>
            <a:normAutofit/>
          </a:bodyPr>
          <a:lstStyle/>
          <a:p>
            <a:pPr eaLnBrk="1" hangingPunct="1"/>
            <a:r>
              <a:rPr lang="en-US" altLang="en-US" sz="2500" dirty="0" smtClean="0">
                <a:solidFill>
                  <a:srgbClr val="000000"/>
                </a:solidFill>
              </a:rPr>
              <a:t>Whenever a value is placed in a memory location, the value replaces the previous value in that location; thus, this process is said to be </a:t>
            </a:r>
            <a:r>
              <a:rPr lang="en-US" altLang="en-US" sz="2500" dirty="0" smtClean="0">
                <a:solidFill>
                  <a:srgbClr val="0000FF"/>
                </a:solidFill>
              </a:rPr>
              <a:t>destructive</a:t>
            </a:r>
            <a:r>
              <a:rPr lang="en-US" altLang="en-US" sz="2500" dirty="0" smtClean="0">
                <a:solidFill>
                  <a:srgbClr val="000000"/>
                </a:solidFill>
              </a:rPr>
              <a:t>.</a:t>
            </a:r>
          </a:p>
          <a:p>
            <a:pPr eaLnBrk="1" hangingPunct="1"/>
            <a:r>
              <a:rPr lang="en-US" altLang="en-US" sz="2500" dirty="0" smtClean="0">
                <a:solidFill>
                  <a:srgbClr val="000000"/>
                </a:solidFill>
              </a:rPr>
              <a:t>When the statement</a:t>
            </a:r>
          </a:p>
          <a:p>
            <a:pPr lvl="2" eaLnBrk="1" hangingPunct="1"/>
            <a:r>
              <a:rPr lang="en-US" altLang="en-US" sz="1900" dirty="0" err="1" smtClean="0">
                <a:solidFill>
                  <a:srgbClr val="000000"/>
                </a:solidFill>
                <a:latin typeface="Consolas" panose="020B0609020204030204" pitchFamily="49" charset="0"/>
              </a:rPr>
              <a:t>scanf</a:t>
            </a:r>
            <a:r>
              <a:rPr lang="en-US" altLang="en-US" sz="1900" dirty="0" smtClean="0">
                <a:solidFill>
                  <a:srgbClr val="000000"/>
                </a:solidFill>
                <a:latin typeface="Consolas" panose="020B0609020204030204" pitchFamily="49" charset="0"/>
              </a:rPr>
              <a:t>( </a:t>
            </a:r>
            <a:r>
              <a:rPr lang="en-US" altLang="en-US" sz="1900" b="1" dirty="0" smtClean="0">
                <a:solidFill>
                  <a:srgbClr val="128AFF"/>
                </a:solidFill>
                <a:latin typeface="Consolas" panose="020B0609020204030204" pitchFamily="49" charset="0"/>
              </a:rPr>
              <a:t>"%d"</a:t>
            </a:r>
            <a:r>
              <a:rPr lang="en-US" altLang="en-US" sz="1900" b="1" dirty="0" smtClean="0">
                <a:solidFill>
                  <a:srgbClr val="000000"/>
                </a:solidFill>
                <a:latin typeface="Consolas" panose="020B0609020204030204" pitchFamily="49" charset="0"/>
              </a:rPr>
              <a:t>, &amp;integer2 ); </a:t>
            </a:r>
            <a:r>
              <a:rPr lang="en-US" altLang="en-US" sz="1900" b="1" dirty="0" smtClean="0">
                <a:solidFill>
                  <a:srgbClr val="00BF00"/>
                </a:solidFill>
                <a:latin typeface="Consolas" panose="020B0609020204030204" pitchFamily="49" charset="0"/>
              </a:rPr>
              <a:t>// read an integer</a:t>
            </a:r>
          </a:p>
          <a:p>
            <a:pPr marL="365125" lvl="1" indent="0" eaLnBrk="1" hangingPunct="1">
              <a:buFont typeface="Verdana" pitchFamily="34" charset="0"/>
              <a:buNone/>
            </a:pPr>
            <a:r>
              <a:rPr lang="en-US" altLang="en-US" sz="2500" dirty="0" smtClean="0">
                <a:solidFill>
                  <a:srgbClr val="000000"/>
                </a:solidFill>
              </a:rPr>
              <a:t>executes, suppose the user enters the value </a:t>
            </a:r>
            <a:r>
              <a:rPr lang="en-US" altLang="en-US" sz="2400" dirty="0" smtClean="0">
                <a:solidFill>
                  <a:srgbClr val="000000"/>
                </a:solidFill>
                <a:latin typeface="Consolas" panose="020B0609020204030204" pitchFamily="49" charset="0"/>
              </a:rPr>
              <a:t>72</a:t>
            </a:r>
            <a:r>
              <a:rPr lang="en-US" altLang="en-US" sz="2500" dirty="0" smtClean="0">
                <a:solidFill>
                  <a:srgbClr val="000000"/>
                </a:solidFill>
              </a:rPr>
              <a:t>.</a:t>
            </a:r>
          </a:p>
          <a:p>
            <a:pPr eaLnBrk="1" hangingPunct="1"/>
            <a:r>
              <a:rPr lang="en-US" altLang="en-US" sz="2500" dirty="0" smtClean="0">
                <a:solidFill>
                  <a:srgbClr val="000000"/>
                </a:solidFill>
              </a:rPr>
              <a:t>This value is placed into location </a:t>
            </a:r>
            <a:r>
              <a:rPr lang="en-US" altLang="en-US" sz="2400" dirty="0" smtClean="0">
                <a:solidFill>
                  <a:srgbClr val="000000"/>
                </a:solidFill>
                <a:latin typeface="Consolas" panose="020B0609020204030204" pitchFamily="49" charset="0"/>
              </a:rPr>
              <a:t>integer2</a:t>
            </a:r>
            <a:r>
              <a:rPr lang="en-US" altLang="en-US" sz="2500" dirty="0" smtClean="0">
                <a:solidFill>
                  <a:srgbClr val="000000"/>
                </a:solidFill>
              </a:rPr>
              <a:t>, and memory appears as in Fig. 2.7.</a:t>
            </a:r>
          </a:p>
          <a:p>
            <a:pPr eaLnBrk="1" hangingPunct="1"/>
            <a:r>
              <a:rPr lang="en-US" altLang="en-US" sz="2500" dirty="0" smtClean="0">
                <a:solidFill>
                  <a:srgbClr val="000000"/>
                </a:solidFill>
              </a:rPr>
              <a:t>These locations are not necessarily adjacent in memory. </a:t>
            </a:r>
          </a:p>
        </p:txBody>
      </p:sp>
    </p:spTree>
    <p:extLst>
      <p:ext uri="{BB962C8B-B14F-4D97-AF65-F5344CB8AC3E}">
        <p14:creationId xmlns:p14="http://schemas.microsoft.com/office/powerpoint/2010/main" val="8234353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2_Page_26"/>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096250" cy="6255732"/>
          </a:xfrm>
          <a:prstGeom prst="rect">
            <a:avLst/>
          </a:prstGeom>
          <a:noFill/>
          <a:ln>
            <a:noFill/>
          </a:ln>
        </p:spPr>
      </p:pic>
    </p:spTree>
    <p:extLst>
      <p:ext uri="{BB962C8B-B14F-4D97-AF65-F5344CB8AC3E}">
        <p14:creationId xmlns:p14="http://schemas.microsoft.com/office/powerpoint/2010/main" val="1553572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2_Page_0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248650" cy="6373487"/>
          </a:xfrm>
          <a:prstGeom prst="rect">
            <a:avLst/>
          </a:prstGeom>
          <a:noFill/>
          <a:ln>
            <a:noFill/>
          </a:ln>
        </p:spPr>
      </p:pic>
    </p:spTree>
    <p:extLst>
      <p:ext uri="{BB962C8B-B14F-4D97-AF65-F5344CB8AC3E}">
        <p14:creationId xmlns:p14="http://schemas.microsoft.com/office/powerpoint/2010/main" val="13849174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24B5A1"/>
                </a:solidFill>
                <a:latin typeface="Arial"/>
              </a:rPr>
              <a:t>2.4  </a:t>
            </a:r>
            <a:r>
              <a:rPr lang="en-US" smtClean="0">
                <a:solidFill>
                  <a:srgbClr val="3380E6"/>
                </a:solidFill>
                <a:latin typeface="Arial"/>
              </a:rPr>
              <a:t>Memory Concepts (Cont.) </a:t>
            </a:r>
          </a:p>
        </p:txBody>
      </p:sp>
      <p:sp>
        <p:nvSpPr>
          <p:cNvPr id="71683" name="Text Placeholder 2"/>
          <p:cNvSpPr>
            <a:spLocks noGrp="1"/>
          </p:cNvSpPr>
          <p:nvPr>
            <p:ph type="body" idx="1"/>
          </p:nvPr>
        </p:nvSpPr>
        <p:spPr/>
        <p:txBody>
          <a:bodyPr/>
          <a:lstStyle/>
          <a:p>
            <a:pPr eaLnBrk="1" hangingPunct="1"/>
            <a:r>
              <a:rPr lang="en-US" altLang="en-US" dirty="0" smtClean="0">
                <a:solidFill>
                  <a:srgbClr val="000000"/>
                </a:solidFill>
              </a:rPr>
              <a:t>Once the program has obtained values for </a:t>
            </a:r>
            <a:r>
              <a:rPr lang="en-US" altLang="en-US" sz="2400" dirty="0" smtClean="0">
                <a:solidFill>
                  <a:srgbClr val="000000"/>
                </a:solidFill>
                <a:latin typeface="Consolas" panose="020B0609020204030204" pitchFamily="49" charset="0"/>
              </a:rPr>
              <a:t>integer1</a:t>
            </a:r>
            <a:r>
              <a:rPr lang="en-US" altLang="en-US" sz="2400" dirty="0" smtClean="0">
                <a:solidFill>
                  <a:srgbClr val="000000"/>
                </a:solidFill>
              </a:rPr>
              <a:t> </a:t>
            </a:r>
            <a:r>
              <a:rPr lang="en-US" altLang="en-US" dirty="0" smtClean="0">
                <a:solidFill>
                  <a:srgbClr val="000000"/>
                </a:solidFill>
              </a:rPr>
              <a:t>and </a:t>
            </a:r>
            <a:r>
              <a:rPr lang="en-US" altLang="en-US" sz="2400" dirty="0" smtClean="0">
                <a:solidFill>
                  <a:srgbClr val="000000"/>
                </a:solidFill>
                <a:latin typeface="Consolas" panose="020B0609020204030204" pitchFamily="49" charset="0"/>
              </a:rPr>
              <a:t>integer2</a:t>
            </a:r>
            <a:r>
              <a:rPr lang="en-US" altLang="en-US" dirty="0" smtClean="0">
                <a:solidFill>
                  <a:srgbClr val="000000"/>
                </a:solidFill>
              </a:rPr>
              <a:t>, it adds these values and places the total into variable </a:t>
            </a:r>
            <a:r>
              <a:rPr lang="en-US" altLang="en-US" sz="2400" dirty="0" smtClean="0">
                <a:solidFill>
                  <a:srgbClr val="000000"/>
                </a:solidFill>
                <a:latin typeface="Consolas" panose="020B0609020204030204" pitchFamily="49" charset="0"/>
              </a:rPr>
              <a:t>sum</a:t>
            </a:r>
            <a:r>
              <a:rPr lang="en-US" altLang="en-US" dirty="0" smtClean="0">
                <a:solidFill>
                  <a:srgbClr val="000000"/>
                </a:solidFill>
              </a:rPr>
              <a:t>.</a:t>
            </a:r>
          </a:p>
          <a:p>
            <a:r>
              <a:rPr lang="en-US" altLang="en-US" sz="2000" dirty="0" smtClean="0">
                <a:solidFill>
                  <a:srgbClr val="000000"/>
                </a:solidFill>
                <a:latin typeface="Consolas" panose="020B0609020204030204" pitchFamily="49" charset="0"/>
              </a:rPr>
              <a:t>sum = integer1 + integer2; </a:t>
            </a:r>
            <a:r>
              <a:rPr lang="en-US" altLang="en-US" sz="2000" dirty="0" smtClean="0">
                <a:solidFill>
                  <a:srgbClr val="00BF00"/>
                </a:solidFill>
                <a:latin typeface="Consolas" panose="020B0609020204030204" pitchFamily="49" charset="0"/>
              </a:rPr>
              <a:t>// assign total to sum </a:t>
            </a:r>
          </a:p>
          <a:p>
            <a:pPr lvl="1"/>
            <a:r>
              <a:rPr lang="en-US" altLang="en-US" dirty="0" smtClean="0">
                <a:solidFill>
                  <a:srgbClr val="000000"/>
                </a:solidFill>
              </a:rPr>
              <a:t>replaces whatever value was stored in </a:t>
            </a:r>
            <a:r>
              <a:rPr lang="en-US" altLang="en-US" sz="2000" dirty="0" smtClean="0">
                <a:solidFill>
                  <a:srgbClr val="000000"/>
                </a:solidFill>
                <a:latin typeface="Consolas" panose="020B0609020204030204" pitchFamily="49" charset="0"/>
              </a:rPr>
              <a:t>sum</a:t>
            </a:r>
            <a:r>
              <a:rPr lang="en-US" altLang="en-US" dirty="0" smtClean="0">
                <a:solidFill>
                  <a:srgbClr val="000000"/>
                </a:solidFill>
              </a:rPr>
              <a:t>.</a:t>
            </a:r>
          </a:p>
        </p:txBody>
      </p:sp>
    </p:spTree>
    <p:extLst>
      <p:ext uri="{BB962C8B-B14F-4D97-AF65-F5344CB8AC3E}">
        <p14:creationId xmlns:p14="http://schemas.microsoft.com/office/powerpoint/2010/main" val="12225080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24B5A1"/>
                </a:solidFill>
                <a:latin typeface="Arial"/>
              </a:rPr>
              <a:t>2.4  </a:t>
            </a:r>
            <a:r>
              <a:rPr lang="en-US" smtClean="0">
                <a:solidFill>
                  <a:srgbClr val="3380E6"/>
                </a:solidFill>
                <a:latin typeface="Arial"/>
              </a:rPr>
              <a:t>Memory Concepts (Cont.) </a:t>
            </a:r>
          </a:p>
        </p:txBody>
      </p:sp>
      <p:sp>
        <p:nvSpPr>
          <p:cNvPr id="72707" name="Text Placeholder 2"/>
          <p:cNvSpPr>
            <a:spLocks noGrp="1"/>
          </p:cNvSpPr>
          <p:nvPr>
            <p:ph type="body" idx="1"/>
          </p:nvPr>
        </p:nvSpPr>
        <p:spPr/>
        <p:txBody>
          <a:bodyPr/>
          <a:lstStyle/>
          <a:p>
            <a:pPr eaLnBrk="1" hangingPunct="1"/>
            <a:r>
              <a:rPr lang="en-US" altLang="en-US" dirty="0" smtClean="0">
                <a:solidFill>
                  <a:srgbClr val="000000"/>
                </a:solidFill>
              </a:rPr>
              <a:t>This occurs when the calculated total of </a:t>
            </a:r>
            <a:r>
              <a:rPr lang="en-US" altLang="en-US" sz="2400" dirty="0" smtClean="0">
                <a:solidFill>
                  <a:srgbClr val="000000"/>
                </a:solidFill>
                <a:latin typeface="Consolas" panose="020B0609020204030204" pitchFamily="49" charset="0"/>
              </a:rPr>
              <a:t>integer1</a:t>
            </a:r>
            <a:r>
              <a:rPr lang="en-US" altLang="en-US" sz="2400" dirty="0" smtClean="0">
                <a:solidFill>
                  <a:srgbClr val="000000"/>
                </a:solidFill>
              </a:rPr>
              <a:t> </a:t>
            </a:r>
            <a:r>
              <a:rPr lang="en-US" altLang="en-US" dirty="0" smtClean="0">
                <a:solidFill>
                  <a:srgbClr val="000000"/>
                </a:solidFill>
              </a:rPr>
              <a:t>and </a:t>
            </a:r>
            <a:r>
              <a:rPr lang="en-US" altLang="en-US" sz="2400" dirty="0" smtClean="0">
                <a:solidFill>
                  <a:srgbClr val="000000"/>
                </a:solidFill>
                <a:latin typeface="Consolas" panose="020B0609020204030204" pitchFamily="49" charset="0"/>
              </a:rPr>
              <a:t>integer2</a:t>
            </a:r>
            <a:r>
              <a:rPr lang="en-US" altLang="en-US" sz="2400" dirty="0" smtClean="0">
                <a:solidFill>
                  <a:srgbClr val="000000"/>
                </a:solidFill>
              </a:rPr>
              <a:t> </a:t>
            </a:r>
            <a:r>
              <a:rPr lang="en-US" altLang="en-US" dirty="0" smtClean="0">
                <a:solidFill>
                  <a:srgbClr val="000000"/>
                </a:solidFill>
              </a:rPr>
              <a:t>is placed into location </a:t>
            </a:r>
            <a:r>
              <a:rPr lang="en-US" altLang="en-US" sz="2400" dirty="0" smtClean="0">
                <a:solidFill>
                  <a:srgbClr val="000000"/>
                </a:solidFill>
                <a:latin typeface="Consolas" panose="020B0609020204030204" pitchFamily="49" charset="0"/>
              </a:rPr>
              <a:t>sum</a:t>
            </a:r>
            <a:r>
              <a:rPr lang="en-US" altLang="en-US" sz="2400" dirty="0" smtClean="0">
                <a:solidFill>
                  <a:srgbClr val="000000"/>
                </a:solidFill>
              </a:rPr>
              <a:t> </a:t>
            </a:r>
            <a:r>
              <a:rPr lang="en-US" altLang="en-US" dirty="0" smtClean="0">
                <a:solidFill>
                  <a:srgbClr val="000000"/>
                </a:solidFill>
              </a:rPr>
              <a:t>(destroying the value already in </a:t>
            </a:r>
            <a:r>
              <a:rPr lang="en-US" altLang="en-US" sz="2400" dirty="0" smtClean="0">
                <a:solidFill>
                  <a:srgbClr val="000000"/>
                </a:solidFill>
                <a:latin typeface="Consolas" panose="020B0609020204030204" pitchFamily="49" charset="0"/>
              </a:rPr>
              <a:t>sum</a:t>
            </a:r>
            <a:r>
              <a:rPr lang="en-US" altLang="en-US" dirty="0" smtClean="0">
                <a:solidFill>
                  <a:srgbClr val="000000"/>
                </a:solidFill>
              </a:rPr>
              <a:t>). </a:t>
            </a:r>
          </a:p>
          <a:p>
            <a:pPr eaLnBrk="1" hangingPunct="1"/>
            <a:r>
              <a:rPr lang="en-US" altLang="en-US" dirty="0" smtClean="0">
                <a:solidFill>
                  <a:srgbClr val="000000"/>
                </a:solidFill>
              </a:rPr>
              <a:t>After </a:t>
            </a:r>
            <a:r>
              <a:rPr lang="en-US" altLang="en-US" dirty="0" smtClean="0">
                <a:solidFill>
                  <a:srgbClr val="000000"/>
                </a:solidFill>
                <a:latin typeface="Consolas" panose="020B0609020204030204" pitchFamily="49" charset="0"/>
              </a:rPr>
              <a:t>sum</a:t>
            </a:r>
            <a:r>
              <a:rPr lang="en-US" altLang="en-US" dirty="0" smtClean="0">
                <a:solidFill>
                  <a:srgbClr val="000000"/>
                </a:solidFill>
              </a:rPr>
              <a:t> is calculated, memory appears as in Fig. 2.8.</a:t>
            </a:r>
          </a:p>
          <a:p>
            <a:pPr eaLnBrk="1" hangingPunct="1"/>
            <a:r>
              <a:rPr lang="en-US" altLang="en-US" dirty="0" smtClean="0">
                <a:solidFill>
                  <a:srgbClr val="000000"/>
                </a:solidFill>
              </a:rPr>
              <a:t>The values of </a:t>
            </a:r>
            <a:r>
              <a:rPr lang="en-US" altLang="en-US" sz="2400" dirty="0" smtClean="0">
                <a:solidFill>
                  <a:srgbClr val="000000"/>
                </a:solidFill>
                <a:latin typeface="Consolas" panose="020B0609020204030204" pitchFamily="49" charset="0"/>
              </a:rPr>
              <a:t>integer1</a:t>
            </a:r>
            <a:r>
              <a:rPr lang="en-US" altLang="en-US" sz="2400" dirty="0" smtClean="0">
                <a:solidFill>
                  <a:srgbClr val="000000"/>
                </a:solidFill>
              </a:rPr>
              <a:t> </a:t>
            </a:r>
            <a:r>
              <a:rPr lang="en-US" altLang="en-US" dirty="0" smtClean="0">
                <a:solidFill>
                  <a:srgbClr val="000000"/>
                </a:solidFill>
              </a:rPr>
              <a:t>and </a:t>
            </a:r>
            <a:r>
              <a:rPr lang="en-US" altLang="en-US" sz="2400" dirty="0" smtClean="0">
                <a:solidFill>
                  <a:srgbClr val="000000"/>
                </a:solidFill>
                <a:latin typeface="Consolas" panose="020B0609020204030204" pitchFamily="49" charset="0"/>
              </a:rPr>
              <a:t>integer2</a:t>
            </a:r>
            <a:r>
              <a:rPr lang="en-US" altLang="en-US" sz="2400" dirty="0" smtClean="0">
                <a:solidFill>
                  <a:srgbClr val="000000"/>
                </a:solidFill>
              </a:rPr>
              <a:t> </a:t>
            </a:r>
            <a:r>
              <a:rPr lang="en-US" altLang="en-US" dirty="0" smtClean="0">
                <a:solidFill>
                  <a:srgbClr val="000000"/>
                </a:solidFill>
              </a:rPr>
              <a:t>appear exactly as they did before they were used in the calculation.</a:t>
            </a:r>
          </a:p>
        </p:txBody>
      </p:sp>
    </p:spTree>
    <p:extLst>
      <p:ext uri="{BB962C8B-B14F-4D97-AF65-F5344CB8AC3E}">
        <p14:creationId xmlns:p14="http://schemas.microsoft.com/office/powerpoint/2010/main" val="7319791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2_Page_27"/>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096250" cy="6255732"/>
          </a:xfrm>
          <a:prstGeom prst="rect">
            <a:avLst/>
          </a:prstGeom>
          <a:noFill/>
          <a:ln>
            <a:noFill/>
          </a:ln>
        </p:spPr>
      </p:pic>
    </p:spTree>
    <p:extLst>
      <p:ext uri="{BB962C8B-B14F-4D97-AF65-F5344CB8AC3E}">
        <p14:creationId xmlns:p14="http://schemas.microsoft.com/office/powerpoint/2010/main" val="19543411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24B5A1"/>
                </a:solidFill>
                <a:latin typeface="Arial"/>
              </a:rPr>
              <a:t>2.4  </a:t>
            </a:r>
            <a:r>
              <a:rPr lang="en-US" smtClean="0">
                <a:solidFill>
                  <a:srgbClr val="3380E6"/>
                </a:solidFill>
                <a:latin typeface="Arial"/>
              </a:rPr>
              <a:t>Memory Concepts (Cont.) </a:t>
            </a:r>
          </a:p>
        </p:txBody>
      </p:sp>
      <p:sp>
        <p:nvSpPr>
          <p:cNvPr id="75779" name="Text Placeholder 2"/>
          <p:cNvSpPr>
            <a:spLocks noGrp="1"/>
          </p:cNvSpPr>
          <p:nvPr>
            <p:ph type="body" idx="1"/>
          </p:nvPr>
        </p:nvSpPr>
        <p:spPr/>
        <p:txBody>
          <a:bodyPr/>
          <a:lstStyle/>
          <a:p>
            <a:pPr eaLnBrk="1" hangingPunct="1"/>
            <a:r>
              <a:rPr lang="en-US" altLang="en-US" dirty="0" smtClean="0">
                <a:solidFill>
                  <a:srgbClr val="000000"/>
                </a:solidFill>
              </a:rPr>
              <a:t>They were used, but not destroyed, as the computer performed the calculation.</a:t>
            </a:r>
          </a:p>
          <a:p>
            <a:pPr eaLnBrk="1" hangingPunct="1"/>
            <a:r>
              <a:rPr lang="en-US" altLang="en-US" dirty="0" smtClean="0">
                <a:solidFill>
                  <a:srgbClr val="000000"/>
                </a:solidFill>
              </a:rPr>
              <a:t>Thus, when a value is read from a memory location, the process is said to be </a:t>
            </a:r>
            <a:r>
              <a:rPr lang="en-US" altLang="en-US" dirty="0" smtClean="0">
                <a:solidFill>
                  <a:srgbClr val="0000FF"/>
                </a:solidFill>
              </a:rPr>
              <a:t>nondestructive</a:t>
            </a:r>
            <a:r>
              <a:rPr lang="en-US" altLang="en-US" dirty="0" smtClean="0">
                <a:solidFill>
                  <a:srgbClr val="000000"/>
                </a:solidFill>
              </a:rPr>
              <a:t>. </a:t>
            </a:r>
          </a:p>
        </p:txBody>
      </p:sp>
    </p:spTree>
    <p:extLst>
      <p:ext uri="{BB962C8B-B14F-4D97-AF65-F5344CB8AC3E}">
        <p14:creationId xmlns:p14="http://schemas.microsoft.com/office/powerpoint/2010/main" val="412124195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24B5A1"/>
                </a:solidFill>
                <a:latin typeface="Arial"/>
              </a:rPr>
              <a:t>2.5  </a:t>
            </a:r>
            <a:r>
              <a:rPr lang="en-US" smtClean="0">
                <a:solidFill>
                  <a:srgbClr val="3380E6"/>
                </a:solidFill>
                <a:latin typeface="Arial"/>
              </a:rPr>
              <a:t>Arithmetic in C</a:t>
            </a:r>
          </a:p>
        </p:txBody>
      </p:sp>
      <p:sp>
        <p:nvSpPr>
          <p:cNvPr id="3" name="Text Placeholder 2"/>
          <p:cNvSpPr>
            <a:spLocks noGrp="1"/>
          </p:cNvSpPr>
          <p:nvPr>
            <p:ph type="body" idx="1"/>
          </p:nvPr>
        </p:nvSpPr>
        <p:spPr/>
        <p:txBody>
          <a:bodyPr>
            <a:normAutofit fontScale="92500" lnSpcReduction="10000"/>
          </a:bodyPr>
          <a:lstStyle/>
          <a:p>
            <a:pPr eaLnBrk="1" hangingPunct="1">
              <a:lnSpc>
                <a:spcPct val="90000"/>
              </a:lnSpc>
              <a:defRPr/>
            </a:pPr>
            <a:r>
              <a:rPr lang="en-US" sz="2500" dirty="0" smtClean="0">
                <a:solidFill>
                  <a:srgbClr val="000000"/>
                </a:solidFill>
              </a:rPr>
              <a:t>Most C programs perform calculations using the C</a:t>
            </a:r>
            <a:r>
              <a:rPr lang="en-US" sz="2500" dirty="0" smtClean="0">
                <a:solidFill>
                  <a:srgbClr val="0000FF"/>
                </a:solidFill>
              </a:rPr>
              <a:t> arithmetic operators</a:t>
            </a:r>
            <a:r>
              <a:rPr lang="en-US" sz="2500" dirty="0" smtClean="0">
                <a:solidFill>
                  <a:srgbClr val="000000"/>
                </a:solidFill>
              </a:rPr>
              <a:t> (Fig. 2.9).</a:t>
            </a:r>
          </a:p>
          <a:p>
            <a:pPr eaLnBrk="1" hangingPunct="1">
              <a:lnSpc>
                <a:spcPct val="90000"/>
              </a:lnSpc>
              <a:defRPr/>
            </a:pPr>
            <a:r>
              <a:rPr lang="en-US" sz="2500" dirty="0" smtClean="0">
                <a:solidFill>
                  <a:srgbClr val="000000"/>
                </a:solidFill>
              </a:rPr>
              <a:t>The </a:t>
            </a:r>
            <a:r>
              <a:rPr lang="en-US" sz="2500" dirty="0" smtClean="0">
                <a:solidFill>
                  <a:srgbClr val="0000FF"/>
                </a:solidFill>
              </a:rPr>
              <a:t>asterisk</a:t>
            </a:r>
            <a:r>
              <a:rPr lang="en-US" sz="2500" dirty="0" smtClean="0">
                <a:solidFill>
                  <a:srgbClr val="000000"/>
                </a:solidFill>
              </a:rPr>
              <a:t> </a:t>
            </a:r>
            <a:r>
              <a:rPr lang="en-US" sz="2500" dirty="0" smtClean="0">
                <a:solidFill>
                  <a:srgbClr val="000000"/>
                </a:solidFill>
                <a:latin typeface="Consolas" panose="020B0609020204030204" pitchFamily="49" charset="0"/>
              </a:rPr>
              <a:t>(</a:t>
            </a:r>
            <a:r>
              <a:rPr lang="en-US" sz="2500" dirty="0" smtClean="0">
                <a:solidFill>
                  <a:srgbClr val="0000FF"/>
                </a:solidFill>
                <a:latin typeface="LucidaSansTypewriter" pitchFamily="49" charset="0"/>
              </a:rPr>
              <a:t>*</a:t>
            </a:r>
            <a:r>
              <a:rPr lang="en-US" sz="2500" dirty="0" smtClean="0">
                <a:solidFill>
                  <a:srgbClr val="000000"/>
                </a:solidFill>
                <a:latin typeface="Consolas" panose="020B0609020204030204" pitchFamily="49" charset="0"/>
              </a:rPr>
              <a:t>)</a:t>
            </a:r>
            <a:r>
              <a:rPr lang="en-US" sz="2500" dirty="0" smtClean="0">
                <a:solidFill>
                  <a:srgbClr val="000000"/>
                </a:solidFill>
              </a:rPr>
              <a:t> indicates multiplication and the </a:t>
            </a:r>
            <a:r>
              <a:rPr lang="en-US" sz="2500" dirty="0" smtClean="0">
                <a:solidFill>
                  <a:srgbClr val="0000FF"/>
                </a:solidFill>
              </a:rPr>
              <a:t>percent sign </a:t>
            </a:r>
            <a:r>
              <a:rPr lang="en-US" sz="2500" dirty="0" smtClean="0">
                <a:solidFill>
                  <a:srgbClr val="000000"/>
                </a:solidFill>
              </a:rPr>
              <a:t>(</a:t>
            </a:r>
            <a:r>
              <a:rPr lang="en-US" sz="2500" dirty="0" smtClean="0">
                <a:solidFill>
                  <a:srgbClr val="0000FF"/>
                </a:solidFill>
                <a:latin typeface="LucidaSansTypewriter" pitchFamily="49" charset="0"/>
              </a:rPr>
              <a:t>%</a:t>
            </a:r>
            <a:r>
              <a:rPr lang="en-US" sz="2500" dirty="0" smtClean="0">
                <a:solidFill>
                  <a:srgbClr val="000000"/>
                </a:solidFill>
              </a:rPr>
              <a:t>) denotes the remainder operator, which is introduced below.</a:t>
            </a:r>
          </a:p>
          <a:p>
            <a:pPr eaLnBrk="1" hangingPunct="1">
              <a:lnSpc>
                <a:spcPct val="90000"/>
              </a:lnSpc>
              <a:defRPr/>
            </a:pPr>
            <a:r>
              <a:rPr lang="en-US" sz="2500" dirty="0" smtClean="0">
                <a:solidFill>
                  <a:srgbClr val="000000"/>
                </a:solidFill>
              </a:rPr>
              <a:t>In algebra, to multiply </a:t>
            </a:r>
            <a:r>
              <a:rPr lang="en-US" sz="2500" i="1" dirty="0" smtClean="0">
                <a:solidFill>
                  <a:srgbClr val="000000"/>
                </a:solidFill>
              </a:rPr>
              <a:t>a </a:t>
            </a:r>
            <a:r>
              <a:rPr lang="en-US" sz="2500" dirty="0" smtClean="0">
                <a:solidFill>
                  <a:srgbClr val="000000"/>
                </a:solidFill>
              </a:rPr>
              <a:t>times</a:t>
            </a:r>
            <a:r>
              <a:rPr lang="en-US" sz="2500" i="1" dirty="0" smtClean="0">
                <a:solidFill>
                  <a:srgbClr val="000000"/>
                </a:solidFill>
              </a:rPr>
              <a:t> b, </a:t>
            </a:r>
            <a:r>
              <a:rPr lang="en-US" sz="2500" dirty="0" smtClean="0">
                <a:solidFill>
                  <a:srgbClr val="000000"/>
                </a:solidFill>
              </a:rPr>
              <a:t>we simply place these single-letter variable names side by side as in </a:t>
            </a:r>
            <a:r>
              <a:rPr lang="en-US" sz="2500" i="1" dirty="0" smtClean="0">
                <a:solidFill>
                  <a:srgbClr val="000000"/>
                </a:solidFill>
              </a:rPr>
              <a:t>ab.</a:t>
            </a:r>
          </a:p>
          <a:p>
            <a:pPr eaLnBrk="1" hangingPunct="1">
              <a:lnSpc>
                <a:spcPct val="90000"/>
              </a:lnSpc>
              <a:defRPr/>
            </a:pPr>
            <a:r>
              <a:rPr lang="en-US" sz="2500" dirty="0" smtClean="0">
                <a:solidFill>
                  <a:srgbClr val="000000"/>
                </a:solidFill>
              </a:rPr>
              <a:t>In C, however, if we were to do this, </a:t>
            </a:r>
            <a:r>
              <a:rPr lang="en-US" sz="2500" dirty="0" err="1" smtClean="0">
                <a:solidFill>
                  <a:srgbClr val="000000"/>
                </a:solidFill>
                <a:latin typeface="Consolas" panose="020B0609020204030204" pitchFamily="49" charset="0"/>
              </a:rPr>
              <a:t>ab</a:t>
            </a:r>
            <a:r>
              <a:rPr lang="en-US" sz="2500" dirty="0" smtClean="0">
                <a:solidFill>
                  <a:srgbClr val="000000"/>
                </a:solidFill>
              </a:rPr>
              <a:t> would be interpreted as a single, two-letter name (or identifier).</a:t>
            </a:r>
          </a:p>
          <a:p>
            <a:pPr eaLnBrk="1" hangingPunct="1">
              <a:lnSpc>
                <a:spcPct val="90000"/>
              </a:lnSpc>
              <a:defRPr/>
            </a:pPr>
            <a:r>
              <a:rPr lang="en-US" sz="2500" dirty="0" smtClean="0">
                <a:solidFill>
                  <a:srgbClr val="000000"/>
                </a:solidFill>
              </a:rPr>
              <a:t>Therefore, C requires that multiplication be explicitly denoted by using the </a:t>
            </a:r>
            <a:r>
              <a:rPr lang="en-US" sz="2500" dirty="0" smtClean="0">
                <a:solidFill>
                  <a:srgbClr val="000000"/>
                </a:solidFill>
                <a:latin typeface="Consolas" panose="020B0609020204030204" pitchFamily="49" charset="0"/>
              </a:rPr>
              <a:t>*</a:t>
            </a:r>
            <a:r>
              <a:rPr lang="en-US" sz="2500" dirty="0" smtClean="0">
                <a:solidFill>
                  <a:srgbClr val="000000"/>
                </a:solidFill>
              </a:rPr>
              <a:t> operator as in </a:t>
            </a:r>
            <a:r>
              <a:rPr lang="en-US" sz="2500" dirty="0" smtClean="0">
                <a:solidFill>
                  <a:srgbClr val="000000"/>
                </a:solidFill>
                <a:latin typeface="Consolas" panose="020B0609020204030204" pitchFamily="49" charset="0"/>
              </a:rPr>
              <a:t>a</a:t>
            </a:r>
            <a:r>
              <a:rPr lang="en-US" sz="2500" dirty="0" smtClean="0">
                <a:solidFill>
                  <a:srgbClr val="000000"/>
                </a:solidFill>
              </a:rPr>
              <a:t> </a:t>
            </a:r>
            <a:r>
              <a:rPr lang="en-US" sz="2500" dirty="0" smtClean="0">
                <a:solidFill>
                  <a:srgbClr val="000000"/>
                </a:solidFill>
                <a:latin typeface="Consolas" panose="020B0609020204030204" pitchFamily="49" charset="0"/>
              </a:rPr>
              <a:t>*</a:t>
            </a:r>
            <a:r>
              <a:rPr lang="en-US" sz="2500" dirty="0" smtClean="0">
                <a:solidFill>
                  <a:srgbClr val="000000"/>
                </a:solidFill>
              </a:rPr>
              <a:t> </a:t>
            </a:r>
            <a:r>
              <a:rPr lang="en-US" sz="2500" dirty="0" smtClean="0">
                <a:solidFill>
                  <a:srgbClr val="000000"/>
                </a:solidFill>
                <a:latin typeface="Consolas" panose="020B0609020204030204" pitchFamily="49" charset="0"/>
              </a:rPr>
              <a:t>b</a:t>
            </a:r>
            <a:r>
              <a:rPr lang="en-US" sz="2500" dirty="0" smtClean="0">
                <a:solidFill>
                  <a:srgbClr val="000000"/>
                </a:solidFill>
              </a:rPr>
              <a:t>.</a:t>
            </a:r>
          </a:p>
          <a:p>
            <a:pPr eaLnBrk="1" hangingPunct="1">
              <a:lnSpc>
                <a:spcPct val="80000"/>
              </a:lnSpc>
              <a:defRPr/>
            </a:pPr>
            <a:r>
              <a:rPr lang="en-US" sz="2500" dirty="0" smtClean="0">
                <a:solidFill>
                  <a:srgbClr val="000000"/>
                </a:solidFill>
              </a:rPr>
              <a:t>The arithmetic operators are all binary operators.</a:t>
            </a:r>
          </a:p>
          <a:p>
            <a:pPr eaLnBrk="1" hangingPunct="1">
              <a:lnSpc>
                <a:spcPct val="80000"/>
              </a:lnSpc>
              <a:defRPr/>
            </a:pPr>
            <a:r>
              <a:rPr lang="en-US" sz="2500" dirty="0" smtClean="0">
                <a:solidFill>
                  <a:srgbClr val="000000"/>
                </a:solidFill>
              </a:rPr>
              <a:t>For example, the expression </a:t>
            </a:r>
            <a:r>
              <a:rPr lang="en-US" sz="2500" dirty="0" smtClean="0">
                <a:solidFill>
                  <a:srgbClr val="000000"/>
                </a:solidFill>
                <a:latin typeface="Consolas" panose="020B0609020204030204" pitchFamily="49" charset="0"/>
              </a:rPr>
              <a:t>3</a:t>
            </a:r>
            <a:r>
              <a:rPr lang="en-US" sz="2500" dirty="0" smtClean="0">
                <a:solidFill>
                  <a:srgbClr val="000000"/>
                </a:solidFill>
              </a:rPr>
              <a:t> </a:t>
            </a:r>
            <a:r>
              <a:rPr lang="en-US" sz="2500" dirty="0" smtClean="0">
                <a:solidFill>
                  <a:srgbClr val="000000"/>
                </a:solidFill>
                <a:latin typeface="Consolas" panose="020B0609020204030204" pitchFamily="49" charset="0"/>
              </a:rPr>
              <a:t>+</a:t>
            </a:r>
            <a:r>
              <a:rPr lang="en-US" sz="2500" dirty="0" smtClean="0">
                <a:solidFill>
                  <a:srgbClr val="000000"/>
                </a:solidFill>
              </a:rPr>
              <a:t> </a:t>
            </a:r>
            <a:r>
              <a:rPr lang="en-US" sz="2500" dirty="0" smtClean="0">
                <a:solidFill>
                  <a:srgbClr val="000000"/>
                </a:solidFill>
                <a:latin typeface="Consolas" panose="020B0609020204030204" pitchFamily="49" charset="0"/>
              </a:rPr>
              <a:t>7</a:t>
            </a:r>
            <a:r>
              <a:rPr lang="en-US" sz="2500" dirty="0" smtClean="0">
                <a:solidFill>
                  <a:srgbClr val="000000"/>
                </a:solidFill>
              </a:rPr>
              <a:t> contains the binary operator </a:t>
            </a:r>
            <a:r>
              <a:rPr lang="en-US" sz="2500" dirty="0" smtClean="0">
                <a:solidFill>
                  <a:srgbClr val="000000"/>
                </a:solidFill>
                <a:latin typeface="Consolas" panose="020B0609020204030204" pitchFamily="49" charset="0"/>
              </a:rPr>
              <a:t>+</a:t>
            </a:r>
            <a:r>
              <a:rPr lang="en-US" sz="2500" dirty="0" smtClean="0">
                <a:solidFill>
                  <a:srgbClr val="000000"/>
                </a:solidFill>
              </a:rPr>
              <a:t> and the operands </a:t>
            </a:r>
            <a:r>
              <a:rPr lang="en-US" sz="2500" dirty="0" smtClean="0">
                <a:solidFill>
                  <a:srgbClr val="000000"/>
                </a:solidFill>
                <a:latin typeface="Consolas" panose="020B0609020204030204" pitchFamily="49" charset="0"/>
              </a:rPr>
              <a:t>3</a:t>
            </a:r>
            <a:r>
              <a:rPr lang="en-US" sz="2500" dirty="0" smtClean="0">
                <a:solidFill>
                  <a:srgbClr val="000000"/>
                </a:solidFill>
              </a:rPr>
              <a:t> and </a:t>
            </a:r>
            <a:r>
              <a:rPr lang="en-US" sz="2500" dirty="0" smtClean="0">
                <a:solidFill>
                  <a:srgbClr val="000000"/>
                </a:solidFill>
                <a:latin typeface="Consolas" panose="020B0609020204030204" pitchFamily="49" charset="0"/>
              </a:rPr>
              <a:t>7</a:t>
            </a:r>
            <a:r>
              <a:rPr lang="en-US" sz="2500" dirty="0" smtClean="0">
                <a:solidFill>
                  <a:srgbClr val="000000"/>
                </a:solidFill>
              </a:rPr>
              <a:t>.</a:t>
            </a:r>
          </a:p>
        </p:txBody>
      </p:sp>
    </p:spTree>
    <p:extLst>
      <p:ext uri="{BB962C8B-B14F-4D97-AF65-F5344CB8AC3E}">
        <p14:creationId xmlns:p14="http://schemas.microsoft.com/office/powerpoint/2010/main" val="20260162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2_Page_2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172449" cy="6314609"/>
          </a:xfrm>
          <a:prstGeom prst="rect">
            <a:avLst/>
          </a:prstGeom>
          <a:noFill/>
          <a:ln>
            <a:noFill/>
          </a:ln>
        </p:spPr>
      </p:pic>
    </p:spTree>
    <p:extLst>
      <p:ext uri="{BB962C8B-B14F-4D97-AF65-F5344CB8AC3E}">
        <p14:creationId xmlns:p14="http://schemas.microsoft.com/office/powerpoint/2010/main" val="17966824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24B5A1"/>
                </a:solidFill>
                <a:latin typeface="Arial"/>
              </a:rPr>
              <a:t>2.5  </a:t>
            </a:r>
            <a:r>
              <a:rPr lang="en-US" smtClean="0">
                <a:solidFill>
                  <a:srgbClr val="3380E6"/>
                </a:solidFill>
                <a:latin typeface="Arial"/>
              </a:rPr>
              <a:t>Arithmetic in C (Cont.)</a:t>
            </a:r>
          </a:p>
        </p:txBody>
      </p:sp>
      <p:sp>
        <p:nvSpPr>
          <p:cNvPr id="3" name="Text Placeholder 2"/>
          <p:cNvSpPr>
            <a:spLocks noGrp="1"/>
          </p:cNvSpPr>
          <p:nvPr>
            <p:ph type="body" idx="1"/>
          </p:nvPr>
        </p:nvSpPr>
        <p:spPr/>
        <p:txBody>
          <a:bodyPr>
            <a:normAutofit/>
          </a:bodyPr>
          <a:lstStyle/>
          <a:p>
            <a:pPr marL="109537" indent="0" eaLnBrk="1" hangingPunct="1">
              <a:lnSpc>
                <a:spcPct val="80000"/>
              </a:lnSpc>
              <a:buFont typeface="Wingdings 3" pitchFamily="18" charset="2"/>
              <a:buNone/>
              <a:defRPr/>
            </a:pPr>
            <a:r>
              <a:rPr lang="en-US" sz="2300" b="1" i="1" dirty="0" smtClean="0"/>
              <a:t>Integer Division and the Remainder Operator</a:t>
            </a:r>
          </a:p>
          <a:p>
            <a:pPr eaLnBrk="1" hangingPunct="1">
              <a:lnSpc>
                <a:spcPct val="80000"/>
              </a:lnSpc>
              <a:defRPr/>
            </a:pPr>
            <a:r>
              <a:rPr lang="en-US" sz="2300" dirty="0" smtClean="0">
                <a:solidFill>
                  <a:srgbClr val="0000FF"/>
                </a:solidFill>
              </a:rPr>
              <a:t>Integer division</a:t>
            </a:r>
            <a:r>
              <a:rPr lang="en-US" sz="2300" dirty="0" smtClean="0">
                <a:solidFill>
                  <a:srgbClr val="000000"/>
                </a:solidFill>
              </a:rPr>
              <a:t> yields an integer result</a:t>
            </a:r>
          </a:p>
          <a:p>
            <a:pPr eaLnBrk="1" hangingPunct="1">
              <a:lnSpc>
                <a:spcPct val="80000"/>
              </a:lnSpc>
              <a:defRPr/>
            </a:pPr>
            <a:r>
              <a:rPr lang="en-US" sz="2300" dirty="0" smtClean="0">
                <a:solidFill>
                  <a:srgbClr val="000000"/>
                </a:solidFill>
              </a:rPr>
              <a:t>For example, the expression </a:t>
            </a:r>
            <a:r>
              <a:rPr lang="en-US" sz="2300" dirty="0" smtClean="0">
                <a:solidFill>
                  <a:srgbClr val="000000"/>
                </a:solidFill>
                <a:latin typeface="Consolas" panose="020B0609020204030204" pitchFamily="49" charset="0"/>
              </a:rPr>
              <a:t>7</a:t>
            </a:r>
            <a:r>
              <a:rPr lang="en-US" sz="2300" dirty="0" smtClean="0">
                <a:solidFill>
                  <a:srgbClr val="000000"/>
                </a:solidFill>
              </a:rPr>
              <a:t> </a:t>
            </a:r>
            <a:r>
              <a:rPr lang="en-US" sz="2300" dirty="0" smtClean="0">
                <a:solidFill>
                  <a:srgbClr val="000000"/>
                </a:solidFill>
                <a:latin typeface="Consolas" panose="020B0609020204030204" pitchFamily="49" charset="0"/>
              </a:rPr>
              <a:t>/</a:t>
            </a:r>
            <a:r>
              <a:rPr lang="en-US" sz="2300" dirty="0" smtClean="0">
                <a:solidFill>
                  <a:srgbClr val="000000"/>
                </a:solidFill>
              </a:rPr>
              <a:t> </a:t>
            </a:r>
            <a:r>
              <a:rPr lang="en-US" sz="2300" dirty="0" smtClean="0">
                <a:solidFill>
                  <a:srgbClr val="000000"/>
                </a:solidFill>
                <a:latin typeface="Consolas" panose="020B0609020204030204" pitchFamily="49" charset="0"/>
              </a:rPr>
              <a:t>4</a:t>
            </a:r>
            <a:r>
              <a:rPr lang="en-US" sz="2300" dirty="0" smtClean="0">
                <a:solidFill>
                  <a:srgbClr val="000000"/>
                </a:solidFill>
              </a:rPr>
              <a:t> evaluates to </a:t>
            </a:r>
            <a:r>
              <a:rPr lang="en-US" sz="2300" dirty="0" smtClean="0">
                <a:solidFill>
                  <a:srgbClr val="000000"/>
                </a:solidFill>
                <a:latin typeface="Consolas" panose="020B0609020204030204" pitchFamily="49" charset="0"/>
              </a:rPr>
              <a:t>1</a:t>
            </a:r>
            <a:r>
              <a:rPr lang="en-US" sz="2300" dirty="0" smtClean="0">
                <a:solidFill>
                  <a:srgbClr val="000000"/>
                </a:solidFill>
              </a:rPr>
              <a:t> and the expression </a:t>
            </a:r>
            <a:r>
              <a:rPr lang="en-US" sz="2300" dirty="0" smtClean="0">
                <a:solidFill>
                  <a:srgbClr val="000000"/>
                </a:solidFill>
                <a:latin typeface="Consolas" panose="020B0609020204030204" pitchFamily="49" charset="0"/>
              </a:rPr>
              <a:t>17</a:t>
            </a:r>
            <a:r>
              <a:rPr lang="en-US" sz="2300" dirty="0" smtClean="0">
                <a:solidFill>
                  <a:srgbClr val="000000"/>
                </a:solidFill>
              </a:rPr>
              <a:t> </a:t>
            </a:r>
            <a:r>
              <a:rPr lang="en-US" sz="2300" dirty="0" smtClean="0">
                <a:solidFill>
                  <a:srgbClr val="000000"/>
                </a:solidFill>
                <a:latin typeface="Consolas" panose="020B0609020204030204" pitchFamily="49" charset="0"/>
              </a:rPr>
              <a:t>/</a:t>
            </a:r>
            <a:r>
              <a:rPr lang="en-US" sz="2300" dirty="0" smtClean="0">
                <a:solidFill>
                  <a:srgbClr val="000000"/>
                </a:solidFill>
              </a:rPr>
              <a:t> </a:t>
            </a:r>
            <a:r>
              <a:rPr lang="en-US" sz="2300" dirty="0" smtClean="0">
                <a:solidFill>
                  <a:srgbClr val="000000"/>
                </a:solidFill>
                <a:latin typeface="Consolas" panose="020B0609020204030204" pitchFamily="49" charset="0"/>
              </a:rPr>
              <a:t>5</a:t>
            </a:r>
            <a:r>
              <a:rPr lang="en-US" sz="2300" dirty="0" smtClean="0">
                <a:solidFill>
                  <a:srgbClr val="000000"/>
                </a:solidFill>
              </a:rPr>
              <a:t> evaluates to </a:t>
            </a:r>
            <a:r>
              <a:rPr lang="en-US" sz="2300" dirty="0" smtClean="0">
                <a:solidFill>
                  <a:srgbClr val="000000"/>
                </a:solidFill>
                <a:latin typeface="Consolas" panose="020B0609020204030204" pitchFamily="49" charset="0"/>
              </a:rPr>
              <a:t>3</a:t>
            </a:r>
            <a:endParaRPr lang="en-US" sz="2300" dirty="0" smtClean="0">
              <a:solidFill>
                <a:srgbClr val="000000"/>
              </a:solidFill>
            </a:endParaRPr>
          </a:p>
          <a:p>
            <a:pPr eaLnBrk="1" hangingPunct="1">
              <a:lnSpc>
                <a:spcPct val="80000"/>
              </a:lnSpc>
              <a:defRPr/>
            </a:pPr>
            <a:r>
              <a:rPr lang="en-US" sz="2300" dirty="0" smtClean="0">
                <a:solidFill>
                  <a:srgbClr val="000000"/>
                </a:solidFill>
              </a:rPr>
              <a:t>C provides the </a:t>
            </a:r>
            <a:r>
              <a:rPr lang="en-US" sz="2300" dirty="0" smtClean="0">
                <a:solidFill>
                  <a:srgbClr val="0000FF"/>
                </a:solidFill>
              </a:rPr>
              <a:t>remainder operator</a:t>
            </a:r>
            <a:r>
              <a:rPr lang="en-US" sz="2300" dirty="0" smtClean="0">
                <a:solidFill>
                  <a:srgbClr val="000000"/>
                </a:solidFill>
              </a:rPr>
              <a:t>, </a:t>
            </a:r>
            <a:r>
              <a:rPr lang="en-US" sz="2300" dirty="0" smtClean="0">
                <a:solidFill>
                  <a:srgbClr val="0000FF"/>
                </a:solidFill>
                <a:latin typeface="LucidaSansTypewriter" pitchFamily="49" charset="0"/>
              </a:rPr>
              <a:t>%</a:t>
            </a:r>
            <a:r>
              <a:rPr lang="en-US" sz="2300" dirty="0" smtClean="0">
                <a:solidFill>
                  <a:srgbClr val="000000"/>
                </a:solidFill>
              </a:rPr>
              <a:t>, which yields the remainder after integer division</a:t>
            </a:r>
          </a:p>
          <a:p>
            <a:pPr eaLnBrk="1" hangingPunct="1">
              <a:lnSpc>
                <a:spcPct val="80000"/>
              </a:lnSpc>
              <a:defRPr/>
            </a:pPr>
            <a:r>
              <a:rPr lang="en-US" sz="2300" dirty="0" smtClean="0">
                <a:solidFill>
                  <a:srgbClr val="000000"/>
                </a:solidFill>
              </a:rPr>
              <a:t>Can be used only with integer operands</a:t>
            </a:r>
          </a:p>
          <a:p>
            <a:pPr eaLnBrk="1" hangingPunct="1">
              <a:lnSpc>
                <a:spcPct val="80000"/>
              </a:lnSpc>
              <a:defRPr/>
            </a:pPr>
            <a:r>
              <a:rPr lang="en-US" sz="2300" dirty="0" smtClean="0">
                <a:solidFill>
                  <a:srgbClr val="000000"/>
                </a:solidFill>
              </a:rPr>
              <a:t>The expression </a:t>
            </a:r>
            <a:r>
              <a:rPr lang="en-US" sz="2300" dirty="0" smtClean="0">
                <a:solidFill>
                  <a:srgbClr val="000000"/>
                </a:solidFill>
                <a:latin typeface="Consolas" panose="020B0609020204030204" pitchFamily="49" charset="0"/>
              </a:rPr>
              <a:t>x</a:t>
            </a:r>
            <a:r>
              <a:rPr lang="en-US" sz="2300" dirty="0" smtClean="0">
                <a:solidFill>
                  <a:srgbClr val="000000"/>
                </a:solidFill>
              </a:rPr>
              <a:t> </a:t>
            </a:r>
            <a:r>
              <a:rPr lang="en-US" sz="2300" dirty="0" smtClean="0">
                <a:solidFill>
                  <a:srgbClr val="000000"/>
                </a:solidFill>
                <a:latin typeface="Consolas" panose="020B0609020204030204" pitchFamily="49" charset="0"/>
              </a:rPr>
              <a:t>%</a:t>
            </a:r>
            <a:r>
              <a:rPr lang="en-US" sz="2300" dirty="0" smtClean="0">
                <a:solidFill>
                  <a:srgbClr val="000000"/>
                </a:solidFill>
              </a:rPr>
              <a:t> </a:t>
            </a:r>
            <a:r>
              <a:rPr lang="en-US" sz="2300" dirty="0" smtClean="0">
                <a:solidFill>
                  <a:srgbClr val="000000"/>
                </a:solidFill>
                <a:latin typeface="Consolas" panose="020B0609020204030204" pitchFamily="49" charset="0"/>
              </a:rPr>
              <a:t>y</a:t>
            </a:r>
            <a:r>
              <a:rPr lang="en-US" sz="2300" dirty="0" smtClean="0">
                <a:solidFill>
                  <a:srgbClr val="000000"/>
                </a:solidFill>
              </a:rPr>
              <a:t> yields the remainder after </a:t>
            </a:r>
            <a:r>
              <a:rPr lang="en-US" sz="2300" dirty="0" smtClean="0">
                <a:solidFill>
                  <a:srgbClr val="000000"/>
                </a:solidFill>
                <a:latin typeface="Consolas" panose="020B0609020204030204" pitchFamily="49" charset="0"/>
              </a:rPr>
              <a:t>x</a:t>
            </a:r>
            <a:r>
              <a:rPr lang="en-US" sz="2300" dirty="0" smtClean="0">
                <a:solidFill>
                  <a:srgbClr val="000000"/>
                </a:solidFill>
              </a:rPr>
              <a:t> is divided by </a:t>
            </a:r>
            <a:r>
              <a:rPr lang="en-US" sz="2300" dirty="0" smtClean="0">
                <a:solidFill>
                  <a:srgbClr val="000000"/>
                </a:solidFill>
                <a:latin typeface="Consolas" panose="020B0609020204030204" pitchFamily="49" charset="0"/>
              </a:rPr>
              <a:t>y</a:t>
            </a:r>
            <a:endParaRPr lang="en-US" sz="2300" dirty="0" smtClean="0">
              <a:solidFill>
                <a:srgbClr val="000000"/>
              </a:solidFill>
            </a:endParaRPr>
          </a:p>
          <a:p>
            <a:pPr eaLnBrk="1" hangingPunct="1">
              <a:lnSpc>
                <a:spcPct val="80000"/>
              </a:lnSpc>
              <a:defRPr/>
            </a:pPr>
            <a:r>
              <a:rPr lang="en-US" sz="2300" dirty="0" smtClean="0">
                <a:solidFill>
                  <a:srgbClr val="000000"/>
                </a:solidFill>
              </a:rPr>
              <a:t>Thus, </a:t>
            </a:r>
            <a:r>
              <a:rPr lang="en-US" sz="2300" dirty="0" smtClean="0">
                <a:solidFill>
                  <a:srgbClr val="000000"/>
                </a:solidFill>
                <a:latin typeface="Consolas" panose="020B0609020204030204" pitchFamily="49" charset="0"/>
              </a:rPr>
              <a:t>7</a:t>
            </a:r>
            <a:r>
              <a:rPr lang="en-US" sz="2300" dirty="0" smtClean="0">
                <a:solidFill>
                  <a:srgbClr val="000000"/>
                </a:solidFill>
              </a:rPr>
              <a:t> </a:t>
            </a:r>
            <a:r>
              <a:rPr lang="en-US" sz="2300" dirty="0" smtClean="0">
                <a:solidFill>
                  <a:srgbClr val="000000"/>
                </a:solidFill>
                <a:latin typeface="Consolas" panose="020B0609020204030204" pitchFamily="49" charset="0"/>
              </a:rPr>
              <a:t>%</a:t>
            </a:r>
            <a:r>
              <a:rPr lang="en-US" sz="2300" dirty="0" smtClean="0">
                <a:solidFill>
                  <a:srgbClr val="000000"/>
                </a:solidFill>
              </a:rPr>
              <a:t> </a:t>
            </a:r>
            <a:r>
              <a:rPr lang="en-US" sz="2300" dirty="0" smtClean="0">
                <a:solidFill>
                  <a:srgbClr val="000000"/>
                </a:solidFill>
                <a:latin typeface="Consolas" panose="020B0609020204030204" pitchFamily="49" charset="0"/>
              </a:rPr>
              <a:t>4</a:t>
            </a:r>
            <a:r>
              <a:rPr lang="en-US" sz="2300" dirty="0" smtClean="0">
                <a:solidFill>
                  <a:srgbClr val="000000"/>
                </a:solidFill>
              </a:rPr>
              <a:t> yields </a:t>
            </a:r>
            <a:r>
              <a:rPr lang="en-US" sz="2300" dirty="0" smtClean="0">
                <a:solidFill>
                  <a:srgbClr val="000000"/>
                </a:solidFill>
                <a:latin typeface="Consolas" panose="020B0609020204030204" pitchFamily="49" charset="0"/>
              </a:rPr>
              <a:t>3</a:t>
            </a:r>
            <a:r>
              <a:rPr lang="en-US" sz="2300" dirty="0" smtClean="0">
                <a:solidFill>
                  <a:srgbClr val="000000"/>
                </a:solidFill>
              </a:rPr>
              <a:t> and </a:t>
            </a:r>
            <a:r>
              <a:rPr lang="en-US" sz="2300" dirty="0" smtClean="0">
                <a:solidFill>
                  <a:srgbClr val="000000"/>
                </a:solidFill>
                <a:latin typeface="Consolas" panose="020B0609020204030204" pitchFamily="49" charset="0"/>
              </a:rPr>
              <a:t>17</a:t>
            </a:r>
            <a:r>
              <a:rPr lang="en-US" sz="2300" dirty="0" smtClean="0">
                <a:solidFill>
                  <a:srgbClr val="000000"/>
                </a:solidFill>
              </a:rPr>
              <a:t> </a:t>
            </a:r>
            <a:r>
              <a:rPr lang="en-US" sz="2300" dirty="0" smtClean="0">
                <a:solidFill>
                  <a:srgbClr val="000000"/>
                </a:solidFill>
                <a:latin typeface="Consolas" panose="020B0609020204030204" pitchFamily="49" charset="0"/>
              </a:rPr>
              <a:t>%</a:t>
            </a:r>
            <a:r>
              <a:rPr lang="en-US" sz="2300" dirty="0" smtClean="0">
                <a:solidFill>
                  <a:srgbClr val="000000"/>
                </a:solidFill>
              </a:rPr>
              <a:t> </a:t>
            </a:r>
            <a:r>
              <a:rPr lang="en-US" sz="2300" dirty="0" smtClean="0">
                <a:solidFill>
                  <a:srgbClr val="000000"/>
                </a:solidFill>
                <a:latin typeface="Consolas" panose="020B0609020204030204" pitchFamily="49" charset="0"/>
              </a:rPr>
              <a:t>5</a:t>
            </a:r>
            <a:r>
              <a:rPr lang="en-US" sz="2300" dirty="0" smtClean="0">
                <a:solidFill>
                  <a:srgbClr val="000000"/>
                </a:solidFill>
              </a:rPr>
              <a:t> yields </a:t>
            </a:r>
            <a:r>
              <a:rPr lang="en-US" sz="2300" dirty="0" smtClean="0">
                <a:solidFill>
                  <a:srgbClr val="000000"/>
                </a:solidFill>
                <a:latin typeface="Consolas" panose="020B0609020204030204" pitchFamily="49" charset="0"/>
              </a:rPr>
              <a:t>2</a:t>
            </a:r>
            <a:endParaRPr lang="en-US" sz="2300" dirty="0" smtClean="0">
              <a:solidFill>
                <a:srgbClr val="000000"/>
              </a:solidFill>
            </a:endParaRPr>
          </a:p>
        </p:txBody>
      </p:sp>
    </p:spTree>
    <p:extLst>
      <p:ext uri="{BB962C8B-B14F-4D97-AF65-F5344CB8AC3E}">
        <p14:creationId xmlns:p14="http://schemas.microsoft.com/office/powerpoint/2010/main" val="5118117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2_Page_2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172450" cy="6314610"/>
          </a:xfrm>
          <a:prstGeom prst="rect">
            <a:avLst/>
          </a:prstGeom>
          <a:noFill/>
          <a:ln>
            <a:noFill/>
          </a:ln>
        </p:spPr>
      </p:pic>
    </p:spTree>
    <p:extLst>
      <p:ext uri="{BB962C8B-B14F-4D97-AF65-F5344CB8AC3E}">
        <p14:creationId xmlns:p14="http://schemas.microsoft.com/office/powerpoint/2010/main" val="20493144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24B5A1"/>
                </a:solidFill>
                <a:latin typeface="Arial"/>
              </a:rPr>
              <a:t>2.5  </a:t>
            </a:r>
            <a:r>
              <a:rPr lang="en-US" smtClean="0">
                <a:solidFill>
                  <a:srgbClr val="3380E6"/>
                </a:solidFill>
                <a:latin typeface="Arial"/>
              </a:rPr>
              <a:t>Arithmetic in C (Cont.)</a:t>
            </a:r>
          </a:p>
        </p:txBody>
      </p:sp>
      <p:sp>
        <p:nvSpPr>
          <p:cNvPr id="3" name="Text Placeholder 2"/>
          <p:cNvSpPr>
            <a:spLocks noGrp="1"/>
          </p:cNvSpPr>
          <p:nvPr>
            <p:ph type="body" idx="1"/>
          </p:nvPr>
        </p:nvSpPr>
        <p:spPr/>
        <p:txBody>
          <a:bodyPr>
            <a:normAutofit fontScale="92500" lnSpcReduction="10000"/>
          </a:bodyPr>
          <a:lstStyle/>
          <a:p>
            <a:pPr marL="109537" indent="0" eaLnBrk="1" hangingPunct="1">
              <a:lnSpc>
                <a:spcPct val="90000"/>
              </a:lnSpc>
              <a:buFont typeface="Wingdings 3" pitchFamily="18" charset="2"/>
              <a:buNone/>
              <a:defRPr/>
            </a:pPr>
            <a:r>
              <a:rPr lang="en-US" b="1" i="1" dirty="0" smtClean="0">
                <a:solidFill>
                  <a:srgbClr val="000000"/>
                </a:solidFill>
              </a:rPr>
              <a:t>Arithmetic Expressions in Straight-Line Form</a:t>
            </a:r>
          </a:p>
          <a:p>
            <a:pPr eaLnBrk="1" hangingPunct="1">
              <a:lnSpc>
                <a:spcPct val="90000"/>
              </a:lnSpc>
              <a:defRPr/>
            </a:pPr>
            <a:r>
              <a:rPr lang="en-US" sz="2600" dirty="0" smtClean="0">
                <a:solidFill>
                  <a:srgbClr val="000000"/>
                </a:solidFill>
              </a:rPr>
              <a:t>Arithmetic expressions in C must be written in </a:t>
            </a:r>
            <a:r>
              <a:rPr lang="en-US" sz="2600" dirty="0" smtClean="0">
                <a:solidFill>
                  <a:srgbClr val="0000FF"/>
                </a:solidFill>
              </a:rPr>
              <a:t>straight-line form </a:t>
            </a:r>
            <a:r>
              <a:rPr lang="en-US" sz="2600" dirty="0" smtClean="0">
                <a:solidFill>
                  <a:srgbClr val="000000"/>
                </a:solidFill>
              </a:rPr>
              <a:t>to facilitate entering programs into the computer.</a:t>
            </a:r>
          </a:p>
          <a:p>
            <a:pPr eaLnBrk="1" hangingPunct="1">
              <a:lnSpc>
                <a:spcPct val="90000"/>
              </a:lnSpc>
              <a:defRPr/>
            </a:pPr>
            <a:r>
              <a:rPr lang="en-US" sz="2600" dirty="0" smtClean="0">
                <a:solidFill>
                  <a:srgbClr val="000000"/>
                </a:solidFill>
              </a:rPr>
              <a:t>Thus, expressions such as “</a:t>
            </a:r>
            <a:r>
              <a:rPr lang="en-US" sz="2600" dirty="0" smtClean="0">
                <a:solidFill>
                  <a:srgbClr val="000000"/>
                </a:solidFill>
                <a:latin typeface="Consolas" panose="020B0609020204030204" pitchFamily="49" charset="0"/>
              </a:rPr>
              <a:t>a</a:t>
            </a:r>
            <a:r>
              <a:rPr lang="en-US" sz="2600" dirty="0" smtClean="0">
                <a:solidFill>
                  <a:srgbClr val="000000"/>
                </a:solidFill>
              </a:rPr>
              <a:t> divided by </a:t>
            </a:r>
            <a:r>
              <a:rPr lang="en-US" sz="2600" dirty="0" smtClean="0">
                <a:solidFill>
                  <a:srgbClr val="000000"/>
                </a:solidFill>
                <a:latin typeface="Consolas" panose="020B0609020204030204" pitchFamily="49" charset="0"/>
              </a:rPr>
              <a:t>b</a:t>
            </a:r>
            <a:r>
              <a:rPr lang="en-US" sz="2600" dirty="0" smtClean="0">
                <a:solidFill>
                  <a:srgbClr val="000000"/>
                </a:solidFill>
              </a:rPr>
              <a:t>” must be written as </a:t>
            </a:r>
            <a:r>
              <a:rPr lang="en-US" sz="2600" dirty="0" smtClean="0">
                <a:solidFill>
                  <a:srgbClr val="000000"/>
                </a:solidFill>
                <a:latin typeface="Consolas" panose="020B0609020204030204" pitchFamily="49" charset="0"/>
              </a:rPr>
              <a:t>a/b</a:t>
            </a:r>
            <a:r>
              <a:rPr lang="en-US" sz="2600" dirty="0" smtClean="0">
                <a:solidFill>
                  <a:srgbClr val="000000"/>
                </a:solidFill>
              </a:rPr>
              <a:t> so that all operators and operands appear in a straight line.</a:t>
            </a:r>
          </a:p>
          <a:p>
            <a:pPr eaLnBrk="1" hangingPunct="1">
              <a:lnSpc>
                <a:spcPct val="90000"/>
              </a:lnSpc>
              <a:defRPr/>
            </a:pPr>
            <a:r>
              <a:rPr lang="en-US" sz="2600" dirty="0" smtClean="0">
                <a:solidFill>
                  <a:srgbClr val="000000"/>
                </a:solidFill>
              </a:rPr>
              <a:t>The algebraic notation </a:t>
            </a:r>
          </a:p>
          <a:p>
            <a:pPr marL="365125" lvl="1" indent="0" eaLnBrk="1" hangingPunct="1">
              <a:lnSpc>
                <a:spcPct val="110000"/>
              </a:lnSpc>
              <a:spcBef>
                <a:spcPts val="0"/>
              </a:spcBef>
              <a:buFont typeface="Verdana" pitchFamily="34" charset="0"/>
              <a:buNone/>
              <a:defRPr/>
            </a:pPr>
            <a:r>
              <a:rPr lang="en-US" i="1" dirty="0" smtClean="0">
                <a:solidFill>
                  <a:srgbClr val="000000"/>
                </a:solidFill>
              </a:rPr>
              <a:t>a</a:t>
            </a:r>
          </a:p>
          <a:p>
            <a:pPr marL="365125" lvl="1" indent="0" eaLnBrk="1" hangingPunct="1">
              <a:lnSpc>
                <a:spcPct val="110000"/>
              </a:lnSpc>
              <a:spcBef>
                <a:spcPts val="0"/>
              </a:spcBef>
              <a:buFont typeface="Verdana" pitchFamily="34" charset="0"/>
              <a:buNone/>
              <a:defRPr/>
            </a:pPr>
            <a:r>
              <a:rPr lang="en-US" sz="500" i="1" dirty="0" smtClean="0">
                <a:solidFill>
                  <a:srgbClr val="000000"/>
                </a:solidFill>
              </a:rPr>
              <a:t>______</a:t>
            </a:r>
          </a:p>
          <a:p>
            <a:pPr marL="365125" lvl="1" indent="0" eaLnBrk="1" hangingPunct="1">
              <a:lnSpc>
                <a:spcPct val="110000"/>
              </a:lnSpc>
              <a:spcBef>
                <a:spcPts val="0"/>
              </a:spcBef>
              <a:buFont typeface="Verdana" pitchFamily="34" charset="0"/>
              <a:buNone/>
              <a:defRPr/>
            </a:pPr>
            <a:r>
              <a:rPr lang="en-US" i="1" dirty="0">
                <a:solidFill>
                  <a:srgbClr val="000000"/>
                </a:solidFill>
              </a:rPr>
              <a:t>b</a:t>
            </a:r>
            <a:endParaRPr lang="en-US" i="1" dirty="0" smtClean="0">
              <a:solidFill>
                <a:srgbClr val="000000"/>
              </a:solidFill>
            </a:endParaRPr>
          </a:p>
          <a:p>
            <a:pPr marL="365125" lvl="1" indent="0" eaLnBrk="1" hangingPunct="1">
              <a:lnSpc>
                <a:spcPct val="90000"/>
              </a:lnSpc>
              <a:buFont typeface="Verdana" pitchFamily="34" charset="0"/>
              <a:buNone/>
              <a:defRPr/>
            </a:pPr>
            <a:r>
              <a:rPr lang="en-US" sz="2600" dirty="0" smtClean="0">
                <a:solidFill>
                  <a:srgbClr val="000000"/>
                </a:solidFill>
              </a:rPr>
              <a:t>is generally not acceptable to compilers, although some special-purpose software packages do support more natural notation for complex mathematical expressions.</a:t>
            </a:r>
          </a:p>
        </p:txBody>
      </p:sp>
    </p:spTree>
    <p:extLst>
      <p:ext uri="{BB962C8B-B14F-4D97-AF65-F5344CB8AC3E}">
        <p14:creationId xmlns:p14="http://schemas.microsoft.com/office/powerpoint/2010/main" val="415613683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24B5A1"/>
                </a:solidFill>
                <a:latin typeface="Arial"/>
              </a:rPr>
              <a:t>2.5  </a:t>
            </a:r>
            <a:r>
              <a:rPr lang="en-US" smtClean="0">
                <a:solidFill>
                  <a:srgbClr val="3380E6"/>
                </a:solidFill>
                <a:latin typeface="Arial"/>
              </a:rPr>
              <a:t>Arithmetic in C (Cont.)</a:t>
            </a:r>
          </a:p>
        </p:txBody>
      </p:sp>
      <p:sp>
        <p:nvSpPr>
          <p:cNvPr id="92163" name="Text Placeholder 2"/>
          <p:cNvSpPr>
            <a:spLocks noGrp="1"/>
          </p:cNvSpPr>
          <p:nvPr>
            <p:ph type="body" idx="1"/>
          </p:nvPr>
        </p:nvSpPr>
        <p:spPr/>
        <p:txBody>
          <a:bodyPr/>
          <a:lstStyle/>
          <a:p>
            <a:pPr marL="109537" indent="0" eaLnBrk="1" hangingPunct="1">
              <a:buFont typeface="Wingdings 3" pitchFamily="18" charset="2"/>
              <a:buNone/>
              <a:defRPr/>
            </a:pPr>
            <a:r>
              <a:rPr lang="en-US" b="1" i="1" dirty="0" smtClean="0">
                <a:solidFill>
                  <a:srgbClr val="000000"/>
                </a:solidFill>
              </a:rPr>
              <a:t>Parentheses for Grouping </a:t>
            </a:r>
            <a:r>
              <a:rPr lang="en-US" b="1" i="1" dirty="0" err="1" smtClean="0">
                <a:solidFill>
                  <a:srgbClr val="000000"/>
                </a:solidFill>
              </a:rPr>
              <a:t>Subexpressions</a:t>
            </a:r>
            <a:endParaRPr lang="en-US" b="1" i="1" dirty="0" smtClean="0">
              <a:solidFill>
                <a:srgbClr val="000000"/>
              </a:solidFill>
            </a:endParaRPr>
          </a:p>
          <a:p>
            <a:pPr eaLnBrk="1" hangingPunct="1">
              <a:defRPr/>
            </a:pPr>
            <a:r>
              <a:rPr lang="en-US" dirty="0" smtClean="0">
                <a:solidFill>
                  <a:srgbClr val="000000"/>
                </a:solidFill>
              </a:rPr>
              <a:t>Parentheses are used in C expressions in the same manner as in algebraic expressions.</a:t>
            </a:r>
          </a:p>
          <a:p>
            <a:pPr eaLnBrk="1" hangingPunct="1">
              <a:defRPr/>
            </a:pPr>
            <a:r>
              <a:rPr lang="en-US" dirty="0" smtClean="0">
                <a:solidFill>
                  <a:srgbClr val="000000"/>
                </a:solidFill>
              </a:rPr>
              <a:t>For example, to multiply </a:t>
            </a:r>
            <a:r>
              <a:rPr lang="en-US" dirty="0" smtClean="0">
                <a:solidFill>
                  <a:srgbClr val="000000"/>
                </a:solidFill>
                <a:latin typeface="Consolas" panose="020B0609020204030204" pitchFamily="49" charset="0"/>
              </a:rPr>
              <a:t>a</a:t>
            </a:r>
            <a:r>
              <a:rPr lang="en-US" dirty="0" smtClean="0">
                <a:solidFill>
                  <a:srgbClr val="000000"/>
                </a:solidFill>
              </a:rPr>
              <a:t> times the quantity </a:t>
            </a:r>
            <a:r>
              <a:rPr lang="en-US" dirty="0" smtClean="0">
                <a:solidFill>
                  <a:srgbClr val="000000"/>
                </a:solidFill>
                <a:latin typeface="Consolas" panose="020B0609020204030204" pitchFamily="49" charset="0"/>
              </a:rPr>
              <a:t>b</a:t>
            </a:r>
            <a:r>
              <a:rPr lang="en-US" dirty="0" smtClean="0">
                <a:solidFill>
                  <a:srgbClr val="000000"/>
                </a:solidFill>
              </a:rPr>
              <a:t> </a:t>
            </a:r>
            <a:r>
              <a:rPr lang="en-US" dirty="0" smtClean="0">
                <a:solidFill>
                  <a:srgbClr val="000000"/>
                </a:solidFill>
                <a:latin typeface="Consolas" panose="020B0609020204030204" pitchFamily="49" charset="0"/>
              </a:rPr>
              <a:t>+</a:t>
            </a:r>
            <a:r>
              <a:rPr lang="en-US" dirty="0" smtClean="0">
                <a:solidFill>
                  <a:srgbClr val="000000"/>
                </a:solidFill>
              </a:rPr>
              <a:t> </a:t>
            </a:r>
            <a:r>
              <a:rPr lang="en-US" dirty="0" smtClean="0">
                <a:solidFill>
                  <a:srgbClr val="000000"/>
                </a:solidFill>
                <a:latin typeface="Consolas" panose="020B0609020204030204" pitchFamily="49" charset="0"/>
              </a:rPr>
              <a:t>c</a:t>
            </a:r>
            <a:r>
              <a:rPr lang="en-US" dirty="0" smtClean="0">
                <a:solidFill>
                  <a:srgbClr val="000000"/>
                </a:solidFill>
              </a:rPr>
              <a:t> we write </a:t>
            </a:r>
            <a:r>
              <a:rPr lang="en-US" dirty="0" smtClean="0">
                <a:solidFill>
                  <a:srgbClr val="000000"/>
                </a:solidFill>
                <a:latin typeface="Consolas" panose="020B0609020204030204" pitchFamily="49" charset="0"/>
              </a:rPr>
              <a:t>a</a:t>
            </a:r>
            <a:r>
              <a:rPr lang="en-US" dirty="0" smtClean="0">
                <a:solidFill>
                  <a:srgbClr val="000000"/>
                </a:solidFill>
              </a:rPr>
              <a:t> </a:t>
            </a:r>
            <a:r>
              <a:rPr lang="en-US" dirty="0" smtClean="0">
                <a:solidFill>
                  <a:srgbClr val="000000"/>
                </a:solidFill>
                <a:latin typeface="Consolas" panose="020B0609020204030204" pitchFamily="49" charset="0"/>
              </a:rPr>
              <a:t>*</a:t>
            </a:r>
            <a:r>
              <a:rPr lang="en-US" dirty="0" smtClean="0">
                <a:solidFill>
                  <a:srgbClr val="000000"/>
                </a:solidFill>
              </a:rPr>
              <a:t> </a:t>
            </a:r>
            <a:r>
              <a:rPr lang="en-US" dirty="0" smtClean="0">
                <a:solidFill>
                  <a:srgbClr val="000000"/>
                </a:solidFill>
                <a:latin typeface="Consolas" panose="020B0609020204030204" pitchFamily="49" charset="0"/>
              </a:rPr>
              <a:t>(</a:t>
            </a:r>
            <a:r>
              <a:rPr lang="en-US" dirty="0" smtClean="0">
                <a:solidFill>
                  <a:srgbClr val="000000"/>
                </a:solidFill>
              </a:rPr>
              <a:t> </a:t>
            </a:r>
            <a:r>
              <a:rPr lang="en-US" dirty="0" smtClean="0">
                <a:solidFill>
                  <a:srgbClr val="000000"/>
                </a:solidFill>
                <a:latin typeface="Consolas" panose="020B0609020204030204" pitchFamily="49" charset="0"/>
              </a:rPr>
              <a:t>b</a:t>
            </a:r>
            <a:r>
              <a:rPr lang="en-US" dirty="0" smtClean="0">
                <a:solidFill>
                  <a:srgbClr val="000000"/>
                </a:solidFill>
              </a:rPr>
              <a:t> </a:t>
            </a:r>
            <a:r>
              <a:rPr lang="en-US" dirty="0" smtClean="0">
                <a:solidFill>
                  <a:srgbClr val="000000"/>
                </a:solidFill>
                <a:latin typeface="Consolas" panose="020B0609020204030204" pitchFamily="49" charset="0"/>
              </a:rPr>
              <a:t>+</a:t>
            </a:r>
            <a:r>
              <a:rPr lang="en-US" dirty="0" smtClean="0">
                <a:solidFill>
                  <a:srgbClr val="000000"/>
                </a:solidFill>
              </a:rPr>
              <a:t> </a:t>
            </a:r>
            <a:r>
              <a:rPr lang="en-US" dirty="0" smtClean="0">
                <a:solidFill>
                  <a:srgbClr val="000000"/>
                </a:solidFill>
                <a:latin typeface="Consolas" panose="020B0609020204030204" pitchFamily="49" charset="0"/>
              </a:rPr>
              <a:t>c</a:t>
            </a:r>
            <a:r>
              <a:rPr lang="en-US" dirty="0" smtClean="0">
                <a:solidFill>
                  <a:srgbClr val="000000"/>
                </a:solidFill>
              </a:rPr>
              <a:t> </a:t>
            </a:r>
            <a:r>
              <a:rPr lang="en-US" dirty="0" smtClean="0">
                <a:solidFill>
                  <a:srgbClr val="000000"/>
                </a:solidFill>
                <a:latin typeface="Consolas" panose="020B0609020204030204" pitchFamily="49" charset="0"/>
              </a:rPr>
              <a:t>)</a:t>
            </a:r>
            <a:r>
              <a:rPr lang="en-US" dirty="0" smtClean="0">
                <a:solidFill>
                  <a:srgbClr val="000000"/>
                </a:solidFill>
              </a:rPr>
              <a:t>.</a:t>
            </a:r>
          </a:p>
        </p:txBody>
      </p:sp>
    </p:spTree>
    <p:extLst>
      <p:ext uri="{BB962C8B-B14F-4D97-AF65-F5344CB8AC3E}">
        <p14:creationId xmlns:p14="http://schemas.microsoft.com/office/powerpoint/2010/main" val="20095341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2.2  </a:t>
            </a:r>
            <a:r>
              <a:rPr lang="en-US" dirty="0" smtClean="0">
                <a:solidFill>
                  <a:srgbClr val="3380E6"/>
                </a:solidFill>
                <a:latin typeface="Arial"/>
              </a:rPr>
              <a:t>A Simple C Program: </a:t>
            </a:r>
            <a:br>
              <a:rPr lang="en-US" dirty="0" smtClean="0">
                <a:solidFill>
                  <a:srgbClr val="3380E6"/>
                </a:solidFill>
                <a:latin typeface="Arial"/>
              </a:rPr>
            </a:br>
            <a:r>
              <a:rPr lang="en-US" dirty="0" smtClean="0">
                <a:solidFill>
                  <a:srgbClr val="3380E6"/>
                </a:solidFill>
                <a:latin typeface="Arial"/>
              </a:rPr>
              <a:t>Printing a Line of Text (Cont.)</a:t>
            </a:r>
          </a:p>
        </p:txBody>
      </p:sp>
      <p:sp>
        <p:nvSpPr>
          <p:cNvPr id="16387" name="Text Placeholder 2"/>
          <p:cNvSpPr>
            <a:spLocks noGrp="1"/>
          </p:cNvSpPr>
          <p:nvPr>
            <p:ph type="body" idx="1"/>
          </p:nvPr>
        </p:nvSpPr>
        <p:spPr/>
        <p:txBody>
          <a:bodyPr>
            <a:normAutofit/>
          </a:bodyPr>
          <a:lstStyle/>
          <a:p>
            <a:r>
              <a:rPr lang="en-US" altLang="en-US" dirty="0" smtClean="0">
                <a:solidFill>
                  <a:srgbClr val="00BF00"/>
                </a:solidFill>
                <a:latin typeface="Consolas" panose="020B0609020204030204" pitchFamily="49" charset="0"/>
              </a:rPr>
              <a:t>// Fig. 2.1: fig02_01.c</a:t>
            </a:r>
            <a:br>
              <a:rPr lang="en-US" altLang="en-US" dirty="0" smtClean="0">
                <a:solidFill>
                  <a:srgbClr val="00BF00"/>
                </a:solidFill>
                <a:latin typeface="Consolas" panose="020B0609020204030204" pitchFamily="49" charset="0"/>
              </a:rPr>
            </a:br>
            <a:r>
              <a:rPr lang="en-US" altLang="en-US" dirty="0" smtClean="0">
                <a:solidFill>
                  <a:srgbClr val="00BF00"/>
                </a:solidFill>
                <a:latin typeface="Consolas" panose="020B0609020204030204" pitchFamily="49" charset="0"/>
              </a:rPr>
              <a:t>// A first program in C</a:t>
            </a:r>
          </a:p>
          <a:p>
            <a:pPr lvl="1"/>
            <a:r>
              <a:rPr lang="en-US" altLang="en-US" dirty="0" smtClean="0">
                <a:solidFill>
                  <a:srgbClr val="000000"/>
                </a:solidFill>
              </a:rPr>
              <a:t>begin with</a:t>
            </a:r>
            <a:r>
              <a:rPr lang="en-US" altLang="en-US" dirty="0" smtClean="0">
                <a:solidFill>
                  <a:srgbClr val="000000"/>
                </a:solidFill>
                <a:latin typeface="Consolas" panose="020B0609020204030204" pitchFamily="49" charset="0"/>
              </a:rPr>
              <a:t> //, </a:t>
            </a:r>
            <a:r>
              <a:rPr lang="en-US" altLang="en-US" dirty="0" smtClean="0">
                <a:solidFill>
                  <a:srgbClr val="000000"/>
                </a:solidFill>
              </a:rPr>
              <a:t>indicating that these two lines are </a:t>
            </a:r>
            <a:r>
              <a:rPr lang="en-US" altLang="en-US" dirty="0" smtClean="0">
                <a:solidFill>
                  <a:srgbClr val="0000FF"/>
                </a:solidFill>
              </a:rPr>
              <a:t>comments</a:t>
            </a:r>
            <a:r>
              <a:rPr lang="en-US" altLang="en-US" dirty="0" smtClean="0">
                <a:solidFill>
                  <a:srgbClr val="000000"/>
                </a:solidFill>
              </a:rPr>
              <a:t>.</a:t>
            </a:r>
          </a:p>
          <a:p>
            <a:pPr lvl="1"/>
            <a:r>
              <a:rPr lang="en-US" altLang="en-US" dirty="0" smtClean="0">
                <a:solidFill>
                  <a:srgbClr val="000000"/>
                </a:solidFill>
              </a:rPr>
              <a:t>Comments </a:t>
            </a:r>
            <a:r>
              <a:rPr lang="en-US" altLang="en-US" dirty="0" smtClean="0">
                <a:solidFill>
                  <a:srgbClr val="0000FF"/>
                </a:solidFill>
              </a:rPr>
              <a:t>document programs</a:t>
            </a:r>
            <a:r>
              <a:rPr lang="en-US" altLang="en-US" dirty="0" smtClean="0">
                <a:solidFill>
                  <a:srgbClr val="000000"/>
                </a:solidFill>
              </a:rPr>
              <a:t> and improve program readability.</a:t>
            </a:r>
          </a:p>
          <a:p>
            <a:pPr lvl="1"/>
            <a:r>
              <a:rPr lang="en-US" altLang="en-US" dirty="0" smtClean="0">
                <a:solidFill>
                  <a:srgbClr val="000000"/>
                </a:solidFill>
              </a:rPr>
              <a:t>Comments do not cause the computer to perform any action when the program is run.</a:t>
            </a:r>
          </a:p>
        </p:txBody>
      </p:sp>
    </p:spTree>
    <p:extLst>
      <p:ext uri="{BB962C8B-B14F-4D97-AF65-F5344CB8AC3E}">
        <p14:creationId xmlns:p14="http://schemas.microsoft.com/office/powerpoint/2010/main" val="77477296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24B5A1"/>
                </a:solidFill>
                <a:latin typeface="Arial"/>
              </a:rPr>
              <a:t>2.5  </a:t>
            </a:r>
            <a:r>
              <a:rPr lang="en-US" smtClean="0">
                <a:solidFill>
                  <a:srgbClr val="3380E6"/>
                </a:solidFill>
                <a:latin typeface="Arial"/>
              </a:rPr>
              <a:t>Arithmetic in C (Cont.)</a:t>
            </a:r>
          </a:p>
        </p:txBody>
      </p:sp>
      <p:sp>
        <p:nvSpPr>
          <p:cNvPr id="3" name="Text Placeholder 2"/>
          <p:cNvSpPr>
            <a:spLocks noGrp="1"/>
          </p:cNvSpPr>
          <p:nvPr>
            <p:ph type="body" idx="1"/>
          </p:nvPr>
        </p:nvSpPr>
        <p:spPr/>
        <p:txBody>
          <a:bodyPr>
            <a:normAutofit fontScale="92500" lnSpcReduction="20000"/>
          </a:bodyPr>
          <a:lstStyle/>
          <a:p>
            <a:pPr marL="109537" indent="0" eaLnBrk="1" hangingPunct="1">
              <a:lnSpc>
                <a:spcPct val="90000"/>
              </a:lnSpc>
              <a:buFont typeface="Wingdings 3" pitchFamily="18" charset="2"/>
              <a:buNone/>
              <a:defRPr/>
            </a:pPr>
            <a:r>
              <a:rPr lang="en-US" b="1" i="1" dirty="0" smtClean="0">
                <a:solidFill>
                  <a:srgbClr val="000000"/>
                </a:solidFill>
              </a:rPr>
              <a:t>Rules of Operator Precedence</a:t>
            </a:r>
          </a:p>
          <a:p>
            <a:pPr eaLnBrk="1" hangingPunct="1">
              <a:lnSpc>
                <a:spcPct val="90000"/>
              </a:lnSpc>
              <a:defRPr/>
            </a:pPr>
            <a:r>
              <a:rPr lang="en-US" dirty="0" smtClean="0">
                <a:solidFill>
                  <a:srgbClr val="000000"/>
                </a:solidFill>
              </a:rPr>
              <a:t>C applies the operators in arithmetic expressions in a precise sequence determined by the following </a:t>
            </a:r>
            <a:r>
              <a:rPr lang="en-US" dirty="0" smtClean="0">
                <a:solidFill>
                  <a:srgbClr val="0000FF"/>
                </a:solidFill>
              </a:rPr>
              <a:t>rules of operator precedence</a:t>
            </a:r>
            <a:r>
              <a:rPr lang="en-US" dirty="0" smtClean="0">
                <a:solidFill>
                  <a:srgbClr val="000000"/>
                </a:solidFill>
              </a:rPr>
              <a:t>, which are generally the same as those in algebra:</a:t>
            </a:r>
          </a:p>
          <a:p>
            <a:pPr lvl="1" eaLnBrk="1" hangingPunct="1">
              <a:lnSpc>
                <a:spcPct val="90000"/>
              </a:lnSpc>
              <a:defRPr/>
            </a:pPr>
            <a:r>
              <a:rPr lang="en-US" dirty="0" smtClean="0">
                <a:solidFill>
                  <a:srgbClr val="000000"/>
                </a:solidFill>
              </a:rPr>
              <a:t>Operators in expressions contained within pairs of parentheses are evaluated first. Parentheses are said to be at the “highest level of precedence.” In cases of </a:t>
            </a:r>
            <a:r>
              <a:rPr lang="en-US" dirty="0" smtClean="0">
                <a:solidFill>
                  <a:srgbClr val="0000FF"/>
                </a:solidFill>
              </a:rPr>
              <a:t>nested</a:t>
            </a:r>
            <a:r>
              <a:rPr lang="en-US" dirty="0" smtClean="0">
                <a:solidFill>
                  <a:srgbClr val="000000"/>
                </a:solidFill>
              </a:rPr>
              <a:t>, or </a:t>
            </a:r>
            <a:r>
              <a:rPr lang="en-US" dirty="0" smtClean="0">
                <a:solidFill>
                  <a:srgbClr val="0000FF"/>
                </a:solidFill>
              </a:rPr>
              <a:t>embedded</a:t>
            </a:r>
            <a:r>
              <a:rPr lang="en-US" dirty="0" smtClean="0">
                <a:solidFill>
                  <a:srgbClr val="000000"/>
                </a:solidFill>
              </a:rPr>
              <a:t>,</a:t>
            </a:r>
            <a:r>
              <a:rPr lang="en-US" dirty="0" smtClean="0">
                <a:solidFill>
                  <a:srgbClr val="0000FF"/>
                </a:solidFill>
              </a:rPr>
              <a:t> parentheses</a:t>
            </a:r>
            <a:r>
              <a:rPr lang="en-US" dirty="0" smtClean="0">
                <a:solidFill>
                  <a:srgbClr val="000000"/>
                </a:solidFill>
              </a:rPr>
              <a:t>, such as</a:t>
            </a:r>
          </a:p>
          <a:p>
            <a:pPr lvl="2" eaLnBrk="1" hangingPunct="1">
              <a:lnSpc>
                <a:spcPct val="90000"/>
              </a:lnSpc>
              <a:defRPr/>
            </a:pPr>
            <a:r>
              <a:rPr lang="en-US" dirty="0" smtClean="0">
                <a:solidFill>
                  <a:srgbClr val="000000"/>
                </a:solidFill>
                <a:latin typeface="Consolas" panose="020B0609020204030204" pitchFamily="49" charset="0"/>
              </a:rPr>
              <a:t>    ( ( a + b ) + c )</a:t>
            </a:r>
          </a:p>
          <a:p>
            <a:pPr marL="630238" lvl="2" indent="0" eaLnBrk="1" hangingPunct="1">
              <a:lnSpc>
                <a:spcPct val="90000"/>
              </a:lnSpc>
              <a:buFont typeface="Wingdings 2" pitchFamily="18" charset="2"/>
              <a:buNone/>
              <a:defRPr/>
            </a:pPr>
            <a:r>
              <a:rPr lang="en-US" sz="2300" dirty="0" smtClean="0">
                <a:solidFill>
                  <a:srgbClr val="000000"/>
                </a:solidFill>
              </a:rPr>
              <a:t>the operators in the innermost pair of parentheses are applied first. </a:t>
            </a:r>
          </a:p>
        </p:txBody>
      </p:sp>
    </p:spTree>
    <p:extLst>
      <p:ext uri="{BB962C8B-B14F-4D97-AF65-F5344CB8AC3E}">
        <p14:creationId xmlns:p14="http://schemas.microsoft.com/office/powerpoint/2010/main" val="290592737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24B5A1"/>
                </a:solidFill>
                <a:latin typeface="Arial"/>
              </a:rPr>
              <a:t>2.5  </a:t>
            </a:r>
            <a:r>
              <a:rPr lang="en-US" smtClean="0">
                <a:solidFill>
                  <a:srgbClr val="3380E6"/>
                </a:solidFill>
                <a:latin typeface="Arial"/>
              </a:rPr>
              <a:t>Arithmetic in C (Cont.)</a:t>
            </a:r>
          </a:p>
        </p:txBody>
      </p:sp>
      <p:sp>
        <p:nvSpPr>
          <p:cNvPr id="83971" name="Text Placeholder 2"/>
          <p:cNvSpPr>
            <a:spLocks noGrp="1"/>
          </p:cNvSpPr>
          <p:nvPr>
            <p:ph type="body" idx="1"/>
          </p:nvPr>
        </p:nvSpPr>
        <p:spPr/>
        <p:txBody>
          <a:bodyPr>
            <a:normAutofit fontScale="85000" lnSpcReduction="10000"/>
          </a:bodyPr>
          <a:lstStyle/>
          <a:p>
            <a:pPr lvl="1" eaLnBrk="1" hangingPunct="1"/>
            <a:r>
              <a:rPr lang="en-US" altLang="en-US" dirty="0" smtClean="0">
                <a:solidFill>
                  <a:srgbClr val="000000"/>
                </a:solidFill>
              </a:rPr>
              <a:t>Multiplication, division and remainder operations are applied next. If an expression contains several multiplication, division and remainder operations, evaluation proceeds from left to right. Multiplication, division and remainder are said to be on the same level of precedence.</a:t>
            </a:r>
          </a:p>
          <a:p>
            <a:pPr lvl="1" eaLnBrk="1" hangingPunct="1"/>
            <a:r>
              <a:rPr lang="en-US" altLang="en-US" dirty="0" smtClean="0">
                <a:solidFill>
                  <a:srgbClr val="000000"/>
                </a:solidFill>
              </a:rPr>
              <a:t>Addition and subtraction operations are evaluated next. If an expression contains several addition and subtraction operations, evaluation proceeds from left to right. Addition and subtraction also have the same level of precedence, which is lower than the precedence of the multiplication, division and remainder operations.</a:t>
            </a:r>
          </a:p>
          <a:p>
            <a:pPr lvl="1" eaLnBrk="1" hangingPunct="1"/>
            <a:r>
              <a:rPr lang="en-US" altLang="en-US" dirty="0" smtClean="0">
                <a:solidFill>
                  <a:srgbClr val="000000"/>
                </a:solidFill>
              </a:rPr>
              <a:t>The assignment operator (</a:t>
            </a:r>
            <a:r>
              <a:rPr lang="en-US" altLang="en-US" dirty="0" smtClean="0">
                <a:solidFill>
                  <a:srgbClr val="000000"/>
                </a:solidFill>
                <a:latin typeface="Consolas" panose="020B0609020204030204" pitchFamily="49" charset="0"/>
              </a:rPr>
              <a:t>=</a:t>
            </a:r>
            <a:r>
              <a:rPr lang="en-US" altLang="en-US" dirty="0" smtClean="0">
                <a:solidFill>
                  <a:srgbClr val="000000"/>
                </a:solidFill>
              </a:rPr>
              <a:t>) is evaluated last.</a:t>
            </a:r>
          </a:p>
        </p:txBody>
      </p:sp>
    </p:spTree>
    <p:extLst>
      <p:ext uri="{BB962C8B-B14F-4D97-AF65-F5344CB8AC3E}">
        <p14:creationId xmlns:p14="http://schemas.microsoft.com/office/powerpoint/2010/main" val="16217533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24B5A1"/>
                </a:solidFill>
                <a:latin typeface="Arial"/>
              </a:rPr>
              <a:t>2.5  </a:t>
            </a:r>
            <a:r>
              <a:rPr lang="en-US" smtClean="0">
                <a:solidFill>
                  <a:srgbClr val="3380E6"/>
                </a:solidFill>
                <a:latin typeface="Arial"/>
              </a:rPr>
              <a:t>Arithmetic in C (Cont.)</a:t>
            </a:r>
          </a:p>
        </p:txBody>
      </p:sp>
      <p:sp>
        <p:nvSpPr>
          <p:cNvPr id="84995" name="Text Placeholder 2"/>
          <p:cNvSpPr>
            <a:spLocks noGrp="1"/>
          </p:cNvSpPr>
          <p:nvPr>
            <p:ph type="body" idx="1"/>
          </p:nvPr>
        </p:nvSpPr>
        <p:spPr/>
        <p:txBody>
          <a:bodyPr>
            <a:normAutofit fontScale="92500"/>
          </a:bodyPr>
          <a:lstStyle/>
          <a:p>
            <a:pPr eaLnBrk="1" hangingPunct="1"/>
            <a:r>
              <a:rPr lang="en-US" altLang="en-US" dirty="0" smtClean="0">
                <a:solidFill>
                  <a:srgbClr val="000000"/>
                </a:solidFill>
              </a:rPr>
              <a:t>The rules of operator precedence specify the order C uses to evaluate expressions. When we say evaluation proceeds from left to right, we’re referring to the </a:t>
            </a:r>
            <a:r>
              <a:rPr lang="en-US" altLang="en-US" dirty="0" smtClean="0">
                <a:solidFill>
                  <a:srgbClr val="0000FF"/>
                </a:solidFill>
              </a:rPr>
              <a:t>associativity </a:t>
            </a:r>
            <a:r>
              <a:rPr lang="en-US" altLang="en-US" dirty="0" smtClean="0">
                <a:solidFill>
                  <a:srgbClr val="000000"/>
                </a:solidFill>
              </a:rPr>
              <a:t>of the operators.</a:t>
            </a:r>
          </a:p>
          <a:p>
            <a:pPr eaLnBrk="1" hangingPunct="1"/>
            <a:r>
              <a:rPr lang="en-US" altLang="en-US" dirty="0" smtClean="0">
                <a:solidFill>
                  <a:srgbClr val="000000"/>
                </a:solidFill>
              </a:rPr>
              <a:t>We’ll see that some operators associate from right to left.</a:t>
            </a:r>
          </a:p>
          <a:p>
            <a:pPr eaLnBrk="1" hangingPunct="1"/>
            <a:r>
              <a:rPr lang="en-US" altLang="en-US" dirty="0" smtClean="0">
                <a:solidFill>
                  <a:srgbClr val="000000"/>
                </a:solidFill>
              </a:rPr>
              <a:t>Figure 2.10 summarizes these rules of operator precedence for the operators we’ve seen so far.</a:t>
            </a:r>
          </a:p>
        </p:txBody>
      </p:sp>
    </p:spTree>
    <p:extLst>
      <p:ext uri="{BB962C8B-B14F-4D97-AF65-F5344CB8AC3E}">
        <p14:creationId xmlns:p14="http://schemas.microsoft.com/office/powerpoint/2010/main" val="4005011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2_Page_30"/>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66175" y="0"/>
            <a:ext cx="8215825" cy="6348124"/>
          </a:xfrm>
          <a:prstGeom prst="rect">
            <a:avLst/>
          </a:prstGeom>
          <a:noFill/>
          <a:ln>
            <a:noFill/>
          </a:ln>
        </p:spPr>
      </p:pic>
    </p:spTree>
    <p:extLst>
      <p:ext uri="{BB962C8B-B14F-4D97-AF65-F5344CB8AC3E}">
        <p14:creationId xmlns:p14="http://schemas.microsoft.com/office/powerpoint/2010/main" val="28100214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24B5A1"/>
                </a:solidFill>
                <a:latin typeface="Arial"/>
              </a:rPr>
              <a:t>2.5  </a:t>
            </a:r>
            <a:r>
              <a:rPr lang="en-US" smtClean="0">
                <a:solidFill>
                  <a:srgbClr val="3380E6"/>
                </a:solidFill>
                <a:latin typeface="Arial"/>
              </a:rPr>
              <a:t>Arithmetic in C (Cont.)</a:t>
            </a:r>
          </a:p>
        </p:txBody>
      </p:sp>
      <p:sp>
        <p:nvSpPr>
          <p:cNvPr id="87043" name="Text Placeholder 2"/>
          <p:cNvSpPr>
            <a:spLocks noGrp="1"/>
          </p:cNvSpPr>
          <p:nvPr>
            <p:ph type="body" idx="1"/>
          </p:nvPr>
        </p:nvSpPr>
        <p:spPr/>
        <p:txBody>
          <a:bodyPr/>
          <a:lstStyle/>
          <a:p>
            <a:pPr eaLnBrk="1" hangingPunct="1"/>
            <a:r>
              <a:rPr lang="en-US" altLang="en-US" dirty="0" smtClean="0">
                <a:solidFill>
                  <a:srgbClr val="000000"/>
                </a:solidFill>
              </a:rPr>
              <a:t>Figure 2.11 illustrates the order in which the operators are applied.</a:t>
            </a:r>
          </a:p>
        </p:txBody>
      </p:sp>
    </p:spTree>
    <p:extLst>
      <p:ext uri="{BB962C8B-B14F-4D97-AF65-F5344CB8AC3E}">
        <p14:creationId xmlns:p14="http://schemas.microsoft.com/office/powerpoint/2010/main" val="151600204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2_Page_31"/>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248650" cy="6373487"/>
          </a:xfrm>
          <a:prstGeom prst="rect">
            <a:avLst/>
          </a:prstGeom>
          <a:noFill/>
          <a:ln>
            <a:noFill/>
          </a:ln>
        </p:spPr>
      </p:pic>
    </p:spTree>
    <p:extLst>
      <p:ext uri="{BB962C8B-B14F-4D97-AF65-F5344CB8AC3E}">
        <p14:creationId xmlns:p14="http://schemas.microsoft.com/office/powerpoint/2010/main" val="10506680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24B5A1"/>
                </a:solidFill>
                <a:latin typeface="Arial"/>
              </a:rPr>
              <a:t>2.5  </a:t>
            </a:r>
            <a:r>
              <a:rPr lang="en-US" smtClean="0">
                <a:solidFill>
                  <a:srgbClr val="3380E6"/>
                </a:solidFill>
                <a:latin typeface="Arial"/>
              </a:rPr>
              <a:t>Arithmetic in C (Cont.)</a:t>
            </a:r>
          </a:p>
        </p:txBody>
      </p:sp>
      <p:sp>
        <p:nvSpPr>
          <p:cNvPr id="89091" name="Text Placeholder 2"/>
          <p:cNvSpPr>
            <a:spLocks noGrp="1"/>
          </p:cNvSpPr>
          <p:nvPr>
            <p:ph type="body" idx="1"/>
          </p:nvPr>
        </p:nvSpPr>
        <p:spPr/>
        <p:txBody>
          <a:bodyPr/>
          <a:lstStyle/>
          <a:p>
            <a:pPr eaLnBrk="1" hangingPunct="1"/>
            <a:r>
              <a:rPr lang="en-US" altLang="en-US" dirty="0" smtClean="0">
                <a:solidFill>
                  <a:srgbClr val="000000"/>
                </a:solidFill>
              </a:rPr>
              <a:t>As in algebra, it’s acceptable to place unnecessary parentheses in an expression to make the expression clearer.</a:t>
            </a:r>
          </a:p>
          <a:p>
            <a:pPr eaLnBrk="1" hangingPunct="1"/>
            <a:r>
              <a:rPr lang="en-US" altLang="en-US" dirty="0" smtClean="0">
                <a:solidFill>
                  <a:srgbClr val="000000"/>
                </a:solidFill>
              </a:rPr>
              <a:t>These are called </a:t>
            </a:r>
            <a:r>
              <a:rPr lang="en-US" altLang="en-US" dirty="0" smtClean="0">
                <a:solidFill>
                  <a:srgbClr val="0000FF"/>
                </a:solidFill>
              </a:rPr>
              <a:t>redundant parentheses</a:t>
            </a:r>
            <a:r>
              <a:rPr lang="en-US" altLang="en-US" dirty="0" smtClean="0">
                <a:solidFill>
                  <a:srgbClr val="000000"/>
                </a:solidFill>
              </a:rPr>
              <a:t>.</a:t>
            </a:r>
          </a:p>
        </p:txBody>
      </p:sp>
    </p:spTree>
    <p:extLst>
      <p:ext uri="{BB962C8B-B14F-4D97-AF65-F5344CB8AC3E}">
        <p14:creationId xmlns:p14="http://schemas.microsoft.com/office/powerpoint/2010/main" val="322065105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2.6  </a:t>
            </a:r>
            <a:r>
              <a:rPr lang="en-US" dirty="0" smtClean="0">
                <a:solidFill>
                  <a:srgbClr val="3380E6"/>
                </a:solidFill>
                <a:latin typeface="Arial"/>
              </a:rPr>
              <a:t>Decision Making: Equality and Relational Operators</a:t>
            </a:r>
          </a:p>
        </p:txBody>
      </p:sp>
      <p:sp>
        <p:nvSpPr>
          <p:cNvPr id="3" name="Text Placeholder 2"/>
          <p:cNvSpPr>
            <a:spLocks noGrp="1"/>
          </p:cNvSpPr>
          <p:nvPr>
            <p:ph type="body" idx="1"/>
          </p:nvPr>
        </p:nvSpPr>
        <p:spPr/>
        <p:txBody>
          <a:bodyPr>
            <a:normAutofit fontScale="92500" lnSpcReduction="20000"/>
          </a:bodyPr>
          <a:lstStyle/>
          <a:p>
            <a:pPr eaLnBrk="1" hangingPunct="1">
              <a:lnSpc>
                <a:spcPct val="90000"/>
              </a:lnSpc>
              <a:defRPr/>
            </a:pPr>
            <a:r>
              <a:rPr lang="en-US" dirty="0" smtClean="0">
                <a:solidFill>
                  <a:srgbClr val="000000"/>
                </a:solidFill>
              </a:rPr>
              <a:t>Executable C statements either perform actions (such as calculations or input or output of data) or make </a:t>
            </a:r>
            <a:r>
              <a:rPr lang="en-US" dirty="0" smtClean="0">
                <a:solidFill>
                  <a:srgbClr val="0000FF"/>
                </a:solidFill>
              </a:rPr>
              <a:t>decisions</a:t>
            </a:r>
            <a:r>
              <a:rPr lang="en-US" dirty="0" smtClean="0">
                <a:solidFill>
                  <a:srgbClr val="000000"/>
                </a:solidFill>
              </a:rPr>
              <a:t> (we’ll soon see several examples of these).</a:t>
            </a:r>
          </a:p>
          <a:p>
            <a:pPr eaLnBrk="1" hangingPunct="1">
              <a:lnSpc>
                <a:spcPct val="90000"/>
              </a:lnSpc>
              <a:defRPr/>
            </a:pPr>
            <a:r>
              <a:rPr lang="en-US" dirty="0" smtClean="0">
                <a:solidFill>
                  <a:srgbClr val="000000"/>
                </a:solidFill>
              </a:rPr>
              <a:t>We might make a decision in a program, for example, to determine whether a person’s grade on an exam is greater than or equal to 60 and whether the program should print the message “Congratulations! You passed.” </a:t>
            </a:r>
          </a:p>
          <a:p>
            <a:pPr eaLnBrk="1" hangingPunct="1">
              <a:lnSpc>
                <a:spcPct val="90000"/>
              </a:lnSpc>
              <a:defRPr/>
            </a:pPr>
            <a:r>
              <a:rPr lang="en-US" dirty="0" smtClean="0">
                <a:solidFill>
                  <a:srgbClr val="000000"/>
                </a:solidFill>
              </a:rPr>
              <a:t>This section introduces a simple version of C’s </a:t>
            </a:r>
            <a:r>
              <a:rPr lang="en-US" dirty="0" smtClean="0">
                <a:solidFill>
                  <a:srgbClr val="0000FF"/>
                </a:solidFill>
                <a:latin typeface="LucidaSansTypewriter" pitchFamily="49" charset="0"/>
              </a:rPr>
              <a:t>if</a:t>
            </a:r>
            <a:r>
              <a:rPr lang="en-US" dirty="0" smtClean="0">
                <a:solidFill>
                  <a:srgbClr val="000000"/>
                </a:solidFill>
              </a:rPr>
              <a:t> </a:t>
            </a:r>
            <a:r>
              <a:rPr lang="en-US" dirty="0" smtClean="0">
                <a:solidFill>
                  <a:srgbClr val="0000FF"/>
                </a:solidFill>
              </a:rPr>
              <a:t>statement</a:t>
            </a:r>
            <a:r>
              <a:rPr lang="en-US" dirty="0" smtClean="0">
                <a:solidFill>
                  <a:srgbClr val="000000"/>
                </a:solidFill>
              </a:rPr>
              <a:t> that allows a program to make a decision based on the truth or falsity of a statement of fact called a </a:t>
            </a:r>
            <a:r>
              <a:rPr lang="en-US" dirty="0" smtClean="0">
                <a:solidFill>
                  <a:srgbClr val="0000FF"/>
                </a:solidFill>
              </a:rPr>
              <a:t>condition</a:t>
            </a:r>
            <a:r>
              <a:rPr lang="en-US" dirty="0" smtClean="0">
                <a:solidFill>
                  <a:srgbClr val="000000"/>
                </a:solidFill>
              </a:rPr>
              <a:t>.</a:t>
            </a:r>
          </a:p>
        </p:txBody>
      </p:sp>
    </p:spTree>
    <p:extLst>
      <p:ext uri="{BB962C8B-B14F-4D97-AF65-F5344CB8AC3E}">
        <p14:creationId xmlns:p14="http://schemas.microsoft.com/office/powerpoint/2010/main" val="35076774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solidFill>
                  <a:srgbClr val="24B5A1"/>
                </a:solidFill>
                <a:latin typeface="Arial"/>
              </a:rPr>
              <a:t>2.6  </a:t>
            </a:r>
            <a:r>
              <a:rPr lang="en-US" dirty="0">
                <a:solidFill>
                  <a:srgbClr val="3380E6"/>
                </a:solidFill>
                <a:latin typeface="Arial"/>
              </a:rPr>
              <a:t>Decision Making: Equality and Relational Operators</a:t>
            </a:r>
            <a:endParaRPr lang="en-US" dirty="0" smtClean="0">
              <a:solidFill>
                <a:srgbClr val="3380E6"/>
              </a:solidFill>
              <a:latin typeface="Arial"/>
            </a:endParaRPr>
          </a:p>
        </p:txBody>
      </p:sp>
      <p:sp>
        <p:nvSpPr>
          <p:cNvPr id="91139" name="Text Placeholder 2"/>
          <p:cNvSpPr>
            <a:spLocks noGrp="1"/>
          </p:cNvSpPr>
          <p:nvPr>
            <p:ph type="body" idx="1"/>
          </p:nvPr>
        </p:nvSpPr>
        <p:spPr/>
        <p:txBody>
          <a:bodyPr>
            <a:normAutofit fontScale="85000" lnSpcReduction="10000"/>
          </a:bodyPr>
          <a:lstStyle/>
          <a:p>
            <a:pPr eaLnBrk="1" hangingPunct="1"/>
            <a:r>
              <a:rPr lang="en-US" altLang="en-US" dirty="0" smtClean="0">
                <a:solidFill>
                  <a:srgbClr val="000000"/>
                </a:solidFill>
              </a:rPr>
              <a:t>If the condition is </a:t>
            </a:r>
            <a:r>
              <a:rPr lang="en-US" altLang="en-US" dirty="0" smtClean="0">
                <a:solidFill>
                  <a:srgbClr val="0000FF"/>
                </a:solidFill>
              </a:rPr>
              <a:t>true</a:t>
            </a:r>
            <a:r>
              <a:rPr lang="en-US" altLang="en-US" dirty="0" smtClean="0">
                <a:solidFill>
                  <a:srgbClr val="000000"/>
                </a:solidFill>
              </a:rPr>
              <a:t> (i.e., the condition is met</a:t>
            </a:r>
            <a:r>
              <a:rPr lang="en-US" altLang="en-US" dirty="0" smtClean="0">
                <a:solidFill>
                  <a:srgbClr val="000000"/>
                </a:solidFill>
                <a:ea typeface="Tahoma" pitchFamily="34" charset="0"/>
                <a:cs typeface="Times New Roman" pitchFamily="18" charset="0"/>
              </a:rPr>
              <a:t>)</a:t>
            </a:r>
            <a:r>
              <a:rPr lang="en-US" altLang="en-US" dirty="0" smtClean="0">
                <a:solidFill>
                  <a:srgbClr val="000000"/>
                </a:solidFill>
              </a:rPr>
              <a:t> the statement in the body of the </a:t>
            </a:r>
            <a:r>
              <a:rPr lang="en-US" altLang="en-US" dirty="0" smtClean="0">
                <a:solidFill>
                  <a:srgbClr val="000000"/>
                </a:solidFill>
                <a:latin typeface="Consolas" panose="020B0609020204030204" pitchFamily="49" charset="0"/>
              </a:rPr>
              <a:t>if</a:t>
            </a:r>
            <a:r>
              <a:rPr lang="en-US" altLang="en-US" dirty="0" smtClean="0">
                <a:solidFill>
                  <a:srgbClr val="000000"/>
                </a:solidFill>
              </a:rPr>
              <a:t> statement is executed.</a:t>
            </a:r>
          </a:p>
          <a:p>
            <a:pPr eaLnBrk="1" hangingPunct="1"/>
            <a:r>
              <a:rPr lang="en-US" altLang="en-US" dirty="0" smtClean="0">
                <a:solidFill>
                  <a:srgbClr val="000000"/>
                </a:solidFill>
              </a:rPr>
              <a:t>If the condition is </a:t>
            </a:r>
            <a:r>
              <a:rPr lang="en-US" altLang="en-US" dirty="0" smtClean="0">
                <a:solidFill>
                  <a:srgbClr val="0000FF"/>
                </a:solidFill>
              </a:rPr>
              <a:t>false</a:t>
            </a:r>
            <a:r>
              <a:rPr lang="en-US" altLang="en-US" dirty="0" smtClean="0">
                <a:solidFill>
                  <a:srgbClr val="000000"/>
                </a:solidFill>
              </a:rPr>
              <a:t> (i.e., the condition isn’t met) the body statement is not executed.</a:t>
            </a:r>
          </a:p>
          <a:p>
            <a:pPr eaLnBrk="1" hangingPunct="1"/>
            <a:r>
              <a:rPr lang="en-US" altLang="en-US" dirty="0" smtClean="0">
                <a:solidFill>
                  <a:srgbClr val="000000"/>
                </a:solidFill>
              </a:rPr>
              <a:t>Whether the body statement is executed or not, after the </a:t>
            </a:r>
            <a:r>
              <a:rPr lang="en-US" altLang="en-US" dirty="0" smtClean="0">
                <a:solidFill>
                  <a:srgbClr val="000000"/>
                </a:solidFill>
                <a:latin typeface="Consolas" panose="020B0609020204030204" pitchFamily="49" charset="0"/>
              </a:rPr>
              <a:t>if</a:t>
            </a:r>
            <a:r>
              <a:rPr lang="en-US" altLang="en-US" dirty="0" smtClean="0">
                <a:solidFill>
                  <a:srgbClr val="000000"/>
                </a:solidFill>
              </a:rPr>
              <a:t> statement completes, execution proceeds with the next statement after the </a:t>
            </a:r>
            <a:r>
              <a:rPr lang="en-US" altLang="en-US" dirty="0" smtClean="0">
                <a:solidFill>
                  <a:srgbClr val="000000"/>
                </a:solidFill>
                <a:latin typeface="Consolas" panose="020B0609020204030204" pitchFamily="49" charset="0"/>
              </a:rPr>
              <a:t>if</a:t>
            </a:r>
            <a:r>
              <a:rPr lang="en-US" altLang="en-US" dirty="0" smtClean="0">
                <a:solidFill>
                  <a:srgbClr val="000000"/>
                </a:solidFill>
              </a:rPr>
              <a:t> statement. </a:t>
            </a:r>
          </a:p>
          <a:p>
            <a:pPr eaLnBrk="1" hangingPunct="1"/>
            <a:r>
              <a:rPr lang="en-US" altLang="en-US" dirty="0" smtClean="0">
                <a:solidFill>
                  <a:srgbClr val="000000"/>
                </a:solidFill>
              </a:rPr>
              <a:t>Conditions in </a:t>
            </a:r>
            <a:r>
              <a:rPr lang="en-US" altLang="en-US" dirty="0" smtClean="0">
                <a:solidFill>
                  <a:srgbClr val="000000"/>
                </a:solidFill>
                <a:latin typeface="Consolas" panose="020B0609020204030204" pitchFamily="49" charset="0"/>
              </a:rPr>
              <a:t>if</a:t>
            </a:r>
            <a:r>
              <a:rPr lang="en-US" altLang="en-US" dirty="0" smtClean="0">
                <a:solidFill>
                  <a:srgbClr val="000000"/>
                </a:solidFill>
              </a:rPr>
              <a:t> statements are formed by using the</a:t>
            </a:r>
            <a:r>
              <a:rPr lang="en-US" altLang="en-US" dirty="0" smtClean="0">
                <a:solidFill>
                  <a:srgbClr val="0000FF"/>
                </a:solidFill>
              </a:rPr>
              <a:t> equality operators</a:t>
            </a:r>
            <a:r>
              <a:rPr lang="en-US" altLang="en-US" dirty="0" smtClean="0">
                <a:solidFill>
                  <a:srgbClr val="000000"/>
                </a:solidFill>
              </a:rPr>
              <a:t> and </a:t>
            </a:r>
            <a:r>
              <a:rPr lang="en-US" altLang="en-US" dirty="0" smtClean="0">
                <a:solidFill>
                  <a:srgbClr val="0000FF"/>
                </a:solidFill>
              </a:rPr>
              <a:t>relational operators</a:t>
            </a:r>
            <a:r>
              <a:rPr lang="en-US" altLang="en-US" dirty="0" smtClean="0">
                <a:solidFill>
                  <a:srgbClr val="000000"/>
                </a:solidFill>
                <a:latin typeface="Consolas" panose="020B0609020204030204" pitchFamily="49" charset="0"/>
              </a:rPr>
              <a:t> </a:t>
            </a:r>
            <a:r>
              <a:rPr lang="en-US" altLang="en-US" dirty="0" smtClean="0">
                <a:solidFill>
                  <a:srgbClr val="000000"/>
                </a:solidFill>
              </a:rPr>
              <a:t>summarized in Fig. 2.12.</a:t>
            </a:r>
          </a:p>
        </p:txBody>
      </p:sp>
    </p:spTree>
    <p:extLst>
      <p:ext uri="{BB962C8B-B14F-4D97-AF65-F5344CB8AC3E}">
        <p14:creationId xmlns:p14="http://schemas.microsoft.com/office/powerpoint/2010/main" val="41811253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solidFill>
                  <a:srgbClr val="24B5A1"/>
                </a:solidFill>
                <a:latin typeface="Arial"/>
              </a:rPr>
              <a:t>2.6  </a:t>
            </a:r>
            <a:r>
              <a:rPr lang="en-US" dirty="0">
                <a:solidFill>
                  <a:srgbClr val="3380E6"/>
                </a:solidFill>
                <a:latin typeface="Arial"/>
              </a:rPr>
              <a:t>Decision Making: Equality and Relational Operators</a:t>
            </a:r>
            <a:endParaRPr lang="en-US" dirty="0" smtClean="0">
              <a:solidFill>
                <a:srgbClr val="3380E6"/>
              </a:solidFill>
              <a:latin typeface="Arial"/>
            </a:endParaRPr>
          </a:p>
        </p:txBody>
      </p:sp>
      <p:sp>
        <p:nvSpPr>
          <p:cNvPr id="92163" name="Text Placeholder 2"/>
          <p:cNvSpPr>
            <a:spLocks noGrp="1"/>
          </p:cNvSpPr>
          <p:nvPr>
            <p:ph type="body" idx="1"/>
          </p:nvPr>
        </p:nvSpPr>
        <p:spPr/>
        <p:txBody>
          <a:bodyPr>
            <a:normAutofit lnSpcReduction="10000"/>
          </a:bodyPr>
          <a:lstStyle/>
          <a:p>
            <a:pPr eaLnBrk="1" hangingPunct="1"/>
            <a:r>
              <a:rPr lang="en-US" altLang="en-US" dirty="0" smtClean="0">
                <a:solidFill>
                  <a:srgbClr val="000000"/>
                </a:solidFill>
              </a:rPr>
              <a:t>The relational operators all have the same level of precedence and they associate left to right.</a:t>
            </a:r>
          </a:p>
          <a:p>
            <a:pPr eaLnBrk="1" hangingPunct="1"/>
            <a:r>
              <a:rPr lang="en-US" altLang="en-US" dirty="0" smtClean="0">
                <a:solidFill>
                  <a:srgbClr val="000000"/>
                </a:solidFill>
              </a:rPr>
              <a:t>The equality operators have a lower level of precedence than the relational operators and they also associate left to right.</a:t>
            </a:r>
          </a:p>
          <a:p>
            <a:pPr eaLnBrk="1" hangingPunct="1"/>
            <a:r>
              <a:rPr lang="en-US" altLang="en-US" dirty="0" smtClean="0">
                <a:solidFill>
                  <a:srgbClr val="000000"/>
                </a:solidFill>
              </a:rPr>
              <a:t>In C, a condition may actually be </a:t>
            </a:r>
            <a:r>
              <a:rPr lang="en-US" altLang="en-US" i="1" dirty="0" smtClean="0">
                <a:solidFill>
                  <a:srgbClr val="000000"/>
                </a:solidFill>
              </a:rPr>
              <a:t>any expression that generates a zero (false) or nonzero (true) value</a:t>
            </a:r>
            <a:r>
              <a:rPr lang="en-US" altLang="en-US" dirty="0" smtClean="0">
                <a:solidFill>
                  <a:srgbClr val="000000"/>
                </a:solidFill>
              </a:rPr>
              <a:t>.</a:t>
            </a:r>
          </a:p>
        </p:txBody>
      </p:sp>
    </p:spTree>
    <p:extLst>
      <p:ext uri="{BB962C8B-B14F-4D97-AF65-F5344CB8AC3E}">
        <p14:creationId xmlns:p14="http://schemas.microsoft.com/office/powerpoint/2010/main" val="1736888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2.2  </a:t>
            </a:r>
            <a:r>
              <a:rPr lang="en-US" dirty="0" smtClean="0">
                <a:solidFill>
                  <a:srgbClr val="3380E6"/>
                </a:solidFill>
                <a:latin typeface="Arial"/>
              </a:rPr>
              <a:t>A Simple C Program: </a:t>
            </a:r>
            <a:br>
              <a:rPr lang="en-US" dirty="0" smtClean="0">
                <a:solidFill>
                  <a:srgbClr val="3380E6"/>
                </a:solidFill>
                <a:latin typeface="Arial"/>
              </a:rPr>
            </a:br>
            <a:r>
              <a:rPr lang="en-US" dirty="0" smtClean="0">
                <a:solidFill>
                  <a:srgbClr val="3380E6"/>
                </a:solidFill>
                <a:latin typeface="Arial"/>
              </a:rPr>
              <a:t>Printing a Line of Text (Cont.)</a:t>
            </a:r>
          </a:p>
        </p:txBody>
      </p:sp>
      <p:sp>
        <p:nvSpPr>
          <p:cNvPr id="17411" name="Text Placeholder 2"/>
          <p:cNvSpPr>
            <a:spLocks noGrp="1"/>
          </p:cNvSpPr>
          <p:nvPr>
            <p:ph type="body" idx="1"/>
          </p:nvPr>
        </p:nvSpPr>
        <p:spPr/>
        <p:txBody>
          <a:bodyPr/>
          <a:lstStyle/>
          <a:p>
            <a:pPr eaLnBrk="1" hangingPunct="1"/>
            <a:r>
              <a:rPr lang="en-US" altLang="en-US" dirty="0" smtClean="0">
                <a:solidFill>
                  <a:srgbClr val="000000"/>
                </a:solidFill>
              </a:rPr>
              <a:t>Comments are ignored by the C compiler and do not cause any machine-language object code to be generated.</a:t>
            </a:r>
          </a:p>
          <a:p>
            <a:pPr eaLnBrk="1" hangingPunct="1"/>
            <a:r>
              <a:rPr lang="en-US" altLang="en-US" dirty="0" smtClean="0">
                <a:solidFill>
                  <a:srgbClr val="000000"/>
                </a:solidFill>
              </a:rPr>
              <a:t>Comments also help other people read and understand your program.</a:t>
            </a:r>
          </a:p>
        </p:txBody>
      </p:sp>
    </p:spTree>
    <p:extLst>
      <p:ext uri="{BB962C8B-B14F-4D97-AF65-F5344CB8AC3E}">
        <p14:creationId xmlns:p14="http://schemas.microsoft.com/office/powerpoint/2010/main" val="4236163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2_Page_32"/>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248650" cy="6373487"/>
          </a:xfrm>
          <a:prstGeom prst="rect">
            <a:avLst/>
          </a:prstGeom>
          <a:noFill/>
          <a:ln>
            <a:noFill/>
          </a:ln>
        </p:spPr>
      </p:pic>
    </p:spTree>
    <p:extLst>
      <p:ext uri="{BB962C8B-B14F-4D97-AF65-F5344CB8AC3E}">
        <p14:creationId xmlns:p14="http://schemas.microsoft.com/office/powerpoint/2010/main" val="5701369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2_Page_3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096250" cy="6255732"/>
          </a:xfrm>
          <a:prstGeom prst="rect">
            <a:avLst/>
          </a:prstGeom>
          <a:noFill/>
          <a:ln>
            <a:noFill/>
          </a:ln>
        </p:spPr>
      </p:pic>
    </p:spTree>
    <p:extLst>
      <p:ext uri="{BB962C8B-B14F-4D97-AF65-F5344CB8AC3E}">
        <p14:creationId xmlns:p14="http://schemas.microsoft.com/office/powerpoint/2010/main" val="7458599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2_Page_3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 y="1"/>
            <a:ext cx="8077199" cy="6241012"/>
          </a:xfrm>
          <a:prstGeom prst="rect">
            <a:avLst/>
          </a:prstGeom>
          <a:noFill/>
          <a:ln>
            <a:noFill/>
          </a:ln>
        </p:spPr>
      </p:pic>
    </p:spTree>
    <p:extLst>
      <p:ext uri="{BB962C8B-B14F-4D97-AF65-F5344CB8AC3E}">
        <p14:creationId xmlns:p14="http://schemas.microsoft.com/office/powerpoint/2010/main" val="42266598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solidFill>
                  <a:srgbClr val="24B5A1"/>
                </a:solidFill>
                <a:latin typeface="Arial"/>
              </a:rPr>
              <a:t>2.6  </a:t>
            </a:r>
            <a:r>
              <a:rPr lang="en-US" dirty="0">
                <a:solidFill>
                  <a:srgbClr val="3380E6"/>
                </a:solidFill>
                <a:latin typeface="Arial"/>
              </a:rPr>
              <a:t>Decision Making: Equality and Relational Operators</a:t>
            </a:r>
            <a:endParaRPr lang="en-US" dirty="0" smtClean="0">
              <a:solidFill>
                <a:srgbClr val="3380E6"/>
              </a:solidFill>
              <a:latin typeface="Arial"/>
            </a:endParaRPr>
          </a:p>
        </p:txBody>
      </p:sp>
      <p:sp>
        <p:nvSpPr>
          <p:cNvPr id="96259" name="Text Placeholder 2"/>
          <p:cNvSpPr>
            <a:spLocks noGrp="1"/>
          </p:cNvSpPr>
          <p:nvPr>
            <p:ph type="body" idx="1"/>
          </p:nvPr>
        </p:nvSpPr>
        <p:spPr/>
        <p:txBody>
          <a:bodyPr/>
          <a:lstStyle/>
          <a:p>
            <a:pPr eaLnBrk="1" hangingPunct="1"/>
            <a:r>
              <a:rPr lang="en-US" altLang="en-US" dirty="0" smtClean="0">
                <a:solidFill>
                  <a:srgbClr val="000000"/>
                </a:solidFill>
              </a:rPr>
              <a:t>Figure 2.13 uses six </a:t>
            </a:r>
            <a:r>
              <a:rPr lang="en-US" altLang="en-US" dirty="0" smtClean="0">
                <a:solidFill>
                  <a:srgbClr val="000000"/>
                </a:solidFill>
                <a:latin typeface="Consolas" panose="020B0609020204030204" pitchFamily="49" charset="0"/>
              </a:rPr>
              <a:t>if</a:t>
            </a:r>
            <a:r>
              <a:rPr lang="en-US" altLang="en-US" dirty="0" smtClean="0">
                <a:solidFill>
                  <a:srgbClr val="000000"/>
                </a:solidFill>
              </a:rPr>
              <a:t> statements to compare two numbers entered by the user.</a:t>
            </a:r>
          </a:p>
          <a:p>
            <a:pPr eaLnBrk="1" hangingPunct="1"/>
            <a:r>
              <a:rPr lang="en-US" altLang="en-US" dirty="0" smtClean="0">
                <a:solidFill>
                  <a:srgbClr val="000000"/>
                </a:solidFill>
              </a:rPr>
              <a:t>If the condition in any of these </a:t>
            </a:r>
            <a:r>
              <a:rPr lang="en-US" altLang="en-US" dirty="0" smtClean="0">
                <a:solidFill>
                  <a:srgbClr val="000000"/>
                </a:solidFill>
                <a:latin typeface="Consolas" panose="020B0609020204030204" pitchFamily="49" charset="0"/>
              </a:rPr>
              <a:t>if</a:t>
            </a:r>
            <a:r>
              <a:rPr lang="en-US" altLang="en-US" dirty="0" smtClean="0">
                <a:solidFill>
                  <a:srgbClr val="000000"/>
                </a:solidFill>
              </a:rPr>
              <a:t> statements is true, the </a:t>
            </a:r>
            <a:r>
              <a:rPr lang="en-US" altLang="en-US" dirty="0" err="1" smtClean="0">
                <a:solidFill>
                  <a:srgbClr val="000000"/>
                </a:solidFill>
                <a:latin typeface="Consolas" panose="020B0609020204030204" pitchFamily="49" charset="0"/>
              </a:rPr>
              <a:t>printf</a:t>
            </a:r>
            <a:r>
              <a:rPr lang="en-US" altLang="en-US" dirty="0" smtClean="0">
                <a:solidFill>
                  <a:srgbClr val="000000"/>
                </a:solidFill>
              </a:rPr>
              <a:t> statement associated with that </a:t>
            </a:r>
            <a:r>
              <a:rPr lang="en-US" altLang="en-US" dirty="0" smtClean="0">
                <a:solidFill>
                  <a:srgbClr val="000000"/>
                </a:solidFill>
                <a:latin typeface="Consolas" panose="020B0609020204030204" pitchFamily="49" charset="0"/>
              </a:rPr>
              <a:t>if</a:t>
            </a:r>
            <a:r>
              <a:rPr lang="en-US" altLang="en-US" dirty="0" smtClean="0">
                <a:solidFill>
                  <a:srgbClr val="000000"/>
                </a:solidFill>
              </a:rPr>
              <a:t> executes.</a:t>
            </a:r>
          </a:p>
        </p:txBody>
      </p:sp>
    </p:spTree>
    <p:extLst>
      <p:ext uri="{BB962C8B-B14F-4D97-AF65-F5344CB8AC3E}">
        <p14:creationId xmlns:p14="http://schemas.microsoft.com/office/powerpoint/2010/main" val="395542305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2_Page_35"/>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49763" y="152401"/>
            <a:ext cx="7851237" cy="6066418"/>
          </a:xfrm>
          <a:prstGeom prst="rect">
            <a:avLst/>
          </a:prstGeom>
          <a:noFill/>
          <a:ln>
            <a:noFill/>
          </a:ln>
        </p:spPr>
      </p:pic>
    </p:spTree>
    <p:extLst>
      <p:ext uri="{BB962C8B-B14F-4D97-AF65-F5344CB8AC3E}">
        <p14:creationId xmlns:p14="http://schemas.microsoft.com/office/powerpoint/2010/main" val="20390854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2_Page_36"/>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172450" cy="6314610"/>
          </a:xfrm>
          <a:prstGeom prst="rect">
            <a:avLst/>
          </a:prstGeom>
          <a:noFill/>
          <a:ln>
            <a:noFill/>
          </a:ln>
        </p:spPr>
      </p:pic>
    </p:spTree>
    <p:extLst>
      <p:ext uri="{BB962C8B-B14F-4D97-AF65-F5344CB8AC3E}">
        <p14:creationId xmlns:p14="http://schemas.microsoft.com/office/powerpoint/2010/main" val="24970039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2_Page_37"/>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7791449" cy="6020221"/>
          </a:xfrm>
          <a:prstGeom prst="rect">
            <a:avLst/>
          </a:prstGeom>
          <a:noFill/>
          <a:ln>
            <a:noFill/>
          </a:ln>
        </p:spPr>
      </p:pic>
    </p:spTree>
    <p:extLst>
      <p:ext uri="{BB962C8B-B14F-4D97-AF65-F5344CB8AC3E}">
        <p14:creationId xmlns:p14="http://schemas.microsoft.com/office/powerpoint/2010/main" val="6349194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solidFill>
                  <a:srgbClr val="24B5A1"/>
                </a:solidFill>
                <a:latin typeface="Arial"/>
              </a:rPr>
              <a:t>2.6  </a:t>
            </a:r>
            <a:r>
              <a:rPr lang="en-US" dirty="0">
                <a:solidFill>
                  <a:srgbClr val="3380E6"/>
                </a:solidFill>
                <a:latin typeface="Arial"/>
              </a:rPr>
              <a:t>Decision Making: Equality and Relational Operators</a:t>
            </a:r>
            <a:endParaRPr lang="en-US" dirty="0" smtClean="0">
              <a:solidFill>
                <a:srgbClr val="3380E6"/>
              </a:solidFill>
              <a:latin typeface="Arial"/>
            </a:endParaRPr>
          </a:p>
        </p:txBody>
      </p:sp>
      <p:sp>
        <p:nvSpPr>
          <p:cNvPr id="100355" name="Text Placeholder 2"/>
          <p:cNvSpPr>
            <a:spLocks noGrp="1"/>
          </p:cNvSpPr>
          <p:nvPr>
            <p:ph type="body" idx="1"/>
          </p:nvPr>
        </p:nvSpPr>
        <p:spPr/>
        <p:txBody>
          <a:bodyPr>
            <a:normAutofit lnSpcReduction="10000"/>
          </a:bodyPr>
          <a:lstStyle/>
          <a:p>
            <a:pPr eaLnBrk="1" hangingPunct="1"/>
            <a:r>
              <a:rPr lang="en-US" altLang="en-US" dirty="0" smtClean="0">
                <a:solidFill>
                  <a:srgbClr val="000000"/>
                </a:solidFill>
              </a:rPr>
              <a:t>The program uses </a:t>
            </a:r>
            <a:r>
              <a:rPr lang="en-US" altLang="en-US" dirty="0" err="1" smtClean="0">
                <a:solidFill>
                  <a:srgbClr val="000000"/>
                </a:solidFill>
                <a:latin typeface="Consolas" panose="020B0609020204030204" pitchFamily="49" charset="0"/>
              </a:rPr>
              <a:t>scanf</a:t>
            </a:r>
            <a:r>
              <a:rPr lang="en-US" altLang="en-US" dirty="0" smtClean="0">
                <a:solidFill>
                  <a:srgbClr val="000000"/>
                </a:solidFill>
              </a:rPr>
              <a:t> to input two numbers.</a:t>
            </a:r>
          </a:p>
          <a:p>
            <a:pPr eaLnBrk="1" hangingPunct="1"/>
            <a:r>
              <a:rPr lang="en-US" altLang="en-US" dirty="0" smtClean="0">
                <a:solidFill>
                  <a:srgbClr val="000000"/>
                </a:solidFill>
              </a:rPr>
              <a:t>Each conversion </a:t>
            </a:r>
            <a:r>
              <a:rPr lang="en-US" altLang="en-US" dirty="0" err="1" smtClean="0">
                <a:solidFill>
                  <a:srgbClr val="000000"/>
                </a:solidFill>
              </a:rPr>
              <a:t>specifier</a:t>
            </a:r>
            <a:r>
              <a:rPr lang="en-US" altLang="en-US" dirty="0" smtClean="0">
                <a:solidFill>
                  <a:srgbClr val="000000"/>
                </a:solidFill>
              </a:rPr>
              <a:t> has a corresponding argument in which a value will be stored.</a:t>
            </a:r>
          </a:p>
          <a:p>
            <a:pPr eaLnBrk="1" hangingPunct="1"/>
            <a:r>
              <a:rPr lang="en-US" altLang="en-US" dirty="0" smtClean="0">
                <a:solidFill>
                  <a:srgbClr val="000000"/>
                </a:solidFill>
              </a:rPr>
              <a:t>The first </a:t>
            </a:r>
            <a:r>
              <a:rPr lang="en-US" altLang="en-US" dirty="0" smtClean="0">
                <a:solidFill>
                  <a:srgbClr val="000000"/>
                </a:solidFill>
                <a:latin typeface="Consolas" panose="020B0609020204030204" pitchFamily="49" charset="0"/>
              </a:rPr>
              <a:t>%d</a:t>
            </a:r>
            <a:r>
              <a:rPr lang="en-US" altLang="en-US" dirty="0" smtClean="0">
                <a:solidFill>
                  <a:srgbClr val="000000"/>
                </a:solidFill>
              </a:rPr>
              <a:t> converts a value to be stored in the variable </a:t>
            </a:r>
            <a:r>
              <a:rPr lang="en-US" altLang="en-US" dirty="0" smtClean="0">
                <a:solidFill>
                  <a:srgbClr val="000000"/>
                </a:solidFill>
                <a:latin typeface="Consolas" panose="020B0609020204030204" pitchFamily="49" charset="0"/>
              </a:rPr>
              <a:t>num1</a:t>
            </a:r>
            <a:r>
              <a:rPr lang="en-US" altLang="en-US" dirty="0" smtClean="0">
                <a:solidFill>
                  <a:srgbClr val="000000"/>
                </a:solidFill>
              </a:rPr>
              <a:t>, and the second </a:t>
            </a:r>
            <a:r>
              <a:rPr lang="en-US" altLang="en-US" dirty="0" smtClean="0">
                <a:solidFill>
                  <a:srgbClr val="000000"/>
                </a:solidFill>
                <a:latin typeface="Consolas" panose="020B0609020204030204" pitchFamily="49" charset="0"/>
              </a:rPr>
              <a:t>%d</a:t>
            </a:r>
            <a:r>
              <a:rPr lang="en-US" altLang="en-US" dirty="0" smtClean="0">
                <a:solidFill>
                  <a:srgbClr val="000000"/>
                </a:solidFill>
              </a:rPr>
              <a:t> converts a value to be stored in variable </a:t>
            </a:r>
            <a:r>
              <a:rPr lang="en-US" altLang="en-US" dirty="0" smtClean="0">
                <a:solidFill>
                  <a:srgbClr val="000000"/>
                </a:solidFill>
                <a:latin typeface="Consolas" panose="020B0609020204030204" pitchFamily="49" charset="0"/>
              </a:rPr>
              <a:t>num2</a:t>
            </a:r>
            <a:r>
              <a:rPr lang="en-US" altLang="en-US" dirty="0" smtClean="0">
                <a:solidFill>
                  <a:srgbClr val="000000"/>
                </a:solidFill>
              </a:rPr>
              <a:t>.</a:t>
            </a:r>
          </a:p>
        </p:txBody>
      </p:sp>
    </p:spTree>
    <p:extLst>
      <p:ext uri="{BB962C8B-B14F-4D97-AF65-F5344CB8AC3E}">
        <p14:creationId xmlns:p14="http://schemas.microsoft.com/office/powerpoint/2010/main" val="389312468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2_Page_3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122707"/>
            <a:ext cx="8096249" cy="6255732"/>
          </a:xfrm>
          <a:prstGeom prst="rect">
            <a:avLst/>
          </a:prstGeom>
          <a:noFill/>
          <a:ln>
            <a:noFill/>
          </a:ln>
        </p:spPr>
      </p:pic>
    </p:spTree>
    <p:extLst>
      <p:ext uri="{BB962C8B-B14F-4D97-AF65-F5344CB8AC3E}">
        <p14:creationId xmlns:p14="http://schemas.microsoft.com/office/powerpoint/2010/main" val="38659564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2_Page_3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172450" cy="6314610"/>
          </a:xfrm>
          <a:prstGeom prst="rect">
            <a:avLst/>
          </a:prstGeom>
          <a:noFill/>
          <a:ln>
            <a:noFill/>
          </a:ln>
        </p:spPr>
      </p:pic>
    </p:spTree>
    <p:extLst>
      <p:ext uri="{BB962C8B-B14F-4D97-AF65-F5344CB8AC3E}">
        <p14:creationId xmlns:p14="http://schemas.microsoft.com/office/powerpoint/2010/main" val="4269263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2.2  </a:t>
            </a:r>
            <a:r>
              <a:rPr lang="en-US" dirty="0" smtClean="0">
                <a:solidFill>
                  <a:srgbClr val="3380E6"/>
                </a:solidFill>
                <a:latin typeface="Arial"/>
              </a:rPr>
              <a:t>A Simple C Program: </a:t>
            </a:r>
            <a:br>
              <a:rPr lang="en-US" dirty="0" smtClean="0">
                <a:solidFill>
                  <a:srgbClr val="3380E6"/>
                </a:solidFill>
                <a:latin typeface="Arial"/>
              </a:rPr>
            </a:br>
            <a:r>
              <a:rPr lang="en-US" dirty="0" smtClean="0">
                <a:solidFill>
                  <a:srgbClr val="3380E6"/>
                </a:solidFill>
                <a:latin typeface="Arial"/>
              </a:rPr>
              <a:t>Printing a Line of Text (Cont.)</a:t>
            </a:r>
          </a:p>
        </p:txBody>
      </p:sp>
      <p:sp>
        <p:nvSpPr>
          <p:cNvPr id="3" name="Text Placeholder 2"/>
          <p:cNvSpPr>
            <a:spLocks noGrp="1"/>
          </p:cNvSpPr>
          <p:nvPr>
            <p:ph type="body" idx="1"/>
          </p:nvPr>
        </p:nvSpPr>
        <p:spPr/>
        <p:txBody>
          <a:bodyPr>
            <a:normAutofit/>
          </a:bodyPr>
          <a:lstStyle/>
          <a:p>
            <a:pPr eaLnBrk="1" hangingPunct="1">
              <a:lnSpc>
                <a:spcPct val="90000"/>
              </a:lnSpc>
              <a:defRPr/>
            </a:pPr>
            <a:r>
              <a:rPr lang="en-US" sz="2500" dirty="0" smtClean="0">
                <a:solidFill>
                  <a:srgbClr val="000000"/>
                </a:solidFill>
              </a:rPr>
              <a:t>You can also use </a:t>
            </a:r>
            <a:r>
              <a:rPr lang="en-US" sz="2500" dirty="0" smtClean="0">
                <a:solidFill>
                  <a:srgbClr val="0000FF"/>
                </a:solidFill>
                <a:latin typeface="LucidaSansTypewriter" pitchFamily="49" charset="0"/>
              </a:rPr>
              <a:t>/*…*/</a:t>
            </a:r>
            <a:r>
              <a:rPr lang="en-US" sz="2500" dirty="0" smtClean="0">
                <a:solidFill>
                  <a:srgbClr val="000000"/>
                </a:solidFill>
              </a:rPr>
              <a:t> </a:t>
            </a:r>
            <a:r>
              <a:rPr lang="en-US" sz="2500" dirty="0" smtClean="0">
                <a:solidFill>
                  <a:srgbClr val="0000FF"/>
                </a:solidFill>
              </a:rPr>
              <a:t>multi-line comments</a:t>
            </a:r>
            <a:r>
              <a:rPr lang="en-US" sz="2500" dirty="0" smtClean="0">
                <a:solidFill>
                  <a:srgbClr val="000000"/>
                </a:solidFill>
              </a:rPr>
              <a:t> in which everything from </a:t>
            </a:r>
            <a:r>
              <a:rPr lang="en-US" sz="2500" dirty="0" smtClean="0">
                <a:solidFill>
                  <a:srgbClr val="000000"/>
                </a:solidFill>
                <a:latin typeface="LucidaSansTypewriter" pitchFamily="49" charset="0"/>
              </a:rPr>
              <a:t>/*</a:t>
            </a:r>
            <a:r>
              <a:rPr lang="en-US" sz="2500" dirty="0" smtClean="0">
                <a:solidFill>
                  <a:srgbClr val="000000"/>
                </a:solidFill>
              </a:rPr>
              <a:t> on the first line to </a:t>
            </a:r>
            <a:r>
              <a:rPr lang="en-US" sz="2500" dirty="0" smtClean="0">
                <a:solidFill>
                  <a:srgbClr val="000000"/>
                </a:solidFill>
                <a:latin typeface="Consolas" panose="020B0609020204030204" pitchFamily="49" charset="0"/>
              </a:rPr>
              <a:t>*/</a:t>
            </a:r>
            <a:r>
              <a:rPr lang="en-US" sz="2500" dirty="0" smtClean="0">
                <a:solidFill>
                  <a:srgbClr val="000000"/>
                </a:solidFill>
              </a:rPr>
              <a:t> at the end of the line is a comment.</a:t>
            </a:r>
          </a:p>
          <a:p>
            <a:pPr eaLnBrk="1" hangingPunct="1">
              <a:lnSpc>
                <a:spcPct val="90000"/>
              </a:lnSpc>
              <a:defRPr/>
            </a:pPr>
            <a:r>
              <a:rPr lang="en-US" sz="2500" dirty="0" smtClean="0">
                <a:solidFill>
                  <a:srgbClr val="000000"/>
                </a:solidFill>
              </a:rPr>
              <a:t>We prefer </a:t>
            </a:r>
            <a:r>
              <a:rPr lang="en-US" sz="2500" dirty="0" smtClean="0">
                <a:solidFill>
                  <a:srgbClr val="000000"/>
                </a:solidFill>
                <a:latin typeface="Consolas" panose="020B0609020204030204" pitchFamily="49" charset="0"/>
              </a:rPr>
              <a:t>//</a:t>
            </a:r>
            <a:r>
              <a:rPr lang="en-US" sz="2500" dirty="0" smtClean="0">
                <a:solidFill>
                  <a:srgbClr val="000000"/>
                </a:solidFill>
              </a:rPr>
              <a:t> comments because they’re shorter and they eliminate the common programming errors that occur with </a:t>
            </a:r>
            <a:r>
              <a:rPr lang="en-US" sz="2500" dirty="0" smtClean="0">
                <a:solidFill>
                  <a:srgbClr val="000000"/>
                </a:solidFill>
                <a:latin typeface="Consolas" panose="020B0609020204030204" pitchFamily="49" charset="0"/>
              </a:rPr>
              <a:t>/*</a:t>
            </a:r>
            <a:r>
              <a:rPr lang="en-US" sz="2500" dirty="0" smtClean="0">
                <a:solidFill>
                  <a:srgbClr val="000000"/>
                </a:solidFill>
              </a:rPr>
              <a:t>…</a:t>
            </a:r>
            <a:r>
              <a:rPr lang="en-US" sz="2500" dirty="0" smtClean="0">
                <a:solidFill>
                  <a:srgbClr val="000000"/>
                </a:solidFill>
                <a:latin typeface="Consolas" panose="020B0609020204030204" pitchFamily="49" charset="0"/>
              </a:rPr>
              <a:t>*/</a:t>
            </a:r>
            <a:r>
              <a:rPr lang="en-US" sz="2500" dirty="0" smtClean="0">
                <a:solidFill>
                  <a:srgbClr val="000000"/>
                </a:solidFill>
              </a:rPr>
              <a:t> comments, especially when the closing </a:t>
            </a:r>
            <a:r>
              <a:rPr lang="en-US" sz="2500" dirty="0" smtClean="0">
                <a:solidFill>
                  <a:srgbClr val="000000"/>
                </a:solidFill>
                <a:latin typeface="Consolas" panose="020B0609020204030204" pitchFamily="49" charset="0"/>
              </a:rPr>
              <a:t>*/</a:t>
            </a:r>
            <a:r>
              <a:rPr lang="en-US" sz="2500" dirty="0" smtClean="0">
                <a:solidFill>
                  <a:srgbClr val="000000"/>
                </a:solidFill>
              </a:rPr>
              <a:t> is omitted.</a:t>
            </a:r>
          </a:p>
          <a:p>
            <a:pPr marL="109537" indent="0" eaLnBrk="1" hangingPunct="1">
              <a:lnSpc>
                <a:spcPct val="90000"/>
              </a:lnSpc>
              <a:buFont typeface="Wingdings 3" pitchFamily="18" charset="2"/>
              <a:buNone/>
              <a:defRPr/>
            </a:pPr>
            <a:r>
              <a:rPr lang="en-US" sz="2400" b="1" i="1" dirty="0" smtClean="0">
                <a:solidFill>
                  <a:srgbClr val="000000"/>
                </a:solidFill>
                <a:latin typeface="Consolas" panose="020B0609020204030204" pitchFamily="49" charset="0"/>
              </a:rPr>
              <a:t>#include</a:t>
            </a:r>
            <a:r>
              <a:rPr lang="en-US" sz="2500" b="1" i="1" dirty="0" smtClean="0">
                <a:solidFill>
                  <a:srgbClr val="000000"/>
                </a:solidFill>
              </a:rPr>
              <a:t> Preprocessor Directive</a:t>
            </a:r>
          </a:p>
          <a:p>
            <a:pPr>
              <a:lnSpc>
                <a:spcPct val="90000"/>
              </a:lnSpc>
              <a:defRPr/>
            </a:pPr>
            <a:r>
              <a:rPr lang="en-US" sz="2700" b="1" dirty="0" smtClean="0">
                <a:solidFill>
                  <a:srgbClr val="0000FF"/>
                </a:solidFill>
                <a:latin typeface="Consolas" panose="020B0609020204030204" pitchFamily="49" charset="0"/>
              </a:rPr>
              <a:t>#include</a:t>
            </a:r>
            <a:r>
              <a:rPr lang="en-US" sz="2700" b="1" dirty="0" smtClean="0">
                <a:solidFill>
                  <a:srgbClr val="000000"/>
                </a:solidFill>
                <a:latin typeface="Consolas" panose="020B0609020204030204" pitchFamily="49" charset="0"/>
              </a:rPr>
              <a:t> &lt;</a:t>
            </a:r>
            <a:r>
              <a:rPr lang="en-US" sz="2700" b="1" dirty="0" err="1" smtClean="0">
                <a:solidFill>
                  <a:srgbClr val="000000"/>
                </a:solidFill>
                <a:latin typeface="Consolas" panose="020B0609020204030204" pitchFamily="49" charset="0"/>
              </a:rPr>
              <a:t>stdio.h</a:t>
            </a:r>
            <a:r>
              <a:rPr lang="en-US" sz="2700" b="1" dirty="0" smtClean="0">
                <a:solidFill>
                  <a:srgbClr val="000000"/>
                </a:solidFill>
                <a:latin typeface="Consolas" panose="020B0609020204030204" pitchFamily="49" charset="0"/>
              </a:rPr>
              <a:t>&gt;</a:t>
            </a:r>
          </a:p>
          <a:p>
            <a:pPr lvl="1">
              <a:lnSpc>
                <a:spcPct val="90000"/>
              </a:lnSpc>
              <a:defRPr/>
            </a:pPr>
            <a:r>
              <a:rPr lang="en-US" sz="2100" dirty="0" smtClean="0">
                <a:solidFill>
                  <a:srgbClr val="000000"/>
                </a:solidFill>
              </a:rPr>
              <a:t>is a directive to the </a:t>
            </a:r>
            <a:r>
              <a:rPr lang="en-US" sz="2100" dirty="0" smtClean="0">
                <a:solidFill>
                  <a:srgbClr val="0000FF"/>
                </a:solidFill>
              </a:rPr>
              <a:t>C preprocessor</a:t>
            </a:r>
            <a:r>
              <a:rPr lang="en-US" sz="2100" dirty="0" smtClean="0">
                <a:solidFill>
                  <a:srgbClr val="000000"/>
                </a:solidFill>
              </a:rPr>
              <a:t>.</a:t>
            </a:r>
          </a:p>
        </p:txBody>
      </p:sp>
    </p:spTree>
    <p:extLst>
      <p:ext uri="{BB962C8B-B14F-4D97-AF65-F5344CB8AC3E}">
        <p14:creationId xmlns:p14="http://schemas.microsoft.com/office/powerpoint/2010/main" val="16382343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solidFill>
                  <a:srgbClr val="24B5A1"/>
                </a:solidFill>
                <a:latin typeface="Arial"/>
              </a:rPr>
              <a:t>2.6  </a:t>
            </a:r>
            <a:r>
              <a:rPr lang="en-US" dirty="0">
                <a:solidFill>
                  <a:srgbClr val="3380E6"/>
                </a:solidFill>
                <a:latin typeface="Arial"/>
              </a:rPr>
              <a:t>Decision Making: Equality and Relational Operators</a:t>
            </a:r>
            <a:endParaRPr lang="en-US" dirty="0" smtClean="0">
              <a:solidFill>
                <a:srgbClr val="3380E6"/>
              </a:solidFill>
              <a:latin typeface="Arial"/>
            </a:endParaRPr>
          </a:p>
        </p:txBody>
      </p:sp>
      <p:sp>
        <p:nvSpPr>
          <p:cNvPr id="3" name="Text Placeholder 2"/>
          <p:cNvSpPr>
            <a:spLocks noGrp="1"/>
          </p:cNvSpPr>
          <p:nvPr>
            <p:ph type="body" idx="1"/>
          </p:nvPr>
        </p:nvSpPr>
        <p:spPr/>
        <p:txBody>
          <a:bodyPr>
            <a:normAutofit/>
          </a:bodyPr>
          <a:lstStyle/>
          <a:p>
            <a:pPr marL="109537" indent="0" eaLnBrk="1" hangingPunct="1">
              <a:lnSpc>
                <a:spcPct val="80000"/>
              </a:lnSpc>
              <a:buFont typeface="Wingdings 3" pitchFamily="18" charset="2"/>
              <a:buNone/>
              <a:defRPr/>
            </a:pPr>
            <a:r>
              <a:rPr lang="en-US" sz="2500" b="1" i="1" dirty="0" smtClean="0">
                <a:solidFill>
                  <a:srgbClr val="000000"/>
                </a:solidFill>
              </a:rPr>
              <a:t>Comparing Numbers</a:t>
            </a:r>
          </a:p>
          <a:p>
            <a:pPr eaLnBrk="1" hangingPunct="1">
              <a:lnSpc>
                <a:spcPct val="80000"/>
              </a:lnSpc>
              <a:defRPr/>
            </a:pPr>
            <a:r>
              <a:rPr lang="en-US" sz="2500" dirty="0" smtClean="0">
                <a:solidFill>
                  <a:srgbClr val="000000"/>
                </a:solidFill>
              </a:rPr>
              <a:t>The if statement</a:t>
            </a:r>
          </a:p>
          <a:p>
            <a:pPr marL="392113" lvl="1" indent="0" eaLnBrk="1" hangingPunct="1">
              <a:lnSpc>
                <a:spcPct val="80000"/>
              </a:lnSpc>
              <a:buFont typeface="Verdana" pitchFamily="34" charset="0"/>
              <a:buNone/>
              <a:defRPr/>
            </a:pPr>
            <a:r>
              <a:rPr lang="en-US" sz="1800" dirty="0" smtClean="0">
                <a:solidFill>
                  <a:srgbClr val="000000"/>
                </a:solidFill>
                <a:latin typeface="Consolas" panose="020B0609020204030204" pitchFamily="49" charset="0"/>
              </a:rPr>
              <a:t> </a:t>
            </a:r>
            <a:r>
              <a:rPr lang="en-US" sz="1800" dirty="0" smtClean="0">
                <a:solidFill>
                  <a:srgbClr val="0000FF"/>
                </a:solidFill>
                <a:latin typeface="Consolas" panose="020B0609020204030204" pitchFamily="49" charset="0"/>
              </a:rPr>
              <a:t>if</a:t>
            </a:r>
            <a:r>
              <a:rPr lang="en-US" sz="1800" dirty="0" smtClean="0">
                <a:solidFill>
                  <a:srgbClr val="000000"/>
                </a:solidFill>
                <a:latin typeface="Consolas" panose="020B0609020204030204" pitchFamily="49" charset="0"/>
              </a:rPr>
              <a:t> ( num1 == num2 ) {</a:t>
            </a:r>
          </a:p>
          <a:p>
            <a:pPr marL="109537" indent="0" eaLnBrk="1" hangingPunct="1">
              <a:lnSpc>
                <a:spcPct val="80000"/>
              </a:lnSpc>
              <a:buFont typeface="Wingdings 3" pitchFamily="18" charset="2"/>
              <a:buNone/>
              <a:defRPr/>
            </a:pPr>
            <a:r>
              <a:rPr lang="en-US" sz="2000" dirty="0" smtClean="0">
                <a:solidFill>
                  <a:srgbClr val="000000"/>
                </a:solidFill>
                <a:latin typeface="Consolas" panose="020B0609020204030204" pitchFamily="49" charset="0"/>
              </a:rPr>
              <a:t>      </a:t>
            </a:r>
            <a:r>
              <a:rPr lang="en-US" sz="2000" dirty="0" err="1" smtClean="0">
                <a:solidFill>
                  <a:srgbClr val="000000"/>
                </a:solidFill>
                <a:latin typeface="Consolas" panose="020B0609020204030204" pitchFamily="49" charset="0"/>
              </a:rPr>
              <a:t>printf</a:t>
            </a:r>
            <a:r>
              <a:rPr lang="en-US" sz="2000" dirty="0" smtClean="0">
                <a:solidFill>
                  <a:srgbClr val="000000"/>
                </a:solidFill>
                <a:latin typeface="Consolas" panose="020B0609020204030204" pitchFamily="49" charset="0"/>
              </a:rPr>
              <a:t>( </a:t>
            </a:r>
            <a:r>
              <a:rPr lang="en-US" sz="2000" dirty="0" smtClean="0">
                <a:solidFill>
                  <a:srgbClr val="00B050"/>
                </a:solidFill>
                <a:latin typeface="Consolas" panose="020B0609020204030204" pitchFamily="49" charset="0"/>
              </a:rPr>
              <a:t>"%d is equal to %d\n"</a:t>
            </a:r>
            <a:r>
              <a:rPr lang="en-US" sz="2000" dirty="0" smtClean="0">
                <a:solidFill>
                  <a:srgbClr val="000000"/>
                </a:solidFill>
                <a:latin typeface="Consolas" panose="020B0609020204030204" pitchFamily="49" charset="0"/>
              </a:rPr>
              <a:t>, num1, num2 );</a:t>
            </a:r>
          </a:p>
          <a:p>
            <a:pPr marL="109537" indent="0" eaLnBrk="1" hangingPunct="1">
              <a:lnSpc>
                <a:spcPct val="80000"/>
              </a:lnSpc>
              <a:buFont typeface="Wingdings 3" pitchFamily="18" charset="2"/>
              <a:buNone/>
              <a:defRPr/>
            </a:pPr>
            <a:r>
              <a:rPr lang="en-US" sz="2000" dirty="0" smtClean="0">
                <a:solidFill>
                  <a:srgbClr val="000000"/>
                </a:solidFill>
                <a:latin typeface="Consolas" panose="020B0609020204030204" pitchFamily="49" charset="0"/>
              </a:rPr>
              <a:t>   }</a:t>
            </a:r>
          </a:p>
          <a:p>
            <a:pPr marL="365125" lvl="1" indent="0" eaLnBrk="1" hangingPunct="1">
              <a:lnSpc>
                <a:spcPct val="80000"/>
              </a:lnSpc>
              <a:buFont typeface="Verdana" pitchFamily="34" charset="0"/>
              <a:buNone/>
              <a:defRPr/>
            </a:pPr>
            <a:r>
              <a:rPr lang="en-US" sz="2400" dirty="0" smtClean="0">
                <a:solidFill>
                  <a:srgbClr val="000000"/>
                </a:solidFill>
              </a:rPr>
              <a:t>compares the values of variables </a:t>
            </a:r>
            <a:r>
              <a:rPr lang="en-US" sz="2400" dirty="0" smtClean="0">
                <a:solidFill>
                  <a:srgbClr val="000000"/>
                </a:solidFill>
                <a:latin typeface="Consolas" panose="020B0609020204030204" pitchFamily="49" charset="0"/>
              </a:rPr>
              <a:t>num1</a:t>
            </a:r>
            <a:r>
              <a:rPr lang="en-US" sz="2400" dirty="0" smtClean="0">
                <a:solidFill>
                  <a:srgbClr val="000000"/>
                </a:solidFill>
              </a:rPr>
              <a:t> and </a:t>
            </a:r>
            <a:r>
              <a:rPr lang="en-US" sz="2400" dirty="0" smtClean="0">
                <a:solidFill>
                  <a:srgbClr val="000000"/>
                </a:solidFill>
                <a:latin typeface="Consolas" panose="020B0609020204030204" pitchFamily="49" charset="0"/>
              </a:rPr>
              <a:t>num2</a:t>
            </a:r>
            <a:r>
              <a:rPr lang="en-US" sz="2400" dirty="0" smtClean="0">
                <a:solidFill>
                  <a:srgbClr val="000000"/>
                </a:solidFill>
              </a:rPr>
              <a:t> to test for equality. </a:t>
            </a:r>
          </a:p>
          <a:p>
            <a:pPr eaLnBrk="1" hangingPunct="1">
              <a:lnSpc>
                <a:spcPct val="80000"/>
              </a:lnSpc>
              <a:defRPr/>
            </a:pPr>
            <a:r>
              <a:rPr lang="en-US" sz="2500" dirty="0" smtClean="0">
                <a:solidFill>
                  <a:srgbClr val="000000"/>
                </a:solidFill>
              </a:rPr>
              <a:t>If the conditions are </a:t>
            </a:r>
            <a:r>
              <a:rPr lang="en-US" sz="2500" dirty="0" smtClean="0">
                <a:solidFill>
                  <a:srgbClr val="000000"/>
                </a:solidFill>
                <a:latin typeface="Consolas" panose="020B0609020204030204" pitchFamily="49" charset="0"/>
              </a:rPr>
              <a:t>true</a:t>
            </a:r>
            <a:r>
              <a:rPr lang="en-US" sz="2500" dirty="0" smtClean="0">
                <a:solidFill>
                  <a:srgbClr val="000000"/>
                </a:solidFill>
              </a:rPr>
              <a:t> in one or more of the </a:t>
            </a:r>
            <a:r>
              <a:rPr lang="en-US" sz="2500" dirty="0" smtClean="0">
                <a:solidFill>
                  <a:srgbClr val="000000"/>
                </a:solidFill>
                <a:latin typeface="Consolas" panose="020B0609020204030204" pitchFamily="49" charset="0"/>
              </a:rPr>
              <a:t>if</a:t>
            </a:r>
            <a:r>
              <a:rPr lang="en-US" sz="2500" dirty="0" smtClean="0">
                <a:solidFill>
                  <a:srgbClr val="000000"/>
                </a:solidFill>
              </a:rPr>
              <a:t> statements, the corresponding body statement displays an appropriate line of text. </a:t>
            </a:r>
          </a:p>
          <a:p>
            <a:pPr eaLnBrk="1" hangingPunct="1">
              <a:lnSpc>
                <a:spcPct val="80000"/>
              </a:lnSpc>
              <a:defRPr/>
            </a:pPr>
            <a:r>
              <a:rPr lang="en-US" sz="2500" dirty="0" smtClean="0">
                <a:solidFill>
                  <a:srgbClr val="000000"/>
                </a:solidFill>
              </a:rPr>
              <a:t>Indenting the body of each </a:t>
            </a:r>
            <a:r>
              <a:rPr lang="en-US" sz="2500" dirty="0" smtClean="0">
                <a:solidFill>
                  <a:srgbClr val="000000"/>
                </a:solidFill>
                <a:latin typeface="Consolas" panose="020B0609020204030204" pitchFamily="49" charset="0"/>
              </a:rPr>
              <a:t>if</a:t>
            </a:r>
            <a:r>
              <a:rPr lang="en-US" sz="2500" dirty="0" smtClean="0">
                <a:solidFill>
                  <a:srgbClr val="000000"/>
                </a:solidFill>
              </a:rPr>
              <a:t> statement and placing blank lines above and below each </a:t>
            </a:r>
            <a:r>
              <a:rPr lang="en-US" sz="2500" dirty="0" smtClean="0">
                <a:solidFill>
                  <a:srgbClr val="000000"/>
                </a:solidFill>
                <a:latin typeface="Consolas" panose="020B0609020204030204" pitchFamily="49" charset="0"/>
              </a:rPr>
              <a:t>if</a:t>
            </a:r>
            <a:r>
              <a:rPr lang="en-US" sz="2500" dirty="0" smtClean="0">
                <a:solidFill>
                  <a:srgbClr val="000000"/>
                </a:solidFill>
              </a:rPr>
              <a:t> statement enhances program readability.</a:t>
            </a:r>
          </a:p>
        </p:txBody>
      </p:sp>
    </p:spTree>
    <p:extLst>
      <p:ext uri="{BB962C8B-B14F-4D97-AF65-F5344CB8AC3E}">
        <p14:creationId xmlns:p14="http://schemas.microsoft.com/office/powerpoint/2010/main" val="412585270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2_Page_40"/>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248650" cy="6373487"/>
          </a:xfrm>
          <a:prstGeom prst="rect">
            <a:avLst/>
          </a:prstGeom>
          <a:noFill/>
          <a:ln>
            <a:noFill/>
          </a:ln>
        </p:spPr>
      </p:pic>
    </p:spTree>
    <p:extLst>
      <p:ext uri="{BB962C8B-B14F-4D97-AF65-F5344CB8AC3E}">
        <p14:creationId xmlns:p14="http://schemas.microsoft.com/office/powerpoint/2010/main" val="355462506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solidFill>
                  <a:srgbClr val="24B5A1"/>
                </a:solidFill>
                <a:latin typeface="Arial"/>
              </a:rPr>
              <a:t>2.6  </a:t>
            </a:r>
            <a:r>
              <a:rPr lang="en-US" dirty="0">
                <a:solidFill>
                  <a:srgbClr val="3380E6"/>
                </a:solidFill>
                <a:latin typeface="Arial"/>
              </a:rPr>
              <a:t>Decision Making: Equality and Relational Operators</a:t>
            </a:r>
            <a:endParaRPr lang="en-US" dirty="0" smtClean="0">
              <a:solidFill>
                <a:srgbClr val="3380E6"/>
              </a:solidFill>
              <a:latin typeface="Arial"/>
            </a:endParaRPr>
          </a:p>
        </p:txBody>
      </p:sp>
      <p:sp>
        <p:nvSpPr>
          <p:cNvPr id="105475" name="Text Placeholder 2"/>
          <p:cNvSpPr>
            <a:spLocks noGrp="1"/>
          </p:cNvSpPr>
          <p:nvPr>
            <p:ph type="body" idx="1"/>
          </p:nvPr>
        </p:nvSpPr>
        <p:spPr/>
        <p:txBody>
          <a:bodyPr/>
          <a:lstStyle/>
          <a:p>
            <a:pPr eaLnBrk="1" hangingPunct="1">
              <a:lnSpc>
                <a:spcPct val="80000"/>
              </a:lnSpc>
            </a:pPr>
            <a:r>
              <a:rPr lang="en-US" altLang="en-US" sz="2500" dirty="0" smtClean="0">
                <a:solidFill>
                  <a:srgbClr val="000000"/>
                </a:solidFill>
              </a:rPr>
              <a:t>A left brace, </a:t>
            </a:r>
            <a:r>
              <a:rPr lang="en-US" altLang="en-US" sz="2500" dirty="0" smtClean="0">
                <a:solidFill>
                  <a:srgbClr val="000000"/>
                </a:solidFill>
                <a:latin typeface="Consolas" panose="020B0609020204030204" pitchFamily="49" charset="0"/>
              </a:rPr>
              <a:t>{</a:t>
            </a:r>
            <a:r>
              <a:rPr lang="en-US" altLang="en-US" sz="2500" dirty="0" smtClean="0">
                <a:solidFill>
                  <a:srgbClr val="000000"/>
                </a:solidFill>
              </a:rPr>
              <a:t>, begins the body of each </a:t>
            </a:r>
            <a:r>
              <a:rPr lang="en-US" altLang="en-US" sz="2500" dirty="0" smtClean="0">
                <a:solidFill>
                  <a:srgbClr val="000000"/>
                </a:solidFill>
                <a:latin typeface="Consolas" panose="020B0609020204030204" pitchFamily="49" charset="0"/>
              </a:rPr>
              <a:t>if</a:t>
            </a:r>
            <a:r>
              <a:rPr lang="en-US" altLang="en-US" sz="2500" dirty="0" smtClean="0">
                <a:solidFill>
                  <a:srgbClr val="000000"/>
                </a:solidFill>
              </a:rPr>
              <a:t> statement </a:t>
            </a:r>
          </a:p>
          <a:p>
            <a:pPr eaLnBrk="1" hangingPunct="1">
              <a:lnSpc>
                <a:spcPct val="80000"/>
              </a:lnSpc>
            </a:pPr>
            <a:r>
              <a:rPr lang="en-US" altLang="en-US" sz="2500" dirty="0" smtClean="0">
                <a:solidFill>
                  <a:srgbClr val="000000"/>
                </a:solidFill>
              </a:rPr>
              <a:t>A corresponding right brace, </a:t>
            </a:r>
            <a:r>
              <a:rPr lang="en-US" altLang="en-US" sz="2500" dirty="0" smtClean="0">
                <a:solidFill>
                  <a:srgbClr val="000000"/>
                </a:solidFill>
                <a:latin typeface="Consolas" panose="020B0609020204030204" pitchFamily="49" charset="0"/>
              </a:rPr>
              <a:t>}</a:t>
            </a:r>
            <a:r>
              <a:rPr lang="en-US" altLang="en-US" sz="2500" dirty="0" smtClean="0">
                <a:solidFill>
                  <a:srgbClr val="000000"/>
                </a:solidFill>
              </a:rPr>
              <a:t>, ends each </a:t>
            </a:r>
            <a:r>
              <a:rPr lang="en-US" altLang="en-US" sz="2500" dirty="0" smtClean="0">
                <a:solidFill>
                  <a:srgbClr val="000000"/>
                </a:solidFill>
                <a:latin typeface="Consolas" panose="020B0609020204030204" pitchFamily="49" charset="0"/>
              </a:rPr>
              <a:t>if</a:t>
            </a:r>
            <a:r>
              <a:rPr lang="en-US" altLang="en-US" sz="2500" dirty="0" smtClean="0">
                <a:solidFill>
                  <a:srgbClr val="000000"/>
                </a:solidFill>
              </a:rPr>
              <a:t> statement’s body </a:t>
            </a:r>
          </a:p>
          <a:p>
            <a:pPr eaLnBrk="1" hangingPunct="1">
              <a:lnSpc>
                <a:spcPct val="80000"/>
              </a:lnSpc>
            </a:pPr>
            <a:r>
              <a:rPr lang="en-US" altLang="en-US" sz="2500" dirty="0" smtClean="0">
                <a:solidFill>
                  <a:srgbClr val="000000"/>
                </a:solidFill>
              </a:rPr>
              <a:t>Any number of statements can be placed in the body of an </a:t>
            </a:r>
            <a:r>
              <a:rPr lang="en-US" altLang="en-US" sz="2500" dirty="0" smtClean="0">
                <a:solidFill>
                  <a:srgbClr val="000000"/>
                </a:solidFill>
                <a:latin typeface="Consolas" panose="020B0609020204030204" pitchFamily="49" charset="0"/>
              </a:rPr>
              <a:t>if</a:t>
            </a:r>
            <a:r>
              <a:rPr lang="en-US" altLang="en-US" sz="2500" dirty="0" smtClean="0">
                <a:solidFill>
                  <a:srgbClr val="000000"/>
                </a:solidFill>
              </a:rPr>
              <a:t> statement.</a:t>
            </a:r>
          </a:p>
        </p:txBody>
      </p:sp>
    </p:spTree>
    <p:extLst>
      <p:ext uri="{BB962C8B-B14F-4D97-AF65-F5344CB8AC3E}">
        <p14:creationId xmlns:p14="http://schemas.microsoft.com/office/powerpoint/2010/main" val="147237162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2_Page_41"/>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172450" cy="6314610"/>
          </a:xfrm>
          <a:prstGeom prst="rect">
            <a:avLst/>
          </a:prstGeom>
          <a:noFill/>
          <a:ln>
            <a:noFill/>
          </a:ln>
        </p:spPr>
      </p:pic>
    </p:spTree>
    <p:extLst>
      <p:ext uri="{BB962C8B-B14F-4D97-AF65-F5344CB8AC3E}">
        <p14:creationId xmlns:p14="http://schemas.microsoft.com/office/powerpoint/2010/main" val="35676308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solidFill>
                  <a:srgbClr val="24B5A1"/>
                </a:solidFill>
                <a:latin typeface="Arial"/>
              </a:rPr>
              <a:t>2.6  </a:t>
            </a:r>
            <a:r>
              <a:rPr lang="en-US" dirty="0">
                <a:solidFill>
                  <a:srgbClr val="3380E6"/>
                </a:solidFill>
                <a:latin typeface="Arial"/>
              </a:rPr>
              <a:t>Decision Making: Equality and Relational Operators</a:t>
            </a:r>
            <a:endParaRPr lang="en-US" dirty="0" smtClean="0">
              <a:solidFill>
                <a:srgbClr val="3380E6"/>
              </a:solidFill>
              <a:latin typeface="Arial"/>
            </a:endParaRPr>
          </a:p>
        </p:txBody>
      </p:sp>
      <p:sp>
        <p:nvSpPr>
          <p:cNvPr id="107523" name="Text Placeholder 2"/>
          <p:cNvSpPr>
            <a:spLocks noGrp="1"/>
          </p:cNvSpPr>
          <p:nvPr>
            <p:ph type="body" idx="1"/>
          </p:nvPr>
        </p:nvSpPr>
        <p:spPr/>
        <p:txBody>
          <a:bodyPr>
            <a:normAutofit fontScale="92500" lnSpcReduction="20000"/>
          </a:bodyPr>
          <a:lstStyle/>
          <a:p>
            <a:pPr eaLnBrk="1" hangingPunct="1"/>
            <a:r>
              <a:rPr lang="en-US" altLang="en-US" dirty="0" smtClean="0">
                <a:solidFill>
                  <a:srgbClr val="000000"/>
                </a:solidFill>
              </a:rPr>
              <a:t>Figure 2.14 lists from highest to lowest the precedence of the operators introduced in this chapter.</a:t>
            </a:r>
          </a:p>
          <a:p>
            <a:pPr eaLnBrk="1" hangingPunct="1"/>
            <a:r>
              <a:rPr lang="en-US" altLang="en-US" dirty="0" smtClean="0">
                <a:solidFill>
                  <a:srgbClr val="000000"/>
                </a:solidFill>
              </a:rPr>
              <a:t>Operators are shown top to bottom in decreasing order of precedence.</a:t>
            </a:r>
          </a:p>
          <a:p>
            <a:pPr eaLnBrk="1" hangingPunct="1"/>
            <a:r>
              <a:rPr lang="en-US" altLang="en-US" dirty="0" smtClean="0">
                <a:solidFill>
                  <a:srgbClr val="000000"/>
                </a:solidFill>
              </a:rPr>
              <a:t>The equals sign is also an operator.</a:t>
            </a:r>
          </a:p>
          <a:p>
            <a:pPr eaLnBrk="1" hangingPunct="1"/>
            <a:r>
              <a:rPr lang="en-US" altLang="en-US" dirty="0" smtClean="0">
                <a:solidFill>
                  <a:srgbClr val="000000"/>
                </a:solidFill>
              </a:rPr>
              <a:t>All these operators, with the exception of the assignment operator </a:t>
            </a:r>
            <a:r>
              <a:rPr lang="en-US" altLang="en-US" dirty="0" smtClean="0">
                <a:solidFill>
                  <a:srgbClr val="000000"/>
                </a:solidFill>
                <a:latin typeface="Consolas" panose="020B0609020204030204" pitchFamily="49" charset="0"/>
              </a:rPr>
              <a:t>=</a:t>
            </a:r>
            <a:r>
              <a:rPr lang="en-US" altLang="en-US" dirty="0" smtClean="0">
                <a:solidFill>
                  <a:srgbClr val="000000"/>
                </a:solidFill>
              </a:rPr>
              <a:t>, associate from left to right.</a:t>
            </a:r>
          </a:p>
          <a:p>
            <a:pPr eaLnBrk="1" hangingPunct="1"/>
            <a:r>
              <a:rPr lang="en-US" altLang="en-US" dirty="0" smtClean="0">
                <a:solidFill>
                  <a:srgbClr val="000000"/>
                </a:solidFill>
              </a:rPr>
              <a:t>The assignment operator (</a:t>
            </a:r>
            <a:r>
              <a:rPr lang="en-US" altLang="en-US" dirty="0" smtClean="0">
                <a:solidFill>
                  <a:srgbClr val="000000"/>
                </a:solidFill>
                <a:latin typeface="Consolas" panose="020B0609020204030204" pitchFamily="49" charset="0"/>
              </a:rPr>
              <a:t>=</a:t>
            </a:r>
            <a:r>
              <a:rPr lang="en-US" altLang="en-US" dirty="0" smtClean="0">
                <a:solidFill>
                  <a:srgbClr val="000000"/>
                </a:solidFill>
              </a:rPr>
              <a:t>) associates from right to left.</a:t>
            </a:r>
          </a:p>
        </p:txBody>
      </p:sp>
    </p:spTree>
    <p:extLst>
      <p:ext uri="{BB962C8B-B14F-4D97-AF65-F5344CB8AC3E}">
        <p14:creationId xmlns:p14="http://schemas.microsoft.com/office/powerpoint/2010/main" val="228459820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2_Page_42"/>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020050" cy="6196855"/>
          </a:xfrm>
          <a:prstGeom prst="rect">
            <a:avLst/>
          </a:prstGeom>
          <a:noFill/>
          <a:ln>
            <a:noFill/>
          </a:ln>
        </p:spPr>
      </p:pic>
    </p:spTree>
    <p:extLst>
      <p:ext uri="{BB962C8B-B14F-4D97-AF65-F5344CB8AC3E}">
        <p14:creationId xmlns:p14="http://schemas.microsoft.com/office/powerpoint/2010/main" val="221377509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2_Page_4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096250" cy="6255732"/>
          </a:xfrm>
          <a:prstGeom prst="rect">
            <a:avLst/>
          </a:prstGeom>
          <a:noFill/>
          <a:ln>
            <a:noFill/>
          </a:ln>
        </p:spPr>
      </p:pic>
    </p:spTree>
    <p:extLst>
      <p:ext uri="{BB962C8B-B14F-4D97-AF65-F5344CB8AC3E}">
        <p14:creationId xmlns:p14="http://schemas.microsoft.com/office/powerpoint/2010/main" val="11624196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solidFill>
                  <a:srgbClr val="24B5A1"/>
                </a:solidFill>
                <a:latin typeface="Arial"/>
              </a:rPr>
              <a:t>2.6  </a:t>
            </a:r>
            <a:r>
              <a:rPr lang="en-US" dirty="0">
                <a:solidFill>
                  <a:srgbClr val="3380E6"/>
                </a:solidFill>
                <a:latin typeface="Arial"/>
              </a:rPr>
              <a:t>Decision Making: Equality and Relational Operators</a:t>
            </a:r>
            <a:endParaRPr lang="en-US" dirty="0" smtClean="0">
              <a:solidFill>
                <a:srgbClr val="3380E6"/>
              </a:solidFill>
              <a:latin typeface="Arial"/>
            </a:endParaRPr>
          </a:p>
        </p:txBody>
      </p:sp>
      <p:sp>
        <p:nvSpPr>
          <p:cNvPr id="110595" name="Text Placeholder 2"/>
          <p:cNvSpPr>
            <a:spLocks noGrp="1"/>
          </p:cNvSpPr>
          <p:nvPr>
            <p:ph type="body" idx="1"/>
          </p:nvPr>
        </p:nvSpPr>
        <p:spPr/>
        <p:txBody>
          <a:bodyPr/>
          <a:lstStyle/>
          <a:p>
            <a:pPr eaLnBrk="1" hangingPunct="1"/>
            <a:r>
              <a:rPr lang="en-US" altLang="en-US" dirty="0" smtClean="0">
                <a:solidFill>
                  <a:srgbClr val="000000"/>
                </a:solidFill>
              </a:rPr>
              <a:t>Some of the words we’ve used in the C programs in this chapter—in particular </a:t>
            </a:r>
            <a:r>
              <a:rPr lang="en-US" altLang="en-US" dirty="0" err="1" smtClean="0">
                <a:solidFill>
                  <a:srgbClr val="000000"/>
                </a:solidFill>
                <a:latin typeface="Consolas" panose="020B0609020204030204" pitchFamily="49" charset="0"/>
              </a:rPr>
              <a:t>int</a:t>
            </a:r>
            <a:r>
              <a:rPr lang="en-US" altLang="en-US" dirty="0" smtClean="0">
                <a:solidFill>
                  <a:srgbClr val="000000"/>
                </a:solidFill>
              </a:rPr>
              <a:t> and </a:t>
            </a:r>
            <a:r>
              <a:rPr lang="en-US" altLang="en-US" dirty="0" smtClean="0">
                <a:solidFill>
                  <a:srgbClr val="000000"/>
                </a:solidFill>
                <a:latin typeface="Consolas" panose="020B0609020204030204" pitchFamily="49" charset="0"/>
              </a:rPr>
              <a:t>if</a:t>
            </a:r>
            <a:r>
              <a:rPr lang="en-US" altLang="en-US" dirty="0" smtClean="0">
                <a:solidFill>
                  <a:srgbClr val="000000"/>
                </a:solidFill>
              </a:rPr>
              <a:t>—are </a:t>
            </a:r>
            <a:r>
              <a:rPr lang="en-US" altLang="en-US" dirty="0" smtClean="0">
                <a:solidFill>
                  <a:srgbClr val="0000FF"/>
                </a:solidFill>
              </a:rPr>
              <a:t>keywords</a:t>
            </a:r>
            <a:r>
              <a:rPr lang="en-US" altLang="en-US" dirty="0" smtClean="0">
                <a:solidFill>
                  <a:srgbClr val="000000"/>
                </a:solidFill>
              </a:rPr>
              <a:t> or reserved words of the language.</a:t>
            </a:r>
          </a:p>
          <a:p>
            <a:pPr eaLnBrk="1" hangingPunct="1"/>
            <a:r>
              <a:rPr lang="en-US" altLang="en-US" dirty="0" smtClean="0">
                <a:solidFill>
                  <a:srgbClr val="000000"/>
                </a:solidFill>
              </a:rPr>
              <a:t>Figure 2.15 contains the C keywords.</a:t>
            </a:r>
          </a:p>
          <a:p>
            <a:pPr eaLnBrk="1" hangingPunct="1"/>
            <a:r>
              <a:rPr lang="en-US" altLang="en-US" dirty="0" smtClean="0">
                <a:solidFill>
                  <a:srgbClr val="000000"/>
                </a:solidFill>
              </a:rPr>
              <a:t>These words have special meaning to the C compiler, so you must be careful not to use these as identifiers such as variable names.</a:t>
            </a:r>
          </a:p>
          <a:p>
            <a:pPr eaLnBrk="1" hangingPunct="1"/>
            <a:endParaRPr lang="en-US" altLang="en-US" dirty="0" smtClean="0">
              <a:solidFill>
                <a:srgbClr val="000000"/>
              </a:solidFill>
            </a:endParaRPr>
          </a:p>
        </p:txBody>
      </p:sp>
    </p:spTree>
    <p:extLst>
      <p:ext uri="{BB962C8B-B14F-4D97-AF65-F5344CB8AC3E}">
        <p14:creationId xmlns:p14="http://schemas.microsoft.com/office/powerpoint/2010/main" val="140587746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2_Page_4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172450" cy="6314610"/>
          </a:xfrm>
          <a:prstGeom prst="rect">
            <a:avLst/>
          </a:prstGeom>
          <a:noFill/>
          <a:ln>
            <a:noFill/>
          </a:ln>
        </p:spPr>
      </p:pic>
    </p:spTree>
    <p:extLst>
      <p:ext uri="{BB962C8B-B14F-4D97-AF65-F5344CB8AC3E}">
        <p14:creationId xmlns:p14="http://schemas.microsoft.com/office/powerpoint/2010/main" val="30394311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Arial"/>
              </a:rPr>
              <a:t>2.7  </a:t>
            </a:r>
            <a:r>
              <a:rPr lang="en-US" dirty="0" smtClean="0">
                <a:solidFill>
                  <a:srgbClr val="3380E6"/>
                </a:solidFill>
                <a:latin typeface="Arial"/>
              </a:rPr>
              <a:t>Secure C Programming</a:t>
            </a:r>
          </a:p>
        </p:txBody>
      </p:sp>
      <p:sp>
        <p:nvSpPr>
          <p:cNvPr id="110595" name="Text Placeholder 2"/>
          <p:cNvSpPr>
            <a:spLocks noGrp="1"/>
          </p:cNvSpPr>
          <p:nvPr>
            <p:ph type="body" idx="1"/>
          </p:nvPr>
        </p:nvSpPr>
        <p:spPr/>
        <p:txBody>
          <a:bodyPr>
            <a:normAutofit fontScale="85000" lnSpcReduction="20000"/>
          </a:bodyPr>
          <a:lstStyle/>
          <a:p>
            <a:r>
              <a:rPr lang="en-US" altLang="en-US" dirty="0" smtClean="0">
                <a:solidFill>
                  <a:srgbClr val="000000"/>
                </a:solidFill>
              </a:rPr>
              <a:t>CERT </a:t>
            </a:r>
            <a:r>
              <a:rPr lang="en-US" altLang="en-US" dirty="0">
                <a:solidFill>
                  <a:srgbClr val="000000"/>
                </a:solidFill>
              </a:rPr>
              <a:t>C Secure Coding Standard </a:t>
            </a:r>
            <a:endParaRPr lang="en-US" altLang="en-US" dirty="0" smtClean="0">
              <a:solidFill>
                <a:srgbClr val="000000"/>
              </a:solidFill>
            </a:endParaRPr>
          </a:p>
          <a:p>
            <a:pPr lvl="1"/>
            <a:r>
              <a:rPr lang="en-US" altLang="en-US" dirty="0" smtClean="0">
                <a:solidFill>
                  <a:srgbClr val="000000"/>
                </a:solidFill>
              </a:rPr>
              <a:t>Guidelines </a:t>
            </a:r>
            <a:r>
              <a:rPr lang="en-US" altLang="en-US" dirty="0">
                <a:solidFill>
                  <a:srgbClr val="000000"/>
                </a:solidFill>
              </a:rPr>
              <a:t>that </a:t>
            </a:r>
            <a:r>
              <a:rPr lang="en-US" altLang="en-US" dirty="0" smtClean="0">
                <a:solidFill>
                  <a:srgbClr val="000000"/>
                </a:solidFill>
              </a:rPr>
              <a:t>help </a:t>
            </a:r>
            <a:r>
              <a:rPr lang="en-US" altLang="en-US" dirty="0">
                <a:solidFill>
                  <a:srgbClr val="000000"/>
                </a:solidFill>
              </a:rPr>
              <a:t>you avoid programming practices that open systems to </a:t>
            </a:r>
            <a:r>
              <a:rPr lang="en-US" altLang="en-US" dirty="0" smtClean="0">
                <a:solidFill>
                  <a:srgbClr val="000000"/>
                </a:solidFill>
              </a:rPr>
              <a:t>attacks</a:t>
            </a:r>
            <a:endParaRPr lang="en-US" altLang="en-US" dirty="0">
              <a:solidFill>
                <a:srgbClr val="000000"/>
              </a:solidFill>
            </a:endParaRPr>
          </a:p>
          <a:p>
            <a:r>
              <a:rPr lang="en-US" altLang="en-US" dirty="0">
                <a:solidFill>
                  <a:srgbClr val="000000"/>
                </a:solidFill>
              </a:rPr>
              <a:t>Avoid </a:t>
            </a:r>
            <a:r>
              <a:rPr lang="en-US" altLang="en-US" dirty="0" smtClean="0">
                <a:solidFill>
                  <a:srgbClr val="000000"/>
                </a:solidFill>
              </a:rPr>
              <a:t>Single-Argument </a:t>
            </a:r>
            <a:r>
              <a:rPr lang="en-US" altLang="en-US" dirty="0" err="1" smtClean="0">
                <a:solidFill>
                  <a:srgbClr val="000000"/>
                </a:solidFill>
                <a:latin typeface="Consolas" panose="020B0609020204030204" pitchFamily="49" charset="0"/>
                <a:cs typeface="Consolas" panose="020B0609020204030204" pitchFamily="49" charset="0"/>
              </a:rPr>
              <a:t>printf</a:t>
            </a:r>
            <a:r>
              <a:rPr lang="en-US" altLang="en-US" dirty="0" err="1" smtClean="0">
                <a:solidFill>
                  <a:srgbClr val="000000"/>
                </a:solidFill>
              </a:rPr>
              <a:t>s</a:t>
            </a:r>
            <a:endParaRPr lang="en-US" altLang="en-US" dirty="0">
              <a:solidFill>
                <a:srgbClr val="000000"/>
              </a:solidFill>
            </a:endParaRPr>
          </a:p>
          <a:p>
            <a:pPr lvl="1"/>
            <a:r>
              <a:rPr lang="en-US" altLang="en-US" dirty="0" smtClean="0">
                <a:solidFill>
                  <a:srgbClr val="000000"/>
                </a:solidFill>
              </a:rPr>
              <a:t>If </a:t>
            </a:r>
            <a:r>
              <a:rPr lang="en-US" altLang="en-US" dirty="0">
                <a:solidFill>
                  <a:srgbClr val="000000"/>
                </a:solidFill>
              </a:rPr>
              <a:t>you need to display a string that terminates with a newline, use the </a:t>
            </a:r>
            <a:r>
              <a:rPr lang="en-US" altLang="en-US" dirty="0">
                <a:solidFill>
                  <a:srgbClr val="000000"/>
                </a:solidFill>
                <a:latin typeface="Consolas" panose="020B0609020204030204" pitchFamily="49" charset="0"/>
                <a:cs typeface="Consolas" panose="020B0609020204030204" pitchFamily="49" charset="0"/>
              </a:rPr>
              <a:t>puts</a:t>
            </a:r>
            <a:r>
              <a:rPr lang="en-US" altLang="en-US" dirty="0">
                <a:solidFill>
                  <a:srgbClr val="000000"/>
                </a:solidFill>
              </a:rPr>
              <a:t> function, which displays its string argument followed by a newline </a:t>
            </a:r>
            <a:r>
              <a:rPr lang="en-US" altLang="en-US" dirty="0" smtClean="0">
                <a:solidFill>
                  <a:srgbClr val="000000"/>
                </a:solidFill>
              </a:rPr>
              <a:t>character</a:t>
            </a:r>
          </a:p>
          <a:p>
            <a:pPr lvl="1"/>
            <a:r>
              <a:rPr lang="en-US" altLang="en-US" dirty="0" smtClean="0">
                <a:solidFill>
                  <a:srgbClr val="000000"/>
                </a:solidFill>
              </a:rPr>
              <a:t>For example</a:t>
            </a:r>
          </a:p>
          <a:p>
            <a:pPr lvl="2"/>
            <a:r>
              <a:rPr lang="en-US" altLang="en-US" dirty="0" err="1" smtClean="0">
                <a:solidFill>
                  <a:srgbClr val="000000"/>
                </a:solidFill>
                <a:latin typeface="Consolas" panose="020B0609020204030204" pitchFamily="49" charset="0"/>
                <a:cs typeface="Consolas" panose="020B0609020204030204" pitchFamily="49" charset="0"/>
              </a:rPr>
              <a:t>printf</a:t>
            </a:r>
            <a:r>
              <a:rPr lang="en-US" altLang="en-US" dirty="0" smtClean="0">
                <a:solidFill>
                  <a:srgbClr val="000000"/>
                </a:solidFill>
                <a:latin typeface="Consolas" panose="020B0609020204030204" pitchFamily="49" charset="0"/>
                <a:cs typeface="Consolas" panose="020B0609020204030204" pitchFamily="49" charset="0"/>
              </a:rPr>
              <a:t>( "Welcome to C!\n" );</a:t>
            </a:r>
            <a:endParaRPr lang="en-US" altLang="en-US" dirty="0">
              <a:solidFill>
                <a:srgbClr val="000000"/>
              </a:solidFill>
              <a:latin typeface="Consolas" panose="020B0609020204030204" pitchFamily="49" charset="0"/>
              <a:cs typeface="Consolas" panose="020B0609020204030204" pitchFamily="49" charset="0"/>
            </a:endParaRPr>
          </a:p>
          <a:p>
            <a:pPr lvl="1"/>
            <a:r>
              <a:rPr lang="en-US" altLang="en-US" dirty="0" smtClean="0">
                <a:solidFill>
                  <a:srgbClr val="000000"/>
                </a:solidFill>
              </a:rPr>
              <a:t>should </a:t>
            </a:r>
            <a:r>
              <a:rPr lang="en-US" altLang="en-US" dirty="0">
                <a:solidFill>
                  <a:srgbClr val="000000"/>
                </a:solidFill>
              </a:rPr>
              <a:t>be written as:</a:t>
            </a:r>
          </a:p>
          <a:p>
            <a:pPr lvl="2"/>
            <a:r>
              <a:rPr lang="en-US" altLang="en-US" dirty="0">
                <a:solidFill>
                  <a:srgbClr val="000000"/>
                </a:solidFill>
                <a:latin typeface="Consolas" panose="020B0609020204030204" pitchFamily="49" charset="0"/>
                <a:cs typeface="Consolas" panose="020B0609020204030204" pitchFamily="49" charset="0"/>
              </a:rPr>
              <a:t>puts( "Welcome to C!" </a:t>
            </a:r>
            <a:r>
              <a:rPr lang="en-US" altLang="en-US" dirty="0" smtClean="0">
                <a:solidFill>
                  <a:srgbClr val="000000"/>
                </a:solidFill>
                <a:latin typeface="Consolas" panose="020B0609020204030204" pitchFamily="49" charset="0"/>
                <a:cs typeface="Consolas" panose="020B0609020204030204" pitchFamily="49" charset="0"/>
              </a:rPr>
              <a:t>);</a:t>
            </a:r>
            <a:endParaRPr lang="en-US" altLang="en-US" dirty="0">
              <a:solidFill>
                <a:srgbClr val="000000"/>
              </a:solidFill>
              <a:latin typeface="Consolas" panose="020B0609020204030204" pitchFamily="49" charset="0"/>
              <a:cs typeface="Consolas" panose="020B0609020204030204" pitchFamily="49" charset="0"/>
            </a:endParaRPr>
          </a:p>
          <a:p>
            <a:pPr lvl="1"/>
            <a:r>
              <a:rPr lang="en-US" altLang="en-US" dirty="0">
                <a:solidFill>
                  <a:srgbClr val="000000"/>
                </a:solidFill>
              </a:rPr>
              <a:t>We did not include </a:t>
            </a:r>
            <a:r>
              <a:rPr lang="en-US" altLang="en-US" dirty="0" smtClean="0">
                <a:solidFill>
                  <a:srgbClr val="000000"/>
                </a:solidFill>
                <a:latin typeface="Consolas" panose="020B0609020204030204" pitchFamily="49" charset="0"/>
                <a:cs typeface="Consolas" panose="020B0609020204030204" pitchFamily="49" charset="0"/>
              </a:rPr>
              <a:t>\n</a:t>
            </a:r>
            <a:r>
              <a:rPr lang="en-US" altLang="en-US" dirty="0" smtClean="0">
                <a:solidFill>
                  <a:srgbClr val="000000"/>
                </a:solidFill>
              </a:rPr>
              <a:t> </a:t>
            </a:r>
            <a:r>
              <a:rPr lang="en-US" altLang="en-US" dirty="0">
                <a:solidFill>
                  <a:srgbClr val="000000"/>
                </a:solidFill>
              </a:rPr>
              <a:t>in the preceding string because puts adds it automatically. </a:t>
            </a:r>
          </a:p>
        </p:txBody>
      </p:sp>
    </p:spTree>
    <p:extLst>
      <p:ext uri="{BB962C8B-B14F-4D97-AF65-F5344CB8AC3E}">
        <p14:creationId xmlns:p14="http://schemas.microsoft.com/office/powerpoint/2010/main" val="65280962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9.0&quot;&gt;&lt;object type=&quot;1&quot; unique_id=&quot;10001&quot;&gt;&lt;object type=&quot;2&quot; unique_id=&quot;10482&quot;&gt;&lt;object type=&quot;3&quot; unique_id=&quot;10484&quot;&gt;&lt;property id=&quot;20148&quot; value=&quot;5&quot;/&gt;&lt;property id=&quot;20300&quot; value=&quot;Slide 2&quot;/&gt;&lt;property id=&quot;20307&quot; value=&quot;258&quot;/&gt;&lt;/object&gt;&lt;object type=&quot;3&quot; unique_id=&quot;10485&quot;&gt;&lt;property id=&quot;20148&quot; value=&quot;5&quot;/&gt;&lt;property id=&quot;20300&quot; value=&quot;Slide 3&quot;/&gt;&lt;property id=&quot;20307&quot; value=&quot;259&quot;/&gt;&lt;/object&gt;&lt;object type=&quot;3&quot; unique_id=&quot;10486&quot;&gt;&lt;property id=&quot;20148&quot; value=&quot;5&quot;/&gt;&lt;property id=&quot;20300&quot; value=&quot;Slide 6&quot;/&gt;&lt;property id=&quot;20307&quot; value=&quot;260&quot;/&gt;&lt;/object&gt;&lt;object type=&quot;3&quot; unique_id=&quot;10487&quot;&gt;&lt;property id=&quot;20148&quot; value=&quot;5&quot;/&gt;&lt;property id=&quot;20300&quot; value=&quot;Slide 14&quot;/&gt;&lt;property id=&quot;20307&quot; value=&quot;261&quot;/&gt;&lt;/object&gt;&lt;object type=&quot;3&quot; unique_id=&quot;10488&quot;&gt;&lt;property id=&quot;20148&quot; value=&quot;5&quot;/&gt;&lt;property id=&quot;20300&quot; value=&quot;Slide 18&quot;/&gt;&lt;property id=&quot;20307&quot; value=&quot;262&quot;/&gt;&lt;/object&gt;&lt;object type=&quot;3&quot; unique_id=&quot;10489&quot;&gt;&lt;property id=&quot;20148&quot; value=&quot;5&quot;/&gt;&lt;property id=&quot;20300&quot; value=&quot;Slide 20&quot;/&gt;&lt;property id=&quot;20307&quot; value=&quot;263&quot;/&gt;&lt;/object&gt;&lt;object type=&quot;3&quot; unique_id=&quot;10490&quot;&gt;&lt;property id=&quot;20148&quot; value=&quot;5&quot;/&gt;&lt;property id=&quot;20300&quot; value=&quot;Slide 22&quot;/&gt;&lt;property id=&quot;20307&quot; value=&quot;264&quot;/&gt;&lt;/object&gt;&lt;object type=&quot;3&quot; unique_id=&quot;10491&quot;&gt;&lt;property id=&quot;20148&quot; value=&quot;5&quot;/&gt;&lt;property id=&quot;20300&quot; value=&quot;Slide 25&quot;/&gt;&lt;property id=&quot;20307&quot; value=&quot;265&quot;/&gt;&lt;/object&gt;&lt;object type=&quot;3&quot; unique_id=&quot;10492&quot;&gt;&lt;property id=&quot;20148&quot; value=&quot;5&quot;/&gt;&lt;property id=&quot;20300&quot; value=&quot;Slide 26&quot;/&gt;&lt;property id=&quot;20307&quot; value=&quot;266&quot;/&gt;&lt;/object&gt;&lt;object type=&quot;3&quot; unique_id=&quot;10493&quot;&gt;&lt;property id=&quot;20148&quot; value=&quot;5&quot;/&gt;&lt;property id=&quot;20300&quot; value=&quot;Slide 28&quot;/&gt;&lt;property id=&quot;20307&quot; value=&quot;267&quot;/&gt;&lt;/object&gt;&lt;object type=&quot;3&quot; unique_id=&quot;10494&quot;&gt;&lt;property id=&quot;20148&quot; value=&quot;5&quot;/&gt;&lt;property id=&quot;20300&quot; value=&quot;Slide 30&quot;/&gt;&lt;property id=&quot;20307&quot; value=&quot;268&quot;/&gt;&lt;/object&gt;&lt;object type=&quot;3&quot; unique_id=&quot;10495&quot;&gt;&lt;property id=&quot;20148&quot; value=&quot;5&quot;/&gt;&lt;property id=&quot;20300&quot; value=&quot;Slide 32&quot;/&gt;&lt;property id=&quot;20307&quot; value=&quot;269&quot;/&gt;&lt;/object&gt;&lt;object type=&quot;3&quot; unique_id=&quot;10496&quot;&gt;&lt;property id=&quot;20148&quot; value=&quot;5&quot;/&gt;&lt;property id=&quot;20300&quot; value=&quot;Slide 33&quot;/&gt;&lt;property id=&quot;20307&quot; value=&quot;270&quot;/&gt;&lt;/object&gt;&lt;object type=&quot;3&quot; unique_id=&quot;10497&quot;&gt;&lt;property id=&quot;20148&quot; value=&quot;5&quot;/&gt;&lt;property id=&quot;20300&quot; value=&quot;Slide 37&quot;/&gt;&lt;property id=&quot;20307&quot; value=&quot;271&quot;/&gt;&lt;/object&gt;&lt;object type=&quot;3&quot; unique_id=&quot;10498&quot;&gt;&lt;property id=&quot;20148&quot; value=&quot;5&quot;/&gt;&lt;property id=&quot;20300&quot; value=&quot;Slide 38&quot;/&gt;&lt;property id=&quot;20307&quot; value=&quot;272&quot;/&gt;&lt;/object&gt;&lt;object type=&quot;3&quot; unique_id=&quot;10499&quot;&gt;&lt;property id=&quot;20148&quot; value=&quot;5&quot;/&gt;&lt;property id=&quot;20300&quot; value=&quot;Slide 39&quot;/&gt;&lt;property id=&quot;20307&quot; value=&quot;273&quot;/&gt;&lt;/object&gt;&lt;object type=&quot;3&quot; unique_id=&quot;10500&quot;&gt;&lt;property id=&quot;20148&quot; value=&quot;5&quot;/&gt;&lt;property id=&quot;20300&quot; value=&quot;Slide 40&quot;/&gt;&lt;property id=&quot;20307&quot; value=&quot;274&quot;/&gt;&lt;/object&gt;&lt;object type=&quot;3&quot; unique_id=&quot;10501&quot;&gt;&lt;property id=&quot;20148&quot; value=&quot;5&quot;/&gt;&lt;property id=&quot;20300&quot; value=&quot;Slide 41&quot;/&gt;&lt;property id=&quot;20307&quot; value=&quot;275&quot;/&gt;&lt;/object&gt;&lt;object type=&quot;3&quot; unique_id=&quot;10502&quot;&gt;&lt;property id=&quot;20148&quot; value=&quot;5&quot;/&gt;&lt;property id=&quot;20300&quot; value=&quot;Slide 46&quot;/&gt;&lt;property id=&quot;20307&quot; value=&quot;276&quot;/&gt;&lt;/object&gt;&lt;object type=&quot;3&quot; unique_id=&quot;10503&quot;&gt;&lt;property id=&quot;20148&quot; value=&quot;5&quot;/&gt;&lt;property id=&quot;20300&quot; value=&quot;Slide 50&quot;/&gt;&lt;property id=&quot;20307&quot; value=&quot;277&quot;/&gt;&lt;/object&gt;&lt;object type=&quot;3&quot; unique_id=&quot;10504&quot;&gt;&lt;property id=&quot;20148&quot; value=&quot;5&quot;/&gt;&lt;property id=&quot;20300&quot; value=&quot;Slide 51&quot;/&gt;&lt;property id=&quot;20307&quot; value=&quot;278&quot;/&gt;&lt;/object&gt;&lt;object type=&quot;3&quot; unique_id=&quot;10505&quot;&gt;&lt;property id=&quot;20148&quot; value=&quot;5&quot;/&gt;&lt;property id=&quot;20300&quot; value=&quot;Slide 54&quot;/&gt;&lt;property id=&quot;20307&quot; value=&quot;279&quot;/&gt;&lt;/object&gt;&lt;object type=&quot;3&quot; unique_id=&quot;10506&quot;&gt;&lt;property id=&quot;20148&quot; value=&quot;5&quot;/&gt;&lt;property id=&quot;20300&quot; value=&quot;Slide 55&quot;/&gt;&lt;property id=&quot;20307&quot; value=&quot;280&quot;/&gt;&lt;/object&gt;&lt;object type=&quot;3&quot; unique_id=&quot;10507&quot;&gt;&lt;property id=&quot;20148&quot; value=&quot;5&quot;/&gt;&lt;property id=&quot;20300&quot; value=&quot;Slide 57&quot;/&gt;&lt;property id=&quot;20307&quot; value=&quot;281&quot;/&gt;&lt;/object&gt;&lt;object type=&quot;3&quot; unique_id=&quot;10508&quot;&gt;&lt;property id=&quot;20148&quot; value=&quot;5&quot;/&gt;&lt;property id=&quot;20300&quot; value=&quot;Slide 59&quot;/&gt;&lt;property id=&quot;20307&quot; value=&quot;282&quot;/&gt;&lt;/object&gt;&lt;object type=&quot;3&quot; unique_id=&quot;10509&quot;&gt;&lt;property id=&quot;20148&quot; value=&quot;5&quot;/&gt;&lt;property id=&quot;20300&quot; value=&quot;Slide 62&quot;/&gt;&lt;property id=&quot;20307&quot; value=&quot;283&quot;/&gt;&lt;/object&gt;&lt;object type=&quot;3&quot; unique_id=&quot;10510&quot;&gt;&lt;property id=&quot;20148&quot; value=&quot;5&quot;/&gt;&lt;property id=&quot;20300&quot; value=&quot;Slide 65&quot;/&gt;&lt;property id=&quot;20307&quot; value=&quot;284&quot;/&gt;&lt;/object&gt;&lt;object type=&quot;3&quot; unique_id=&quot;10511&quot;&gt;&lt;property id=&quot;20148&quot; value=&quot;5&quot;/&gt;&lt;property id=&quot;20300&quot; value=&quot;Slide 67&quot;/&gt;&lt;property id=&quot;20307&quot; value=&quot;285&quot;/&gt;&lt;/object&gt;&lt;object type=&quot;3&quot; unique_id=&quot;10512&quot;&gt;&lt;property id=&quot;20148&quot; value=&quot;5&quot;/&gt;&lt;property id=&quot;20300&quot; value=&quot;Slide 73&quot;/&gt;&lt;property id=&quot;20307&quot; value=&quot;286&quot;/&gt;&lt;/object&gt;&lt;object type=&quot;3&quot; unique_id=&quot;10513&quot;&gt;&lt;property id=&quot;20148&quot; value=&quot;5&quot;/&gt;&lt;property id=&quot;20300&quot; value=&quot;Slide 75&quot;/&gt;&lt;property id=&quot;20307&quot; value=&quot;287&quot;/&gt;&lt;/object&gt;&lt;object type=&quot;3&quot; unique_id=&quot;10514&quot;&gt;&lt;property id=&quot;20148&quot; value=&quot;5&quot;/&gt;&lt;property id=&quot;20300&quot; value=&quot;Slide 80&quot;/&gt;&lt;property id=&quot;20307&quot; value=&quot;288&quot;/&gt;&lt;/object&gt;&lt;object type=&quot;3&quot; unique_id=&quot;10515&quot;&gt;&lt;property id=&quot;20148&quot; value=&quot;5&quot;/&gt;&lt;property id=&quot;20300&quot; value=&quot;Slide 81&quot;/&gt;&lt;property id=&quot;20307&quot; value=&quot;289&quot;/&gt;&lt;/object&gt;&lt;object type=&quot;3&quot; unique_id=&quot;10516&quot;&gt;&lt;property id=&quot;20148&quot; value=&quot;5&quot;/&gt;&lt;property id=&quot;20300&quot; value=&quot;Slide 82&quot;/&gt;&lt;property id=&quot;20307&quot; value=&quot;290&quot;/&gt;&lt;/object&gt;&lt;object type=&quot;3&quot; unique_id=&quot;10517&quot;&gt;&lt;property id=&quot;20148&quot; value=&quot;5&quot;/&gt;&lt;property id=&quot;20300&quot; value=&quot;Slide 84&quot;/&gt;&lt;property id=&quot;20307&quot; value=&quot;291&quot;/&gt;&lt;/object&gt;&lt;object type=&quot;3&quot; unique_id=&quot;10518&quot;&gt;&lt;property id=&quot;20148&quot; value=&quot;5&quot;/&gt;&lt;property id=&quot;20300&quot; value=&quot;Slide 85&quot;/&gt;&lt;property id=&quot;20307&quot; value=&quot;292&quot;/&gt;&lt;/object&gt;&lt;object type=&quot;3&quot; unique_id=&quot;10519&quot;&gt;&lt;property id=&quot;20148&quot; value=&quot;5&quot;/&gt;&lt;property id=&quot;20300&quot; value=&quot;Slide 86&quot;/&gt;&lt;property id=&quot;20307&quot; value=&quot;293&quot;/&gt;&lt;/object&gt;&lt;object type=&quot;3&quot; unique_id=&quot;10520&quot;&gt;&lt;property id=&quot;20148&quot; value=&quot;5&quot;/&gt;&lt;property id=&quot;20300&quot; value=&quot;Slide 88&quot;/&gt;&lt;property id=&quot;20307&quot; value=&quot;294&quot;/&gt;&lt;/object&gt;&lt;object type=&quot;3&quot; unique_id=&quot;10521&quot;&gt;&lt;property id=&quot;20148&quot; value=&quot;5&quot;/&gt;&lt;property id=&quot;20300&quot; value=&quot;Slide 89&quot;/&gt;&lt;property id=&quot;20307&quot; value=&quot;295&quot;/&gt;&lt;/object&gt;&lt;object type=&quot;3&quot; unique_id=&quot;10522&quot;&gt;&lt;property id=&quot;20148&quot; value=&quot;5&quot;/&gt;&lt;property id=&quot;20300&quot; value=&quot;Slide 91&quot;/&gt;&lt;property id=&quot;20307&quot; value=&quot;296&quot;/&gt;&lt;/object&gt;&lt;object type=&quot;3&quot; unique_id=&quot;10523&quot;&gt;&lt;property id=&quot;20148&quot; value=&quot;5&quot;/&gt;&lt;property id=&quot;20300&quot; value=&quot;Slide 93&quot;/&gt;&lt;property id=&quot;20307&quot; value=&quot;297&quot;/&gt;&lt;/object&gt;&lt;object type=&quot;3&quot; unique_id=&quot;10524&quot;&gt;&lt;property id=&quot;20148&quot; value=&quot;5&quot;/&gt;&lt;property id=&quot;20300&quot; value=&quot;Slide 95&quot;/&gt;&lt;property id=&quot;20307&quot; value=&quot;298&quot;/&gt;&lt;/object&gt;&lt;object type=&quot;3&quot; unique_id=&quot;10525&quot;&gt;&lt;property id=&quot;20148&quot; value=&quot;5&quot;/&gt;&lt;property id=&quot;20300&quot; value=&quot;Slide 96&quot;/&gt;&lt;property id=&quot;20307&quot; value=&quot;299&quot;/&gt;&lt;/object&gt;&lt;object type=&quot;3&quot; unique_id=&quot;10526&quot;&gt;&lt;property id=&quot;20148&quot; value=&quot;5&quot;/&gt;&lt;property id=&quot;20300&quot; value=&quot;Slide 98&quot;/&gt;&lt;property id=&quot;20307&quot; value=&quot;300&quot;/&gt;&lt;/object&gt;&lt;object type=&quot;3&quot; unique_id=&quot;15244&quot;&gt;&lt;property id=&quot;20148&quot; value=&quot;5&quot;/&gt;&lt;property id=&quot;20300&quot; value=&quot;Slide 1 - &amp;quot;Chapter 2 Introduction to C Programming&amp;quot;&quot;/&gt;&lt;property id=&quot;20307&quot; value=&quot;301&quot;/&gt;&lt;/object&gt;&lt;object type=&quot;3&quot; unique_id=&quot;15245&quot;&gt;&lt;property id=&quot;20148&quot; value=&quot;5&quot;/&gt;&lt;property id=&quot;20300&quot; value=&quot;Slide 4 - &amp;quot;2.1  Introduction&amp;quot;&quot;/&gt;&lt;property id=&quot;20307&quot; value=&quot;302&quot;/&gt;&lt;/object&gt;&lt;object type=&quot;3&quot; unique_id=&quot;15246&quot;&gt;&lt;property id=&quot;20148&quot; value=&quot;5&quot;/&gt;&lt;property id=&quot;20300&quot; value=&quot;Slide 5 - &amp;quot;2.2  A Simple C Program:  Printing a Line of Text&amp;quot;&quot;/&gt;&lt;property id=&quot;20307&quot; value=&quot;303&quot;/&gt;&lt;/object&gt;&lt;object type=&quot;3&quot; unique_id=&quot;15247&quot;&gt;&lt;property id=&quot;20148&quot; value=&quot;5&quot;/&gt;&lt;property id=&quot;20300&quot; value=&quot;Slide 7 - &amp;quot;2.2  A Simple C Program:  Printing a Line of Text (Cont.)&amp;quot;&quot;/&gt;&lt;property id=&quot;20307&quot; value=&quot;304&quot;/&gt;&lt;/object&gt;&lt;object type=&quot;3&quot; unique_id=&quot;15248&quot;&gt;&lt;property id=&quot;20148&quot; value=&quot;5&quot;/&gt;&lt;property id=&quot;20300&quot; value=&quot;Slide 8 - &amp;quot;2.2  A Simple C Program:  Printing a Line of Text (Cont.)&amp;quot;&quot;/&gt;&lt;property id=&quot;20307&quot; value=&quot;305&quot;/&gt;&lt;/object&gt;&lt;object type=&quot;3&quot; unique_id=&quot;15249&quot;&gt;&lt;property id=&quot;20148&quot; value=&quot;5&quot;/&gt;&lt;property id=&quot;20300&quot; value=&quot;Slide 9 - &amp;quot;2.2  A Simple C Program:  Printing a Line of Text (Cont.)&amp;quot;&quot;/&gt;&lt;property id=&quot;20307&quot; value=&quot;306&quot;/&gt;&lt;/object&gt;&lt;object type=&quot;3&quot; unique_id=&quot;15250&quot;&gt;&lt;property id=&quot;20148&quot; value=&quot;5&quot;/&gt;&lt;property id=&quot;20300&quot; value=&quot;Slide 10 - &amp;quot;2.2  A Simple C Program:  Printing a Line of Text (Cont.)&amp;quot;&quot;/&gt;&lt;property id=&quot;20307&quot; value=&quot;307&quot;/&gt;&lt;/object&gt;&lt;object type=&quot;3&quot; unique_id=&quot;15251&quot;&gt;&lt;property id=&quot;20148&quot; value=&quot;5&quot;/&gt;&lt;property id=&quot;20300&quot; value=&quot;Slide 11 - &amp;quot;2.2  A Simple C Program:  Printing a Line of Text (Cont.)&amp;quot;&quot;/&gt;&lt;property id=&quot;20307&quot; value=&quot;308&quot;/&gt;&lt;/object&gt;&lt;object type=&quot;3&quot; unique_id=&quot;15252&quot;&gt;&lt;property id=&quot;20148&quot; value=&quot;5&quot;/&gt;&lt;property id=&quot;20300&quot; value=&quot;Slide 12 - &amp;quot;2.2  A Simple C Program:  Printing a Line of Text (Cont.)&amp;quot;&quot;/&gt;&lt;property id=&quot;20307&quot; value=&quot;309&quot;/&gt;&lt;/object&gt;&lt;object type=&quot;3&quot; unique_id=&quot;15253&quot;&gt;&lt;property id=&quot;20148&quot; value=&quot;5&quot;/&gt;&lt;property id=&quot;20300&quot; value=&quot;Slide 13 - &amp;quot;2.2  A Simple C Program:  Printing a Line of Text (Cont.)&amp;quot;&quot;/&gt;&lt;property id=&quot;20307&quot; value=&quot;310&quot;/&gt;&lt;/object&gt;&lt;object type=&quot;3&quot; unique_id=&quot;15254&quot;&gt;&lt;property id=&quot;20148&quot; value=&quot;5&quot;/&gt;&lt;property id=&quot;20300&quot; value=&quot;Slide 15 - &amp;quot;2.2  A Simple C Program:  Printing a Line of Text (Cont.)&amp;quot;&quot;/&gt;&lt;property id=&quot;20307&quot; value=&quot;311&quot;/&gt;&lt;/object&gt;&lt;object type=&quot;3&quot; unique_id=&quot;15255&quot;&gt;&lt;property id=&quot;20148&quot; value=&quot;5&quot;/&gt;&lt;property id=&quot;20300&quot; value=&quot;Slide 16 - &amp;quot;2.2  A Simple C Program:  Printing a Line of Text (Cont.)&amp;quot;&quot;/&gt;&lt;property id=&quot;20307&quot; value=&quot;312&quot;/&gt;&lt;/object&gt;&lt;object type=&quot;3&quot; unique_id=&quot;15256&quot;&gt;&lt;property id=&quot;20148&quot; value=&quot;5&quot;/&gt;&lt;property id=&quot;20300&quot; value=&quot;Slide 17 - &amp;quot;2.2  A Simple C Program:  Printing a Line of Text (Cont.)&amp;quot;&quot;/&gt;&lt;property id=&quot;20307&quot; value=&quot;313&quot;/&gt;&lt;/object&gt;&lt;object type=&quot;3&quot; unique_id=&quot;15257&quot;&gt;&lt;property id=&quot;20148&quot; value=&quot;5&quot;/&gt;&lt;property id=&quot;20300&quot; value=&quot;Slide 19 - &amp;quot;2.2  A Simple C Program: Printing a Line of Text (Cont.)&amp;quot;&quot;/&gt;&lt;property id=&quot;20307&quot; value=&quot;314&quot;/&gt;&lt;/object&gt;&lt;object type=&quot;3&quot; unique_id=&quot;15258&quot;&gt;&lt;property id=&quot;20148&quot; value=&quot;5&quot;/&gt;&lt;property id=&quot;20300&quot; value=&quot;Slide 21 - &amp;quot;2.2  A Simple C Program:  Printing a Line of Text (Cont.)&amp;quot;&quot;/&gt;&lt;property id=&quot;20307&quot; value=&quot;315&quot;/&gt;&lt;/object&gt;&lt;object type=&quot;3&quot; unique_id=&quot;15259&quot;&gt;&lt;property id=&quot;20148&quot; value=&quot;5&quot;/&gt;&lt;property id=&quot;20300&quot; value=&quot;Slide 23 - &amp;quot;2.2  A Simple C Program: Printing a Line of Text (Cont.)&amp;quot;&quot;/&gt;&lt;property id=&quot;20307&quot; value=&quot;316&quot;/&gt;&lt;/object&gt;&lt;object type=&quot;3&quot; unique_id=&quot;15260&quot;&gt;&lt;property id=&quot;20148&quot; value=&quot;5&quot;/&gt;&lt;property id=&quot;20300&quot; value=&quot;Slide 24 - &amp;quot;2.2  A Simple C Program: Printing a Line of Text (Cont.)&amp;quot;&quot;/&gt;&lt;property id=&quot;20307&quot; value=&quot;317&quot;/&gt;&lt;/object&gt;&lt;object type=&quot;3&quot; unique_id=&quot;15261&quot;&gt;&lt;property id=&quot;20148&quot; value=&quot;5&quot;/&gt;&lt;property id=&quot;20300&quot; value=&quot;Slide 27 - &amp;quot;2.2  A Simple C Program: Printing a Line of Text (Cont.)&amp;quot;&quot;/&gt;&lt;property id=&quot;20307&quot; value=&quot;318&quot;/&gt;&lt;/object&gt;&lt;object type=&quot;3&quot; unique_id=&quot;15262&quot;&gt;&lt;property id=&quot;20148&quot; value=&quot;5&quot;/&gt;&lt;property id=&quot;20300&quot; value=&quot;Slide 29 - &amp;quot;2.2  A Simple C Program: Printing a Line of Text (Cont.)&amp;quot;&quot;/&gt;&lt;property id=&quot;20307&quot; value=&quot;319&quot;/&gt;&lt;/object&gt;&lt;object type=&quot;3&quot; unique_id=&quot;15263&quot;&gt;&lt;property id=&quot;20148&quot; value=&quot;5&quot;/&gt;&lt;property id=&quot;20300&quot; value=&quot;Slide 31 - &amp;quot;2.3  Another Simple C Program: Adding Two Integers&amp;quot;&quot;/&gt;&lt;property id=&quot;20307&quot; value=&quot;320&quot;/&gt;&lt;/object&gt;&lt;object type=&quot;3&quot; unique_id=&quot;15264&quot;&gt;&lt;property id=&quot;20148&quot; value=&quot;5&quot;/&gt;&lt;property id=&quot;20300&quot; value=&quot;Slide 34 - &amp;quot;2.3  Another Simple C Program: Adding Two Integers (Cont.)&amp;quot;&quot;/&gt;&lt;property id=&quot;20307&quot; value=&quot;321&quot;/&gt;&lt;/object&gt;&lt;object type=&quot;3&quot; unique_id=&quot;15265&quot;&gt;&lt;property id=&quot;20148&quot; value=&quot;5&quot;/&gt;&lt;property id=&quot;20300&quot; value=&quot;Slide 35 - &amp;quot;2.3  Another Simple C Program: Adding Two Integers (Cont.)&amp;quot;&quot;/&gt;&lt;property id=&quot;20307&quot; value=&quot;322&quot;/&gt;&lt;/object&gt;&lt;object type=&quot;3&quot; unique_id=&quot;15266&quot;&gt;&lt;property id=&quot;20148&quot; value=&quot;5&quot;/&gt;&lt;property id=&quot;20300&quot; value=&quot;Slide 36 - &amp;quot;2.3  Another Simple C Program: Adding Two Integers (Cont.)&amp;quot;&quot;/&gt;&lt;property id=&quot;20307&quot; value=&quot;323&quot;/&gt;&lt;/object&gt;&lt;object type=&quot;3&quot; unique_id=&quot;15267&quot;&gt;&lt;property id=&quot;20148&quot; value=&quot;5&quot;/&gt;&lt;property id=&quot;20300&quot; value=&quot;Slide 42 - &amp;quot;2.3  Another Simple C Program: Adding Two Integers (Cont.)&amp;quot;&quot;/&gt;&lt;property id=&quot;20307&quot; value=&quot;324&quot;/&gt;&lt;/object&gt;&lt;object type=&quot;3&quot; unique_id=&quot;15268&quot;&gt;&lt;property id=&quot;20148&quot; value=&quot;5&quot;/&gt;&lt;property id=&quot;20300&quot; value=&quot;Slide 43 - &amp;quot;2.3  Another Simple C Program: Adding Two Integers (Cont.)&amp;quot;&quot;/&gt;&lt;property id=&quot;20307&quot; value=&quot;325&quot;/&gt;&lt;/object&gt;&lt;object type=&quot;3&quot; unique_id=&quot;15269&quot;&gt;&lt;property id=&quot;20148&quot; value=&quot;5&quot;/&gt;&lt;property id=&quot;20300&quot; value=&quot;Slide 44 - &amp;quot;2.3  Another Simple C Program: Adding Two Integers (Cont.)&amp;quot;&quot;/&gt;&lt;property id=&quot;20307&quot; value=&quot;326&quot;/&gt;&lt;/object&gt;&lt;object type=&quot;3&quot; unique_id=&quot;15270&quot;&gt;&lt;property id=&quot;20148&quot; value=&quot;5&quot;/&gt;&lt;property id=&quot;20300&quot; value=&quot;Slide 45 - &amp;quot;2.3  Another Simple C Program: Adding Two Integers (Cont.)&amp;quot;&quot;/&gt;&lt;property id=&quot;20307&quot; value=&quot;327&quot;/&gt;&lt;/object&gt;&lt;object type=&quot;3&quot; unique_id=&quot;15271&quot;&gt;&lt;property id=&quot;20148&quot; value=&quot;5&quot;/&gt;&lt;property id=&quot;20300&quot; value=&quot;Slide 47 - &amp;quot;2.3  Another Simple C Program: Adding Two Integers (Cont.)&amp;quot;&quot;/&gt;&lt;property id=&quot;20307&quot; value=&quot;328&quot;/&gt;&lt;/object&gt;&lt;object type=&quot;3&quot; unique_id=&quot;15272&quot;&gt;&lt;property id=&quot;20148&quot; value=&quot;5&quot;/&gt;&lt;property id=&quot;20300&quot; value=&quot;Slide 48 - &amp;quot;2.3  Another Simple C Program: Adding Two Integers (Cont.)&amp;quot;&quot;/&gt;&lt;property id=&quot;20307&quot; value=&quot;329&quot;/&gt;&lt;/object&gt;&lt;object type=&quot;3&quot; unique_id=&quot;15273&quot;&gt;&lt;property id=&quot;20148&quot; value=&quot;5&quot;/&gt;&lt;property id=&quot;20300&quot; value=&quot;Slide 49 - &amp;quot;2.3  Another Simple C Program: Adding Two Integers (Cont.)&amp;quot;&quot;/&gt;&lt;property id=&quot;20307&quot; value=&quot;330&quot;/&gt;&lt;/object&gt;&lt;object type=&quot;3&quot; unique_id=&quot;15274&quot;&gt;&lt;property id=&quot;20148&quot; value=&quot;5&quot;/&gt;&lt;property id=&quot;20300&quot; value=&quot;Slide 52 - &amp;quot;2.3  Another Simple C Program: Adding Two Integers (Cont.)&amp;quot;&quot;/&gt;&lt;property id=&quot;20307&quot; value=&quot;331&quot;/&gt;&lt;/object&gt;&lt;object type=&quot;3&quot; unique_id=&quot;15275&quot;&gt;&lt;property id=&quot;20148&quot; value=&quot;5&quot;/&gt;&lt;property id=&quot;20300&quot; value=&quot;Slide 53 - &amp;quot;2.3  Another Simple C Program: Adding Two Integers (Cont.)&amp;quot;&quot;/&gt;&lt;property id=&quot;20307&quot; value=&quot;332&quot;/&gt;&lt;/object&gt;&lt;object type=&quot;3&quot; unique_id=&quot;15276&quot;&gt;&lt;property id=&quot;20148&quot; value=&quot;5&quot;/&gt;&lt;property id=&quot;20300&quot; value=&quot;Slide 56 - &amp;quot;2.4  Memory Concepts&amp;quot;&quot;/&gt;&lt;property id=&quot;20307&quot; value=&quot;333&quot;/&gt;&lt;/object&gt;&lt;object type=&quot;3&quot; unique_id=&quot;15277&quot;&gt;&lt;property id=&quot;20148&quot; value=&quot;5&quot;/&gt;&lt;property id=&quot;20300&quot; value=&quot;Slide 58 - &amp;quot;2.4  Memory Concepts (Cont.) &amp;quot;&quot;/&gt;&lt;property id=&quot;20307&quot; value=&quot;334&quot;/&gt;&lt;/object&gt;&lt;object type=&quot;3&quot; unique_id=&quot;15278&quot;&gt;&lt;property id=&quot;20148&quot; value=&quot;5&quot;/&gt;&lt;property id=&quot;20300&quot; value=&quot;Slide 60 - &amp;quot;2.4  Memory Concepts (Cont.) &amp;quot;&quot;/&gt;&lt;property id=&quot;20307&quot; value=&quot;335&quot;/&gt;&lt;/object&gt;&lt;object type=&quot;3&quot; unique_id=&quot;15279&quot;&gt;&lt;property id=&quot;20148&quot; value=&quot;5&quot;/&gt;&lt;property id=&quot;20300&quot; value=&quot;Slide 61 - &amp;quot;2.4  Memory Concepts (Cont.) &amp;quot;&quot;/&gt;&lt;property id=&quot;20307&quot; value=&quot;336&quot;/&gt;&lt;/object&gt;&lt;object type=&quot;3&quot; unique_id=&quot;15280&quot;&gt;&lt;property id=&quot;20148&quot; value=&quot;5&quot;/&gt;&lt;property id=&quot;20300&quot; value=&quot;Slide 63 - &amp;quot;2.4  Memory Concepts (Cont.) &amp;quot;&quot;/&gt;&lt;property id=&quot;20307&quot; value=&quot;337&quot;/&gt;&lt;/object&gt;&lt;object type=&quot;3&quot; unique_id=&quot;15281&quot;&gt;&lt;property id=&quot;20148&quot; value=&quot;5&quot;/&gt;&lt;property id=&quot;20300&quot; value=&quot;Slide 64 - &amp;quot;2.5  Arithmetic in C&amp;quot;&quot;/&gt;&lt;property id=&quot;20307&quot; value=&quot;338&quot;/&gt;&lt;/object&gt;&lt;object type=&quot;3&quot; unique_id=&quot;15282&quot;&gt;&lt;property id=&quot;20148&quot; value=&quot;5&quot;/&gt;&lt;property id=&quot;20300&quot; value=&quot;Slide 66 - &amp;quot;2.5  Arithmetic in C (Cont.)&amp;quot;&quot;/&gt;&lt;property id=&quot;20307&quot; value=&quot;339&quot;/&gt;&lt;/object&gt;&lt;object type=&quot;3&quot; unique_id=&quot;15283&quot;&gt;&lt;property id=&quot;20148&quot; value=&quot;5&quot;/&gt;&lt;property id=&quot;20300&quot; value=&quot;Slide 68 - &amp;quot;2.5  Arithmetic in C (Cont.)&amp;quot;&quot;/&gt;&lt;property id=&quot;20307&quot; value=&quot;340&quot;/&gt;&lt;/object&gt;&lt;object type=&quot;3&quot; unique_id=&quot;15284&quot;&gt;&lt;property id=&quot;20148&quot; value=&quot;5&quot;/&gt;&lt;property id=&quot;20300&quot; value=&quot;Slide 69 - &amp;quot;2.5  Arithmetic in C (Cont.)&amp;quot;&quot;/&gt;&lt;property id=&quot;20307&quot; value=&quot;341&quot;/&gt;&lt;/object&gt;&lt;object type=&quot;3&quot; unique_id=&quot;15285&quot;&gt;&lt;property id=&quot;20148&quot; value=&quot;5&quot;/&gt;&lt;property id=&quot;20300&quot; value=&quot;Slide 70 - &amp;quot;2.5  Arithmetic in C (Cont.)&amp;quot;&quot;/&gt;&lt;property id=&quot;20307&quot; value=&quot;342&quot;/&gt;&lt;/object&gt;&lt;object type=&quot;3&quot; unique_id=&quot;15286&quot;&gt;&lt;property id=&quot;20148&quot; value=&quot;5&quot;/&gt;&lt;property id=&quot;20300&quot; value=&quot;Slide 71 - &amp;quot;2.5  Arithmetic in C (Cont.)&amp;quot;&quot;/&gt;&lt;property id=&quot;20307&quot; value=&quot;343&quot;/&gt;&lt;/object&gt;&lt;object type=&quot;3&quot; unique_id=&quot;15287&quot;&gt;&lt;property id=&quot;20148&quot; value=&quot;5&quot;/&gt;&lt;property id=&quot;20300&quot; value=&quot;Slide 72 - &amp;quot;2.5  Arithmetic in C (Cont.)&amp;quot;&quot;/&gt;&lt;property id=&quot;20307&quot; value=&quot;344&quot;/&gt;&lt;/object&gt;&lt;object type=&quot;3&quot; unique_id=&quot;15288&quot;&gt;&lt;property id=&quot;20148&quot; value=&quot;5&quot;/&gt;&lt;property id=&quot;20300&quot; value=&quot;Slide 74 - &amp;quot;2.5  Arithmetic in C (Cont.)&amp;quot;&quot;/&gt;&lt;property id=&quot;20307&quot; value=&quot;345&quot;/&gt;&lt;/object&gt;&lt;object type=&quot;3&quot; unique_id=&quot;15289&quot;&gt;&lt;property id=&quot;20148&quot; value=&quot;5&quot;/&gt;&lt;property id=&quot;20300&quot; value=&quot;Slide 76 - &amp;quot;2.5  Arithmetic in C (Cont.)&amp;quot;&quot;/&gt;&lt;property id=&quot;20307&quot; value=&quot;346&quot;/&gt;&lt;/object&gt;&lt;object type=&quot;3&quot; unique_id=&quot;15290&quot;&gt;&lt;property id=&quot;20148&quot; value=&quot;5&quot;/&gt;&lt;property id=&quot;20300&quot; value=&quot;Slide 77 - &amp;quot;2.6  Decision Making: Equality and Relational Operators&amp;quot;&quot;/&gt;&lt;property id=&quot;20307&quot; value=&quot;347&quot;/&gt;&lt;/object&gt;&lt;object type=&quot;3&quot; unique_id=&quot;15291&quot;&gt;&lt;property id=&quot;20148&quot; value=&quot;5&quot;/&gt;&lt;property id=&quot;20300&quot; value=&quot;Slide 78 - &amp;quot;2.6  Decision Making: Equality and Relational Operators&amp;quot;&quot;/&gt;&lt;property id=&quot;20307&quot; value=&quot;348&quot;/&gt;&lt;/object&gt;&lt;object type=&quot;3&quot; unique_id=&quot;15292&quot;&gt;&lt;property id=&quot;20148&quot; value=&quot;5&quot;/&gt;&lt;property id=&quot;20300&quot; value=&quot;Slide 79 - &amp;quot;2.6  Decision Making: Equality and Relational Operators&amp;quot;&quot;/&gt;&lt;property id=&quot;20307&quot; value=&quot;349&quot;/&gt;&lt;/object&gt;&lt;object type=&quot;3&quot; unique_id=&quot;15293&quot;&gt;&lt;property id=&quot;20148&quot; value=&quot;5&quot;/&gt;&lt;property id=&quot;20300&quot; value=&quot;Slide 83 - &amp;quot;2.6  Decision Making: Equality and Relational Operators&amp;quot;&quot;/&gt;&lt;property id=&quot;20307&quot; value=&quot;350&quot;/&gt;&lt;/object&gt;&lt;object type=&quot;3&quot; unique_id=&quot;15294&quot;&gt;&lt;property id=&quot;20148&quot; value=&quot;5&quot;/&gt;&lt;property id=&quot;20300&quot; value=&quot;Slide 87 - &amp;quot;2.6  Decision Making: Equality and Relational Operators&amp;quot;&quot;/&gt;&lt;property id=&quot;20307&quot; value=&quot;351&quot;/&gt;&lt;/object&gt;&lt;object type=&quot;3&quot; unique_id=&quot;15295&quot;&gt;&lt;property id=&quot;20148&quot; value=&quot;5&quot;/&gt;&lt;property id=&quot;20300&quot; value=&quot;Slide 90 - &amp;quot;2.6  Decision Making: Equality and Relational Operators&amp;quot;&quot;/&gt;&lt;property id=&quot;20307&quot; value=&quot;352&quot;/&gt;&lt;/object&gt;&lt;object type=&quot;3&quot; unique_id=&quot;15296&quot;&gt;&lt;property id=&quot;20148&quot; value=&quot;5&quot;/&gt;&lt;property id=&quot;20300&quot; value=&quot;Slide 92 - &amp;quot;2.6  Decision Making: Equality and Relational Operators&amp;quot;&quot;/&gt;&lt;property id=&quot;20307&quot; value=&quot;353&quot;/&gt;&lt;/object&gt;&lt;object type=&quot;3&quot; unique_id=&quot;15297&quot;&gt;&lt;property id=&quot;20148&quot; value=&quot;5&quot;/&gt;&lt;property id=&quot;20300&quot; value=&quot;Slide 94 - &amp;quot;2.6  Decision Making: Equality and Relational Operators&amp;quot;&quot;/&gt;&lt;property id=&quot;20307&quot; value=&quot;354&quot;/&gt;&lt;/object&gt;&lt;object type=&quot;3&quot; unique_id=&quot;15298&quot;&gt;&lt;property id=&quot;20148&quot; value=&quot;5&quot;/&gt;&lt;property id=&quot;20300&quot; value=&quot;Slide 97 - &amp;quot;2.6  Decision Making: Equality and Relational Operators&amp;quot;&quot;/&gt;&lt;property id=&quot;20307&quot; value=&quot;355&quot;/&gt;&lt;/object&gt;&lt;object type=&quot;3&quot; unique_id=&quot;15299&quot;&gt;&lt;property id=&quot;20148&quot; value=&quot;5&quot;/&gt;&lt;property id=&quot;20300&quot; value=&quot;Slide 99 - &amp;quot;2.7  Secure C Programming&amp;quot;&quot;/&gt;&lt;property id=&quot;20307&quot; value=&quot;356&quot;/&gt;&lt;/object&gt;&lt;object type=&quot;3&quot; unique_id=&quot;15300&quot;&gt;&lt;property id=&quot;20148&quot; value=&quot;5&quot;/&gt;&lt;property id=&quot;20300&quot; value=&quot;Slide 100 - &amp;quot;2.7  Secure C Programming (cont.)&amp;quot;&quot;/&gt;&lt;property id=&quot;20307&quot; value=&quot;357&quot;/&gt;&lt;/object&gt;&lt;/object&gt;&lt;object type=&quot;8&quot; unique_id=&quot;10572&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3280</Words>
  <Application>Microsoft Office PowerPoint</Application>
  <PresentationFormat>On-screen Show (4:3)</PresentationFormat>
  <Paragraphs>306</Paragraphs>
  <Slides>100</Slides>
  <Notes>1</Notes>
  <HiddenSlides>0</HiddenSlides>
  <MMClips>0</MMClips>
  <ScaleCrop>false</ScaleCrop>
  <HeadingPairs>
    <vt:vector size="4" baseType="variant">
      <vt:variant>
        <vt:lpstr>Theme</vt:lpstr>
      </vt:variant>
      <vt:variant>
        <vt:i4>1</vt:i4>
      </vt:variant>
      <vt:variant>
        <vt:lpstr>Slide Titles</vt:lpstr>
      </vt:variant>
      <vt:variant>
        <vt:i4>100</vt:i4>
      </vt:variant>
    </vt:vector>
  </HeadingPairs>
  <TitlesOfParts>
    <vt:vector size="101" baseType="lpstr">
      <vt:lpstr>Office Theme</vt:lpstr>
      <vt:lpstr>Chapter 2 Introduction to C Programming</vt:lpstr>
      <vt:lpstr>PowerPoint Presentation</vt:lpstr>
      <vt:lpstr>PowerPoint Presentation</vt:lpstr>
      <vt:lpstr>2.1  Introduction</vt:lpstr>
      <vt:lpstr>2.2  A Simple C Program:  Printing a Line of Text</vt:lpstr>
      <vt:lpstr>PowerPoint Presentation</vt:lpstr>
      <vt:lpstr>2.2  A Simple C Program:  Printing a Line of Text (Cont.)</vt:lpstr>
      <vt:lpstr>2.2  A Simple C Program:  Printing a Line of Text (Cont.)</vt:lpstr>
      <vt:lpstr>2.2  A Simple C Program:  Printing a Line of Text (Cont.)</vt:lpstr>
      <vt:lpstr>2.2  A Simple C Program:  Printing a Line of Text (Cont.)</vt:lpstr>
      <vt:lpstr>2.2  A Simple C Program:  Printing a Line of Text (Cont.)</vt:lpstr>
      <vt:lpstr>2.2  A Simple C Program:  Printing a Line of Text (Cont.)</vt:lpstr>
      <vt:lpstr>2.2  A Simple C Program:  Printing a Line of Text (Cont.)</vt:lpstr>
      <vt:lpstr>PowerPoint Presentation</vt:lpstr>
      <vt:lpstr>2.2  A Simple C Program:  Printing a Line of Text (Cont.)</vt:lpstr>
      <vt:lpstr>2.2  A Simple C Program:  Printing a Line of Text (Cont.)</vt:lpstr>
      <vt:lpstr>2.2  A Simple C Program:  Printing a Line of Text (Cont.)</vt:lpstr>
      <vt:lpstr>PowerPoint Presentation</vt:lpstr>
      <vt:lpstr>2.2  A Simple C Program: Printing a Line of Text (Cont.)</vt:lpstr>
      <vt:lpstr>PowerPoint Presentation</vt:lpstr>
      <vt:lpstr>2.2  A Simple C Program:  Printing a Line of Text (Cont.)</vt:lpstr>
      <vt:lpstr>PowerPoint Presentation</vt:lpstr>
      <vt:lpstr>2.2  A Simple C Program: Printing a Line of Text (Cont.)</vt:lpstr>
      <vt:lpstr>2.2  A Simple C Program: Printing a Line of Text (Cont.)</vt:lpstr>
      <vt:lpstr>PowerPoint Presentation</vt:lpstr>
      <vt:lpstr>PowerPoint Presentation</vt:lpstr>
      <vt:lpstr>2.2  A Simple C Program: Printing a Line of Text (Cont.)</vt:lpstr>
      <vt:lpstr>PowerPoint Presentation</vt:lpstr>
      <vt:lpstr>2.2  A Simple C Program: Printing a Line of Text (Cont.)</vt:lpstr>
      <vt:lpstr>PowerPoint Presentation</vt:lpstr>
      <vt:lpstr>2.3  Another Simple C Program: Adding Two Integers</vt:lpstr>
      <vt:lpstr>PowerPoint Presentation</vt:lpstr>
      <vt:lpstr>PowerPoint Presentation</vt:lpstr>
      <vt:lpstr>2.3  Another Simple C Program: Adding Two Integers (Cont.)</vt:lpstr>
      <vt:lpstr>2.3  Another Simple C Program: Adding Two Integers (Cont.)</vt:lpstr>
      <vt:lpstr>2.3  Another Simple C Program: Adding Two Integers (Cont.)</vt:lpstr>
      <vt:lpstr>PowerPoint Presentation</vt:lpstr>
      <vt:lpstr>PowerPoint Presentation</vt:lpstr>
      <vt:lpstr>PowerPoint Presentation</vt:lpstr>
      <vt:lpstr>PowerPoint Presentation</vt:lpstr>
      <vt:lpstr>PowerPoint Presentation</vt:lpstr>
      <vt:lpstr>2.3  Another Simple C Program: Adding Two Integers (Cont.)</vt:lpstr>
      <vt:lpstr>2.3  Another Simple C Program: Adding Two Integers (Cont.)</vt:lpstr>
      <vt:lpstr>2.3  Another Simple C Program: Adding Two Integers (Cont.)</vt:lpstr>
      <vt:lpstr>2.3  Another Simple C Program: Adding Two Integers (Cont.)</vt:lpstr>
      <vt:lpstr>PowerPoint Presentation</vt:lpstr>
      <vt:lpstr>2.3  Another Simple C Program: Adding Two Integers (Cont.)</vt:lpstr>
      <vt:lpstr>2.3  Another Simple C Program: Adding Two Integers (Cont.)</vt:lpstr>
      <vt:lpstr>2.3  Another Simple C Program: Adding Two Integers (Cont.)</vt:lpstr>
      <vt:lpstr>PowerPoint Presentation</vt:lpstr>
      <vt:lpstr>PowerPoint Presentation</vt:lpstr>
      <vt:lpstr>2.3  Another Simple C Program: Adding Two Integers (Cont.)</vt:lpstr>
      <vt:lpstr>2.3  Another Simple C Program: Adding Two Integers (Cont.)</vt:lpstr>
      <vt:lpstr>PowerPoint Presentation</vt:lpstr>
      <vt:lpstr>PowerPoint Presentation</vt:lpstr>
      <vt:lpstr>2.4  Memory Concepts</vt:lpstr>
      <vt:lpstr>PowerPoint Presentation</vt:lpstr>
      <vt:lpstr>2.4  Memory Concepts (Cont.) </vt:lpstr>
      <vt:lpstr>PowerPoint Presentation</vt:lpstr>
      <vt:lpstr>2.4  Memory Concepts (Cont.) </vt:lpstr>
      <vt:lpstr>2.4  Memory Concepts (Cont.) </vt:lpstr>
      <vt:lpstr>PowerPoint Presentation</vt:lpstr>
      <vt:lpstr>2.4  Memory Concepts (Cont.) </vt:lpstr>
      <vt:lpstr>2.5  Arithmetic in C</vt:lpstr>
      <vt:lpstr>PowerPoint Presentation</vt:lpstr>
      <vt:lpstr>2.5  Arithmetic in C (Cont.)</vt:lpstr>
      <vt:lpstr>PowerPoint Presentation</vt:lpstr>
      <vt:lpstr>2.5  Arithmetic in C (Cont.)</vt:lpstr>
      <vt:lpstr>2.5  Arithmetic in C (Cont.)</vt:lpstr>
      <vt:lpstr>2.5  Arithmetic in C (Cont.)</vt:lpstr>
      <vt:lpstr>2.5  Arithmetic in C (Cont.)</vt:lpstr>
      <vt:lpstr>2.5  Arithmetic in C (Cont.)</vt:lpstr>
      <vt:lpstr>PowerPoint Presentation</vt:lpstr>
      <vt:lpstr>2.5  Arithmetic in C (Cont.)</vt:lpstr>
      <vt:lpstr>PowerPoint Presentation</vt:lpstr>
      <vt:lpstr>2.5  Arithmetic in C (Cont.)</vt:lpstr>
      <vt:lpstr>2.6  Decision Making: Equality and Relational Operators</vt:lpstr>
      <vt:lpstr>2.6  Decision Making: Equality and Relational Operators</vt:lpstr>
      <vt:lpstr>2.6  Decision Making: Equality and Relational Operators</vt:lpstr>
      <vt:lpstr>PowerPoint Presentation</vt:lpstr>
      <vt:lpstr>PowerPoint Presentation</vt:lpstr>
      <vt:lpstr>PowerPoint Presentation</vt:lpstr>
      <vt:lpstr>2.6  Decision Making: Equality and Relational Operators</vt:lpstr>
      <vt:lpstr>PowerPoint Presentation</vt:lpstr>
      <vt:lpstr>PowerPoint Presentation</vt:lpstr>
      <vt:lpstr>PowerPoint Presentation</vt:lpstr>
      <vt:lpstr>2.6  Decision Making: Equality and Relational Operators</vt:lpstr>
      <vt:lpstr>PowerPoint Presentation</vt:lpstr>
      <vt:lpstr>PowerPoint Presentation</vt:lpstr>
      <vt:lpstr>2.6  Decision Making: Equality and Relational Operators</vt:lpstr>
      <vt:lpstr>PowerPoint Presentation</vt:lpstr>
      <vt:lpstr>2.6  Decision Making: Equality and Relational Operators</vt:lpstr>
      <vt:lpstr>PowerPoint Presentation</vt:lpstr>
      <vt:lpstr>2.6  Decision Making: Equality and Relational Operators</vt:lpstr>
      <vt:lpstr>PowerPoint Presentation</vt:lpstr>
      <vt:lpstr>PowerPoint Presentation</vt:lpstr>
      <vt:lpstr>2.6  Decision Making: Equality and Relational Operators</vt:lpstr>
      <vt:lpstr>PowerPoint Presentation</vt:lpstr>
      <vt:lpstr>2.7  Secure C Programming</vt:lpstr>
      <vt:lpstr>2.7  Secure C Programming (cont.)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Chandrasekaran, Purushothaman</cp:lastModifiedBy>
  <cp:revision>23</cp:revision>
  <dcterms:created xsi:type="dcterms:W3CDTF">2015-04-27T18:39:37Z</dcterms:created>
  <dcterms:modified xsi:type="dcterms:W3CDTF">2018-08-27T12:41:49Z</dcterms:modified>
</cp:coreProperties>
</file>