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17"/>
  </p:notesMasterIdLst>
  <p:handoutMasterIdLst>
    <p:handoutMasterId r:id="rId18"/>
  </p:handoutMasterIdLst>
  <p:sldIdLst>
    <p:sldId id="822" r:id="rId5"/>
    <p:sldId id="827" r:id="rId6"/>
    <p:sldId id="843" r:id="rId7"/>
    <p:sldId id="844" r:id="rId8"/>
    <p:sldId id="845" r:id="rId9"/>
    <p:sldId id="848" r:id="rId10"/>
    <p:sldId id="847" r:id="rId11"/>
    <p:sldId id="838" r:id="rId12"/>
    <p:sldId id="839" r:id="rId13"/>
    <p:sldId id="840" r:id="rId14"/>
    <p:sldId id="841" r:id="rId15"/>
    <p:sldId id="842" r:id="rId16"/>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BCEA"/>
    <a:srgbClr val="9750C8"/>
    <a:srgbClr val="B582D8"/>
    <a:srgbClr val="ECDFF5"/>
    <a:srgbClr val="0051C8"/>
    <a:srgbClr val="0000CC"/>
    <a:srgbClr val="2CAE2C"/>
    <a:srgbClr val="259325"/>
    <a:srgbClr val="76B900"/>
    <a:srgbClr val="A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0" autoAdjust="0"/>
    <p:restoredTop sz="53147" autoAdjust="0"/>
  </p:normalViewPr>
  <p:slideViewPr>
    <p:cSldViewPr snapToGrid="0">
      <p:cViewPr varScale="1">
        <p:scale>
          <a:sx n="32" d="100"/>
          <a:sy n="32" d="100"/>
        </p:scale>
        <p:origin x="1817" y="38"/>
      </p:cViewPr>
      <p:guideLst>
        <p:guide orient="horz" pos="1316"/>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859"/>
    </p:cViewPr>
  </p:sorterViewPr>
  <p:notesViewPr>
    <p:cSldViewPr snapToGrid="0">
      <p:cViewPr varScale="1">
        <p:scale>
          <a:sx n="79" d="100"/>
          <a:sy n="79" d="100"/>
        </p:scale>
        <p:origin x="328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27-Apr-19</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Trebuchet MS" pitchFamily="34" charset="0"/>
                <a:ea typeface="+mn-ea"/>
                <a:cs typeface="+mn-cs"/>
              </a:rPr>
              <a:t>Matrices we operate on are typically large 2-dimensional arrays of numbers, stored in global memory either in row-major or column-major layout. They can also be materialized</a:t>
            </a:r>
            <a:r>
              <a:rPr lang="en-US" sz="1100" kern="1200" baseline="0" dirty="0" smtClean="0">
                <a:solidFill>
                  <a:schemeClr val="tx1"/>
                </a:solidFill>
                <a:effectLst/>
                <a:latin typeface="Trebuchet MS" pitchFamily="34" charset="0"/>
                <a:ea typeface="+mn-ea"/>
                <a:cs typeface="+mn-cs"/>
              </a:rPr>
              <a:t> dynamically, as I explained earlier.</a:t>
            </a:r>
            <a:endParaRPr lang="en-US" sz="1100" kern="1200" dirty="0" smtClean="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a:t>
            </a:fld>
            <a:endParaRPr lang="en-US" dirty="0"/>
          </a:p>
        </p:txBody>
      </p:sp>
    </p:spTree>
    <p:extLst>
      <p:ext uri="{BB962C8B-B14F-4D97-AF65-F5344CB8AC3E}">
        <p14:creationId xmlns:p14="http://schemas.microsoft.com/office/powerpoint/2010/main" val="133338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effectLst/>
                <a:latin typeface="Trebuchet MS" pitchFamily="34" charset="0"/>
                <a:ea typeface="+mn-ea"/>
                <a:cs typeface="+mn-cs"/>
              </a:rPr>
              <a:t>A much better approach is to tile the matrix multiply. Tiles in the destination matrix A * B are computed by repeatedly accumulating results of multiplying sub-matrices from A and B (darker shades). This has the benefit of maximizing data reuse and limiting the working set so that data accesses can be contained in on-chip memories close to the processor, thus improving computational density of the algorithm.</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Again, the details</a:t>
            </a:r>
            <a:r>
              <a:rPr lang="en-US" sz="1100" kern="1200" baseline="0" dirty="0" smtClean="0">
                <a:solidFill>
                  <a:schemeClr val="tx1"/>
                </a:solidFill>
                <a:effectLst/>
                <a:latin typeface="Trebuchet MS" pitchFamily="34" charset="0"/>
                <a:ea typeface="+mn-ea"/>
                <a:cs typeface="+mn-cs"/>
              </a:rPr>
              <a:t> of the optimal tile size will be highly architecture dependent, and there’s no “one size fits all” solution.</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dirty="0"/>
          </a:p>
        </p:txBody>
      </p:sp>
    </p:spTree>
    <p:extLst>
      <p:ext uri="{BB962C8B-B14F-4D97-AF65-F5344CB8AC3E}">
        <p14:creationId xmlns:p14="http://schemas.microsoft.com/office/powerpoint/2010/main" val="223709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effectLst/>
                <a:latin typeface="Trebuchet MS" pitchFamily="34" charset="0"/>
                <a:ea typeface="+mn-ea"/>
                <a:cs typeface="+mn-cs"/>
              </a:rPr>
              <a:t>A much better approach is to tile the matrix multiply. Tiles in the destination matrix A * B are computed by repeatedly accumulating results of multiplying sub-matrices from A and B (darker shades). This has the benefit of maximizing data reuse and limiting the working set so that data accesses can be contained in on-chip memories close to the processor, thus improving computational density of the algorithm.</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Again, the details</a:t>
            </a:r>
            <a:r>
              <a:rPr lang="en-US" sz="1100" kern="1200" baseline="0" dirty="0" smtClean="0">
                <a:solidFill>
                  <a:schemeClr val="tx1"/>
                </a:solidFill>
                <a:effectLst/>
                <a:latin typeface="Trebuchet MS" pitchFamily="34" charset="0"/>
                <a:ea typeface="+mn-ea"/>
                <a:cs typeface="+mn-cs"/>
              </a:rPr>
              <a:t> of the optimal tile size will be highly architecture dependent, and there’s no “one size fits all” solution.</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11</a:t>
            </a:fld>
            <a:endParaRPr lang="en-US" dirty="0"/>
          </a:p>
        </p:txBody>
      </p:sp>
    </p:spTree>
    <p:extLst>
      <p:ext uri="{BB962C8B-B14F-4D97-AF65-F5344CB8AC3E}">
        <p14:creationId xmlns:p14="http://schemas.microsoft.com/office/powerpoint/2010/main" val="1829129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Trebuchet MS" pitchFamily="34" charset="0"/>
                <a:ea typeface="+mn-ea"/>
                <a:cs typeface="+mn-cs"/>
              </a:rPr>
              <a:t>In fact,</a:t>
            </a:r>
            <a:r>
              <a:rPr lang="en-US" sz="1100" kern="1200" baseline="0" dirty="0" smtClean="0">
                <a:solidFill>
                  <a:schemeClr val="tx1"/>
                </a:solidFill>
                <a:effectLst/>
                <a:latin typeface="Trebuchet MS" pitchFamily="34" charset="0"/>
                <a:ea typeface="+mn-ea"/>
                <a:cs typeface="+mn-cs"/>
              </a:rPr>
              <a:t> the same decomposition can also be applied to the individual tiles in the matrix, resulting in a hierarchical approach, where matrices are recursively subdivided and processed, matching details of a memory hierarchy of a given processor. Again, the details of that subdivision is highly architecture specific.</a:t>
            </a:r>
            <a:endParaRPr lang="en-US" sz="1100" kern="1200" dirty="0" smtClean="0">
              <a:solidFill>
                <a:schemeClr val="tx1"/>
              </a:solidFill>
              <a:effectLst/>
              <a:latin typeface="Trebuchet MS" pitchFamily="34" charset="0"/>
              <a:ea typeface="+mn-ea"/>
              <a:cs typeface="+mn-cs"/>
            </a:endParaRP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So</a:t>
            </a:r>
            <a:r>
              <a:rPr lang="en-US" sz="1100" kern="1200" baseline="0" dirty="0" smtClean="0">
                <a:solidFill>
                  <a:schemeClr val="tx1"/>
                </a:solidFill>
                <a:effectLst/>
                <a:latin typeface="Trebuchet MS" pitchFamily="34" charset="0"/>
                <a:ea typeface="+mn-ea"/>
                <a:cs typeface="+mn-cs"/>
              </a:rPr>
              <a:t> at a fundamental level, any big matrix multiplication operation can be decomposed into a series of smaller, fixed-sized matrix multiplications. These fixed-sized matrix multiplications can be directly accelerated by hardware, which is where tensor cores come in.</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182505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99207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549877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96852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172861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394917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naïve high-school matrix multiplication evaluates elements in the result one by one, computing full dot products between corresponding rows and columns in the input matrices. Although this is easy to understand, this approach is very inefficient since it reads entire rows and columns of the input matrices for each output element, which is very likely to thrash on-chip caches. As a result, the same elements of the matrices are being read repeatedly over and over again, resulting in poor performance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319071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effectLst/>
                <a:latin typeface="Trebuchet MS" pitchFamily="34" charset="0"/>
                <a:ea typeface="+mn-ea"/>
                <a:cs typeface="+mn-cs"/>
              </a:rPr>
              <a:t>A much better approach is to tile the matrix multiply. Tiles in the destination matrix A * B are computed by repeatedly accumulating results of multiplying sub-matrices from A and B (darker shades). This has the benefit of maximizing data reuse and limiting the working set so that data accesses can be contained in on-chip memories close to the processor, thus improving computational density of the algorithm.</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Again, the details</a:t>
            </a:r>
            <a:r>
              <a:rPr lang="en-US" sz="1100" kern="1200" baseline="0" dirty="0" smtClean="0">
                <a:solidFill>
                  <a:schemeClr val="tx1"/>
                </a:solidFill>
                <a:effectLst/>
                <a:latin typeface="Trebuchet MS" pitchFamily="34" charset="0"/>
                <a:ea typeface="+mn-ea"/>
                <a:cs typeface="+mn-cs"/>
              </a:rPr>
              <a:t> of the optimal tile size will be highly architecture dependent, and there’s no “one size fits all” solution.</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367577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effectLst/>
                <a:latin typeface="Trebuchet MS" pitchFamily="34" charset="0"/>
                <a:ea typeface="+mn-ea"/>
                <a:cs typeface="+mn-cs"/>
              </a:rPr>
              <a:t>A much better approach is to tile the matrix multiply. Tiles in the destination matrix A * B are computed by repeatedly accumulating results of multiplying sub-matrices from A and B (darker shades). This has the benefit of maximizing data reuse and limiting the working set so that data accesses can be contained in on-chip memories close to the processor, thus improving computational density of the algorithm.</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Again, the details</a:t>
            </a:r>
            <a:r>
              <a:rPr lang="en-US" sz="1100" kern="1200" baseline="0" dirty="0" smtClean="0">
                <a:solidFill>
                  <a:schemeClr val="tx1"/>
                </a:solidFill>
                <a:effectLst/>
                <a:latin typeface="Trebuchet MS" pitchFamily="34" charset="0"/>
                <a:ea typeface="+mn-ea"/>
                <a:cs typeface="+mn-cs"/>
              </a:rPr>
              <a:t> of the optimal tile size will be highly architecture dependent, and there’s no “one size fits all” solution.</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425483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smtClean="0">
                <a:solidFill>
                  <a:schemeClr val="bg1"/>
                </a:solidFill>
                <a:latin typeface="Trebuchet MS"/>
              </a:rPr>
              <a:t>NVIDIA CONFIDENTIAL. DO NOT DISTRIBUTE.</a:t>
            </a:r>
            <a:endParaRPr lang="en-US" sz="800" b="1" i="0" kern="0" dirty="0">
              <a:solidFill>
                <a:schemeClr val="bg1"/>
              </a:solidFill>
              <a:latin typeface="Trebuchet MS"/>
            </a:endParaRP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smtClean="0">
                <a:solidFill>
                  <a:schemeClr val="accent2">
                    <a:lumMod val="60000"/>
                    <a:lumOff val="40000"/>
                  </a:schemeClr>
                </a:solidFill>
              </a:rPr>
              <a:t> </a:t>
            </a:r>
            <a:endParaRPr lang="en-US" sz="1050" cap="none" dirty="0" smtClean="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896" r:id="rId1"/>
    <p:sldLayoutId id="2147483971" r:id="rId2"/>
    <p:sldLayoutId id="2147483917" r:id="rId3"/>
    <p:sldLayoutId id="2147483969" r:id="rId4"/>
    <p:sldLayoutId id="2147483919" r:id="rId5"/>
    <p:sldLayoutId id="2147483954" r:id="rId6"/>
    <p:sldLayoutId id="2147483897" r:id="rId7"/>
    <p:sldLayoutId id="2147483898" r:id="rId8"/>
    <p:sldLayoutId id="2147483926" r:id="rId9"/>
    <p:sldLayoutId id="2147483899" r:id="rId10"/>
    <p:sldLayoutId id="21474839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327859" y="4270090"/>
            <a:ext cx="2064469" cy="1490505"/>
            <a:chOff x="1836208" y="4270091"/>
            <a:chExt cx="2064469" cy="1490505"/>
          </a:xfrm>
        </p:grpSpPr>
        <p:sp>
          <p:nvSpPr>
            <p:cNvPr id="5" name="Rectangle 4"/>
            <p:cNvSpPr/>
            <p:nvPr/>
          </p:nvSpPr>
          <p:spPr>
            <a:xfrm>
              <a:off x="1836208" y="4270091"/>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836210" y="427009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68443"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352326"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008248"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696404"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728638"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040482"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900677"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212521"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556599"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384560"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524365"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180287"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836209" y="4270092"/>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836210" y="501534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836210" y="4642718"/>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836210" y="538797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836210" y="557428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836210" y="520165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836210" y="482903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836210" y="445640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836210" y="576059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6368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394500" y="4642712"/>
            <a:ext cx="1481955" cy="369946"/>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39859" y="4650149"/>
            <a:ext cx="2040467" cy="372626"/>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4911165" y="3987860"/>
            <a:ext cx="636420" cy="688157"/>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2360091" y="4635286"/>
            <a:ext cx="526448" cy="376342"/>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327861" y="427009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360094"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439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923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876211"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27861" y="5015343"/>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27861" y="4642717"/>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327861" y="5387969"/>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880875" y="4642717"/>
            <a:ext cx="688158" cy="372626"/>
          </a:xfrm>
          <a:prstGeom prst="rect">
            <a:avLst/>
          </a:prstGeom>
          <a:solidFill>
            <a:srgbClr val="B58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116658" y="2561352"/>
            <a:ext cx="2216592" cy="688157"/>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83088" y="2904088"/>
            <a:ext cx="690366" cy="558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Tiled matrix multiplication</a:t>
            </a:r>
            <a:endParaRPr lang="en-US" dirty="0"/>
          </a:p>
        </p:txBody>
      </p:sp>
      <p:sp>
        <p:nvSpPr>
          <p:cNvPr id="4" name="Text Placeholder 3"/>
          <p:cNvSpPr>
            <a:spLocks noGrp="1"/>
          </p:cNvSpPr>
          <p:nvPr>
            <p:ph type="body" sz="quarter" idx="10"/>
          </p:nvPr>
        </p:nvSpPr>
        <p:spPr/>
        <p:txBody>
          <a:bodyPr/>
          <a:lstStyle/>
          <a:p>
            <a:r>
              <a:rPr lang="en-US" dirty="0"/>
              <a:t>Memory efficient</a:t>
            </a:r>
          </a:p>
          <a:p>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4" name="TextBox 123"/>
              <p:cNvSpPr txBox="1"/>
              <p:nvPr/>
            </p:nvSpPr>
            <p:spPr>
              <a:xfrm>
                <a:off x="1127836" y="2691418"/>
                <a:ext cx="2294419" cy="4431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panose="02040503050406030204" pitchFamily="18" charset="0"/>
                          <a:ea typeface="Cambria Math" panose="02040503050406030204" pitchFamily="18" charset="0"/>
                        </a:rPr>
                        <m:t>𝐃</m:t>
                      </m:r>
                      <m:r>
                        <a:rPr lang="en-US" sz="3200" b="1" i="0"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𝐀</m:t>
                      </m:r>
                      <m:r>
                        <a:rPr lang="en-US" sz="3200" b="1" i="1"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𝐁</m:t>
                      </m:r>
                    </m:oMath>
                  </m:oMathPara>
                </a14:m>
                <a:endParaRPr lang="en-US" sz="3200" dirty="0" smtClean="0">
                  <a:solidFill>
                    <a:schemeClr val="bg1"/>
                  </a:solidFill>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1127836" y="2691418"/>
                <a:ext cx="2294419" cy="443198"/>
              </a:xfrm>
              <a:prstGeom prst="rect">
                <a:avLst/>
              </a:prstGeom>
              <a:blipFill rotWithShape="0">
                <a:blip r:embed="rId3"/>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2326988" y="4683099"/>
                <a:ext cx="663506"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𝐀</m:t>
                      </m:r>
                    </m:oMath>
                  </m:oMathPara>
                </a14:m>
                <a:endParaRPr lang="en-US" sz="2000" dirty="0" smtClean="0">
                  <a:solidFill>
                    <a:schemeClr val="tx1"/>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2326988" y="4683099"/>
                <a:ext cx="663506" cy="276999"/>
              </a:xfrm>
              <a:prstGeom prst="rect">
                <a:avLst/>
              </a:prstGeom>
              <a:blipFill rotWithShape="0">
                <a:blip r:embed="rId4"/>
                <a:stretch>
                  <a:fillRect b="-8696"/>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4909731" y="3058306"/>
                <a:ext cx="728223"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𝐁</m:t>
                      </m:r>
                    </m:oMath>
                  </m:oMathPara>
                </a14:m>
                <a:endParaRPr lang="en-US" sz="2800" dirty="0" smtClean="0">
                  <a:solidFill>
                    <a:schemeClr val="tx1"/>
                  </a:solidFill>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4909731" y="3058306"/>
                <a:ext cx="728223" cy="276999"/>
              </a:xfrm>
              <a:prstGeom prst="rect">
                <a:avLst/>
              </a:prstGeom>
              <a:blipFill rotWithShape="0">
                <a:blip r:embed="rId5"/>
                <a:stretch>
                  <a:fillRect t="-2222" b="-8889"/>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4576468" y="4693451"/>
                <a:ext cx="1406948"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𝐃</m:t>
                      </m:r>
                    </m:oMath>
                  </m:oMathPara>
                </a14:m>
                <a:endParaRPr lang="en-US" sz="2000" dirty="0" smtClean="0">
                  <a:solidFill>
                    <a:schemeClr val="tx1"/>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4576468" y="4693451"/>
                <a:ext cx="1406948" cy="276999"/>
              </a:xfrm>
              <a:prstGeom prst="rect">
                <a:avLst/>
              </a:prstGeom>
              <a:blipFill rotWithShape="0">
                <a:blip r:embed="rId6"/>
                <a:stretch>
                  <a:fillRect b="-11111"/>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164489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394500" y="4642712"/>
            <a:ext cx="1481955" cy="369946"/>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39859" y="4650149"/>
            <a:ext cx="2040467" cy="372626"/>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4911165" y="3987860"/>
            <a:ext cx="636420" cy="688157"/>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2874032" y="4642717"/>
            <a:ext cx="511697" cy="3726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327861" y="427009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360094"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439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923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876211"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27861" y="5015343"/>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27861" y="4642717"/>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327861" y="5387969"/>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880875" y="4642717"/>
            <a:ext cx="688158" cy="372626"/>
          </a:xfrm>
          <a:prstGeom prst="rect">
            <a:avLst/>
          </a:prstGeom>
          <a:solidFill>
            <a:srgbClr val="97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116658" y="2561352"/>
            <a:ext cx="2216592" cy="688157"/>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75353" y="3458093"/>
            <a:ext cx="690366" cy="558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Tiled matrix multiplication</a:t>
            </a:r>
            <a:endParaRPr lang="en-US" dirty="0"/>
          </a:p>
        </p:txBody>
      </p:sp>
      <p:sp>
        <p:nvSpPr>
          <p:cNvPr id="4" name="Text Placeholder 3"/>
          <p:cNvSpPr>
            <a:spLocks noGrp="1"/>
          </p:cNvSpPr>
          <p:nvPr>
            <p:ph type="body" sz="quarter" idx="10"/>
          </p:nvPr>
        </p:nvSpPr>
        <p:spPr/>
        <p:txBody>
          <a:bodyPr/>
          <a:lstStyle/>
          <a:p>
            <a:r>
              <a:rPr lang="en-US" dirty="0"/>
              <a:t>Memory efficient</a:t>
            </a:r>
          </a:p>
          <a:p>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5" name="TextBox 124"/>
              <p:cNvSpPr txBox="1"/>
              <p:nvPr/>
            </p:nvSpPr>
            <p:spPr>
              <a:xfrm>
                <a:off x="1127836" y="2691418"/>
                <a:ext cx="2294419" cy="4431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panose="02040503050406030204" pitchFamily="18" charset="0"/>
                          <a:ea typeface="Cambria Math" panose="02040503050406030204" pitchFamily="18" charset="0"/>
                        </a:rPr>
                        <m:t>𝐃</m:t>
                      </m:r>
                      <m:r>
                        <a:rPr lang="en-US" sz="3200" b="1" i="0"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𝐀</m:t>
                      </m:r>
                      <m:r>
                        <a:rPr lang="en-US" sz="3200" b="1" i="1"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𝐁</m:t>
                      </m:r>
                    </m:oMath>
                  </m:oMathPara>
                </a14:m>
                <a:endParaRPr lang="en-US" sz="3200" dirty="0" smtClean="0">
                  <a:solidFill>
                    <a:schemeClr val="bg1"/>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1127836" y="2691418"/>
                <a:ext cx="2294419" cy="443198"/>
              </a:xfrm>
              <a:prstGeom prst="rect">
                <a:avLst/>
              </a:prstGeom>
              <a:blipFill rotWithShape="0">
                <a:blip r:embed="rId3"/>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2824315" y="4681734"/>
                <a:ext cx="663506"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𝐀</m:t>
                      </m:r>
                    </m:oMath>
                  </m:oMathPara>
                </a14:m>
                <a:endParaRPr lang="en-US" sz="2000" dirty="0" smtClean="0">
                  <a:solidFill>
                    <a:schemeClr val="tx1"/>
                  </a:solidFill>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2824315" y="4681734"/>
                <a:ext cx="663506" cy="276999"/>
              </a:xfrm>
              <a:prstGeom prst="rect">
                <a:avLst/>
              </a:prstGeom>
              <a:blipFill rotWithShape="0">
                <a:blip r:embed="rId4"/>
                <a:stretch>
                  <a:fillRect b="-1111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4923515" y="3612443"/>
                <a:ext cx="728223"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𝐁</m:t>
                      </m:r>
                    </m:oMath>
                  </m:oMathPara>
                </a14:m>
                <a:endParaRPr lang="en-US" sz="2800" dirty="0" smtClean="0">
                  <a:solidFill>
                    <a:schemeClr val="tx1"/>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4923515" y="3612443"/>
                <a:ext cx="728223" cy="276999"/>
              </a:xfrm>
              <a:prstGeom prst="rect">
                <a:avLst/>
              </a:prstGeom>
              <a:blipFill rotWithShape="0">
                <a:blip r:embed="rId5"/>
                <a:stretch>
                  <a:fillRect t="-2222" b="-8889"/>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4576468" y="4693451"/>
                <a:ext cx="1406948"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𝐃</m:t>
                      </m:r>
                    </m:oMath>
                  </m:oMathPara>
                </a14:m>
                <a:endParaRPr lang="en-US" sz="2000" dirty="0" smtClean="0">
                  <a:solidFill>
                    <a:schemeClr val="tx1"/>
                  </a:solidFill>
                </a:endParaRPr>
              </a:p>
            </p:txBody>
          </p:sp>
        </mc:Choice>
        <mc:Fallback xmlns="">
          <p:sp>
            <p:nvSpPr>
              <p:cNvPr id="128" name="TextBox 127"/>
              <p:cNvSpPr txBox="1">
                <a:spLocks noRot="1" noChangeAspect="1" noMove="1" noResize="1" noEditPoints="1" noAdjustHandles="1" noChangeArrowheads="1" noChangeShapeType="1" noTextEdit="1"/>
              </p:cNvSpPr>
              <p:nvPr/>
            </p:nvSpPr>
            <p:spPr>
              <a:xfrm>
                <a:off x="4576468" y="4693451"/>
                <a:ext cx="1406948" cy="276999"/>
              </a:xfrm>
              <a:prstGeom prst="rect">
                <a:avLst/>
              </a:prstGeom>
              <a:blipFill rotWithShape="0">
                <a:blip r:embed="rId6"/>
                <a:stretch>
                  <a:fillRect b="-11111"/>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355017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394500" y="4642712"/>
            <a:ext cx="1481955" cy="369946"/>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39859" y="4650149"/>
            <a:ext cx="2040467" cy="372626"/>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4911165" y="3987860"/>
            <a:ext cx="636420" cy="688157"/>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2874032" y="4642717"/>
            <a:ext cx="511697" cy="3726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327861" y="427009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360094"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439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923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876211"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27861" y="5015343"/>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27861" y="4642717"/>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327861" y="5387969"/>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880875" y="4642717"/>
            <a:ext cx="688158" cy="372626"/>
          </a:xfrm>
          <a:prstGeom prst="rect">
            <a:avLst/>
          </a:prstGeom>
          <a:solidFill>
            <a:srgbClr val="97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116658" y="2561352"/>
            <a:ext cx="2216592" cy="688157"/>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75353" y="3458093"/>
            <a:ext cx="690366" cy="558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Tiled matrix multiplication</a:t>
            </a:r>
            <a:endParaRPr lang="en-US" dirty="0"/>
          </a:p>
        </p:txBody>
      </p:sp>
      <p:sp>
        <p:nvSpPr>
          <p:cNvPr id="4" name="Text Placeholder 3"/>
          <p:cNvSpPr>
            <a:spLocks noGrp="1"/>
          </p:cNvSpPr>
          <p:nvPr>
            <p:ph type="body" sz="quarter" idx="10"/>
          </p:nvPr>
        </p:nvSpPr>
        <p:spPr/>
        <p:txBody>
          <a:bodyPr/>
          <a:lstStyle/>
          <a:p>
            <a:r>
              <a:rPr lang="en-US" dirty="0"/>
              <a:t>Memory </a:t>
            </a:r>
            <a:r>
              <a:rPr lang="en-US" dirty="0" smtClean="0"/>
              <a:t>efficient, hierarchical</a:t>
            </a:r>
            <a:endParaRPr lang="en-US" dirty="0"/>
          </a:p>
          <a:p>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7" name="Straight Connector 6"/>
          <p:cNvCxnSpPr/>
          <p:nvPr/>
        </p:nvCxnSpPr>
        <p:spPr>
          <a:xfrm flipV="1">
            <a:off x="4875353" y="3278057"/>
            <a:ext cx="3545275" cy="1364656"/>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59" idx="4"/>
          </p:cNvCxnSpPr>
          <p:nvPr/>
        </p:nvCxnSpPr>
        <p:spPr>
          <a:xfrm flipV="1">
            <a:off x="5573451" y="4829030"/>
            <a:ext cx="3581942" cy="173754"/>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TextBox 127"/>
              <p:cNvSpPr txBox="1"/>
              <p:nvPr/>
            </p:nvSpPr>
            <p:spPr>
              <a:xfrm>
                <a:off x="2824315" y="4681734"/>
                <a:ext cx="663506"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𝐀</m:t>
                      </m:r>
                    </m:oMath>
                  </m:oMathPara>
                </a14:m>
                <a:endParaRPr lang="en-US" sz="2000" dirty="0" smtClean="0">
                  <a:solidFill>
                    <a:schemeClr val="tx1"/>
                  </a:solidFill>
                </a:endParaRPr>
              </a:p>
            </p:txBody>
          </p:sp>
        </mc:Choice>
        <mc:Fallback xmlns="">
          <p:sp>
            <p:nvSpPr>
              <p:cNvPr id="128" name="TextBox 127"/>
              <p:cNvSpPr txBox="1">
                <a:spLocks noRot="1" noChangeAspect="1" noMove="1" noResize="1" noEditPoints="1" noAdjustHandles="1" noChangeArrowheads="1" noChangeShapeType="1" noTextEdit="1"/>
              </p:cNvSpPr>
              <p:nvPr/>
            </p:nvSpPr>
            <p:spPr>
              <a:xfrm>
                <a:off x="2824315" y="4681734"/>
                <a:ext cx="663506" cy="276999"/>
              </a:xfrm>
              <a:prstGeom prst="rect">
                <a:avLst/>
              </a:prstGeom>
              <a:blipFill rotWithShape="0">
                <a:blip r:embed="rId3"/>
                <a:stretch>
                  <a:fillRect b="-1111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4923515" y="3612443"/>
                <a:ext cx="728223"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𝐁</m:t>
                      </m:r>
                    </m:oMath>
                  </m:oMathPara>
                </a14:m>
                <a:endParaRPr lang="en-US" sz="2800" dirty="0" smtClean="0">
                  <a:solidFill>
                    <a:schemeClr val="tx1"/>
                  </a:solidFill>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4923515" y="3612443"/>
                <a:ext cx="728223" cy="276999"/>
              </a:xfrm>
              <a:prstGeom prst="rect">
                <a:avLst/>
              </a:prstGeom>
              <a:blipFill rotWithShape="0">
                <a:blip r:embed="rId4"/>
                <a:stretch>
                  <a:fillRect t="-2222" b="-8889"/>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4576468" y="4693451"/>
                <a:ext cx="1406948"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𝐃</m:t>
                      </m:r>
                    </m:oMath>
                  </m:oMathPara>
                </a14:m>
                <a:endParaRPr lang="en-US" sz="2000" dirty="0" smtClean="0">
                  <a:solidFill>
                    <a:schemeClr val="tx1"/>
                  </a:solidFill>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4576468" y="4693451"/>
                <a:ext cx="1406948" cy="276999"/>
              </a:xfrm>
              <a:prstGeom prst="rect">
                <a:avLst/>
              </a:prstGeom>
              <a:blipFill rotWithShape="0">
                <a:blip r:embed="rId5"/>
                <a:stretch>
                  <a:fillRect b="-11111"/>
                </a:stretch>
              </a:blipFill>
              <a:ln w="6350">
                <a:noFill/>
              </a:ln>
            </p:spPr>
            <p:txBody>
              <a:bodyPr/>
              <a:lstStyle/>
              <a:p>
                <a:r>
                  <a:rPr lang="en-US">
                    <a:noFill/>
                  </a:rPr>
                  <a:t> </a:t>
                </a:r>
              </a:p>
            </p:txBody>
          </p:sp>
        </mc:Fallback>
      </mc:AlternateContent>
      <p:grpSp>
        <p:nvGrpSpPr>
          <p:cNvPr id="56" name="Group 55"/>
          <p:cNvGrpSpPr/>
          <p:nvPr/>
        </p:nvGrpSpPr>
        <p:grpSpPr>
          <a:xfrm>
            <a:off x="8329628" y="3327704"/>
            <a:ext cx="1448412" cy="1104746"/>
            <a:chOff x="8772240" y="3288710"/>
            <a:chExt cx="1448412" cy="1104746"/>
          </a:xfrm>
        </p:grpSpPr>
        <p:sp>
          <p:nvSpPr>
            <p:cNvPr id="127" name="Rectangle 126"/>
            <p:cNvSpPr/>
            <p:nvPr/>
          </p:nvSpPr>
          <p:spPr>
            <a:xfrm>
              <a:off x="9527466" y="3999765"/>
              <a:ext cx="688158" cy="372626"/>
            </a:xfrm>
            <a:prstGeom prst="rect">
              <a:avLst/>
            </a:prstGeom>
            <a:solidFill>
              <a:srgbClr val="D7BC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527466" y="3293749"/>
              <a:ext cx="690366" cy="55894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rot="5400000">
              <a:off x="9449825" y="3756730"/>
              <a:ext cx="679554" cy="172041"/>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8772240" y="4006868"/>
              <a:ext cx="511697" cy="37262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8944488" y="4193701"/>
              <a:ext cx="759094"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784560" y="4193181"/>
              <a:ext cx="164313" cy="179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9710970" y="3304402"/>
              <a:ext cx="170833" cy="193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9706718" y="4182526"/>
              <a:ext cx="175086" cy="179210"/>
            </a:xfrm>
            <a:prstGeom prst="rect">
              <a:avLst/>
            </a:prstGeom>
            <a:solidFill>
              <a:srgbClr val="97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8942806" y="3999765"/>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113372" y="3992662"/>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9283937" y="4013727"/>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772240" y="4006868"/>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6" idx="1"/>
              <a:endCxn id="126" idx="3"/>
            </p:cNvCxnSpPr>
            <p:nvPr/>
          </p:nvCxnSpPr>
          <p:spPr>
            <a:xfrm>
              <a:off x="8772240" y="4193181"/>
              <a:ext cx="51169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27" idx="3"/>
            </p:cNvCxnSpPr>
            <p:nvPr/>
          </p:nvCxnSpPr>
          <p:spPr>
            <a:xfrm>
              <a:off x="9527466" y="4186078"/>
              <a:ext cx="68815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527466" y="3992662"/>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0046303" y="3304403"/>
              <a:ext cx="0" cy="5482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0215624" y="3992662"/>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9527466" y="3495928"/>
              <a:ext cx="69036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875469" y="3304403"/>
              <a:ext cx="0" cy="5482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9704635" y="3304403"/>
              <a:ext cx="0" cy="5482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9533801" y="3288710"/>
              <a:ext cx="0" cy="5482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9527466" y="3678223"/>
              <a:ext cx="69036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9530286" y="3861472"/>
              <a:ext cx="69036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9704635" y="3999765"/>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9875469" y="3992662"/>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0046303" y="3992662"/>
              <a:ext cx="0" cy="37972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TextBox 161"/>
              <p:cNvSpPr txBox="1"/>
              <p:nvPr/>
            </p:nvSpPr>
            <p:spPr>
              <a:xfrm>
                <a:off x="1127836" y="2691418"/>
                <a:ext cx="2294419" cy="4431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panose="02040503050406030204" pitchFamily="18" charset="0"/>
                          <a:ea typeface="Cambria Math" panose="02040503050406030204" pitchFamily="18" charset="0"/>
                        </a:rPr>
                        <m:t>𝐃</m:t>
                      </m:r>
                      <m:r>
                        <a:rPr lang="en-US" sz="3200" b="1" i="0"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𝐀</m:t>
                      </m:r>
                      <m:r>
                        <a:rPr lang="en-US" sz="3200" b="1" i="1"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𝐁</m:t>
                      </m:r>
                    </m:oMath>
                  </m:oMathPara>
                </a14:m>
                <a:endParaRPr lang="en-US" sz="3200" dirty="0" smtClean="0">
                  <a:solidFill>
                    <a:schemeClr val="bg1"/>
                  </a:solidFill>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1127836" y="2691418"/>
                <a:ext cx="2294419" cy="443198"/>
              </a:xfrm>
              <a:prstGeom prst="rect">
                <a:avLst/>
              </a:prstGeom>
              <a:blipFill rotWithShape="0">
                <a:blip r:embed="rId6"/>
                <a:stretch>
                  <a:fillRect/>
                </a:stretch>
              </a:blipFill>
              <a:ln w="6350">
                <a:noFill/>
              </a:ln>
            </p:spPr>
            <p:txBody>
              <a:bodyPr/>
              <a:lstStyle/>
              <a:p>
                <a:r>
                  <a:rPr lang="en-US">
                    <a:noFill/>
                  </a:rPr>
                  <a:t> </a:t>
                </a:r>
              </a:p>
            </p:txBody>
          </p:sp>
        </mc:Fallback>
      </mc:AlternateContent>
      <p:sp>
        <p:nvSpPr>
          <p:cNvPr id="59" name="Oval 58"/>
          <p:cNvSpPr/>
          <p:nvPr/>
        </p:nvSpPr>
        <p:spPr>
          <a:xfrm>
            <a:off x="7912240" y="3091744"/>
            <a:ext cx="2486306" cy="1737286"/>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16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59129" y="4267363"/>
            <a:ext cx="817352"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2719" y="4279235"/>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680" y="4279235"/>
            <a:ext cx="2040826"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3171674" y="2805863"/>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4155583" y="4065676"/>
            <a:ext cx="231331" cy="172044"/>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53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364758" y="4279233"/>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59129" y="4267363"/>
            <a:ext cx="817352"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2719" y="4279235"/>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680" y="4279235"/>
            <a:ext cx="2040826"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3343714" y="2826397"/>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4335115" y="4065676"/>
            <a:ext cx="231331" cy="172044"/>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2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364758" y="4279233"/>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59129" y="4267363"/>
            <a:ext cx="817352"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2719" y="4279235"/>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680" y="4279235"/>
            <a:ext cx="2040826"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3514523" y="2826397"/>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4499027" y="4069386"/>
            <a:ext cx="231331" cy="172044"/>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532735" y="4270091"/>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8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532734" y="4270091"/>
            <a:ext cx="2424433"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364758" y="4279233"/>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59129" y="4267363"/>
            <a:ext cx="817352"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2719" y="4279235"/>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680" y="4279235"/>
            <a:ext cx="2040826"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5751031" y="2818171"/>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6739659" y="4065676"/>
            <a:ext cx="231331" cy="172044"/>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4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199214" y="4270091"/>
            <a:ext cx="2757953" cy="5637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566570" y="4823718"/>
            <a:ext cx="172040" cy="1863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83095" y="4827667"/>
            <a:ext cx="817352"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9214" y="4833876"/>
            <a:ext cx="1364893" cy="1854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682" y="4827667"/>
            <a:ext cx="2040826"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4544294" y="2818171"/>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5538153" y="4060676"/>
            <a:ext cx="231331" cy="172044"/>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5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192719" y="4277391"/>
            <a:ext cx="2750417" cy="14886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386851" y="5581572"/>
            <a:ext cx="779876" cy="18631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9948" y="5570667"/>
            <a:ext cx="2040290" cy="1863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rot="5400000">
            <a:off x="5751031" y="2832140"/>
            <a:ext cx="2216592" cy="174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matrix multiplication</a:t>
            </a:r>
            <a:endParaRPr lang="en-US" dirty="0"/>
          </a:p>
        </p:txBody>
      </p:sp>
      <p:sp>
        <p:nvSpPr>
          <p:cNvPr id="4" name="Text Placeholder 3"/>
          <p:cNvSpPr>
            <a:spLocks noGrp="1"/>
          </p:cNvSpPr>
          <p:nvPr>
            <p:ph type="body" sz="quarter" idx="10"/>
          </p:nvPr>
        </p:nvSpPr>
        <p:spPr/>
        <p:txBody>
          <a:bodyPr/>
          <a:lstStyle/>
          <a:p>
            <a:r>
              <a:rPr lang="en-US" dirty="0"/>
              <a:t>A naïve method</a:t>
            </a:r>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5400000">
            <a:off x="6735468" y="4069726"/>
            <a:ext cx="244275" cy="171060"/>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rot="10800000" flipH="1">
            <a:off x="6880006" y="1787549"/>
            <a:ext cx="382162" cy="2235755"/>
            <a:chOff x="6894246" y="3106081"/>
            <a:chExt cx="206422" cy="1753387"/>
          </a:xfrm>
        </p:grpSpPr>
        <p:sp>
          <p:nvSpPr>
            <p:cNvPr id="102" name="Arc 10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rot="10800000">
            <a:off x="1090476" y="4270089"/>
            <a:ext cx="271476" cy="1490505"/>
            <a:chOff x="6894246" y="3106081"/>
            <a:chExt cx="206422" cy="1753387"/>
          </a:xfrm>
        </p:grpSpPr>
        <p:sp>
          <p:nvSpPr>
            <p:cNvPr id="105" name="Arc 10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0" name="Group 109"/>
          <p:cNvGrpSpPr/>
          <p:nvPr/>
        </p:nvGrpSpPr>
        <p:grpSpPr>
          <a:xfrm rot="10800000">
            <a:off x="3953126" y="4270087"/>
            <a:ext cx="271476" cy="1490505"/>
            <a:chOff x="6894246" y="3106081"/>
            <a:chExt cx="206422" cy="1753387"/>
          </a:xfrm>
        </p:grpSpPr>
        <p:sp>
          <p:nvSpPr>
            <p:cNvPr id="111" name="Arc 11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rot="10800000" flipH="1">
            <a:off x="6945345" y="4270087"/>
            <a:ext cx="271476" cy="1490505"/>
            <a:chOff x="6894246" y="3106081"/>
            <a:chExt cx="206422" cy="1753387"/>
          </a:xfrm>
        </p:grpSpPr>
        <p:sp>
          <p:nvSpPr>
            <p:cNvPr id="114" name="Arc 113"/>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p:cNvGrpSpPr/>
          <p:nvPr/>
        </p:nvGrpSpPr>
        <p:grpSpPr>
          <a:xfrm rot="10800000">
            <a:off x="3888461" y="1787546"/>
            <a:ext cx="382162" cy="2235755"/>
            <a:chOff x="6894246" y="3106081"/>
            <a:chExt cx="206422" cy="1753387"/>
          </a:xfrm>
        </p:grpSpPr>
        <p:sp>
          <p:nvSpPr>
            <p:cNvPr id="117" name="Arc 116"/>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rot="10800000" flipH="1">
            <a:off x="3385733" y="4270087"/>
            <a:ext cx="271476" cy="1490505"/>
            <a:chOff x="6894246" y="3106081"/>
            <a:chExt cx="206422" cy="1753387"/>
          </a:xfrm>
        </p:grpSpPr>
        <p:sp>
          <p:nvSpPr>
            <p:cNvPr id="120" name="Arc 119"/>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5" name="Straight Connector 124"/>
          <p:cNvCxnSpPr/>
          <p:nvPr/>
        </p:nvCxnSpPr>
        <p:spPr>
          <a:xfrm>
            <a:off x="23600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84397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8762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1327861" y="5015343"/>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327861" y="4642717"/>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327861" y="5387969"/>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9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394500" y="4642712"/>
            <a:ext cx="1481955" cy="369946"/>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39859" y="4650149"/>
            <a:ext cx="2040467" cy="372626"/>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4911165" y="3987860"/>
            <a:ext cx="636420" cy="688157"/>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338873" y="4646434"/>
            <a:ext cx="511697" cy="3726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327861" y="427009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360094"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439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923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876211"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27861" y="5015343"/>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27861" y="4642717"/>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327861" y="5387969"/>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880875" y="4642717"/>
            <a:ext cx="688158" cy="372626"/>
          </a:xfrm>
          <a:prstGeom prst="rect">
            <a:avLst/>
          </a:prstGeom>
          <a:solidFill>
            <a:srgbClr val="ECD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116658" y="2561352"/>
            <a:ext cx="2216592" cy="688157"/>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83088" y="1797133"/>
            <a:ext cx="690366" cy="558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Tiled matrix multiplication</a:t>
            </a:r>
            <a:endParaRPr lang="en-US" dirty="0"/>
          </a:p>
        </p:txBody>
      </p:sp>
      <p:sp>
        <p:nvSpPr>
          <p:cNvPr id="4" name="Text Placeholder 3"/>
          <p:cNvSpPr>
            <a:spLocks noGrp="1"/>
          </p:cNvSpPr>
          <p:nvPr>
            <p:ph type="body" sz="quarter" idx="10"/>
          </p:nvPr>
        </p:nvSpPr>
        <p:spPr/>
        <p:txBody>
          <a:bodyPr/>
          <a:lstStyle/>
          <a:p>
            <a:r>
              <a:rPr lang="en-US" dirty="0" smtClean="0"/>
              <a:t>Memory efficient</a:t>
            </a:r>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4" name="TextBox 123"/>
              <p:cNvSpPr txBox="1"/>
              <p:nvPr/>
            </p:nvSpPr>
            <p:spPr>
              <a:xfrm>
                <a:off x="4899788" y="1934710"/>
                <a:ext cx="728223"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𝐁</m:t>
                      </m:r>
                    </m:oMath>
                  </m:oMathPara>
                </a14:m>
                <a:endParaRPr lang="en-US" sz="2800" dirty="0" smtClean="0">
                  <a:solidFill>
                    <a:schemeClr val="tx1"/>
                  </a:solidFill>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4899788" y="1934710"/>
                <a:ext cx="728223" cy="276999"/>
              </a:xfrm>
              <a:prstGeom prst="rect">
                <a:avLst/>
              </a:prstGeom>
              <a:blipFill rotWithShape="0">
                <a:blip r:embed="rId3"/>
                <a:stretch>
                  <a:fillRect b="-8696"/>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1307827" y="4690530"/>
                <a:ext cx="663506"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𝐀</m:t>
                      </m:r>
                    </m:oMath>
                  </m:oMathPara>
                </a14:m>
                <a:endParaRPr lang="en-US" sz="2000" dirty="0" smtClean="0">
                  <a:solidFill>
                    <a:schemeClr val="tx1"/>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1307827" y="4690530"/>
                <a:ext cx="663506" cy="276999"/>
              </a:xfrm>
              <a:prstGeom prst="rect">
                <a:avLst/>
              </a:prstGeom>
              <a:blipFill rotWithShape="0">
                <a:blip r:embed="rId4"/>
                <a:stretch>
                  <a:fillRect b="-8696"/>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4576468" y="4693451"/>
                <a:ext cx="1406948"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𝐃</m:t>
                      </m:r>
                    </m:oMath>
                  </m:oMathPara>
                </a14:m>
                <a:endParaRPr lang="en-US" sz="2000" dirty="0" smtClean="0">
                  <a:solidFill>
                    <a:schemeClr val="tx1"/>
                  </a:solidFill>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4576468" y="4693451"/>
                <a:ext cx="1406948" cy="276999"/>
              </a:xfrm>
              <a:prstGeom prst="rect">
                <a:avLst/>
              </a:prstGeom>
              <a:blipFill rotWithShape="0">
                <a:blip r:embed="rId5"/>
                <a:stretch>
                  <a:fillRect b="-1111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1127836" y="2691418"/>
                <a:ext cx="2294419" cy="4431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panose="02040503050406030204" pitchFamily="18" charset="0"/>
                          <a:ea typeface="Cambria Math" panose="02040503050406030204" pitchFamily="18" charset="0"/>
                        </a:rPr>
                        <m:t>𝐃</m:t>
                      </m:r>
                      <m:r>
                        <a:rPr lang="en-US" sz="3200" b="1" i="0"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𝐀</m:t>
                      </m:r>
                      <m:r>
                        <a:rPr lang="en-US" sz="3200" b="1" i="1"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𝐁</m:t>
                      </m:r>
                    </m:oMath>
                  </m:oMathPara>
                </a14:m>
                <a:endParaRPr lang="en-US" sz="3200" dirty="0" smtClean="0">
                  <a:solidFill>
                    <a:schemeClr val="bg1"/>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1127836" y="2691418"/>
                <a:ext cx="2294419" cy="443198"/>
              </a:xfrm>
              <a:prstGeom prst="rect">
                <a:avLst/>
              </a:prstGeom>
              <a:blipFill rotWithShape="0">
                <a:blip r:embed="rId6"/>
                <a:stretch>
                  <a:fillRect/>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287733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336"/>
          <p:cNvSpPr/>
          <p:nvPr/>
        </p:nvSpPr>
        <p:spPr>
          <a:xfrm>
            <a:off x="4188302" y="4270092"/>
            <a:ext cx="2757044" cy="1490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394500" y="4642712"/>
            <a:ext cx="1481955" cy="369946"/>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27859" y="4270090"/>
            <a:ext cx="2064469" cy="149050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39859" y="4650149"/>
            <a:ext cx="2040467" cy="372626"/>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4911165" y="3987860"/>
            <a:ext cx="636420" cy="688157"/>
          </a:xfrm>
          <a:prstGeom prst="rect">
            <a:avLst/>
          </a:prstGeom>
          <a:gradFill flip="none" rotWithShape="1">
            <a:gsLst>
              <a:gs pos="0">
                <a:schemeClr val="tx1">
                  <a:lumMod val="85000"/>
                </a:schemeClr>
              </a:gs>
              <a:gs pos="100000">
                <a:schemeClr val="bg2">
                  <a:lumMod val="60000"/>
                  <a:lumOff val="40000"/>
                  <a:shade val="100000"/>
                  <a:satMod val="1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846186" y="4642717"/>
            <a:ext cx="511697" cy="3726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1327861" y="4270091"/>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360094"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439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998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880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2028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32133"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923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041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2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876211"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160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719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78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27861" y="5015343"/>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327861" y="4642717"/>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327861" y="5387969"/>
            <a:ext cx="206446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327861" y="5574282"/>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327861" y="5201656"/>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327861" y="4829030"/>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327861" y="4456404"/>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327861" y="5760595"/>
            <a:ext cx="206446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880875" y="4642717"/>
            <a:ext cx="688158" cy="372626"/>
          </a:xfrm>
          <a:prstGeom prst="rect">
            <a:avLst/>
          </a:prstGeom>
          <a:solidFill>
            <a:srgbClr val="D7B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88302" y="1787553"/>
            <a:ext cx="2757044" cy="223575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116658" y="2561352"/>
            <a:ext cx="2216592" cy="688157"/>
          </a:xfrm>
          <a:prstGeom prst="rect">
            <a:avLst/>
          </a:pr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83088" y="2341701"/>
            <a:ext cx="690366" cy="558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Tiled matrix multiplication</a:t>
            </a:r>
            <a:endParaRPr lang="en-US" dirty="0"/>
          </a:p>
        </p:txBody>
      </p:sp>
      <p:sp>
        <p:nvSpPr>
          <p:cNvPr id="4" name="Text Placeholder 3"/>
          <p:cNvSpPr>
            <a:spLocks noGrp="1"/>
          </p:cNvSpPr>
          <p:nvPr>
            <p:ph type="body" sz="quarter" idx="10"/>
          </p:nvPr>
        </p:nvSpPr>
        <p:spPr/>
        <p:txBody>
          <a:bodyPr/>
          <a:lstStyle/>
          <a:p>
            <a:r>
              <a:rPr lang="en-US" dirty="0"/>
              <a:t>Memory efficient</a:t>
            </a:r>
          </a:p>
          <a:p>
            <a:endParaRPr lang="en-US" dirty="0"/>
          </a:p>
        </p:txBody>
      </p:sp>
      <p:cxnSp>
        <p:nvCxnSpPr>
          <p:cNvPr id="29" name="Straight Connector 28"/>
          <p:cNvCxnSpPr/>
          <p:nvPr/>
        </p:nvCxnSpPr>
        <p:spPr>
          <a:xfrm flipH="1">
            <a:off x="4192721" y="178755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4955"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0883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476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5291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5150"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96994"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57189"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9033"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1311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1072"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228"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80877" y="1787553"/>
            <a:ext cx="0" cy="223575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36799"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2721"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01267"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7330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45346" y="1787553"/>
            <a:ext cx="0" cy="22357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92721" y="253280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192721" y="2160179"/>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92721" y="2905431"/>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92721" y="309174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92721" y="271911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92721" y="2346492"/>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2721" y="197386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192721" y="3278057"/>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192721" y="3464370"/>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92721" y="3650683"/>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92721" y="383699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192721" y="4023308"/>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4192721" y="4270091"/>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5224955"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470883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436476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05291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6085150"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5396994"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6257189"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5569033"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5913111"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741072"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429228"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4880877" y="4270091"/>
            <a:ext cx="0" cy="149050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4536799"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601267"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773306" y="4270091"/>
            <a:ext cx="0" cy="14905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192721" y="5015343"/>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192721" y="4642717"/>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192721" y="5387969"/>
            <a:ext cx="27526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4192721" y="5574282"/>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4192721" y="5201656"/>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4192721" y="4829030"/>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4192721" y="4456404"/>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4192721" y="5760595"/>
            <a:ext cx="27526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10800000" flipH="1">
            <a:off x="6880006" y="1787549"/>
            <a:ext cx="382162" cy="2235755"/>
            <a:chOff x="6894246" y="3106081"/>
            <a:chExt cx="206422" cy="1753387"/>
          </a:xfrm>
        </p:grpSpPr>
        <p:sp>
          <p:nvSpPr>
            <p:cNvPr id="91" name="Arc 90"/>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rot="10800000">
            <a:off x="1090476" y="4270089"/>
            <a:ext cx="271476" cy="1490505"/>
            <a:chOff x="6894246" y="3106081"/>
            <a:chExt cx="206422" cy="1753387"/>
          </a:xfrm>
        </p:grpSpPr>
        <p:sp>
          <p:nvSpPr>
            <p:cNvPr id="103" name="Arc 102"/>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rot="10800000" flipH="1">
            <a:off x="3385733" y="4270087"/>
            <a:ext cx="271476" cy="1490505"/>
            <a:chOff x="6894246" y="3106081"/>
            <a:chExt cx="206422" cy="1753387"/>
          </a:xfrm>
        </p:grpSpPr>
        <p:sp>
          <p:nvSpPr>
            <p:cNvPr id="106" name="Arc 105"/>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rot="10800000">
            <a:off x="3953126" y="4270087"/>
            <a:ext cx="271476" cy="1490505"/>
            <a:chOff x="6894246" y="3106081"/>
            <a:chExt cx="206422" cy="1753387"/>
          </a:xfrm>
        </p:grpSpPr>
        <p:sp>
          <p:nvSpPr>
            <p:cNvPr id="109" name="Arc 108"/>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rot="10800000" flipH="1">
            <a:off x="6945345" y="4270087"/>
            <a:ext cx="271476" cy="1490505"/>
            <a:chOff x="6894246" y="3106081"/>
            <a:chExt cx="206422" cy="1753387"/>
          </a:xfrm>
        </p:grpSpPr>
        <p:sp>
          <p:nvSpPr>
            <p:cNvPr id="112" name="Arc 111"/>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rot="10800000">
            <a:off x="3888461" y="1787546"/>
            <a:ext cx="382162" cy="2235755"/>
            <a:chOff x="6894246" y="3106081"/>
            <a:chExt cx="206422" cy="1753387"/>
          </a:xfrm>
        </p:grpSpPr>
        <p:sp>
          <p:nvSpPr>
            <p:cNvPr id="115" name="Arc 114"/>
            <p:cNvSpPr/>
            <p:nvPr/>
          </p:nvSpPr>
          <p:spPr>
            <a:xfrm>
              <a:off x="6894249" y="3106083"/>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rot="10800000" flipH="1">
              <a:off x="6894246" y="3106081"/>
              <a:ext cx="206419" cy="1753385"/>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4" name="TextBox 123"/>
              <p:cNvSpPr txBox="1"/>
              <p:nvPr/>
            </p:nvSpPr>
            <p:spPr>
              <a:xfrm>
                <a:off x="1127836" y="2691418"/>
                <a:ext cx="2294419" cy="4431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panose="02040503050406030204" pitchFamily="18" charset="0"/>
                          <a:ea typeface="Cambria Math" panose="02040503050406030204" pitchFamily="18" charset="0"/>
                        </a:rPr>
                        <m:t>𝐃</m:t>
                      </m:r>
                      <m:r>
                        <a:rPr lang="en-US" sz="3200" b="1" i="0"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𝐀</m:t>
                      </m:r>
                      <m:r>
                        <a:rPr lang="en-US" sz="3200" b="1" i="1" smtClean="0">
                          <a:solidFill>
                            <a:schemeClr val="bg1"/>
                          </a:solidFill>
                          <a:latin typeface="Cambria Math" panose="02040503050406030204" pitchFamily="18" charset="0"/>
                          <a:ea typeface="Cambria Math" panose="02040503050406030204" pitchFamily="18" charset="0"/>
                        </a:rPr>
                        <m:t>∙</m:t>
                      </m:r>
                      <m:r>
                        <a:rPr lang="en-US" sz="3200" b="1" i="0" smtClean="0">
                          <a:solidFill>
                            <a:schemeClr val="bg1"/>
                          </a:solidFill>
                          <a:latin typeface="Cambria Math" panose="02040503050406030204" pitchFamily="18" charset="0"/>
                          <a:ea typeface="Cambria Math" panose="02040503050406030204" pitchFamily="18" charset="0"/>
                        </a:rPr>
                        <m:t>𝐁</m:t>
                      </m:r>
                    </m:oMath>
                  </m:oMathPara>
                </a14:m>
                <a:endParaRPr lang="en-US" sz="3200" dirty="0" smtClean="0">
                  <a:solidFill>
                    <a:schemeClr val="bg1"/>
                  </a:solidFill>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1127836" y="2691418"/>
                <a:ext cx="2294419" cy="443198"/>
              </a:xfrm>
              <a:prstGeom prst="rect">
                <a:avLst/>
              </a:prstGeom>
              <a:blipFill rotWithShape="0">
                <a:blip r:embed="rId3"/>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1812097" y="4690530"/>
                <a:ext cx="663506"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𝐀</m:t>
                      </m:r>
                    </m:oMath>
                  </m:oMathPara>
                </a14:m>
                <a:endParaRPr lang="en-US" sz="2000" dirty="0" smtClean="0">
                  <a:solidFill>
                    <a:schemeClr val="tx1"/>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1812097" y="4690530"/>
                <a:ext cx="663506" cy="276999"/>
              </a:xfrm>
              <a:prstGeom prst="rect">
                <a:avLst/>
              </a:prstGeom>
              <a:blipFill rotWithShape="0">
                <a:blip r:embed="rId4"/>
                <a:stretch>
                  <a:fillRect b="-8696"/>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4906145" y="2487463"/>
                <a:ext cx="728223"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𝐁</m:t>
                      </m:r>
                    </m:oMath>
                  </m:oMathPara>
                </a14:m>
                <a:endParaRPr lang="en-US" sz="2800" dirty="0" smtClean="0">
                  <a:solidFill>
                    <a:schemeClr val="tx1"/>
                  </a:solidFill>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4906145" y="2487463"/>
                <a:ext cx="728223" cy="276999"/>
              </a:xfrm>
              <a:prstGeom prst="rect">
                <a:avLst/>
              </a:prstGeom>
              <a:blipFill rotWithShape="0">
                <a:blip r:embed="rId5"/>
                <a:stretch>
                  <a:fillRect b="-1111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4576468" y="4693451"/>
                <a:ext cx="1406948" cy="2769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rPr>
                        <m:t>𝐃</m:t>
                      </m:r>
                    </m:oMath>
                  </m:oMathPara>
                </a14:m>
                <a:endParaRPr lang="en-US" sz="2000" dirty="0" smtClean="0">
                  <a:solidFill>
                    <a:schemeClr val="tx1"/>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4576468" y="4693451"/>
                <a:ext cx="1406948" cy="276999"/>
              </a:xfrm>
              <a:prstGeom prst="rect">
                <a:avLst/>
              </a:prstGeom>
              <a:blipFill rotWithShape="0">
                <a:blip r:embed="rId6"/>
                <a:stretch>
                  <a:fillRect b="-11111"/>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95803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2BB8669087B84586279FC58A8C3583" ma:contentTypeVersion="0" ma:contentTypeDescription="Create a new document." ma:contentTypeScope="" ma:versionID="3455950fd51db61e955f54a31c2d254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B9F09CEA-ABF5-4414-8BFC-0070B6025E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84114</TotalTime>
  <Words>1164</Words>
  <Application>Microsoft Office PowerPoint</Application>
  <PresentationFormat>Custom</PresentationFormat>
  <Paragraphs>77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ＭＳ Ｐゴシック</vt:lpstr>
      <vt:lpstr>Arial</vt:lpstr>
      <vt:lpstr>Cambria Math</vt:lpstr>
      <vt:lpstr>Century Gothic</vt:lpstr>
      <vt:lpstr>Trebuchet MS</vt:lpstr>
      <vt:lpstr>Wingdings</vt:lpstr>
      <vt:lpstr>Title &amp; Bullet</vt:lpstr>
      <vt:lpstr>matrix multiplication</vt:lpstr>
      <vt:lpstr>matrix multiplication</vt:lpstr>
      <vt:lpstr>matrix multiplication</vt:lpstr>
      <vt:lpstr>matrix multiplication</vt:lpstr>
      <vt:lpstr>matrix multiplication</vt:lpstr>
      <vt:lpstr>matrix multiplication</vt:lpstr>
      <vt:lpstr>matrix multiplication</vt:lpstr>
      <vt:lpstr>Tiled matrix multiplication</vt:lpstr>
      <vt:lpstr>Tiled matrix multiplication</vt:lpstr>
      <vt:lpstr>Tiled matrix multiplication</vt:lpstr>
      <vt:lpstr>Tiled matrix multiplication</vt:lpstr>
      <vt:lpstr>Tiled matrix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User1</cp:lastModifiedBy>
  <cp:revision>3615</cp:revision>
  <dcterms:created xsi:type="dcterms:W3CDTF">2008-01-24T03:11:41Z</dcterms:created>
  <dcterms:modified xsi:type="dcterms:W3CDTF">2019-04-27T06:09:12Z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0x010100B62BB8669087B84586279FC58A8C3583</vt:lpwstr>
  </property>
</Properties>
</file>