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70" r:id="rId14"/>
    <p:sldId id="268" r:id="rId15"/>
    <p:sldId id="272" r:id="rId16"/>
    <p:sldId id="274" r:id="rId17"/>
    <p:sldId id="275" r:id="rId18"/>
    <p:sldId id="276" r:id="rId19"/>
    <p:sldId id="278" r:id="rId20"/>
    <p:sldId id="280" r:id="rId21"/>
    <p:sldId id="281" r:id="rId22"/>
    <p:sldId id="283" r:id="rId23"/>
    <p:sldId id="269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33D1-7CC2-470F-90F1-56774D64F0BE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BE45-1F09-4754-9B12-8D61CA0EE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17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33D1-7CC2-470F-90F1-56774D64F0BE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BE45-1F09-4754-9B12-8D61CA0EE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06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33D1-7CC2-470F-90F1-56774D64F0BE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BE45-1F09-4754-9B12-8D61CA0EE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35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33D1-7CC2-470F-90F1-56774D64F0BE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BE45-1F09-4754-9B12-8D61CA0EE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46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33D1-7CC2-470F-90F1-56774D64F0BE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BE45-1F09-4754-9B12-8D61CA0EE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4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33D1-7CC2-470F-90F1-56774D64F0BE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BE45-1F09-4754-9B12-8D61CA0EE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19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33D1-7CC2-470F-90F1-56774D64F0BE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BE45-1F09-4754-9B12-8D61CA0EE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11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33D1-7CC2-470F-90F1-56774D64F0BE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BE45-1F09-4754-9B12-8D61CA0EE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69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33D1-7CC2-470F-90F1-56774D64F0BE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BE45-1F09-4754-9B12-8D61CA0EE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25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33D1-7CC2-470F-90F1-56774D64F0BE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BE45-1F09-4754-9B12-8D61CA0EE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81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33D1-7CC2-470F-90F1-56774D64F0BE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BE45-1F09-4754-9B12-8D61CA0EE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75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F33D1-7CC2-470F-90F1-56774D64F0BE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CBE45-1F09-4754-9B12-8D61CA0EE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08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Aeration and agitation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51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Gill Sans MT" panose="020B0502020104020203" pitchFamily="34" charset="0"/>
              </a:rPr>
              <a:t>Gassing out technique</a:t>
            </a:r>
            <a:endParaRPr lang="en-IN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latin typeface="Gill Sans MT" panose="020B0502020104020203" pitchFamily="34" charset="0"/>
              </a:rPr>
              <a:t>Gassing out techniques depends on monitoring the increase in dissolved oxygen concentration of a solution during agitation and aeration.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Gill Sans MT" panose="020B0502020104020203" pitchFamily="34" charset="0"/>
              </a:rPr>
              <a:t>To monitor the increase in dissolved oxygen  over an adequate range is necessary first to decrease the oxygen level to a low value.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Gill Sans MT" panose="020B0502020104020203" pitchFamily="34" charset="0"/>
              </a:rPr>
              <a:t>Two methods – to achieve this lowering of the dissolved oxygen concentration.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05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753" y="130407"/>
            <a:ext cx="10515600" cy="1058744"/>
          </a:xfrm>
        </p:spPr>
        <p:txBody>
          <a:bodyPr/>
          <a:lstStyle/>
          <a:p>
            <a:r>
              <a:rPr lang="en-IN" dirty="0" smtClean="0">
                <a:latin typeface="Gill Sans MT" panose="020B0502020104020203" pitchFamily="34" charset="0"/>
              </a:rPr>
              <a:t>Static method</a:t>
            </a:r>
            <a:endParaRPr lang="en-IN" dirty="0">
              <a:latin typeface="Gill Sans MT" panose="020B0502020104020203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1189151"/>
            <a:ext cx="6819899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Gill Sans MT" panose="020B0502020104020203" pitchFamily="34" charset="0"/>
              </a:rPr>
              <a:t>First </a:t>
            </a:r>
            <a:r>
              <a:rPr lang="en-US" sz="2000" dirty="0">
                <a:latin typeface="Gill Sans MT" panose="020B0502020104020203" pitchFamily="34" charset="0"/>
              </a:rPr>
              <a:t>described by Wise (1951),</a:t>
            </a:r>
          </a:p>
          <a:p>
            <a:r>
              <a:rPr lang="en-US" sz="2000" dirty="0">
                <a:latin typeface="Gill Sans MT" panose="020B0502020104020203" pitchFamily="34" charset="0"/>
              </a:rPr>
              <a:t>The oxygen concentration of the solution is lowered by gassing the liquid out with nitrogen gas, so that </a:t>
            </a:r>
            <a:r>
              <a:rPr lang="en-US" sz="2000" dirty="0" smtClean="0">
                <a:latin typeface="Gill Sans MT" panose="020B0502020104020203" pitchFamily="34" charset="0"/>
              </a:rPr>
              <a:t>the solution </a:t>
            </a:r>
            <a:r>
              <a:rPr lang="en-US" sz="2000" dirty="0">
                <a:latin typeface="Gill Sans MT" panose="020B0502020104020203" pitchFamily="34" charset="0"/>
              </a:rPr>
              <a:t>is 'scrubbed' free of oxygen. </a:t>
            </a:r>
          </a:p>
          <a:p>
            <a:endParaRPr lang="en-US" sz="2000" dirty="0">
              <a:latin typeface="Gill Sans MT" panose="020B0502020104020203" pitchFamily="34" charset="0"/>
            </a:endParaRPr>
          </a:p>
          <a:p>
            <a:r>
              <a:rPr lang="en-US" sz="2000" dirty="0">
                <a:latin typeface="Gill Sans MT" panose="020B0502020104020203" pitchFamily="34" charset="0"/>
              </a:rPr>
              <a:t>The deoxygenated liquid is then aerated and agitated and the increase in dissolved oxygen monitored using some form of dissolved oxygen probe. </a:t>
            </a:r>
          </a:p>
          <a:p>
            <a:endParaRPr lang="en-US" sz="2000" dirty="0">
              <a:latin typeface="Gill Sans MT" panose="020B0502020104020203" pitchFamily="34" charset="0"/>
            </a:endParaRPr>
          </a:p>
          <a:p>
            <a:r>
              <a:rPr lang="en-US" sz="2000" dirty="0">
                <a:latin typeface="Gill Sans MT" panose="020B0502020104020203" pitchFamily="34" charset="0"/>
              </a:rPr>
              <a:t>The increase in dissolved oxygen concentration is given by –</a:t>
            </a:r>
          </a:p>
          <a:p>
            <a:r>
              <a:rPr lang="en-US" sz="2000" dirty="0">
                <a:latin typeface="Gill Sans MT" panose="020B0502020104020203" pitchFamily="34" charset="0"/>
              </a:rPr>
              <a:t>            </a:t>
            </a:r>
          </a:p>
          <a:p>
            <a:r>
              <a:rPr lang="en-US" sz="2000" dirty="0">
                <a:latin typeface="Gill Sans MT" panose="020B0502020104020203" pitchFamily="34" charset="0"/>
              </a:rPr>
              <a:t>                       </a:t>
            </a:r>
            <a:r>
              <a:rPr lang="en-US" sz="2000" dirty="0" err="1">
                <a:latin typeface="Gill Sans MT" panose="020B0502020104020203" pitchFamily="34" charset="0"/>
              </a:rPr>
              <a:t>dC</a:t>
            </a:r>
            <a:r>
              <a:rPr lang="en-US" sz="2000" baseline="-25000" dirty="0" err="1">
                <a:latin typeface="Gill Sans MT" panose="020B0502020104020203" pitchFamily="34" charset="0"/>
              </a:rPr>
              <a:t>L</a:t>
            </a:r>
            <a:r>
              <a:rPr lang="en-US" sz="2000" dirty="0">
                <a:latin typeface="Gill Sans MT" panose="020B0502020104020203" pitchFamily="34" charset="0"/>
              </a:rPr>
              <a:t> / </a:t>
            </a:r>
            <a:r>
              <a:rPr lang="en-US" sz="2000" dirty="0" err="1">
                <a:latin typeface="Gill Sans MT" panose="020B0502020104020203" pitchFamily="34" charset="0"/>
              </a:rPr>
              <a:t>dt</a:t>
            </a:r>
            <a:r>
              <a:rPr lang="en-US" sz="2000" dirty="0">
                <a:latin typeface="Gill Sans MT" panose="020B0502020104020203" pitchFamily="34" charset="0"/>
              </a:rPr>
              <a:t>  = </a:t>
            </a:r>
            <a:r>
              <a:rPr lang="en-US" sz="2000" dirty="0" err="1">
                <a:latin typeface="Gill Sans MT" panose="020B0502020104020203" pitchFamily="34" charset="0"/>
              </a:rPr>
              <a:t>K</a:t>
            </a:r>
            <a:r>
              <a:rPr lang="en-US" sz="2000" baseline="-25000" dirty="0" err="1">
                <a:latin typeface="Gill Sans MT" panose="020B0502020104020203" pitchFamily="34" charset="0"/>
              </a:rPr>
              <a:t>L</a:t>
            </a:r>
            <a:r>
              <a:rPr lang="en-US" sz="2000" dirty="0" err="1">
                <a:latin typeface="Gill Sans MT" panose="020B0502020104020203" pitchFamily="34" charset="0"/>
              </a:rPr>
              <a:t>a</a:t>
            </a:r>
            <a:r>
              <a:rPr lang="en-US" sz="2000" dirty="0">
                <a:latin typeface="Gill Sans MT" panose="020B0502020104020203" pitchFamily="34" charset="0"/>
              </a:rPr>
              <a:t>(C*-</a:t>
            </a:r>
            <a:r>
              <a:rPr lang="en-US" sz="2000" dirty="0" smtClean="0">
                <a:latin typeface="Gill Sans MT" panose="020B0502020104020203" pitchFamily="34" charset="0"/>
              </a:rPr>
              <a:t>C</a:t>
            </a:r>
            <a:r>
              <a:rPr lang="en-US" sz="2000" baseline="-25000" dirty="0" smtClean="0">
                <a:latin typeface="Gill Sans MT" panose="020B0502020104020203" pitchFamily="34" charset="0"/>
              </a:rPr>
              <a:t>L</a:t>
            </a:r>
            <a:r>
              <a:rPr lang="en-US" sz="2000" dirty="0" smtClean="0">
                <a:latin typeface="Gill Sans MT" panose="020B0502020104020203" pitchFamily="34" charset="0"/>
              </a:rPr>
              <a:t>)          </a:t>
            </a:r>
            <a:r>
              <a:rPr lang="en-US" sz="2000" dirty="0">
                <a:latin typeface="Gill Sans MT" panose="020B0502020104020203" pitchFamily="34" charset="0"/>
              </a:rPr>
              <a:t>(ii)</a:t>
            </a:r>
          </a:p>
          <a:p>
            <a:endParaRPr lang="en-US" sz="2000" dirty="0">
              <a:latin typeface="Gill Sans MT" panose="020B0502020104020203" pitchFamily="34" charset="0"/>
            </a:endParaRPr>
          </a:p>
          <a:p>
            <a:r>
              <a:rPr lang="en-US" sz="2000" dirty="0">
                <a:latin typeface="Gill Sans MT" panose="020B0502020104020203" pitchFamily="34" charset="0"/>
              </a:rPr>
              <a:t>Taking logarithm after Integration of equation (ii) we have  </a:t>
            </a:r>
          </a:p>
          <a:p>
            <a:endParaRPr lang="en-US" sz="2000" dirty="0">
              <a:latin typeface="Gill Sans MT" panose="020B0502020104020203" pitchFamily="34" charset="0"/>
            </a:endParaRPr>
          </a:p>
          <a:p>
            <a:r>
              <a:rPr lang="en-US" sz="2000" dirty="0">
                <a:latin typeface="Gill Sans MT" panose="020B0502020104020203" pitchFamily="34" charset="0"/>
              </a:rPr>
              <a:t>                     ln(C*- C</a:t>
            </a:r>
            <a:r>
              <a:rPr lang="en-US" sz="2000" baseline="-25000" dirty="0">
                <a:latin typeface="Gill Sans MT" panose="020B0502020104020203" pitchFamily="34" charset="0"/>
              </a:rPr>
              <a:t>L</a:t>
            </a:r>
            <a:r>
              <a:rPr lang="en-US" sz="2000" dirty="0" smtClean="0">
                <a:latin typeface="Gill Sans MT" panose="020B0502020104020203" pitchFamily="34" charset="0"/>
              </a:rPr>
              <a:t>) </a:t>
            </a:r>
            <a:r>
              <a:rPr lang="en-US" sz="2000" dirty="0">
                <a:latin typeface="Gill Sans MT" panose="020B0502020104020203" pitchFamily="34" charset="0"/>
              </a:rPr>
              <a:t>= - K</a:t>
            </a:r>
            <a:r>
              <a:rPr lang="en-US" sz="2000" baseline="-25000" dirty="0">
                <a:latin typeface="Gill Sans MT" panose="020B0502020104020203" pitchFamily="34" charset="0"/>
              </a:rPr>
              <a:t>L</a:t>
            </a:r>
            <a:r>
              <a:rPr lang="en-US" sz="2000" dirty="0">
                <a:latin typeface="Gill Sans MT" panose="020B0502020104020203" pitchFamily="34" charset="0"/>
              </a:rPr>
              <a:t>a.t</a:t>
            </a:r>
          </a:p>
          <a:p>
            <a:endParaRPr lang="en-US" sz="2000" dirty="0">
              <a:latin typeface="Gill Sans MT" panose="020B05020201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758" y="1189151"/>
            <a:ext cx="4836696" cy="53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xfrm>
            <a:off x="503236" y="5490411"/>
            <a:ext cx="10561003" cy="11430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Gill Sans MT" panose="020B0502020104020203" pitchFamily="34" charset="0"/>
              </a:rPr>
              <a:t>A plot of the In(C* - C</a:t>
            </a:r>
            <a:r>
              <a:rPr lang="en-US" sz="2400" i="1" baseline="-25000" dirty="0" smtClean="0">
                <a:latin typeface="Gill Sans MT" panose="020B0502020104020203" pitchFamily="34" charset="0"/>
              </a:rPr>
              <a:t>L</a:t>
            </a:r>
            <a:r>
              <a:rPr lang="en-US" sz="2400" i="1" dirty="0" smtClean="0">
                <a:latin typeface="Gill Sans MT" panose="020B0502020104020203" pitchFamily="34" charset="0"/>
              </a:rPr>
              <a:t>) </a:t>
            </a:r>
            <a:r>
              <a:rPr lang="en-US" sz="2400" dirty="0" smtClean="0">
                <a:latin typeface="Gill Sans MT" panose="020B0502020104020203" pitchFamily="34" charset="0"/>
              </a:rPr>
              <a:t>against time of aeration, the slope of which equals </a:t>
            </a:r>
            <a:r>
              <a:rPr lang="en-US" sz="2400" i="1" dirty="0" smtClean="0">
                <a:latin typeface="Gill Sans MT" panose="020B0502020104020203" pitchFamily="34" charset="0"/>
              </a:rPr>
              <a:t>-</a:t>
            </a:r>
            <a:r>
              <a:rPr lang="en-US" sz="2400" i="1" dirty="0" err="1" smtClean="0">
                <a:latin typeface="Gill Sans MT" panose="020B0502020104020203" pitchFamily="34" charset="0"/>
              </a:rPr>
              <a:t>K</a:t>
            </a:r>
            <a:r>
              <a:rPr lang="en-US" sz="2400" i="1" baseline="-25000" dirty="0" err="1" smtClean="0">
                <a:latin typeface="Gill Sans MT" panose="020B0502020104020203" pitchFamily="34" charset="0"/>
              </a:rPr>
              <a:t>L</a:t>
            </a:r>
            <a:r>
              <a:rPr lang="en-US" sz="2400" i="1" dirty="0" err="1" smtClean="0">
                <a:latin typeface="Gill Sans MT" panose="020B0502020104020203" pitchFamily="34" charset="0"/>
              </a:rPr>
              <a:t>a</a:t>
            </a:r>
            <a:r>
              <a:rPr lang="en-US" sz="2400" i="1" dirty="0" smtClean="0">
                <a:latin typeface="Gill Sans MT" panose="020B0502020104020203" pitchFamily="34" charset="0"/>
              </a:rPr>
              <a:t>.</a:t>
            </a: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99410" y="192505"/>
            <a:ext cx="6379454" cy="5033211"/>
          </a:xfrm>
          <a:noFill/>
        </p:spPr>
      </p:pic>
    </p:spTree>
    <p:extLst>
      <p:ext uri="{BB962C8B-B14F-4D97-AF65-F5344CB8AC3E}">
        <p14:creationId xmlns:p14="http://schemas.microsoft.com/office/powerpoint/2010/main" val="5339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>
          <a:xfrm>
            <a:off x="-48126" y="5226867"/>
            <a:ext cx="10515600" cy="1477328"/>
          </a:xfr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Gill Sans MT" panose="020B0502020104020203" pitchFamily="34" charset="0"/>
                <a:ea typeface="+mn-ea"/>
                <a:cs typeface="+mn-cs"/>
              </a:rPr>
              <a:t>Fig.1.  Dynamic gassing out for the determination of </a:t>
            </a:r>
            <a:r>
              <a:rPr lang="en-US" sz="2000" dirty="0" err="1">
                <a:latin typeface="Gill Sans MT" panose="020B0502020104020203" pitchFamily="34" charset="0"/>
                <a:ea typeface="+mn-ea"/>
                <a:cs typeface="+mn-cs"/>
              </a:rPr>
              <a:t>KLa</a:t>
            </a:r>
            <a:r>
              <a:rPr lang="en-US" sz="2000" dirty="0">
                <a:latin typeface="Gill Sans MT" panose="020B0502020104020203" pitchFamily="34" charset="0"/>
                <a:ea typeface="+mn-ea"/>
                <a:cs typeface="+mn-cs"/>
              </a:rPr>
              <a:t> values.</a:t>
            </a:r>
            <a:br>
              <a:rPr lang="en-US" sz="2000" dirty="0"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2000" dirty="0">
                <a:latin typeface="Gill Sans MT" panose="020B0502020104020203" pitchFamily="34" charset="0"/>
                <a:ea typeface="+mn-ea"/>
                <a:cs typeface="+mn-cs"/>
              </a:rPr>
              <a:t>           Aeration was terminated at point A and recommenced at</a:t>
            </a:r>
            <a:br>
              <a:rPr lang="en-US" sz="2000" dirty="0"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2000" dirty="0">
                <a:latin typeface="Gill Sans MT" panose="020B0502020104020203" pitchFamily="34" charset="0"/>
                <a:ea typeface="+mn-ea"/>
                <a:cs typeface="+mn-cs"/>
              </a:rPr>
              <a:t>           point B.</a:t>
            </a:r>
          </a:p>
        </p:txBody>
      </p:sp>
      <p:pic>
        <p:nvPicPr>
          <p:cNvPr id="3379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-48126" y="336885"/>
            <a:ext cx="5548649" cy="4836694"/>
          </a:xfrm>
          <a:noFill/>
        </p:spPr>
      </p:pic>
      <p:sp>
        <p:nvSpPr>
          <p:cNvPr id="2" name="TextBox 1"/>
          <p:cNvSpPr txBox="1"/>
          <p:nvPr/>
        </p:nvSpPr>
        <p:spPr>
          <a:xfrm>
            <a:off x="5500523" y="1033429"/>
            <a:ext cx="63586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 smtClean="0">
                <a:latin typeface="Gill Sans MT" panose="020B0502020104020203" pitchFamily="34" charset="0"/>
              </a:rPr>
              <a:t>Procedure involves stopping the supply of air to the fermentation which results in a linear decline in dissolved oxygen concentration.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 smtClean="0">
                <a:latin typeface="Gill Sans MT" panose="020B0502020104020203" pitchFamily="34" charset="0"/>
              </a:rPr>
              <a:t>At point B the aeration is resumed until it reaches concentration X.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 smtClean="0">
                <a:latin typeface="Gill Sans MT" panose="020B0502020104020203" pitchFamily="34" charset="0"/>
              </a:rPr>
              <a:t>Observed increase in dissolved oxygen concentration is the difference between transfer of oxygen into solution and the uptake of oxygen by respiring culture</a:t>
            </a:r>
          </a:p>
        </p:txBody>
      </p:sp>
    </p:spTree>
    <p:extLst>
      <p:ext uri="{BB962C8B-B14F-4D97-AF65-F5344CB8AC3E}">
        <p14:creationId xmlns:p14="http://schemas.microsoft.com/office/powerpoint/2010/main" val="132401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1430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Gill Sans MT" panose="020B0502020104020203" pitchFamily="34" charset="0"/>
              </a:rPr>
              <a:t>Dynamic gassing out method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4221" y="1672389"/>
            <a:ext cx="5775158" cy="45259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latin typeface="Gill Sans MT" panose="020B0502020104020203" pitchFamily="34" charset="0"/>
              </a:rPr>
              <a:t>   OTR = </a:t>
            </a:r>
            <a:r>
              <a:rPr lang="en-US" sz="2000" dirty="0" err="1" smtClean="0">
                <a:latin typeface="Gill Sans MT" panose="020B0502020104020203" pitchFamily="34" charset="0"/>
              </a:rPr>
              <a:t>dC</a:t>
            </a:r>
            <a:r>
              <a:rPr lang="en-US" sz="2000" baseline="-25000" dirty="0" err="1" smtClean="0">
                <a:latin typeface="Gill Sans MT" panose="020B0502020104020203" pitchFamily="34" charset="0"/>
              </a:rPr>
              <a:t>L</a:t>
            </a:r>
            <a:r>
              <a:rPr lang="en-US" sz="2000" dirty="0" smtClean="0">
                <a:latin typeface="Gill Sans MT" panose="020B0502020104020203" pitchFamily="34" charset="0"/>
              </a:rPr>
              <a:t> / </a:t>
            </a:r>
            <a:r>
              <a:rPr lang="en-US" sz="2000" dirty="0" err="1" smtClean="0">
                <a:latin typeface="Gill Sans MT" panose="020B0502020104020203" pitchFamily="34" charset="0"/>
              </a:rPr>
              <a:t>dt</a:t>
            </a:r>
            <a:r>
              <a:rPr lang="en-US" sz="2000" dirty="0" smtClean="0">
                <a:latin typeface="Gill Sans MT" panose="020B0502020104020203" pitchFamily="34" charset="0"/>
              </a:rPr>
              <a:t>  = </a:t>
            </a:r>
            <a:r>
              <a:rPr lang="en-US" sz="2000" dirty="0" err="1" smtClean="0">
                <a:latin typeface="Gill Sans MT" panose="020B0502020104020203" pitchFamily="34" charset="0"/>
              </a:rPr>
              <a:t>K</a:t>
            </a:r>
            <a:r>
              <a:rPr lang="en-US" sz="2000" baseline="-25000" dirty="0" err="1" smtClean="0">
                <a:latin typeface="Gill Sans MT" panose="020B0502020104020203" pitchFamily="34" charset="0"/>
              </a:rPr>
              <a:t>L</a:t>
            </a:r>
            <a:r>
              <a:rPr lang="en-US" sz="2000" dirty="0" err="1" smtClean="0">
                <a:latin typeface="Gill Sans MT" panose="020B0502020104020203" pitchFamily="34" charset="0"/>
              </a:rPr>
              <a:t>a</a:t>
            </a:r>
            <a:r>
              <a:rPr lang="en-US" sz="2000" dirty="0" smtClean="0">
                <a:latin typeface="Gill Sans MT" panose="020B0502020104020203" pitchFamily="34" charset="0"/>
              </a:rPr>
              <a:t>(C</a:t>
            </a:r>
            <a:r>
              <a:rPr lang="en-US" sz="2000" dirty="0" smtClean="0">
                <a:latin typeface="Gill Sans MT" panose="020B0502020104020203" pitchFamily="34" charset="0"/>
                <a:cs typeface="Arial" charset="0"/>
              </a:rPr>
              <a:t>*</a:t>
            </a:r>
            <a:r>
              <a:rPr lang="en-US" sz="2000" dirty="0" smtClean="0">
                <a:latin typeface="Gill Sans MT" panose="020B0502020104020203" pitchFamily="34" charset="0"/>
              </a:rPr>
              <a:t>-C</a:t>
            </a:r>
            <a:r>
              <a:rPr lang="en-US" sz="2000" baseline="-25000" dirty="0" smtClean="0">
                <a:latin typeface="Gill Sans MT" panose="020B0502020104020203" pitchFamily="34" charset="0"/>
              </a:rPr>
              <a:t>L</a:t>
            </a:r>
            <a:r>
              <a:rPr lang="en-US" sz="2000" dirty="0" smtClean="0">
                <a:latin typeface="Gill Sans MT" panose="020B0502020104020203" pitchFamily="34" charset="0"/>
              </a:rPr>
              <a:t>) – xQO</a:t>
            </a:r>
            <a:r>
              <a:rPr lang="en-US" sz="2000" baseline="-25000" dirty="0" smtClean="0">
                <a:latin typeface="Gill Sans MT" panose="020B0502020104020203" pitchFamily="34" charset="0"/>
              </a:rPr>
              <a:t>2	--------</a:t>
            </a:r>
            <a:r>
              <a:rPr lang="en-US" sz="2000" dirty="0" smtClean="0">
                <a:latin typeface="Gill Sans MT" panose="020B0502020104020203" pitchFamily="34" charset="0"/>
              </a:rPr>
              <a:t>(iii)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latin typeface="Gill Sans MT" panose="020B0502020104020203" pitchFamily="34" charset="0"/>
              </a:rPr>
              <a:t>Where, </a:t>
            </a:r>
          </a:p>
          <a:p>
            <a:pPr>
              <a:lnSpc>
                <a:spcPct val="150000"/>
              </a:lnSpc>
            </a:pPr>
            <a:r>
              <a:rPr lang="en-US" sz="2000" i="1" dirty="0" smtClean="0">
                <a:latin typeface="Gill Sans MT" panose="020B0502020104020203" pitchFamily="34" charset="0"/>
              </a:rPr>
              <a:t>x  </a:t>
            </a:r>
            <a:r>
              <a:rPr lang="en-US" sz="2000" dirty="0" smtClean="0">
                <a:latin typeface="Gill Sans MT" panose="020B0502020104020203" pitchFamily="34" charset="0"/>
              </a:rPr>
              <a:t>is the concentration of biomass and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Gill Sans MT" panose="020B0502020104020203" pitchFamily="34" charset="0"/>
              </a:rPr>
              <a:t>QO</a:t>
            </a:r>
            <a:r>
              <a:rPr lang="en-US" sz="2000" baseline="-25000" dirty="0" smtClean="0">
                <a:latin typeface="Gill Sans MT" panose="020B0502020104020203" pitchFamily="34" charset="0"/>
              </a:rPr>
              <a:t>2</a:t>
            </a:r>
            <a:r>
              <a:rPr lang="en-US" sz="2000" i="1" dirty="0" smtClean="0">
                <a:latin typeface="Gill Sans MT" panose="020B0502020104020203" pitchFamily="34" charset="0"/>
              </a:rPr>
              <a:t> </a:t>
            </a:r>
            <a:r>
              <a:rPr lang="en-US" sz="2000" dirty="0" smtClean="0">
                <a:latin typeface="Gill Sans MT" panose="020B0502020104020203" pitchFamily="34" charset="0"/>
              </a:rPr>
              <a:t>is the specific respiration rate (</a:t>
            </a:r>
            <a:r>
              <a:rPr lang="en-US" sz="2000" dirty="0" err="1" smtClean="0">
                <a:latin typeface="Gill Sans MT" panose="020B0502020104020203" pitchFamily="34" charset="0"/>
              </a:rPr>
              <a:t>mmoles</a:t>
            </a:r>
            <a:r>
              <a:rPr lang="en-US" sz="2000" dirty="0" smtClean="0">
                <a:latin typeface="Gill Sans MT" panose="020B0502020104020203" pitchFamily="34" charset="0"/>
              </a:rPr>
              <a:t> of oxygen g-l biomass h- I).</a:t>
            </a:r>
            <a:endParaRPr lang="en-US" sz="2000" baseline="-25000" dirty="0" smtClean="0">
              <a:latin typeface="Gill Sans MT" panose="020B05020201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Gill Sans MT" panose="020B0502020104020203" pitchFamily="34" charset="0"/>
              </a:rPr>
              <a:t>The term xQO</a:t>
            </a:r>
            <a:r>
              <a:rPr lang="en-US" sz="2000" baseline="-25000" dirty="0" smtClean="0">
                <a:latin typeface="Gill Sans MT" panose="020B0502020104020203" pitchFamily="34" charset="0"/>
              </a:rPr>
              <a:t>2 </a:t>
            </a:r>
            <a:r>
              <a:rPr lang="en-US" sz="2000" i="1" dirty="0" smtClean="0">
                <a:latin typeface="Gill Sans MT" panose="020B0502020104020203" pitchFamily="34" charset="0"/>
              </a:rPr>
              <a:t> </a:t>
            </a:r>
            <a:r>
              <a:rPr lang="en-US" sz="2000" dirty="0" smtClean="0">
                <a:latin typeface="Gill Sans MT" panose="020B0502020104020203" pitchFamily="34" charset="0"/>
              </a:rPr>
              <a:t>is given by the slope of the line AB in Fig -1.</a:t>
            </a:r>
          </a:p>
          <a:p>
            <a:pPr>
              <a:lnSpc>
                <a:spcPct val="150000"/>
              </a:lnSpc>
            </a:pPr>
            <a:endParaRPr lang="en-US" sz="2000" baseline="-25000" dirty="0" smtClean="0">
              <a:latin typeface="Gill Sans MT" panose="020B0502020104020203" pitchFamily="34" charset="0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sz="2000" baseline="-25000" dirty="0">
              <a:latin typeface="Gill Sans MT" panose="020B0502020104020203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859379" y="1672389"/>
            <a:ext cx="6027821" cy="4525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 smtClean="0">
                <a:latin typeface="Gill Sans MT" panose="020B0502020104020203" pitchFamily="34" charset="0"/>
              </a:rPr>
              <a:t>Equation (iii) may be rearranged as:</a:t>
            </a:r>
          </a:p>
          <a:p>
            <a:pPr>
              <a:lnSpc>
                <a:spcPct val="110000"/>
              </a:lnSpc>
            </a:pPr>
            <a:endParaRPr lang="en-US" sz="2000" dirty="0" smtClean="0">
              <a:latin typeface="Gill Sans MT" panose="020B0502020104020203" pitchFamily="34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dirty="0" smtClean="0">
                <a:latin typeface="Gill Sans MT" panose="020B0502020104020203" pitchFamily="34" charset="0"/>
              </a:rPr>
              <a:t> C</a:t>
            </a:r>
            <a:r>
              <a:rPr lang="en-US" sz="2000" baseline="-25000" dirty="0" smtClean="0">
                <a:latin typeface="Gill Sans MT" panose="020B0502020104020203" pitchFamily="34" charset="0"/>
              </a:rPr>
              <a:t>L</a:t>
            </a:r>
            <a:r>
              <a:rPr lang="en-US" sz="2000" dirty="0" smtClean="0">
                <a:latin typeface="Gill Sans MT" panose="020B0502020104020203" pitchFamily="34" charset="0"/>
              </a:rPr>
              <a:t> = -1/</a:t>
            </a:r>
            <a:r>
              <a:rPr lang="en-US" sz="2000" dirty="0" err="1" smtClean="0">
                <a:latin typeface="Gill Sans MT" panose="020B0502020104020203" pitchFamily="34" charset="0"/>
              </a:rPr>
              <a:t>K</a:t>
            </a:r>
            <a:r>
              <a:rPr lang="en-US" sz="2000" baseline="-25000" dirty="0" err="1" smtClean="0">
                <a:latin typeface="Gill Sans MT" panose="020B0502020104020203" pitchFamily="34" charset="0"/>
              </a:rPr>
              <a:t>L</a:t>
            </a:r>
            <a:r>
              <a:rPr lang="en-US" sz="2000" dirty="0" err="1" smtClean="0">
                <a:latin typeface="Gill Sans MT" panose="020B0502020104020203" pitchFamily="34" charset="0"/>
              </a:rPr>
              <a:t>a</a:t>
            </a:r>
            <a:r>
              <a:rPr lang="en-US" sz="2000" dirty="0" smtClean="0">
                <a:latin typeface="Gill Sans MT" panose="020B0502020104020203" pitchFamily="34" charset="0"/>
              </a:rPr>
              <a:t>{(</a:t>
            </a:r>
            <a:r>
              <a:rPr lang="en-US" sz="2000" dirty="0" err="1" smtClean="0">
                <a:latin typeface="Gill Sans MT" panose="020B0502020104020203" pitchFamily="34" charset="0"/>
              </a:rPr>
              <a:t>dC</a:t>
            </a:r>
            <a:r>
              <a:rPr lang="en-US" sz="2000" baseline="-25000" dirty="0" err="1" smtClean="0">
                <a:latin typeface="Gill Sans MT" panose="020B0502020104020203" pitchFamily="34" charset="0"/>
              </a:rPr>
              <a:t>L</a:t>
            </a:r>
            <a:r>
              <a:rPr lang="en-US" sz="2000" dirty="0" smtClean="0">
                <a:latin typeface="Gill Sans MT" panose="020B0502020104020203" pitchFamily="34" charset="0"/>
              </a:rPr>
              <a:t> / </a:t>
            </a:r>
            <a:r>
              <a:rPr lang="en-US" sz="2000" dirty="0" err="1" smtClean="0">
                <a:latin typeface="Gill Sans MT" panose="020B0502020104020203" pitchFamily="34" charset="0"/>
              </a:rPr>
              <a:t>dt</a:t>
            </a:r>
            <a:r>
              <a:rPr lang="en-US" sz="2000" dirty="0" smtClean="0">
                <a:latin typeface="Gill Sans MT" panose="020B0502020104020203" pitchFamily="34" charset="0"/>
              </a:rPr>
              <a:t>)+ xQO</a:t>
            </a:r>
            <a:r>
              <a:rPr lang="en-US" sz="2000" baseline="-25000" dirty="0" smtClean="0">
                <a:latin typeface="Gill Sans MT" panose="020B0502020104020203" pitchFamily="34" charset="0"/>
              </a:rPr>
              <a:t>2</a:t>
            </a:r>
            <a:r>
              <a:rPr lang="en-US" sz="2000" dirty="0" smtClean="0">
                <a:latin typeface="Gill Sans MT" panose="020B0502020104020203" pitchFamily="34" charset="0"/>
              </a:rPr>
              <a:t>}+C</a:t>
            </a:r>
            <a:r>
              <a:rPr lang="en-US" sz="2000" dirty="0" smtClean="0">
                <a:latin typeface="Gill Sans MT" panose="020B0502020104020203" pitchFamily="34" charset="0"/>
                <a:cs typeface="Arial" charset="0"/>
              </a:rPr>
              <a:t>* </a:t>
            </a:r>
            <a:r>
              <a:rPr lang="en-US" sz="2000" dirty="0" smtClean="0">
                <a:latin typeface="Gill Sans MT" panose="020B0502020104020203" pitchFamily="34" charset="0"/>
              </a:rPr>
              <a:t>  ----------------(iv) </a:t>
            </a:r>
          </a:p>
          <a:p>
            <a:pPr>
              <a:lnSpc>
                <a:spcPct val="110000"/>
              </a:lnSpc>
            </a:pPr>
            <a:endParaRPr lang="en-US" sz="2000" dirty="0" smtClean="0">
              <a:latin typeface="Gill Sans MT" panose="020B0502020104020203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000" dirty="0" smtClean="0">
                <a:latin typeface="Gill Sans MT" panose="020B0502020104020203" pitchFamily="34" charset="0"/>
              </a:rPr>
              <a:t>Now from equation (iv), a plot of C</a:t>
            </a:r>
            <a:r>
              <a:rPr lang="en-US" sz="2000" baseline="-25000" dirty="0" smtClean="0">
                <a:latin typeface="Gill Sans MT" panose="020B0502020104020203" pitchFamily="34" charset="0"/>
              </a:rPr>
              <a:t>L</a:t>
            </a:r>
            <a:r>
              <a:rPr lang="en-US" sz="2000" i="1" dirty="0" smtClean="0">
                <a:latin typeface="Gill Sans MT" panose="020B0502020104020203" pitchFamily="34" charset="0"/>
              </a:rPr>
              <a:t> </a:t>
            </a:r>
            <a:r>
              <a:rPr lang="en-US" sz="2000" dirty="0" smtClean="0">
                <a:latin typeface="Gill Sans MT" panose="020B0502020104020203" pitchFamily="34" charset="0"/>
              </a:rPr>
              <a:t>versus </a:t>
            </a:r>
            <a:r>
              <a:rPr lang="en-US" sz="2000" i="1" dirty="0" err="1" smtClean="0">
                <a:latin typeface="Gill Sans MT" panose="020B0502020104020203" pitchFamily="34" charset="0"/>
              </a:rPr>
              <a:t>dCL</a:t>
            </a:r>
            <a:r>
              <a:rPr lang="en-US" sz="2000" i="1" dirty="0" smtClean="0">
                <a:latin typeface="Gill Sans MT" panose="020B0502020104020203" pitchFamily="34" charset="0"/>
              </a:rPr>
              <a:t>/</a:t>
            </a:r>
            <a:r>
              <a:rPr lang="en-US" sz="2000" i="1" dirty="0" err="1" smtClean="0">
                <a:latin typeface="Gill Sans MT" panose="020B0502020104020203" pitchFamily="34" charset="0"/>
              </a:rPr>
              <a:t>dt</a:t>
            </a:r>
            <a:r>
              <a:rPr lang="en-US" sz="2000" i="1" dirty="0" smtClean="0">
                <a:latin typeface="Gill Sans MT" panose="020B0502020104020203" pitchFamily="34" charset="0"/>
              </a:rPr>
              <a:t> + </a:t>
            </a:r>
            <a:r>
              <a:rPr lang="en-US" sz="2000" dirty="0" smtClean="0">
                <a:latin typeface="Gill Sans MT" panose="020B0502020104020203" pitchFamily="34" charset="0"/>
              </a:rPr>
              <a:t>xQO</a:t>
            </a:r>
            <a:r>
              <a:rPr lang="en-US" sz="2000" baseline="-25000" dirty="0" smtClean="0">
                <a:latin typeface="Gill Sans MT" panose="020B0502020104020203" pitchFamily="34" charset="0"/>
              </a:rPr>
              <a:t>2</a:t>
            </a:r>
            <a:r>
              <a:rPr lang="en-US" sz="2000" i="1" dirty="0" smtClean="0">
                <a:latin typeface="Gill Sans MT" panose="020B0502020104020203" pitchFamily="34" charset="0"/>
              </a:rPr>
              <a:t> </a:t>
            </a:r>
            <a:r>
              <a:rPr lang="en-US" sz="2000" dirty="0" smtClean="0">
                <a:latin typeface="Gill Sans MT" panose="020B0502020104020203" pitchFamily="34" charset="0"/>
              </a:rPr>
              <a:t>will yield a straight line, the slope of which will equal -1/</a:t>
            </a:r>
            <a:r>
              <a:rPr lang="en-US" sz="2000" dirty="0" err="1" smtClean="0">
                <a:latin typeface="Gill Sans MT" panose="020B0502020104020203" pitchFamily="34" charset="0"/>
              </a:rPr>
              <a:t>K</a:t>
            </a:r>
            <a:r>
              <a:rPr lang="en-US" sz="2000" baseline="-25000" dirty="0" err="1" smtClean="0">
                <a:latin typeface="Gill Sans MT" panose="020B0502020104020203" pitchFamily="34" charset="0"/>
              </a:rPr>
              <a:t>L</a:t>
            </a:r>
            <a:r>
              <a:rPr lang="en-US" sz="2000" dirty="0" err="1" smtClean="0">
                <a:latin typeface="Gill Sans MT" panose="020B0502020104020203" pitchFamily="34" charset="0"/>
              </a:rPr>
              <a:t>a</a:t>
            </a:r>
            <a:r>
              <a:rPr lang="en-US" sz="2000" i="1" dirty="0" smtClean="0">
                <a:latin typeface="Gill Sans MT" panose="020B0502020104020203" pitchFamily="34" charset="0"/>
              </a:rPr>
              <a:t>, </a:t>
            </a:r>
            <a:r>
              <a:rPr lang="en-US" sz="2000" dirty="0" smtClean="0">
                <a:latin typeface="Gill Sans MT" panose="020B0502020104020203" pitchFamily="34" charset="0"/>
              </a:rPr>
              <a:t>as shown in Fig. 2.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dirty="0" smtClean="0">
                <a:latin typeface="Gill Sans MT" panose="020B0502020104020203" pitchFamily="34" charset="0"/>
              </a:rPr>
              <a:t>               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7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5167313"/>
            <a:ext cx="5967663" cy="1612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Gill Sans MT" panose="020B0502020104020203" pitchFamily="34" charset="0"/>
              </a:rPr>
              <a:t>Fig. 2 .	The dynamic method for determination of </a:t>
            </a:r>
            <a:r>
              <a:rPr lang="en-US" sz="2000" dirty="0" err="1">
                <a:latin typeface="Gill Sans MT" panose="020B0502020104020203" pitchFamily="34" charset="0"/>
              </a:rPr>
              <a:t>K</a:t>
            </a:r>
            <a:r>
              <a:rPr lang="en-US" sz="2000" baseline="-25000" dirty="0" err="1">
                <a:latin typeface="Gill Sans MT" panose="020B0502020104020203" pitchFamily="34" charset="0"/>
              </a:rPr>
              <a:t>L</a:t>
            </a:r>
            <a:r>
              <a:rPr lang="en-US" sz="2000" dirty="0" err="1">
                <a:latin typeface="Gill Sans MT" panose="020B0502020104020203" pitchFamily="34" charset="0"/>
              </a:rPr>
              <a:t>a</a:t>
            </a:r>
            <a:r>
              <a:rPr lang="en-US" sz="2000" dirty="0">
                <a:latin typeface="Gill Sans MT" panose="020B0502020104020203" pitchFamily="34" charset="0"/>
              </a:rPr>
              <a:t> values. The information is gleaned from Fig.1. by taking tangents of the curve, BC, at various values of CL'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" y="-39189"/>
            <a:ext cx="6173243" cy="5167312"/>
          </a:xfrm>
          <a:prstGeom prst="rect">
            <a:avLst/>
          </a:prstGeom>
        </p:spPr>
      </p:pic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264683" y="499059"/>
            <a:ext cx="5927317" cy="4668253"/>
          </a:xfrm>
          <a:noFill/>
        </p:spPr>
      </p:pic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5967663" y="5167312"/>
            <a:ext cx="61089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000"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/>
              <a:t>Fig. 3</a:t>
            </a:r>
            <a:r>
              <a:rPr lang="en-US" dirty="0" smtClean="0"/>
              <a:t>. </a:t>
            </a:r>
            <a:r>
              <a:rPr lang="en-US" dirty="0"/>
              <a:t>The occurrence of oxygen limitation during the </a:t>
            </a:r>
            <a:r>
              <a:rPr lang="en-US" dirty="0" smtClean="0"/>
              <a:t>dynamic </a:t>
            </a:r>
            <a:r>
              <a:rPr lang="en-US" dirty="0"/>
              <a:t>	gassing out of a fermentation.</a:t>
            </a:r>
          </a:p>
        </p:txBody>
      </p:sp>
    </p:spTree>
    <p:extLst>
      <p:ext uri="{BB962C8B-B14F-4D97-AF65-F5344CB8AC3E}">
        <p14:creationId xmlns:p14="http://schemas.microsoft.com/office/powerpoint/2010/main" val="16117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4696" y="304801"/>
            <a:ext cx="5077326" cy="58213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sz="2000" dirty="0" smtClean="0">
                <a:latin typeface="Gill Sans MT" panose="020B0502020104020203" pitchFamily="34" charset="0"/>
              </a:rPr>
              <a:t>Advantages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dirty="0" smtClean="0">
                <a:latin typeface="Gill Sans MT" panose="020B0502020104020203" pitchFamily="34" charset="0"/>
              </a:rPr>
              <a:t>The dynamic gassing-out method has the advantage over the previous methods of determining the </a:t>
            </a:r>
            <a:r>
              <a:rPr lang="en-US" sz="2000" i="1" dirty="0" err="1" smtClean="0">
                <a:latin typeface="Gill Sans MT" panose="020B0502020104020203" pitchFamily="34" charset="0"/>
              </a:rPr>
              <a:t>KLa</a:t>
            </a:r>
            <a:r>
              <a:rPr lang="en-US" sz="2000" i="1" dirty="0" smtClean="0">
                <a:latin typeface="Gill Sans MT" panose="020B0502020104020203" pitchFamily="34" charset="0"/>
              </a:rPr>
              <a:t> </a:t>
            </a:r>
            <a:r>
              <a:rPr lang="en-US" sz="2000" dirty="0" smtClean="0">
                <a:latin typeface="Gill Sans MT" panose="020B0502020104020203" pitchFamily="34" charset="0"/>
              </a:rPr>
              <a:t>during an actual fermentation and may be used to determine </a:t>
            </a:r>
            <a:r>
              <a:rPr lang="en-US" sz="2000" i="1" dirty="0" smtClean="0">
                <a:latin typeface="Gill Sans MT" panose="020B0502020104020203" pitchFamily="34" charset="0"/>
              </a:rPr>
              <a:t>K L a </a:t>
            </a:r>
            <a:r>
              <a:rPr lang="en-US" sz="2000" dirty="0" smtClean="0">
                <a:latin typeface="Gill Sans MT" panose="020B0502020104020203" pitchFamily="34" charset="0"/>
              </a:rPr>
              <a:t>values at different stages in the process.</a:t>
            </a:r>
          </a:p>
          <a:p>
            <a:pPr algn="just" eaLnBrk="1" hangingPunct="1">
              <a:lnSpc>
                <a:spcPct val="150000"/>
              </a:lnSpc>
            </a:pPr>
            <a:endParaRPr lang="en-US" sz="2000" dirty="0" smtClean="0">
              <a:latin typeface="Gill Sans MT" panose="020B0502020104020203" pitchFamily="34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2000" dirty="0" smtClean="0">
                <a:latin typeface="Gill Sans MT" panose="020B0502020104020203" pitchFamily="34" charset="0"/>
              </a:rPr>
              <a:t>The technique is also rapid and only requires the use of a dissolved-oxygen probe, of the membrane type.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endParaRPr lang="en-US" sz="2000" dirty="0" smtClean="0">
              <a:latin typeface="Gill Sans MT" panose="020B0502020104020203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654841" y="457201"/>
            <a:ext cx="6136105" cy="566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>
              <a:lnSpc>
                <a:spcPct val="150000"/>
              </a:lnSpc>
              <a:spcBef>
                <a:spcPts val="1000"/>
              </a:spcBef>
              <a:buFontTx/>
              <a:buNone/>
              <a:defRPr sz="2000">
                <a:latin typeface="Gill Sans MT" panose="020B05020201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major limitation in the operation of the technique is the range over which the increase in dissolved oxygen concentration may be measured.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may be difficult to apply the technique during a fermentation which has an oxygen demand close to the supply capacity of the fermenter.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Both </a:t>
            </a:r>
            <a:r>
              <a:rPr lang="en-US" dirty="0"/>
              <a:t>the dynamic and static methods are also unsuitable for measuring </a:t>
            </a:r>
            <a:r>
              <a:rPr lang="en-US" dirty="0" err="1"/>
              <a:t>KLa</a:t>
            </a:r>
            <a:r>
              <a:rPr lang="en-US" dirty="0"/>
              <a:t> values in viscous systems.</a:t>
            </a:r>
          </a:p>
        </p:txBody>
      </p:sp>
    </p:spTree>
    <p:extLst>
      <p:ext uri="{BB962C8B-B14F-4D97-AF65-F5344CB8AC3E}">
        <p14:creationId xmlns:p14="http://schemas.microsoft.com/office/powerpoint/2010/main" val="61149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054" y="861536"/>
            <a:ext cx="10695709" cy="2346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637"/>
                </a:solidFill>
                <a:latin typeface="Gill Sans MT" panose="020B0502020104020203" pitchFamily="34" charset="0"/>
              </a:rPr>
              <a:t>A bioreactor has an oxygen mass transfer coefficient capability of 400 h</a:t>
            </a:r>
            <a:r>
              <a:rPr lang="en-IN" sz="2000" baseline="30000" dirty="0">
                <a:solidFill>
                  <a:srgbClr val="000637"/>
                </a:solidFill>
                <a:latin typeface="Gill Sans MT" panose="020B0502020104020203" pitchFamily="34" charset="0"/>
              </a:rPr>
              <a:t>-1</a:t>
            </a:r>
            <a:r>
              <a:rPr lang="en-IN" sz="2000" dirty="0">
                <a:solidFill>
                  <a:srgbClr val="000637"/>
                </a:solidFill>
                <a:latin typeface="Gill Sans MT" panose="020B0502020104020203" pitchFamily="34" charset="0"/>
              </a:rPr>
              <a:t>. What is the maximum concentration of </a:t>
            </a:r>
            <a:r>
              <a:rPr lang="en-IN" sz="2000" i="1" dirty="0">
                <a:solidFill>
                  <a:srgbClr val="000637"/>
                </a:solidFill>
                <a:latin typeface="Gill Sans MT" panose="020B0502020104020203" pitchFamily="34" charset="0"/>
              </a:rPr>
              <a:t>E. coli </a:t>
            </a:r>
            <a:r>
              <a:rPr lang="en-IN" sz="2000" dirty="0">
                <a:solidFill>
                  <a:srgbClr val="000637"/>
                </a:solidFill>
                <a:latin typeface="Gill Sans MT" panose="020B0502020104020203" pitchFamily="34" charset="0"/>
              </a:rPr>
              <a:t>that can be grown aerobically in this reactor. Respiration rate of E. coli is 0.35 g O2 (g Cell)</a:t>
            </a:r>
            <a:r>
              <a:rPr lang="en-IN" sz="2000" baseline="30000" dirty="0">
                <a:solidFill>
                  <a:srgbClr val="000637"/>
                </a:solidFill>
                <a:latin typeface="Gill Sans MT" panose="020B0502020104020203" pitchFamily="34" charset="0"/>
              </a:rPr>
              <a:t>-1</a:t>
            </a:r>
            <a:r>
              <a:rPr lang="en-IN" sz="2000" dirty="0">
                <a:solidFill>
                  <a:srgbClr val="000637"/>
                </a:solidFill>
                <a:latin typeface="Gill Sans MT" panose="020B0502020104020203" pitchFamily="34" charset="0"/>
              </a:rPr>
              <a:t> h</a:t>
            </a:r>
            <a:r>
              <a:rPr lang="en-IN" sz="2000" baseline="30000" dirty="0">
                <a:solidFill>
                  <a:srgbClr val="000637"/>
                </a:solidFill>
                <a:latin typeface="Gill Sans MT" panose="020B0502020104020203" pitchFamily="34" charset="0"/>
              </a:rPr>
              <a:t>-1</a:t>
            </a:r>
            <a:r>
              <a:rPr lang="en-IN" sz="2000" dirty="0">
                <a:solidFill>
                  <a:srgbClr val="000637"/>
                </a:solidFill>
                <a:latin typeface="Gill Sans MT" panose="020B0502020104020203" pitchFamily="34" charset="0"/>
              </a:rPr>
              <a:t>. Critical oxygen concentration is 0.2 mg/L. Assume oxygen saturation with air to be 6.7 mg/L</a:t>
            </a:r>
            <a:r>
              <a:rPr lang="en-IN" sz="2000" dirty="0" smtClean="0">
                <a:solidFill>
                  <a:srgbClr val="000637"/>
                </a:solidFill>
                <a:latin typeface="Gill Sans MT" panose="020B05020201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Gill Sans MT" panose="020B0502020104020203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71054" y="2916477"/>
            <a:ext cx="10645092" cy="188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637"/>
                </a:solidFill>
                <a:effectLst/>
                <a:latin typeface="Gill Sans MT" panose="020B0502020104020203" pitchFamily="34" charset="0"/>
                <a:cs typeface="Times New Roman" panose="02020603050405020304" pitchFamily="18" charset="0"/>
              </a:rPr>
              <a:t>If oxygen being supplied is in exact balance with the oxygen consumed by the cells, we expect the dissolved oxygen concentration to remain constant; that is, the derivative will vanish. That is,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637"/>
                </a:solidFill>
                <a:effectLst/>
                <a:latin typeface="Gill Sans MT" panose="020B0502020104020203" pitchFamily="34" charset="0"/>
                <a:cs typeface="Times New Roman" panose="02020603050405020304" pitchFamily="18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637"/>
              </a:solidFill>
              <a:effectLst/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42132" y="4100006"/>
                <a:ext cx="46909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400" b="0" dirty="0" smtClean="0"/>
                  <a:t>qO</a:t>
                </a:r>
                <a:r>
                  <a:rPr lang="en-IN" sz="2400" b="0" baseline="-25000" dirty="0" smtClean="0"/>
                  <a:t>2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𝐾𝐿𝑎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𝐶𝐷𝑂</m:t>
                    </m:r>
                    <m:r>
                      <a:rPr lang="en-IN" sz="2400" b="0" i="1" baseline="3000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𝐶𝐷𝑂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132" y="4100006"/>
                <a:ext cx="4690931" cy="369332"/>
              </a:xfrm>
              <a:prstGeom prst="rect">
                <a:avLst/>
              </a:prstGeom>
              <a:blipFill>
                <a:blip r:embed="rId2"/>
                <a:stretch>
                  <a:fillRect l="-4031" t="-26667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83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3657" y="0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Gill Sans MT" panose="020B0502020104020203" pitchFamily="34" charset="0"/>
              </a:rPr>
              <a:t> Oxygen-balance technique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000" dirty="0" smtClean="0">
                <a:latin typeface="Gill Sans MT" panose="020B0502020104020203" pitchFamily="34" charset="0"/>
              </a:rPr>
              <a:t>Use to measure </a:t>
            </a:r>
            <a:r>
              <a:rPr lang="en-US" sz="2000" dirty="0" err="1" smtClean="0">
                <a:latin typeface="Gill Sans MT" panose="020B0502020104020203" pitchFamily="34" charset="0"/>
              </a:rPr>
              <a:t>K</a:t>
            </a:r>
            <a:r>
              <a:rPr lang="en-US" sz="2000" baseline="-25000" dirty="0" err="1" smtClean="0">
                <a:latin typeface="Gill Sans MT" panose="020B0502020104020203" pitchFamily="34" charset="0"/>
              </a:rPr>
              <a:t>L</a:t>
            </a:r>
            <a:r>
              <a:rPr lang="en-US" sz="2000" dirty="0" err="1" smtClean="0">
                <a:latin typeface="Gill Sans MT" panose="020B0502020104020203" pitchFamily="34" charset="0"/>
              </a:rPr>
              <a:t>a</a:t>
            </a:r>
            <a:r>
              <a:rPr lang="en-US" sz="2000" dirty="0" smtClean="0">
                <a:latin typeface="Gill Sans MT" panose="020B0502020104020203" pitchFamily="34" charset="0"/>
              </a:rPr>
              <a:t> during  fermentation process.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>
                <a:latin typeface="Gill Sans MT" panose="020B0502020104020203" pitchFamily="34" charset="0"/>
              </a:rPr>
              <a:t>The amount of oxygen transferred is determined, directly into solution in a set time interval. 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>
                <a:latin typeface="Gill Sans MT" panose="020B0502020104020203" pitchFamily="34" charset="0"/>
              </a:rPr>
              <a:t>The procedure involves measuring the following parameters;</a:t>
            </a:r>
          </a:p>
        </p:txBody>
      </p:sp>
    </p:spTree>
    <p:extLst>
      <p:ext uri="{BB962C8B-B14F-4D97-AF65-F5344CB8AC3E}">
        <p14:creationId xmlns:p14="http://schemas.microsoft.com/office/powerpoint/2010/main" val="417260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1"/>
            <a:ext cx="12192000" cy="5973763"/>
          </a:xfrm>
        </p:spPr>
        <p:txBody>
          <a:bodyPr>
            <a:normAutofit/>
          </a:bodyPr>
          <a:lstStyle/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sz="2000" dirty="0">
                <a:latin typeface="Gill Sans MT" panose="020B0502020104020203" pitchFamily="34" charset="0"/>
              </a:rPr>
              <a:t>   The procedure involves measuring the </a:t>
            </a:r>
            <a:r>
              <a:rPr lang="en-US" sz="2000" dirty="0" smtClean="0">
                <a:latin typeface="Gill Sans MT" panose="020B0502020104020203" pitchFamily="34" charset="0"/>
              </a:rPr>
              <a:t>following </a:t>
            </a:r>
            <a:r>
              <a:rPr lang="en-US" sz="2000" dirty="0">
                <a:latin typeface="Gill Sans MT" panose="020B0502020104020203" pitchFamily="34" charset="0"/>
              </a:rPr>
              <a:t>parameters:</a:t>
            </a:r>
          </a:p>
          <a:p>
            <a:pPr eaLnBrk="1" hangingPunct="1">
              <a:lnSpc>
                <a:spcPct val="200000"/>
              </a:lnSpc>
              <a:buFontTx/>
              <a:buNone/>
            </a:pPr>
            <a:endParaRPr lang="en-US" sz="2000" dirty="0">
              <a:latin typeface="Gill Sans MT" panose="020B0502020104020203" pitchFamily="34" charset="0"/>
            </a:endParaRPr>
          </a:p>
          <a:p>
            <a:pPr lvl="1" eaLnBrk="1" hangingPunct="1">
              <a:lnSpc>
                <a:spcPct val="200000"/>
              </a:lnSpc>
              <a:buFontTx/>
              <a:buNone/>
            </a:pPr>
            <a:r>
              <a:rPr lang="en-US" sz="2000" dirty="0">
                <a:latin typeface="Gill Sans MT" panose="020B0502020104020203" pitchFamily="34" charset="0"/>
              </a:rPr>
              <a:t>(</a:t>
            </a:r>
            <a:r>
              <a:rPr lang="en-US" sz="2000" dirty="0" err="1">
                <a:latin typeface="Gill Sans MT" panose="020B0502020104020203" pitchFamily="34" charset="0"/>
              </a:rPr>
              <a:t>i</a:t>
            </a:r>
            <a:r>
              <a:rPr lang="en-US" sz="2000" dirty="0">
                <a:latin typeface="Gill Sans MT" panose="020B0502020104020203" pitchFamily="34" charset="0"/>
              </a:rPr>
              <a:t>)		The volume of the broth contained in the </a:t>
            </a:r>
            <a:r>
              <a:rPr lang="en-US" sz="2000" dirty="0" err="1">
                <a:latin typeface="Gill Sans MT" panose="020B0502020104020203" pitchFamily="34" charset="0"/>
              </a:rPr>
              <a:t>vessel,</a:t>
            </a:r>
            <a:r>
              <a:rPr lang="en-US" sz="2000" i="1" dirty="0" err="1">
                <a:latin typeface="Gill Sans MT" panose="020B0502020104020203" pitchFamily="34" charset="0"/>
              </a:rPr>
              <a:t>VL</a:t>
            </a:r>
            <a:r>
              <a:rPr lang="en-US" sz="2000" i="1" dirty="0">
                <a:latin typeface="Gill Sans MT" panose="020B0502020104020203" pitchFamily="34" charset="0"/>
              </a:rPr>
              <a:t> 	</a:t>
            </a:r>
            <a:r>
              <a:rPr lang="en-US" sz="2000" dirty="0">
                <a:latin typeface="Gill Sans MT" panose="020B0502020104020203" pitchFamily="34" charset="0"/>
              </a:rPr>
              <a:t>(dm</a:t>
            </a:r>
            <a:r>
              <a:rPr lang="en-US" sz="2000" baseline="30000" dirty="0">
                <a:latin typeface="Gill Sans MT" panose="020B0502020104020203" pitchFamily="34" charset="0"/>
              </a:rPr>
              <a:t>3</a:t>
            </a:r>
            <a:r>
              <a:rPr lang="en-US" sz="2000" dirty="0">
                <a:latin typeface="Gill Sans MT" panose="020B0502020104020203" pitchFamily="34" charset="0"/>
              </a:rPr>
              <a:t>).</a:t>
            </a:r>
          </a:p>
          <a:p>
            <a:pPr lvl="1" eaLnBrk="1" hangingPunct="1">
              <a:lnSpc>
                <a:spcPct val="200000"/>
              </a:lnSpc>
              <a:buFontTx/>
              <a:buNone/>
            </a:pPr>
            <a:r>
              <a:rPr lang="en-US" sz="2000" dirty="0">
                <a:latin typeface="Gill Sans MT" panose="020B0502020104020203" pitchFamily="34" charset="0"/>
              </a:rPr>
              <a:t>(</a:t>
            </a:r>
            <a:r>
              <a:rPr lang="en-US" sz="2000" dirty="0" err="1">
                <a:latin typeface="Gill Sans MT" panose="020B0502020104020203" pitchFamily="34" charset="0"/>
              </a:rPr>
              <a:t>ij</a:t>
            </a:r>
            <a:r>
              <a:rPr lang="en-US" sz="2000" dirty="0">
                <a:latin typeface="Gill Sans MT" panose="020B0502020104020203" pitchFamily="34" charset="0"/>
              </a:rPr>
              <a:t>) 	The volumetric air flow rates measured at the air inlet </a:t>
            </a:r>
            <a:r>
              <a:rPr lang="en-US" sz="2000" dirty="0" smtClean="0">
                <a:latin typeface="Gill Sans MT" panose="020B0502020104020203" pitchFamily="34" charset="0"/>
              </a:rPr>
              <a:t> and outlet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sz="2000" i="1" dirty="0">
                <a:latin typeface="Gill Sans MT" panose="020B0502020104020203" pitchFamily="34" charset="0"/>
              </a:rPr>
              <a:t>Qi </a:t>
            </a:r>
            <a:r>
              <a:rPr lang="en-US" sz="2000" dirty="0">
                <a:latin typeface="Gill Sans MT" panose="020B0502020104020203" pitchFamily="34" charset="0"/>
              </a:rPr>
              <a:t>and </a:t>
            </a:r>
            <a:r>
              <a:rPr lang="en-US" sz="2000" i="1" dirty="0" err="1">
                <a:latin typeface="Gill Sans MT" panose="020B0502020104020203" pitchFamily="34" charset="0"/>
              </a:rPr>
              <a:t>Qo</a:t>
            </a:r>
            <a:r>
              <a:rPr lang="en-US" sz="2000" i="1" dirty="0">
                <a:latin typeface="Gill Sans MT" panose="020B0502020104020203" pitchFamily="34" charset="0"/>
              </a:rPr>
              <a:t>' </a:t>
            </a:r>
            <a:r>
              <a:rPr lang="en-US" sz="2000" dirty="0">
                <a:latin typeface="Gill Sans MT" panose="020B0502020104020203" pitchFamily="34" charset="0"/>
              </a:rPr>
              <a:t>respectively (dm</a:t>
            </a:r>
            <a:r>
              <a:rPr lang="en-US" sz="2000" baseline="30000" dirty="0">
                <a:latin typeface="Gill Sans MT" panose="020B0502020104020203" pitchFamily="34" charset="0"/>
              </a:rPr>
              <a:t>3</a:t>
            </a:r>
            <a:r>
              <a:rPr lang="en-US" sz="2000" dirty="0">
                <a:latin typeface="Gill Sans MT" panose="020B0502020104020203" pitchFamily="34" charset="0"/>
              </a:rPr>
              <a:t> min~ 1).</a:t>
            </a:r>
          </a:p>
          <a:p>
            <a:pPr lvl="1" eaLnBrk="1" hangingPunct="1">
              <a:lnSpc>
                <a:spcPct val="200000"/>
              </a:lnSpc>
              <a:buFontTx/>
              <a:buNone/>
            </a:pPr>
            <a:r>
              <a:rPr lang="en-US" sz="2000" dirty="0">
                <a:latin typeface="Gill Sans MT" panose="020B0502020104020203" pitchFamily="34" charset="0"/>
              </a:rPr>
              <a:t>(iii) The total pressure measured at the fermenter air inlet </a:t>
            </a:r>
            <a:r>
              <a:rPr lang="en-US" sz="2000" dirty="0" smtClean="0">
                <a:latin typeface="Gill Sans MT" panose="020B0502020104020203" pitchFamily="34" charset="0"/>
              </a:rPr>
              <a:t>and </a:t>
            </a:r>
            <a:r>
              <a:rPr lang="en-US" sz="2000" dirty="0">
                <a:latin typeface="Gill Sans MT" panose="020B0502020104020203" pitchFamily="34" charset="0"/>
              </a:rPr>
              <a:t>outlet, </a:t>
            </a:r>
            <a:r>
              <a:rPr lang="en-US" sz="2000" i="1" dirty="0">
                <a:latin typeface="Gill Sans MT" panose="020B0502020104020203" pitchFamily="34" charset="0"/>
              </a:rPr>
              <a:t>Pi </a:t>
            </a:r>
            <a:r>
              <a:rPr lang="en-US" sz="2000" dirty="0">
                <a:latin typeface="Gill Sans MT" panose="020B0502020104020203" pitchFamily="34" charset="0"/>
              </a:rPr>
              <a:t>and </a:t>
            </a:r>
            <a:r>
              <a:rPr lang="en-US" sz="2000" i="1" dirty="0">
                <a:latin typeface="Gill Sans MT" panose="020B0502020104020203" pitchFamily="34" charset="0"/>
              </a:rPr>
              <a:t>Po, </a:t>
            </a:r>
            <a:r>
              <a:rPr lang="en-US" sz="2000" dirty="0">
                <a:latin typeface="Gill Sans MT" panose="020B0502020104020203" pitchFamily="34" charset="0"/>
              </a:rPr>
              <a:t>respectively (atm. absolute).</a:t>
            </a:r>
          </a:p>
          <a:p>
            <a:pPr lvl="1" eaLnBrk="1" hangingPunct="1">
              <a:lnSpc>
                <a:spcPct val="200000"/>
              </a:lnSpc>
              <a:buFontTx/>
              <a:buNone/>
            </a:pPr>
            <a:r>
              <a:rPr lang="en-US" sz="2000" dirty="0">
                <a:latin typeface="Gill Sans MT" panose="020B0502020104020203" pitchFamily="34" charset="0"/>
              </a:rPr>
              <a:t>(iv) The temperature of the gases at the inlet and outlet, 1; </a:t>
            </a:r>
            <a:r>
              <a:rPr lang="en-US" sz="2000" dirty="0" smtClean="0">
                <a:latin typeface="Gill Sans MT" panose="020B0502020104020203" pitchFamily="34" charset="0"/>
              </a:rPr>
              <a:t>and </a:t>
            </a:r>
            <a:r>
              <a:rPr lang="en-US" sz="2000" i="1" dirty="0">
                <a:latin typeface="Gill Sans MT" panose="020B0502020104020203" pitchFamily="34" charset="0"/>
              </a:rPr>
              <a:t>To, </a:t>
            </a:r>
            <a:r>
              <a:rPr lang="en-US" sz="2000" dirty="0">
                <a:latin typeface="Gill Sans MT" panose="020B0502020104020203" pitchFamily="34" charset="0"/>
              </a:rPr>
              <a:t>respectively (K).</a:t>
            </a:r>
          </a:p>
          <a:p>
            <a:pPr lvl="1" eaLnBrk="1" hangingPunct="1">
              <a:lnSpc>
                <a:spcPct val="200000"/>
              </a:lnSpc>
              <a:buFontTx/>
              <a:buNone/>
            </a:pPr>
            <a:r>
              <a:rPr lang="en-US" sz="2000" dirty="0">
                <a:latin typeface="Gill Sans MT" panose="020B0502020104020203" pitchFamily="34" charset="0"/>
              </a:rPr>
              <a:t>(v) The mole fraction of oxygen measured at the inlet and </a:t>
            </a:r>
            <a:r>
              <a:rPr lang="en-US" sz="2000" dirty="0" smtClean="0">
                <a:latin typeface="Gill Sans MT" panose="020B0502020104020203" pitchFamily="34" charset="0"/>
              </a:rPr>
              <a:t>outlet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sz="2000" i="1" dirty="0">
                <a:latin typeface="Gill Sans MT" panose="020B0502020104020203" pitchFamily="34" charset="0"/>
              </a:rPr>
              <a:t>Yi </a:t>
            </a:r>
            <a:r>
              <a:rPr lang="en-US" sz="2000" dirty="0">
                <a:latin typeface="Gill Sans MT" panose="020B0502020104020203" pitchFamily="34" charset="0"/>
              </a:rPr>
              <a:t>and </a:t>
            </a:r>
            <a:r>
              <a:rPr lang="en-US" sz="2000" i="1" dirty="0" err="1">
                <a:latin typeface="Gill Sans MT" panose="020B0502020104020203" pitchFamily="34" charset="0"/>
              </a:rPr>
              <a:t>Yo</a:t>
            </a:r>
            <a:r>
              <a:rPr lang="en-US" sz="2000" i="1" dirty="0">
                <a:latin typeface="Gill Sans MT" panose="020B0502020104020203" pitchFamily="34" charset="0"/>
              </a:rPr>
              <a:t>' </a:t>
            </a:r>
            <a:r>
              <a:rPr lang="en-US" sz="2000" dirty="0">
                <a:latin typeface="Gill Sans MT" panose="020B0502020104020203" pitchFamily="34" charset="0"/>
              </a:rPr>
              <a:t>respectively.</a:t>
            </a:r>
          </a:p>
        </p:txBody>
      </p:sp>
    </p:spTree>
    <p:extLst>
      <p:ext uri="{BB962C8B-B14F-4D97-AF65-F5344CB8AC3E}">
        <p14:creationId xmlns:p14="http://schemas.microsoft.com/office/powerpoint/2010/main" val="147902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87741"/>
            <a:ext cx="6400801" cy="6858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latin typeface="Gill Sans MT" panose="020B0502020104020203" pitchFamily="34" charset="0"/>
              </a:rPr>
              <a:t>Majority of the fermentation process are aerobic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Gill Sans MT" panose="020B0502020104020203" pitchFamily="34" charset="0"/>
              </a:rPr>
              <a:t>C</a:t>
            </a:r>
            <a:r>
              <a:rPr lang="en-IN" sz="2000" baseline="-25000" dirty="0" smtClean="0">
                <a:latin typeface="Gill Sans MT" panose="020B0502020104020203" pitchFamily="34" charset="0"/>
              </a:rPr>
              <a:t>6</a:t>
            </a:r>
            <a:r>
              <a:rPr lang="en-IN" sz="2000" dirty="0" smtClean="0">
                <a:latin typeface="Gill Sans MT" panose="020B0502020104020203" pitchFamily="34" charset="0"/>
              </a:rPr>
              <a:t>H</a:t>
            </a:r>
            <a:r>
              <a:rPr lang="en-IN" sz="2000" baseline="-25000" dirty="0" smtClean="0">
                <a:latin typeface="Gill Sans MT" panose="020B0502020104020203" pitchFamily="34" charset="0"/>
              </a:rPr>
              <a:t>12</a:t>
            </a:r>
            <a:r>
              <a:rPr lang="en-IN" sz="2000" dirty="0">
                <a:latin typeface="Gill Sans MT" panose="020B0502020104020203" pitchFamily="34" charset="0"/>
              </a:rPr>
              <a:t>O</a:t>
            </a:r>
            <a:r>
              <a:rPr lang="en-IN" sz="2000" baseline="-25000" dirty="0">
                <a:latin typeface="Gill Sans MT" panose="020B0502020104020203" pitchFamily="34" charset="0"/>
              </a:rPr>
              <a:t>6</a:t>
            </a:r>
            <a:r>
              <a:rPr lang="en-IN" sz="2000" dirty="0">
                <a:latin typeface="Gill Sans MT" panose="020B0502020104020203" pitchFamily="34" charset="0"/>
              </a:rPr>
              <a:t>+6O</a:t>
            </a:r>
            <a:r>
              <a:rPr lang="en-IN" sz="2000" baseline="-25000" dirty="0">
                <a:latin typeface="Gill Sans MT" panose="020B0502020104020203" pitchFamily="34" charset="0"/>
              </a:rPr>
              <a:t>2</a:t>
            </a:r>
            <a:r>
              <a:rPr lang="en-IN" sz="2000" dirty="0">
                <a:latin typeface="Gill Sans MT" panose="020B0502020104020203" pitchFamily="34" charset="0"/>
              </a:rPr>
              <a:t> </a:t>
            </a:r>
            <a:r>
              <a:rPr lang="en-IN" sz="2000" dirty="0" smtClean="0">
                <a:latin typeface="Gill Sans MT" panose="020B0502020104020203" pitchFamily="34" charset="0"/>
              </a:rPr>
              <a:t>= 6H</a:t>
            </a:r>
            <a:r>
              <a:rPr lang="en-IN" sz="2000" baseline="-25000" dirty="0" smtClean="0">
                <a:latin typeface="Gill Sans MT" panose="020B0502020104020203" pitchFamily="34" charset="0"/>
              </a:rPr>
              <a:t>2</a:t>
            </a:r>
            <a:r>
              <a:rPr lang="en-IN" sz="2000" dirty="0" smtClean="0">
                <a:latin typeface="Gill Sans MT" panose="020B0502020104020203" pitchFamily="34" charset="0"/>
              </a:rPr>
              <a:t>O+6CO</a:t>
            </a:r>
            <a:r>
              <a:rPr lang="en-IN" sz="2000" baseline="-25000" dirty="0" smtClean="0">
                <a:latin typeface="Gill Sans MT" panose="020B0502020104020203" pitchFamily="34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Gill Sans MT" panose="020B0502020104020203" pitchFamily="34" charset="0"/>
              </a:rPr>
              <a:t>But both the components must be in solution before they are available to micro-organism.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Gill Sans MT" panose="020B0502020104020203" pitchFamily="34" charset="0"/>
              </a:rPr>
              <a:t>O</a:t>
            </a:r>
            <a:r>
              <a:rPr lang="en-IN" sz="2000" baseline="-25000" dirty="0" smtClean="0">
                <a:latin typeface="Gill Sans MT" panose="020B0502020104020203" pitchFamily="34" charset="0"/>
              </a:rPr>
              <a:t>2</a:t>
            </a:r>
            <a:r>
              <a:rPr lang="en-IN" sz="2000" dirty="0" smtClean="0">
                <a:latin typeface="Gill Sans MT" panose="020B0502020104020203" pitchFamily="34" charset="0"/>
              </a:rPr>
              <a:t> is approximately 6000 times less soluble in water than is glucose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Thus it is not possible to provide a microbial culture with all the oxygen it will need for complete oxidation of the glucose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Gill Sans MT" panose="020B0502020104020203" pitchFamily="34" charset="0"/>
              </a:rPr>
              <a:t>The oxygen demand of an industrial fermentation process is normally satisfied by aerating and agitating the fermentation broth</a:t>
            </a:r>
            <a:endParaRPr lang="en-IN" sz="2000" dirty="0">
              <a:latin typeface="Gill Sans MT" panose="020B0502020104020203" pitchFamily="34" charset="0"/>
            </a:endParaRPr>
          </a:p>
        </p:txBody>
      </p:sp>
      <p:pic>
        <p:nvPicPr>
          <p:cNvPr id="1026" name="Picture 2" descr="http://1.bp.blogspot.com/-l5Z1Wi1MUMI/T0y15T8ZeQI/AAAAAAAAABY/Vmy0EDiAeds/s1600/fermen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295" y="965031"/>
            <a:ext cx="5739064" cy="530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3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389" y="457201"/>
            <a:ext cx="10171611" cy="5668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Gill Sans MT" panose="020B0502020104020203" pitchFamily="34" charset="0"/>
              </a:rPr>
              <a:t>The oxygen transfer rate may then be determined from the </a:t>
            </a:r>
            <a:r>
              <a:rPr lang="en-US" sz="2000" dirty="0" err="1">
                <a:latin typeface="Gill Sans MT" panose="020B0502020104020203" pitchFamily="34" charset="0"/>
              </a:rPr>
              <a:t>folIowing</a:t>
            </a:r>
            <a:r>
              <a:rPr lang="en-US" sz="2000" dirty="0">
                <a:latin typeface="Gill Sans MT" panose="020B0502020104020203" pitchFamily="34" charset="0"/>
              </a:rPr>
              <a:t> equation (Wang </a:t>
            </a:r>
            <a:r>
              <a:rPr lang="en-US" sz="2000" i="1" dirty="0">
                <a:latin typeface="Gill Sans MT" panose="020B0502020104020203" pitchFamily="34" charset="0"/>
              </a:rPr>
              <a:t>et al., 1979):</a:t>
            </a:r>
          </a:p>
          <a:p>
            <a:pPr eaLnBrk="1" hangingPunct="1">
              <a:lnSpc>
                <a:spcPct val="150000"/>
              </a:lnSpc>
            </a:pPr>
            <a:endParaRPr lang="en-US" sz="2000" i="1" dirty="0">
              <a:latin typeface="Gill Sans MT" panose="020B0502020104020203" pitchFamily="34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000" dirty="0">
                <a:latin typeface="Gill Sans MT" panose="020B0502020104020203" pitchFamily="34" charset="0"/>
              </a:rPr>
              <a:t>OTR = (7.32 X 1Q</a:t>
            </a:r>
            <a:r>
              <a:rPr lang="en-US" sz="2000" baseline="30000" dirty="0">
                <a:latin typeface="Gill Sans MT" panose="020B0502020104020203" pitchFamily="34" charset="0"/>
              </a:rPr>
              <a:t>5</a:t>
            </a:r>
            <a:r>
              <a:rPr lang="en-US" sz="2000" dirty="0">
                <a:latin typeface="Gill Sans MT" panose="020B0502020104020203" pitchFamily="34" charset="0"/>
              </a:rPr>
              <a:t>/V</a:t>
            </a:r>
            <a:r>
              <a:rPr lang="en-US" sz="2000" baseline="-25000" dirty="0">
                <a:latin typeface="Gill Sans MT" panose="020B0502020104020203" pitchFamily="34" charset="0"/>
              </a:rPr>
              <a:t>L</a:t>
            </a:r>
            <a:r>
              <a:rPr lang="en-US" sz="2000" dirty="0">
                <a:latin typeface="Gill Sans MT" panose="020B0502020104020203" pitchFamily="34" charset="0"/>
              </a:rPr>
              <a:t> )</a:t>
            </a:r>
            <a:r>
              <a:rPr lang="en-US" sz="2000" i="1" dirty="0">
                <a:latin typeface="Gill Sans MT" panose="020B0502020104020203" pitchFamily="34" charset="0"/>
              </a:rPr>
              <a:t>(</a:t>
            </a:r>
            <a:r>
              <a:rPr lang="en-US" sz="2000" i="1" dirty="0" err="1">
                <a:latin typeface="Gill Sans MT" panose="020B0502020104020203" pitchFamily="34" charset="0"/>
              </a:rPr>
              <a:t>QiPiyi</a:t>
            </a:r>
            <a:r>
              <a:rPr lang="en-US" sz="2000" i="1" dirty="0">
                <a:latin typeface="Gill Sans MT" panose="020B0502020104020203" pitchFamily="34" charset="0"/>
              </a:rPr>
              <a:t>/</a:t>
            </a:r>
            <a:r>
              <a:rPr lang="en-US" sz="2000" i="1" dirty="0" err="1">
                <a:latin typeface="Gill Sans MT" panose="020B0502020104020203" pitchFamily="34" charset="0"/>
              </a:rPr>
              <a:t>Ti</a:t>
            </a:r>
            <a:r>
              <a:rPr lang="en-US" sz="2000" i="1" dirty="0">
                <a:latin typeface="Gill Sans MT" panose="020B0502020104020203" pitchFamily="34" charset="0"/>
              </a:rPr>
              <a:t> </a:t>
            </a:r>
            <a:r>
              <a:rPr lang="en-US" sz="2000" dirty="0">
                <a:latin typeface="Gill Sans MT" panose="020B0502020104020203" pitchFamily="34" charset="0"/>
              </a:rPr>
              <a:t>- </a:t>
            </a:r>
            <a:r>
              <a:rPr lang="en-US" sz="2000" i="1" dirty="0" err="1">
                <a:latin typeface="Gill Sans MT" panose="020B0502020104020203" pitchFamily="34" charset="0"/>
              </a:rPr>
              <a:t>QoPoyo</a:t>
            </a:r>
            <a:r>
              <a:rPr lang="en-US" sz="2000" i="1" dirty="0">
                <a:latin typeface="Gill Sans MT" panose="020B0502020104020203" pitchFamily="34" charset="0"/>
              </a:rPr>
              <a:t>/To</a:t>
            </a:r>
            <a:r>
              <a:rPr lang="en-US" sz="2000" i="1" dirty="0" smtClean="0">
                <a:latin typeface="Gill Sans MT" panose="020B0502020104020203" pitchFamily="34" charset="0"/>
              </a:rPr>
              <a:t>)</a:t>
            </a:r>
            <a:r>
              <a:rPr lang="en-US" sz="2000" i="1" dirty="0">
                <a:latin typeface="Gill Sans MT" panose="020B0502020104020203" pitchFamily="34" charset="0"/>
              </a:rPr>
              <a:t>	--------------(v)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Gill Sans MT" panose="020B0502020104020203" pitchFamily="34" charset="0"/>
              </a:rPr>
              <a:t>Where 7.32 X 10</a:t>
            </a:r>
            <a:r>
              <a:rPr lang="en-US" sz="2000" baseline="30000" dirty="0">
                <a:latin typeface="Gill Sans MT" panose="020B0502020104020203" pitchFamily="34" charset="0"/>
              </a:rPr>
              <a:t>5</a:t>
            </a:r>
            <a:r>
              <a:rPr lang="en-US" sz="2000" dirty="0">
                <a:latin typeface="Gill Sans MT" panose="020B0502020104020203" pitchFamily="34" charset="0"/>
              </a:rPr>
              <a:t> is the conversion factor </a:t>
            </a:r>
            <a:r>
              <a:rPr lang="en-US" sz="2000" dirty="0" err="1">
                <a:latin typeface="Gill Sans MT" panose="020B0502020104020203" pitchFamily="34" charset="0"/>
              </a:rPr>
              <a:t>equalIing</a:t>
            </a:r>
            <a:r>
              <a:rPr lang="en-US" sz="2000" dirty="0">
                <a:latin typeface="Gill Sans MT" panose="020B0502020104020203" pitchFamily="34" charset="0"/>
              </a:rPr>
              <a:t> (60min h ~l) [mole/22.4 dm3 (STP)] (273 K/l </a:t>
            </a:r>
            <a:r>
              <a:rPr lang="en-US" sz="2000" dirty="0" err="1">
                <a:latin typeface="Gill Sans MT" panose="020B0502020104020203" pitchFamily="34" charset="0"/>
              </a:rPr>
              <a:t>atm</a:t>
            </a:r>
            <a:r>
              <a:rPr lang="en-US" sz="2000" dirty="0">
                <a:latin typeface="Gill Sans MT" panose="020B0502020104020203" pitchFamily="34" charset="0"/>
              </a:rPr>
              <a:t>).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Gill Sans MT" panose="020B0502020104020203" pitchFamily="34" charset="0"/>
              </a:rPr>
              <a:t>These measurements require accurate flow meters, pressure gauges and temperature-sensing devices as </a:t>
            </a:r>
            <a:r>
              <a:rPr lang="en-US" sz="2000" dirty="0" err="1">
                <a:latin typeface="Gill Sans MT" panose="020B0502020104020203" pitchFamily="34" charset="0"/>
              </a:rPr>
              <a:t>welI</a:t>
            </a:r>
            <a:r>
              <a:rPr lang="en-US" sz="2000" dirty="0">
                <a:latin typeface="Gill Sans MT" panose="020B0502020104020203" pitchFamily="34" charset="0"/>
              </a:rPr>
              <a:t> as gaseous oxygen </a:t>
            </a:r>
            <a:r>
              <a:rPr lang="en-US" sz="2000" dirty="0" err="1">
                <a:latin typeface="Gill Sans MT" panose="020B0502020104020203" pitchFamily="34" charset="0"/>
              </a:rPr>
              <a:t>analysers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Gill Sans MT" panose="020B0502020104020203" pitchFamily="34" charset="0"/>
              </a:rPr>
              <a:t>The ideal gaseous oxygen </a:t>
            </a:r>
            <a:r>
              <a:rPr lang="en-US" sz="2000" dirty="0" err="1">
                <a:latin typeface="Gill Sans MT" panose="020B0502020104020203" pitchFamily="34" charset="0"/>
              </a:rPr>
              <a:t>analyser</a:t>
            </a:r>
            <a:r>
              <a:rPr lang="en-US" sz="2000" dirty="0">
                <a:latin typeface="Gill Sans MT" panose="020B0502020104020203" pitchFamily="34" charset="0"/>
              </a:rPr>
              <a:t> is a mass spectrometer </a:t>
            </a:r>
            <a:r>
              <a:rPr lang="en-US" sz="2000" dirty="0" err="1">
                <a:latin typeface="Gill Sans MT" panose="020B0502020104020203" pitchFamily="34" charset="0"/>
              </a:rPr>
              <a:t>analyser</a:t>
            </a:r>
            <a:r>
              <a:rPr lang="en-US" sz="2000" dirty="0">
                <a:latin typeface="Gill Sans MT" panose="020B0502020104020203" pitchFamily="34" charset="0"/>
              </a:rPr>
              <a:t> which is sufficiently accurate to detect changes of 1 to 2%.</a:t>
            </a:r>
          </a:p>
        </p:txBody>
      </p:sp>
    </p:spTree>
    <p:extLst>
      <p:ext uri="{BB962C8B-B14F-4D97-AF65-F5344CB8AC3E}">
        <p14:creationId xmlns:p14="http://schemas.microsoft.com/office/powerpoint/2010/main" val="3775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3142" y="533402"/>
            <a:ext cx="9557657" cy="234042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Gill Sans MT" panose="020B0502020104020203" pitchFamily="34" charset="0"/>
              </a:rPr>
              <a:t>The </a:t>
            </a:r>
            <a:r>
              <a:rPr lang="en-US" sz="2000" dirty="0" err="1">
                <a:latin typeface="Gill Sans MT" panose="020B0502020104020203" pitchFamily="34" charset="0"/>
              </a:rPr>
              <a:t>KLa</a:t>
            </a:r>
            <a:r>
              <a:rPr lang="en-US" sz="2000" dirty="0">
                <a:latin typeface="Gill Sans MT" panose="020B0502020104020203" pitchFamily="34" charset="0"/>
              </a:rPr>
              <a:t> may be determined, provided that CL and C* are known, from equation(1) 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Gill Sans MT" panose="020B0502020104020203" pitchFamily="34" charset="0"/>
              </a:rPr>
              <a:t>                  </a:t>
            </a:r>
            <a:r>
              <a:rPr lang="en-US" sz="2000" dirty="0" err="1">
                <a:latin typeface="Gill Sans MT" panose="020B0502020104020203" pitchFamily="34" charset="0"/>
              </a:rPr>
              <a:t>dC</a:t>
            </a:r>
            <a:r>
              <a:rPr lang="en-US" sz="2000" baseline="-25000" dirty="0" err="1">
                <a:latin typeface="Gill Sans MT" panose="020B0502020104020203" pitchFamily="34" charset="0"/>
              </a:rPr>
              <a:t>L</a:t>
            </a:r>
            <a:r>
              <a:rPr lang="en-US" sz="2000" dirty="0">
                <a:latin typeface="Gill Sans MT" panose="020B0502020104020203" pitchFamily="34" charset="0"/>
              </a:rPr>
              <a:t> / </a:t>
            </a:r>
            <a:r>
              <a:rPr lang="en-US" sz="2000" dirty="0" err="1">
                <a:latin typeface="Gill Sans MT" panose="020B0502020104020203" pitchFamily="34" charset="0"/>
              </a:rPr>
              <a:t>dt</a:t>
            </a:r>
            <a:r>
              <a:rPr lang="en-US" sz="2000" dirty="0">
                <a:latin typeface="Gill Sans MT" panose="020B0502020104020203" pitchFamily="34" charset="0"/>
              </a:rPr>
              <a:t>  = </a:t>
            </a:r>
            <a:r>
              <a:rPr lang="en-US" sz="2000" dirty="0" err="1">
                <a:latin typeface="Gill Sans MT" panose="020B0502020104020203" pitchFamily="34" charset="0"/>
              </a:rPr>
              <a:t>KLa</a:t>
            </a:r>
            <a:r>
              <a:rPr lang="en-US" sz="2000" dirty="0">
                <a:latin typeface="Gill Sans MT" panose="020B0502020104020203" pitchFamily="34" charset="0"/>
              </a:rPr>
              <a:t>(C*-C</a:t>
            </a:r>
            <a:r>
              <a:rPr lang="en-US" sz="2000" baseline="-25000" dirty="0">
                <a:latin typeface="Gill Sans MT" panose="020B0502020104020203" pitchFamily="34" charset="0"/>
              </a:rPr>
              <a:t>L</a:t>
            </a:r>
            <a:r>
              <a:rPr lang="en-US" sz="2000" dirty="0">
                <a:latin typeface="Gill Sans MT" panose="020B0502020104020203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Gill Sans MT" panose="020B0502020104020203" pitchFamily="34" charset="0"/>
              </a:rPr>
              <a:t>Or              </a:t>
            </a:r>
            <a:r>
              <a:rPr lang="en-US" sz="2000" dirty="0">
                <a:latin typeface="Gill Sans MT" panose="020B0502020104020203" pitchFamily="34" charset="0"/>
              </a:rPr>
              <a:t>	OTR =</a:t>
            </a:r>
            <a:r>
              <a:rPr lang="en-US" sz="2000" dirty="0" err="1">
                <a:latin typeface="Gill Sans MT" panose="020B0502020104020203" pitchFamily="34" charset="0"/>
              </a:rPr>
              <a:t>K</a:t>
            </a:r>
            <a:r>
              <a:rPr lang="en-US" sz="2000" baseline="-25000" dirty="0" err="1">
                <a:latin typeface="Gill Sans MT" panose="020B0502020104020203" pitchFamily="34" charset="0"/>
              </a:rPr>
              <a:t>L</a:t>
            </a:r>
            <a:r>
              <a:rPr lang="en-US" sz="2000" dirty="0" err="1">
                <a:latin typeface="Gill Sans MT" panose="020B0502020104020203" pitchFamily="34" charset="0"/>
              </a:rPr>
              <a:t>a</a:t>
            </a:r>
            <a:r>
              <a:rPr lang="en-US" sz="2000" dirty="0">
                <a:latin typeface="Gill Sans MT" panose="020B0502020104020203" pitchFamily="34" charset="0"/>
              </a:rPr>
              <a:t> (C*-C</a:t>
            </a:r>
            <a:r>
              <a:rPr lang="en-US" sz="2000" baseline="-25000" dirty="0">
                <a:latin typeface="Gill Sans MT" panose="020B0502020104020203" pitchFamily="34" charset="0"/>
              </a:rPr>
              <a:t>L</a:t>
            </a:r>
            <a:r>
              <a:rPr lang="en-US" sz="2000" dirty="0">
                <a:latin typeface="Gill Sans MT" panose="020B0502020104020203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Gill Sans MT" panose="020B0502020104020203" pitchFamily="34" charset="0"/>
              </a:rPr>
              <a:t>Or </a:t>
            </a:r>
            <a:r>
              <a:rPr lang="en-US" sz="2000" dirty="0">
                <a:latin typeface="Gill Sans MT" panose="020B0502020104020203" pitchFamily="34" charset="0"/>
              </a:rPr>
              <a:t>		 </a:t>
            </a:r>
            <a:r>
              <a:rPr lang="en-US" sz="2000" dirty="0" err="1">
                <a:latin typeface="Gill Sans MT" panose="020B0502020104020203" pitchFamily="34" charset="0"/>
              </a:rPr>
              <a:t>K</a:t>
            </a:r>
            <a:r>
              <a:rPr lang="en-US" sz="2000" baseline="-25000" dirty="0" err="1">
                <a:latin typeface="Gill Sans MT" panose="020B0502020104020203" pitchFamily="34" charset="0"/>
              </a:rPr>
              <a:t>L</a:t>
            </a:r>
            <a:r>
              <a:rPr lang="en-US" sz="2000" dirty="0" err="1">
                <a:latin typeface="Gill Sans MT" panose="020B0502020104020203" pitchFamily="34" charset="0"/>
              </a:rPr>
              <a:t>a</a:t>
            </a:r>
            <a:r>
              <a:rPr lang="en-US" sz="2000" dirty="0">
                <a:latin typeface="Gill Sans MT" panose="020B0502020104020203" pitchFamily="34" charset="0"/>
              </a:rPr>
              <a:t> = OTR/(C*-C</a:t>
            </a:r>
            <a:r>
              <a:rPr lang="en-US" sz="2000" baseline="-25000" dirty="0">
                <a:latin typeface="Gill Sans MT" panose="020B0502020104020203" pitchFamily="34" charset="0"/>
              </a:rPr>
              <a:t>L</a:t>
            </a:r>
            <a:r>
              <a:rPr lang="en-US" sz="2000" dirty="0" smtClean="0">
                <a:latin typeface="Gill Sans MT" panose="020B0502020104020203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53142" y="3368042"/>
            <a:ext cx="10959738" cy="2222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>
                <a:latin typeface="Gill Sans MT" panose="020B0502020104020203" pitchFamily="34" charset="0"/>
              </a:rPr>
              <a:t>The oxygen-balance technique appears to be the simplest method for the assessment of </a:t>
            </a:r>
            <a:r>
              <a:rPr lang="en-US" sz="2000" dirty="0" err="1" smtClean="0">
                <a:latin typeface="Gill Sans MT" panose="020B0502020104020203" pitchFamily="34" charset="0"/>
              </a:rPr>
              <a:t>K</a:t>
            </a:r>
            <a:r>
              <a:rPr lang="en-US" sz="2000" baseline="-25000" dirty="0" err="1" smtClean="0">
                <a:latin typeface="Gill Sans MT" panose="020B0502020104020203" pitchFamily="34" charset="0"/>
              </a:rPr>
              <a:t>L</a:t>
            </a:r>
            <a:r>
              <a:rPr lang="en-US" sz="2000" dirty="0" err="1" smtClean="0">
                <a:latin typeface="Gill Sans MT" panose="020B0502020104020203" pitchFamily="34" charset="0"/>
              </a:rPr>
              <a:t>a</a:t>
            </a:r>
            <a:r>
              <a:rPr lang="en-US" sz="2000" dirty="0" smtClean="0">
                <a:latin typeface="Gill Sans MT" panose="020B0502020104020203" pitchFamily="34" charset="0"/>
              </a:rPr>
              <a:t> and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Gill Sans MT" panose="020B0502020104020203" pitchFamily="34" charset="0"/>
              </a:rPr>
              <a:t>Has the advantage of measuring aeration efficiency during a fermentation.</a:t>
            </a: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52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0"/>
                <a:ea typeface="+mn-ea"/>
                <a:cs typeface="+mn-cs"/>
              </a:rPr>
              <a:t>FACTORS AFFECTING </a:t>
            </a:r>
            <a:r>
              <a:rPr lang="en-US" sz="2000" dirty="0" err="1">
                <a:latin typeface="Gill Sans MT" panose="020B0502020104020203" pitchFamily="34" charset="0"/>
                <a:ea typeface="+mn-ea"/>
                <a:cs typeface="+mn-cs"/>
              </a:rPr>
              <a:t>K</a:t>
            </a:r>
            <a:r>
              <a:rPr lang="en-US" sz="2000" baseline="-25000" dirty="0" err="1">
                <a:latin typeface="Gill Sans MT" panose="020B0502020104020203" pitchFamily="34" charset="0"/>
                <a:ea typeface="+mn-ea"/>
                <a:cs typeface="+mn-cs"/>
              </a:rPr>
              <a:t>L</a:t>
            </a:r>
            <a:r>
              <a:rPr lang="en-US" sz="2000" dirty="0" err="1"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lang="en-US" sz="2000" dirty="0">
                <a:latin typeface="Gill Sans MT" panose="020B0502020104020203" pitchFamily="34" charset="0"/>
                <a:ea typeface="+mn-ea"/>
                <a:cs typeface="+mn-cs"/>
              </a:rPr>
              <a:t> VALUES </a:t>
            </a:r>
            <a:r>
              <a:rPr lang="en-US" sz="2000" dirty="0" smtClean="0">
                <a:latin typeface="Gill Sans MT" panose="020B0502020104020203" pitchFamily="34" charset="0"/>
                <a:ea typeface="+mn-ea"/>
                <a:cs typeface="+mn-cs"/>
              </a:rPr>
              <a:t>IN FERMENTATION </a:t>
            </a:r>
            <a:r>
              <a:rPr lang="en-US" sz="2000" dirty="0">
                <a:latin typeface="Gill Sans MT" panose="020B0502020104020203" pitchFamily="34" charset="0"/>
                <a:ea typeface="+mn-ea"/>
                <a:cs typeface="+mn-cs"/>
              </a:rPr>
              <a:t>VESSELS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1"/>
            <a:ext cx="8610600" cy="452596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Gill Sans MT" panose="020B0502020104020203" pitchFamily="34" charset="0"/>
              </a:rPr>
              <a:t>A number of factors have been demonstrated to affect the </a:t>
            </a:r>
            <a:r>
              <a:rPr lang="en-US" sz="2000" dirty="0" err="1">
                <a:latin typeface="Gill Sans MT" panose="020B0502020104020203" pitchFamily="34" charset="0"/>
              </a:rPr>
              <a:t>KLa</a:t>
            </a:r>
            <a:r>
              <a:rPr lang="en-US" sz="2000" dirty="0">
                <a:latin typeface="Gill Sans MT" panose="020B0502020104020203" pitchFamily="34" charset="0"/>
              </a:rPr>
              <a:t> value. Such factors include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Gill Sans MT" panose="020B0502020104020203" pitchFamily="34" charset="0"/>
            </a:endParaRP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 the air-flow rate employed in vessels,</a:t>
            </a:r>
          </a:p>
          <a:p>
            <a:pPr lvl="1"/>
            <a:endParaRPr lang="en-US" sz="2000" dirty="0">
              <a:latin typeface="Gill Sans MT" panose="020B0502020104020203" pitchFamily="34" charset="0"/>
            </a:endParaRP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 the degree of agitation inside vessels ,</a:t>
            </a:r>
          </a:p>
          <a:p>
            <a:pPr lvl="1"/>
            <a:endParaRPr lang="en-US" sz="2000" dirty="0">
              <a:latin typeface="Gill Sans MT" panose="020B0502020104020203" pitchFamily="34" charset="0"/>
            </a:endParaRP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 the rheological properties of the culture broth and </a:t>
            </a:r>
          </a:p>
          <a:p>
            <a:pPr lvl="1"/>
            <a:endParaRPr lang="en-US" sz="2000" dirty="0">
              <a:latin typeface="Gill Sans MT" panose="020B0502020104020203" pitchFamily="34" charset="0"/>
            </a:endParaRP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 the presence of antifoam agents.</a:t>
            </a:r>
          </a:p>
        </p:txBody>
      </p:sp>
    </p:spTree>
    <p:extLst>
      <p:ext uri="{BB962C8B-B14F-4D97-AF65-F5344CB8AC3E}">
        <p14:creationId xmlns:p14="http://schemas.microsoft.com/office/powerpoint/2010/main" val="6754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351"/>
            <a:ext cx="10515600" cy="1325563"/>
          </a:xfrm>
        </p:spPr>
        <p:txBody>
          <a:bodyPr/>
          <a:lstStyle/>
          <a:p>
            <a:r>
              <a:rPr lang="en-IN" dirty="0" smtClean="0">
                <a:latin typeface="Gill Sans MT" panose="020B0502020104020203" pitchFamily="34" charset="0"/>
              </a:rPr>
              <a:t>Growth Kinetics</a:t>
            </a:r>
            <a:endParaRPr lang="en-IN" dirty="0">
              <a:latin typeface="Gill Sans MT" panose="020B05020201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983" y="1436914"/>
            <a:ext cx="6096000" cy="5107226"/>
            <a:chOff x="487680" y="1129638"/>
            <a:chExt cx="6096000" cy="51072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87680" y="1129638"/>
                  <a:ext cx="6096000" cy="3176382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50000"/>
                    </a:lnSpc>
                    <a:spcAft>
                      <a:spcPts val="600"/>
                    </a:spcAft>
                  </a:pPr>
                  <a:r>
                    <a:rPr lang="en-US" dirty="0">
                      <a:solidFill>
                        <a:srgbClr val="000000"/>
                      </a:solidFill>
                      <a:latin typeface="Gill Sans MT" panose="020B0502020104020203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Linear Growth Model</a:t>
                  </a:r>
                  <a:endParaRPr lang="en-IN" dirty="0">
                    <a:solidFill>
                      <a:srgbClr val="4C483D"/>
                    </a:solidFill>
                    <a:latin typeface="Gill Sans MT" panose="020B05020201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effectLst/>
                      <a:latin typeface="Gill Sans MT" panose="020B0502020104020203" pitchFamily="34" charset="0"/>
                    </a:rPr>
                    <a:t>	</a:t>
                  </a:r>
                  <a:r>
                    <a:rPr lang="en-US" dirty="0" smtClean="0">
                      <a:solidFill>
                        <a:srgbClr val="000000"/>
                      </a:solidFill>
                      <a:effectLst/>
                      <a:latin typeface="Gill Sans MT" panose="020B0502020104020203" pitchFamily="34" charset="0"/>
                    </a:rPr>
                    <a:t>(1)</a:t>
                  </a:r>
                  <a:r>
                    <a:rPr lang="en-US" dirty="0">
                      <a:solidFill>
                        <a:srgbClr val="000000"/>
                      </a:solidFill>
                      <a:effectLst/>
                      <a:latin typeface="Gill Sans MT" panose="020B0502020104020203" pitchFamily="34" charset="0"/>
                    </a:rPr>
                    <a:t>				</a:t>
                  </a:r>
                  <a:endParaRPr lang="en-IN" i="1" dirty="0" smtClean="0">
                    <a:solidFill>
                      <a:srgbClr val="000000"/>
                    </a:solidFill>
                    <a:effectLst/>
                    <a:latin typeface="Gill Sans MT" panose="020B0502020104020203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𝑋𝑜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effectLst/>
                      <a:latin typeface="Gill Sans MT" panose="020B0502020104020203" pitchFamily="34" charset="0"/>
                    </a:rPr>
                    <a:t>	</a:t>
                  </a:r>
                  <a:r>
                    <a:rPr lang="en-US" dirty="0" smtClean="0">
                      <a:solidFill>
                        <a:srgbClr val="000000"/>
                      </a:solidFill>
                      <a:effectLst/>
                      <a:latin typeface="Gill Sans MT" panose="020B0502020104020203" pitchFamily="34" charset="0"/>
                    </a:rPr>
                    <a:t>(2)</a:t>
                  </a:r>
                  <a:r>
                    <a:rPr lang="en-US" dirty="0">
                      <a:solidFill>
                        <a:srgbClr val="000000"/>
                      </a:solidFill>
                      <a:effectLst/>
                      <a:latin typeface="Gill Sans MT" panose="020B0502020104020203" pitchFamily="34" charset="0"/>
                    </a:rPr>
                    <a:t>			</a:t>
                  </a:r>
                  <a:endParaRPr lang="en-US" dirty="0" smtClean="0">
                    <a:solidFill>
                      <a:srgbClr val="000000"/>
                    </a:solidFill>
                    <a:latin typeface="Gill Sans MT" panose="020B0502020104020203" pitchFamily="34" charset="0"/>
                  </a:endParaRPr>
                </a:p>
                <a:p>
                  <a:pPr>
                    <a:lnSpc>
                      <a:spcPct val="150000"/>
                    </a:lnSpc>
                    <a:spcAft>
                      <a:spcPts val="600"/>
                    </a:spcAft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Gill Sans MT" panose="020B0502020104020203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Logistic </a:t>
                  </a:r>
                  <a:r>
                    <a:rPr lang="en-US" dirty="0">
                      <a:solidFill>
                        <a:srgbClr val="000000"/>
                      </a:solidFill>
                      <a:latin typeface="Gill Sans MT" panose="020B0502020104020203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Growth Model</a:t>
                  </a:r>
                  <a:endParaRPr lang="en-IN" dirty="0">
                    <a:solidFill>
                      <a:srgbClr val="4C483D"/>
                    </a:solidFill>
                    <a:latin typeface="Gill Sans MT" panose="020B05020201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𝑋𝑚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latin typeface="Gill Sans MT" panose="020B0502020104020203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	</a:t>
                  </a:r>
                  <a:r>
                    <a:rPr lang="en-US" dirty="0" smtClean="0">
                      <a:solidFill>
                        <a:srgbClr val="000000"/>
                      </a:solidFill>
                      <a:latin typeface="Gill Sans MT" panose="020B0502020104020203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(3)</a:t>
                  </a:r>
                  <a:r>
                    <a:rPr lang="en-US" dirty="0">
                      <a:solidFill>
                        <a:srgbClr val="000000"/>
                      </a:solidFill>
                      <a:latin typeface="Gill Sans MT" panose="020B0502020104020203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			</a:t>
                  </a:r>
                  <a:r>
                    <a:rPr lang="en-US" dirty="0" smtClean="0">
                      <a:solidFill>
                        <a:srgbClr val="000000"/>
                      </a:solidFill>
                      <a:latin typeface="Gill Sans MT" panose="020B0502020104020203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</a:p>
                <a:p>
                  <a:pPr>
                    <a:lnSpc>
                      <a:spcPct val="150000"/>
                    </a:lnSpc>
                    <a:spcAft>
                      <a:spcPts val="600"/>
                    </a:spcAft>
                  </a:pPr>
                  <a:endParaRPr lang="en-IN" dirty="0">
                    <a:solidFill>
                      <a:srgbClr val="4C483D"/>
                    </a:solidFill>
                    <a:latin typeface="Gill Sans MT" panose="020B05020201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" y="1129638"/>
                  <a:ext cx="6096000" cy="3176382"/>
                </a:xfrm>
                <a:prstGeom prst="rect">
                  <a:avLst/>
                </a:prstGeom>
                <a:blipFill>
                  <a:blip r:embed="rId2"/>
                  <a:stretch>
                    <a:fillRect l="-8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1"/>
                <p:cNvSpPr txBox="1"/>
                <p:nvPr/>
              </p:nvSpPr>
              <p:spPr>
                <a:xfrm>
                  <a:off x="487680" y="3886920"/>
                  <a:ext cx="2614610" cy="685626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IN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𝑋𝑚</m:t>
                          </m:r>
                        </m:num>
                        <m:den>
                          <m:eqArr>
                            <m:eqArr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𝑋𝑚</m:t>
                                          </m:r>
                                        </m:num>
                                        <m:den>
                                          <m:r>
                                            <a:rPr lang="en-IN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𝑋𝑜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−µ</m:t>
                                  </m:r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eqArr>
                        </m:den>
                      </m:f>
                    </m:oMath>
                  </a14:m>
                  <a:r>
                    <a:rPr lang="en-IN" dirty="0" smtClean="0">
                      <a:effectLst/>
                      <a:latin typeface="Gill Sans MT" panose="020B0502020104020203" pitchFamily="34" charset="0"/>
                      <a:ea typeface="Times New Roman" panose="02020603050405020304" pitchFamily="18" charset="0"/>
                    </a:rPr>
                    <a:t>   (4)	 </a:t>
                  </a:r>
                  <a:endParaRPr lang="en-IN" dirty="0">
                    <a:effectLst/>
                    <a:latin typeface="Gill Sans MT" panose="020B0502020104020203" pitchFamily="34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" y="3886920"/>
                  <a:ext cx="2614610" cy="685626"/>
                </a:xfrm>
                <a:prstGeom prst="rect">
                  <a:avLst/>
                </a:prstGeom>
                <a:blipFill>
                  <a:blip r:embed="rId5"/>
                  <a:stretch>
                    <a:fillRect l="-3263" t="-26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87680" y="4821092"/>
                  <a:ext cx="6096000" cy="1415772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50000"/>
                    </a:lnSpc>
                    <a:spcAft>
                      <a:spcPts val="600"/>
                    </a:spcAft>
                  </a:pPr>
                  <a:r>
                    <a:rPr lang="en-US" dirty="0">
                      <a:solidFill>
                        <a:srgbClr val="000000"/>
                      </a:solidFill>
                      <a:latin typeface="Gill Sans MT" panose="020B0502020104020203" pitchFamily="34" charset="0"/>
                      <a:ea typeface="Alegreya"/>
                      <a:cs typeface="Times New Roman" panose="02020603050405020304" pitchFamily="18" charset="0"/>
                    </a:rPr>
                    <a:t>Exponential Growth Model</a:t>
                  </a:r>
                  <a:endParaRPr lang="en-IN" dirty="0">
                    <a:solidFill>
                      <a:srgbClr val="4C483D"/>
                    </a:solidFill>
                    <a:latin typeface="Gill Sans MT" panose="020B05020201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just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legreya"/>
                          <a:cs typeface="Times New Roman" panose="02020603050405020304" pitchFamily="18" charset="0"/>
                        </a:rPr>
                        <m:t>𝑑𝑋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legreya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legreya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legreya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legreya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legreya"/>
                          <a:cs typeface="Times New Roman" panose="02020603050405020304" pitchFamily="18" charset="0"/>
                        </a:rPr>
                        <m:t>𝑋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effectLst/>
                      <a:latin typeface="Gill Sans MT" panose="020B0502020104020203" pitchFamily="34" charset="0"/>
                      <a:ea typeface="Alegreya"/>
                    </a:rPr>
                    <a:t>	</a:t>
                  </a:r>
                  <a:r>
                    <a:rPr lang="en-US" dirty="0" smtClean="0">
                      <a:solidFill>
                        <a:srgbClr val="000000"/>
                      </a:solidFill>
                      <a:effectLst/>
                      <a:latin typeface="Gill Sans MT" panose="020B0502020104020203" pitchFamily="34" charset="0"/>
                      <a:ea typeface="Alegreya"/>
                    </a:rPr>
                    <a:t>(5)</a:t>
                  </a:r>
                  <a:r>
                    <a:rPr lang="en-US" dirty="0">
                      <a:solidFill>
                        <a:srgbClr val="000000"/>
                      </a:solidFill>
                      <a:effectLst/>
                      <a:latin typeface="Gill Sans MT" panose="020B0502020104020203" pitchFamily="34" charset="0"/>
                      <a:ea typeface="Alegreya"/>
                    </a:rPr>
                    <a:t>				</a:t>
                  </a:r>
                  <a:endParaRPr lang="en-IN" i="1" dirty="0" smtClean="0">
                    <a:solidFill>
                      <a:srgbClr val="000000"/>
                    </a:solidFill>
                    <a:latin typeface="Gill Sans MT" panose="020B0502020104020203" pitchFamily="34" charset="0"/>
                    <a:ea typeface="Alegreya"/>
                    <a:cs typeface="Times New Roman" panose="02020603050405020304" pitchFamily="18" charset="0"/>
                  </a:endParaRPr>
                </a:p>
                <a:p>
                  <a:pPr algn="just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legreya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legreya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legreya"/>
                          <a:cs typeface="Times New Roman" panose="02020603050405020304" pitchFamily="18" charset="0"/>
                        </a:rPr>
                        <m:t>𝑋𝑜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legreya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legreya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legreya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legreya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legreya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latin typeface="Gill Sans MT" panose="020B0502020104020203" pitchFamily="34" charset="0"/>
                      <a:ea typeface="Alegreya"/>
                    </a:rPr>
                    <a:t> </a:t>
                  </a:r>
                  <a:r>
                    <a:rPr lang="en-US" dirty="0" smtClean="0">
                      <a:solidFill>
                        <a:srgbClr val="000000"/>
                      </a:solidFill>
                      <a:latin typeface="Gill Sans MT" panose="020B0502020104020203" pitchFamily="34" charset="0"/>
                      <a:ea typeface="Alegreya"/>
                    </a:rPr>
                    <a:t>	(6)</a:t>
                  </a:r>
                  <a:endParaRPr lang="en-IN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" y="4821092"/>
                  <a:ext cx="6096000" cy="1415772"/>
                </a:xfrm>
                <a:prstGeom prst="rect">
                  <a:avLst/>
                </a:prstGeom>
                <a:blipFill>
                  <a:blip r:embed="rId6"/>
                  <a:stretch>
                    <a:fillRect l="-800" b="-214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6554" y="1188368"/>
            <a:ext cx="6257245" cy="369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6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14350" y="253258"/>
                <a:ext cx="11372849" cy="48470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Alegreya"/>
                  </a:rPr>
                  <a:t>Kinetics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Gill Sans MT" panose="020B0502020104020203" pitchFamily="34" charset="0"/>
                    <a:ea typeface="Alegreya"/>
                  </a:rPr>
                  <a:t>of </a:t>
                </a:r>
                <a:r>
                  <a:rPr lang="en-US" sz="2000" dirty="0" err="1" smtClean="0">
                    <a:solidFill>
                      <a:srgbClr val="000000"/>
                    </a:solidFill>
                    <a:latin typeface="Gill Sans MT" panose="020B0502020104020203" pitchFamily="34" charset="0"/>
                    <a:ea typeface="Alegreya"/>
                  </a:rPr>
                  <a:t>enzymeproduction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Gill Sans MT" panose="020B0502020104020203" pitchFamily="34" charset="0"/>
                    <a:ea typeface="Alegreya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Alegreya"/>
                  </a:rPr>
                  <a:t>was described using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Gill Sans MT" panose="020B0502020104020203" pitchFamily="34" charset="0"/>
                    <a:ea typeface="Alegreya"/>
                  </a:rPr>
                  <a:t>unstructured </a:t>
                </a:r>
                <a:r>
                  <a:rPr lang="en-US" sz="2000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Alegreya"/>
                  </a:rPr>
                  <a:t>model that combines growth and non-growth associated constants as described in </a:t>
                </a:r>
                <a:r>
                  <a:rPr lang="en-IN" sz="2000" dirty="0" err="1" smtClean="0">
                    <a:solidFill>
                      <a:srgbClr val="000000"/>
                    </a:solidFill>
                    <a:latin typeface="Gill Sans MT" panose="020B0502020104020203" pitchFamily="34" charset="0"/>
                    <a:ea typeface="Alegreya"/>
                  </a:rPr>
                  <a:t>Leudeking-piret</a:t>
                </a:r>
                <a:r>
                  <a:rPr lang="en-IN" sz="2000" dirty="0" smtClean="0">
                    <a:solidFill>
                      <a:srgbClr val="000000"/>
                    </a:solidFill>
                    <a:latin typeface="Gill Sans MT" panose="020B0502020104020203" pitchFamily="34" charset="0"/>
                    <a:ea typeface="Alegreya"/>
                  </a:rPr>
                  <a:t> equation.</a:t>
                </a:r>
                <a:endParaRPr lang="en-IN" sz="2000" dirty="0">
                  <a:effectLst/>
                  <a:latin typeface="Gill Sans MT" panose="020B05020201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legreya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legreya"/>
                            <a:cs typeface="Times New Roman" panose="02020603050405020304" pitchFamily="18" charset="0"/>
                          </a:rPr>
                          <m:t>𝑑𝑃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legreya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legreya"/>
                        <a:cs typeface="Times New Roman" panose="02020603050405020304" pitchFamily="18" charset="0"/>
                      </a:rPr>
                      <m:t>= ∝</m:t>
                    </m:r>
                    <m:f>
                      <m:f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legreya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legreya"/>
                            <a:cs typeface="Times New Roman" panose="02020603050405020304" pitchFamily="18" charset="0"/>
                          </a:rPr>
                          <m:t>𝑑𝑋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legreya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legreya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legreya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legreya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Gill Sans MT" panose="020B0502020104020203" pitchFamily="34" charset="0"/>
                    <a:ea typeface="Alegreya"/>
                  </a:rPr>
                  <a:t>				</a:t>
                </a:r>
                <a:r>
                  <a:rPr lang="en-US" sz="2000" dirty="0" smtClean="0">
                    <a:solidFill>
                      <a:srgbClr val="000000"/>
                    </a:solidFill>
                    <a:effectLst/>
                    <a:latin typeface="Gill Sans MT" panose="020B0502020104020203" pitchFamily="34" charset="0"/>
                    <a:ea typeface="Alegreya"/>
                  </a:rPr>
                  <a:t>	(7)</a:t>
                </a:r>
                <a:endParaRPr lang="en-IN" sz="2000" dirty="0">
                  <a:effectLst/>
                  <a:latin typeface="Gill Sans MT" panose="020B05020201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legreya"/>
                        <a:cs typeface="Times New Roman" panose="02020603050405020304" pitchFamily="18" charset="0"/>
                      </a:rPr>
                      <m:t>𝑃𝑡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legreya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legreya"/>
                        <a:cs typeface="Times New Roman" panose="02020603050405020304" pitchFamily="18" charset="0"/>
                      </a:rPr>
                      <m:t>𝑃𝑜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legreya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legreya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legreya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legrey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legreya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legreya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legreya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legreya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legreya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legreya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legreya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Gill Sans MT" panose="020B0502020104020203" pitchFamily="34" charset="0"/>
                    <a:ea typeface="Alegreya"/>
                  </a:rPr>
                  <a:t>		</a:t>
                </a:r>
                <a:r>
                  <a:rPr lang="en-US" sz="2000" dirty="0" smtClean="0">
                    <a:solidFill>
                      <a:srgbClr val="000000"/>
                    </a:solidFill>
                    <a:effectLst/>
                    <a:latin typeface="Gill Sans MT" panose="020B0502020104020203" pitchFamily="34" charset="0"/>
                    <a:ea typeface="Alegreya"/>
                  </a:rPr>
                  <a:t>	(8)</a:t>
                </a:r>
                <a:endParaRPr lang="en-IN" sz="2000" dirty="0">
                  <a:effectLst/>
                  <a:latin typeface="Gill Sans MT" panose="020B05020201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Gill Sans MT" panose="020B0502020104020203" pitchFamily="34" charset="0"/>
                    <a:ea typeface="Alegreya"/>
                  </a:rPr>
                  <a:t>Where P</a:t>
                </a:r>
                <a:r>
                  <a:rPr lang="en-US" sz="2000" baseline="-25000" dirty="0">
                    <a:solidFill>
                      <a:srgbClr val="000000"/>
                    </a:solidFill>
                    <a:effectLst/>
                    <a:latin typeface="Gill Sans MT" panose="020B0502020104020203" pitchFamily="34" charset="0"/>
                    <a:ea typeface="Alegreya"/>
                  </a:rPr>
                  <a:t>t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Gill Sans MT" panose="020B0502020104020203" pitchFamily="34" charset="0"/>
                    <a:ea typeface="Alegreya"/>
                  </a:rPr>
                  <a:t> and P</a:t>
                </a:r>
                <a:r>
                  <a:rPr lang="en-US" sz="2000" baseline="-25000" dirty="0">
                    <a:solidFill>
                      <a:srgbClr val="000000"/>
                    </a:solidFill>
                    <a:effectLst/>
                    <a:latin typeface="Gill Sans MT" panose="020B0502020104020203" pitchFamily="34" charset="0"/>
                    <a:ea typeface="Alegreya"/>
                  </a:rPr>
                  <a:t>0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Gill Sans MT" panose="020B0502020104020203" pitchFamily="34" charset="0"/>
                    <a:ea typeface="Alegreya"/>
                  </a:rPr>
                  <a:t> are the final and initial product concentrations. A(t) and B(t) are obtained by integrating equation (7).</a:t>
                </a:r>
                <a:endParaRPr lang="en-IN" sz="2000" dirty="0">
                  <a:effectLst/>
                  <a:latin typeface="Gill Sans MT" panose="020B05020201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legreya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legrey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legreya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legreya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legreya"/>
                        <a:cs typeface="Times New Roman" panose="02020603050405020304" pitchFamily="18" charset="0"/>
                      </a:rPr>
                      <m:t>𝑋𝑜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legrey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Alegreya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legreya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legreya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legreya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legreya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Alegreya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d>
                              <m:dPr>
                                <m:ctrlPr>
                                  <a:rPr lang="en-IN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legreya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legreya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legreya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legreya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legreya"/>
                                        <a:cs typeface="Times New Roman" panose="02020603050405020304" pitchFamily="18" charset="0"/>
                                      </a:rPr>
                                      <m:t>𝑋𝑚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Alegreya"/>
                                <a:cs typeface="Times New Roman" panose="020206030504050203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IN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legreya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legreya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IN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legrey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legreya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legreya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legreya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legreya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Gill Sans MT" panose="020B0502020104020203" pitchFamily="34" charset="0"/>
                    <a:ea typeface="Alegreya"/>
                  </a:rPr>
                  <a:t> 			</a:t>
                </a:r>
                <a:r>
                  <a:rPr lang="en-US" sz="2000" dirty="0" smtClean="0">
                    <a:solidFill>
                      <a:srgbClr val="000000"/>
                    </a:solidFill>
                    <a:effectLst/>
                    <a:latin typeface="Gill Sans MT" panose="020B0502020104020203" pitchFamily="34" charset="0"/>
                    <a:ea typeface="Alegreya"/>
                  </a:rPr>
                  <a:t>(9)</a:t>
                </a:r>
                <a:endParaRPr lang="en-IN" sz="2000" dirty="0">
                  <a:effectLst/>
                  <a:latin typeface="Gill Sans MT" panose="020B05020201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legreya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legrey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legreya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legreya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legreya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legreya"/>
                            <a:cs typeface="Times New Roman" panose="02020603050405020304" pitchFamily="18" charset="0"/>
                          </a:rPr>
                          <m:t>𝑋𝑚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legreya"/>
                            <a:cs typeface="Times New Roman" panose="02020603050405020304" pitchFamily="18" charset="0"/>
                          </a:rPr>
                          <m:t>µ</m:t>
                        </m:r>
                      </m:den>
                    </m:f>
                    <m:func>
                      <m:func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legreya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legreya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Alegreya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Alegreya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d>
                              <m:dPr>
                                <m:ctrlPr>
                                  <a:rPr lang="en-IN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legreya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legreya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legreya"/>
                                        <a:cs typeface="Times New Roman" panose="02020603050405020304" pitchFamily="18" charset="0"/>
                                      </a:rPr>
                                      <m:t>𝑋𝑜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legreya"/>
                                        <a:cs typeface="Times New Roman" panose="02020603050405020304" pitchFamily="18" charset="0"/>
                                      </a:rPr>
                                      <m:t>𝑋𝑚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Alegreya"/>
                                <a:cs typeface="Times New Roman" panose="02020603050405020304" pitchFamily="18" charset="0"/>
                              </a:rPr>
                              <m:t> (1−</m:t>
                            </m:r>
                            <m:sSup>
                              <m:sSupPr>
                                <m:ctrlPr>
                                  <a:rPr lang="en-IN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legreya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legreya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legreya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legreya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Alegreya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Gill Sans MT" panose="020B0502020104020203" pitchFamily="34" charset="0"/>
                    <a:ea typeface="Alegreya"/>
                  </a:rPr>
                  <a:t>		</a:t>
                </a:r>
                <a:r>
                  <a:rPr lang="en-US" sz="2000" dirty="0" smtClean="0">
                    <a:solidFill>
                      <a:srgbClr val="000000"/>
                    </a:solidFill>
                    <a:effectLst/>
                    <a:latin typeface="Gill Sans MT" panose="020B0502020104020203" pitchFamily="34" charset="0"/>
                    <a:ea typeface="Alegreya"/>
                  </a:rPr>
                  <a:t>(10)</a:t>
                </a:r>
                <a:endParaRPr lang="en-IN" sz="2000" dirty="0">
                  <a:effectLst/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" y="253258"/>
                <a:ext cx="11372849" cy="4847033"/>
              </a:xfrm>
              <a:prstGeom prst="rect">
                <a:avLst/>
              </a:prstGeom>
              <a:blipFill>
                <a:blip r:embed="rId2"/>
                <a:stretch>
                  <a:fillRect l="-5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78594" y="5601678"/>
            <a:ext cx="112728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0"/>
                <a:ea typeface="Alegreya"/>
              </a:rPr>
              <a:t>The parameter 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0"/>
                <a:ea typeface="Alegreya"/>
                <a:cs typeface="Cambria Math" panose="02040503050406030204" pitchFamily="18" charset="0"/>
              </a:rPr>
              <a:t>∝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0"/>
                <a:ea typeface="Alegreya"/>
              </a:rPr>
              <a:t> in the above linear expression is the growth associated constant and β is the non-growth associated coefficient of product formation. </a:t>
            </a:r>
            <a:endParaRPr lang="en-US" sz="2000" dirty="0" smtClean="0">
              <a:solidFill>
                <a:srgbClr val="000000"/>
              </a:solidFill>
              <a:latin typeface="Gill Sans MT" panose="020B0502020104020203" pitchFamily="34" charset="0"/>
              <a:ea typeface="Alegreya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Gill Sans MT" panose="020B0502020104020203" pitchFamily="34" charset="0"/>
                <a:ea typeface="Alegreya"/>
              </a:rPr>
              <a:t>By 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0"/>
                <a:ea typeface="Alegreya"/>
              </a:rPr>
              <a:t>plotting </a:t>
            </a:r>
            <a:r>
              <a:rPr lang="en-US" sz="2000" dirty="0">
                <a:solidFill>
                  <a:srgbClr val="FF0000"/>
                </a:solidFill>
                <a:latin typeface="Gill Sans MT" panose="020B0502020104020203" pitchFamily="34" charset="0"/>
                <a:ea typeface="Alegreya"/>
              </a:rPr>
              <a:t>(P</a:t>
            </a:r>
            <a:r>
              <a:rPr lang="en-US" sz="2000" baseline="-25000" dirty="0">
                <a:solidFill>
                  <a:srgbClr val="FF0000"/>
                </a:solidFill>
                <a:latin typeface="Gill Sans MT" panose="020B0502020104020203" pitchFamily="34" charset="0"/>
                <a:ea typeface="Alegreya"/>
              </a:rPr>
              <a:t>t</a:t>
            </a:r>
            <a:r>
              <a:rPr lang="en-US" sz="2000" dirty="0">
                <a:solidFill>
                  <a:srgbClr val="FF0000"/>
                </a:solidFill>
                <a:latin typeface="Gill Sans MT" panose="020B0502020104020203" pitchFamily="34" charset="0"/>
                <a:ea typeface="Alegreya"/>
              </a:rPr>
              <a:t>-P</a:t>
            </a:r>
            <a:r>
              <a:rPr lang="en-US" sz="2000" baseline="-25000" dirty="0">
                <a:solidFill>
                  <a:srgbClr val="FF0000"/>
                </a:solidFill>
                <a:latin typeface="Gill Sans MT" panose="020B0502020104020203" pitchFamily="34" charset="0"/>
                <a:ea typeface="Alegreya"/>
              </a:rPr>
              <a:t>o</a:t>
            </a:r>
            <a:r>
              <a:rPr lang="en-US" sz="2000" dirty="0">
                <a:solidFill>
                  <a:srgbClr val="FF0000"/>
                </a:solidFill>
                <a:latin typeface="Gill Sans MT" panose="020B0502020104020203" pitchFamily="34" charset="0"/>
                <a:ea typeface="Alegreya"/>
              </a:rPr>
              <a:t>)/B(t) 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0"/>
                <a:ea typeface="Alegreya"/>
              </a:rPr>
              <a:t>versus A(t)/B(t) which is a straight line with slope 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0"/>
                <a:ea typeface="Alegreya"/>
                <a:cs typeface="Cambria Math" panose="02040503050406030204" pitchFamily="18" charset="0"/>
              </a:rPr>
              <a:t>∝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0"/>
                <a:ea typeface="Alegreya"/>
              </a:rPr>
              <a:t> and intercept </a:t>
            </a:r>
            <a:r>
              <a:rPr lang="en-US" sz="2000" dirty="0" smtClean="0">
                <a:solidFill>
                  <a:srgbClr val="000000"/>
                </a:solidFill>
                <a:latin typeface="Gill Sans MT" panose="020B0502020104020203" pitchFamily="34" charset="0"/>
                <a:ea typeface="Alegreya"/>
              </a:rPr>
              <a:t>β</a:t>
            </a:r>
            <a:endParaRPr lang="en-IN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6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3495" y="814971"/>
            <a:ext cx="5799220" cy="4106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latin typeface="Gill Sans MT" panose="020B0502020104020203" pitchFamily="34" charset="0"/>
              </a:rPr>
              <a:t>Metabolism of culture is affected by the concentration of dissolved oxygen in the broth.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Gill Sans MT" panose="020B0502020104020203" pitchFamily="34" charset="0"/>
              </a:rPr>
              <a:t>The effect of dissolved oxygen concentration on the specific oxygen uptake rate (</a:t>
            </a:r>
            <a:r>
              <a:rPr lang="en-IN" sz="2000" dirty="0" err="1" smtClean="0">
                <a:latin typeface="Gill Sans MT" panose="020B0502020104020203" pitchFamily="34" charset="0"/>
              </a:rPr>
              <a:t>mmmoles</a:t>
            </a:r>
            <a:r>
              <a:rPr lang="en-IN" sz="2000" dirty="0" smtClean="0">
                <a:latin typeface="Gill Sans MT" panose="020B0502020104020203" pitchFamily="34" charset="0"/>
              </a:rPr>
              <a:t> of oxygen consumed per </a:t>
            </a:r>
            <a:r>
              <a:rPr lang="en-IN" sz="2000" dirty="0" err="1" smtClean="0">
                <a:latin typeface="Gill Sans MT" panose="020B0502020104020203" pitchFamily="34" charset="0"/>
              </a:rPr>
              <a:t>gdw</a:t>
            </a:r>
            <a:r>
              <a:rPr lang="en-IN" sz="2000" dirty="0" smtClean="0">
                <a:latin typeface="Gill Sans MT" panose="020B0502020104020203" pitchFamily="34" charset="0"/>
              </a:rPr>
              <a:t> of cells per hour) is shown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Gill Sans MT" panose="020B0502020104020203" pitchFamily="34" charset="0"/>
              </a:rPr>
              <a:t>If the DOC is to fall below the</a:t>
            </a:r>
            <a:r>
              <a:rPr lang="en-IN" sz="20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 critical </a:t>
            </a:r>
            <a:r>
              <a:rPr lang="en-IN" sz="2000" dirty="0" smtClean="0">
                <a:latin typeface="Gill Sans MT" panose="020B0502020104020203" pitchFamily="34" charset="0"/>
              </a:rPr>
              <a:t>level then cells may be metabolically disturbed.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92505" y="5887329"/>
            <a:ext cx="8610600" cy="50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0"/>
              </a:rPr>
              <a:t>Effect of dissolved oxygen concentration in the Qo2 of a microorganism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814971"/>
            <a:ext cx="5149516" cy="484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Gill Sans MT" panose="020B0502020104020203" pitchFamily="34" charset="0"/>
              </a:rPr>
              <a:t>Oxygen Supply</a:t>
            </a:r>
            <a:endParaRPr lang="en-IN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latin typeface="Gill Sans MT" panose="020B0502020104020203" pitchFamily="34" charset="0"/>
              </a:rPr>
              <a:t>Oxygen is normally supplied to microbial cultures in the form of air, this being the cheapest source available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Gill Sans MT" panose="020B0502020104020203" pitchFamily="34" charset="0"/>
              </a:rPr>
              <a:t>Method for provision of a culture with a supply of air varies with the scale of the process.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Gill Sans MT" panose="020B0502020104020203" pitchFamily="34" charset="0"/>
              </a:rPr>
              <a:t>Laboratory scale cultures may be aerated by means of shake-flask technique.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Gill Sans MT" panose="020B0502020104020203" pitchFamily="34" charset="0"/>
              </a:rPr>
              <a:t>Pilot and industrial-scale fermentations are normally carried out in stirred, aerated vessels.</a:t>
            </a:r>
            <a:endParaRPr lang="en-IN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Gill Sans MT" panose="020B0502020104020203" pitchFamily="34" charset="0"/>
              </a:rPr>
              <a:t>Transfer of oxygen from air to the cell</a:t>
            </a:r>
            <a:endParaRPr lang="en-IN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4764505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latin typeface="Gill Sans MT" panose="020B0502020104020203" pitchFamily="34" charset="0"/>
              </a:rPr>
              <a:t>Transfer of oxygen from an air bubble into solution.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latin typeface="Gill Sans MT" panose="020B0502020104020203" pitchFamily="34" charset="0"/>
              </a:rPr>
              <a:t>Transfer of the dissolved oxygen through the fermentation medium to the microbial cell.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latin typeface="Gill Sans MT" panose="020B0502020104020203" pitchFamily="34" charset="0"/>
              </a:rPr>
              <a:t>Uptake of the dissolved oxygen by the cell.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Gill Sans MT" panose="020B0502020104020203" pitchFamily="34" charset="0"/>
              </a:rPr>
              <a:t>Limiting step in the transfer of oxygen from air to the cell is the transfer of oxygen into the solution.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839" y="1690688"/>
            <a:ext cx="7815161" cy="495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136" y="186532"/>
            <a:ext cx="10976178" cy="59977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latin typeface="Gill Sans MT" panose="020B0502020104020203" pitchFamily="34" charset="0"/>
              </a:rPr>
              <a:t>Rate of oxygen transfer from air bubble to the liquid phase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Gill Sans MT" panose="020B0502020104020203" pitchFamily="34" charset="0"/>
            </a:endParaRPr>
          </a:p>
          <a:p>
            <a:pPr>
              <a:lnSpc>
                <a:spcPct val="150000"/>
              </a:lnSpc>
            </a:pPr>
            <a:endParaRPr lang="en-IN" sz="2000" dirty="0" smtClean="0">
              <a:latin typeface="Gill Sans MT" panose="020B0502020104020203" pitchFamily="34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Gill Sans MT" panose="020B05020201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Gill Sans MT" panose="020B0502020104020203" pitchFamily="34" charset="0"/>
              </a:rPr>
              <a:t>C</a:t>
            </a:r>
            <a:r>
              <a:rPr lang="en-IN" sz="2000" baseline="-25000" dirty="0" smtClean="0">
                <a:latin typeface="Gill Sans MT" panose="020B0502020104020203" pitchFamily="34" charset="0"/>
              </a:rPr>
              <a:t>L</a:t>
            </a:r>
            <a:r>
              <a:rPr lang="en-IN" sz="2000" dirty="0" smtClean="0">
                <a:latin typeface="Gill Sans MT" panose="020B0502020104020203" pitchFamily="34" charset="0"/>
              </a:rPr>
              <a:t> = </a:t>
            </a:r>
            <a:r>
              <a:rPr lang="en-IN" sz="2000" dirty="0" err="1" smtClean="0">
                <a:latin typeface="Gill Sans MT" panose="020B0502020104020203" pitchFamily="34" charset="0"/>
              </a:rPr>
              <a:t>concn</a:t>
            </a:r>
            <a:r>
              <a:rPr lang="en-IN" sz="2000" dirty="0" smtClean="0">
                <a:latin typeface="Gill Sans MT" panose="020B0502020104020203" pitchFamily="34" charset="0"/>
              </a:rPr>
              <a:t>. of dissolved oxygen in the fermentation broth (</a:t>
            </a:r>
            <a:r>
              <a:rPr lang="en-IN" sz="2000" dirty="0" err="1" smtClean="0">
                <a:latin typeface="Gill Sans MT" panose="020B0502020104020203" pitchFamily="34" charset="0"/>
              </a:rPr>
              <a:t>mmoles</a:t>
            </a:r>
            <a:r>
              <a:rPr lang="en-IN" sz="2000" dirty="0" smtClean="0">
                <a:latin typeface="Gill Sans MT" panose="020B0502020104020203" pitchFamily="34" charset="0"/>
              </a:rPr>
              <a:t>/dm</a:t>
            </a:r>
            <a:r>
              <a:rPr lang="en-IN" sz="2000" baseline="30000" dirty="0" smtClean="0">
                <a:latin typeface="Gill Sans MT" panose="020B0502020104020203" pitchFamily="34" charset="0"/>
              </a:rPr>
              <a:t>3</a:t>
            </a:r>
            <a:r>
              <a:rPr lang="en-IN" sz="2000" dirty="0" smtClean="0">
                <a:latin typeface="Gill Sans MT" panose="020B0502020104020203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Gill Sans MT" panose="020B0502020104020203" pitchFamily="34" charset="0"/>
              </a:rPr>
              <a:t>t= time (h)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err="1" smtClean="0">
                <a:latin typeface="Gill Sans MT" panose="020B0502020104020203" pitchFamily="34" charset="0"/>
              </a:rPr>
              <a:t>dC</a:t>
            </a:r>
            <a:r>
              <a:rPr lang="en-IN" sz="2000" baseline="-25000" dirty="0" err="1" smtClean="0">
                <a:latin typeface="Gill Sans MT" panose="020B0502020104020203" pitchFamily="34" charset="0"/>
              </a:rPr>
              <a:t>L</a:t>
            </a:r>
            <a:r>
              <a:rPr lang="en-IN" sz="2000" dirty="0" smtClean="0">
                <a:latin typeface="Gill Sans MT" panose="020B0502020104020203" pitchFamily="34" charset="0"/>
              </a:rPr>
              <a:t>/</a:t>
            </a:r>
            <a:r>
              <a:rPr lang="en-IN" sz="2000" dirty="0" err="1" smtClean="0">
                <a:latin typeface="Gill Sans MT" panose="020B0502020104020203" pitchFamily="34" charset="0"/>
              </a:rPr>
              <a:t>dt</a:t>
            </a:r>
            <a:r>
              <a:rPr lang="en-IN" sz="2000" dirty="0" smtClean="0">
                <a:latin typeface="Gill Sans MT" panose="020B0502020104020203" pitchFamily="34" charset="0"/>
              </a:rPr>
              <a:t> = change in oxygen concentration over a time period (oxygen transfer rate </a:t>
            </a:r>
            <a:r>
              <a:rPr lang="en-IN" sz="2000" dirty="0">
                <a:latin typeface="Gill Sans MT" panose="020B0502020104020203" pitchFamily="34" charset="0"/>
              </a:rPr>
              <a:t>(</a:t>
            </a:r>
            <a:r>
              <a:rPr lang="en-IN" sz="2000" dirty="0" err="1" smtClean="0">
                <a:latin typeface="Gill Sans MT" panose="020B0502020104020203" pitchFamily="34" charset="0"/>
              </a:rPr>
              <a:t>mmoles</a:t>
            </a:r>
            <a:r>
              <a:rPr lang="en-IN" sz="2000" dirty="0" smtClean="0">
                <a:latin typeface="Gill Sans MT" panose="020B0502020104020203" pitchFamily="34" charset="0"/>
              </a:rPr>
              <a:t>/dm</a:t>
            </a:r>
            <a:r>
              <a:rPr lang="en-IN" sz="2000" baseline="30000" dirty="0" smtClean="0">
                <a:latin typeface="Gill Sans MT" panose="020B0502020104020203" pitchFamily="34" charset="0"/>
              </a:rPr>
              <a:t>3</a:t>
            </a:r>
            <a:r>
              <a:rPr lang="en-IN" sz="2000" dirty="0" smtClean="0">
                <a:latin typeface="Gill Sans MT" panose="020B0502020104020203" pitchFamily="34" charset="0"/>
              </a:rPr>
              <a:t>/h)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Gill Sans MT" panose="020B0502020104020203" pitchFamily="34" charset="0"/>
              </a:rPr>
              <a:t>K</a:t>
            </a:r>
            <a:r>
              <a:rPr lang="en-IN" sz="2000" baseline="-25000" dirty="0" smtClean="0">
                <a:latin typeface="Gill Sans MT" panose="020B0502020104020203" pitchFamily="34" charset="0"/>
              </a:rPr>
              <a:t>L</a:t>
            </a:r>
            <a:r>
              <a:rPr lang="en-IN" sz="2000" dirty="0" smtClean="0">
                <a:latin typeface="Gill Sans MT" panose="020B0502020104020203" pitchFamily="34" charset="0"/>
              </a:rPr>
              <a:t> = mass transfer coefficient (cm/h)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Gill Sans MT" panose="020B0502020104020203" pitchFamily="34" charset="0"/>
              </a:rPr>
              <a:t>a= gas/liquid interface area per liquid volume (cm</a:t>
            </a:r>
            <a:r>
              <a:rPr lang="en-IN" sz="2000" baseline="30000" dirty="0" smtClean="0">
                <a:latin typeface="Gill Sans MT" panose="020B0502020104020203" pitchFamily="34" charset="0"/>
              </a:rPr>
              <a:t>2</a:t>
            </a:r>
            <a:r>
              <a:rPr lang="en-IN" sz="2000" dirty="0" smtClean="0">
                <a:latin typeface="Gill Sans MT" panose="020B0502020104020203" pitchFamily="34" charset="0"/>
              </a:rPr>
              <a:t>/cm</a:t>
            </a:r>
            <a:r>
              <a:rPr lang="en-IN" sz="2000" baseline="30000" dirty="0" smtClean="0">
                <a:latin typeface="Gill Sans MT" panose="020B0502020104020203" pitchFamily="34" charset="0"/>
              </a:rPr>
              <a:t>3</a:t>
            </a:r>
            <a:r>
              <a:rPr lang="en-IN" sz="2000" dirty="0" smtClean="0">
                <a:latin typeface="Gill Sans MT" panose="020B0502020104020203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Gill Sans MT" panose="020B0502020104020203" pitchFamily="34" charset="0"/>
              </a:rPr>
              <a:t>C*=saturated dissolved oxygen concentration </a:t>
            </a:r>
            <a:r>
              <a:rPr lang="en-IN" sz="2000" dirty="0">
                <a:latin typeface="Gill Sans MT" panose="020B0502020104020203" pitchFamily="34" charset="0"/>
              </a:rPr>
              <a:t>(</a:t>
            </a:r>
            <a:r>
              <a:rPr lang="en-IN" sz="2000" dirty="0" err="1">
                <a:latin typeface="Gill Sans MT" panose="020B0502020104020203" pitchFamily="34" charset="0"/>
              </a:rPr>
              <a:t>mmoles</a:t>
            </a:r>
            <a:r>
              <a:rPr lang="en-IN" sz="2000" dirty="0">
                <a:latin typeface="Gill Sans MT" panose="020B0502020104020203" pitchFamily="34" charset="0"/>
              </a:rPr>
              <a:t>/dm</a:t>
            </a:r>
            <a:r>
              <a:rPr lang="en-IN" sz="2000" baseline="30000" dirty="0">
                <a:latin typeface="Gill Sans MT" panose="020B0502020104020203" pitchFamily="34" charset="0"/>
              </a:rPr>
              <a:t>3</a:t>
            </a:r>
            <a:r>
              <a:rPr lang="en-IN" sz="2000" dirty="0" smtClean="0">
                <a:latin typeface="Gill Sans MT" panose="020B0502020104020203" pitchFamily="34" charset="0"/>
              </a:rPr>
              <a:t>)</a:t>
            </a:r>
            <a:endParaRPr lang="en-IN" sz="2000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51314" y="1153886"/>
                <a:ext cx="3833586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𝑑𝐶</m:t>
                          </m:r>
                          <m:r>
                            <a:rPr lang="en-IN" sz="2400" b="0" i="1" baseline="-2500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𝐾𝐿𝑎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sz="2400" b="0" i="1" baseline="3000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314" y="1153886"/>
                <a:ext cx="3833586" cy="701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17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95" y="1564105"/>
            <a:ext cx="10515600" cy="50700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latin typeface="Gill Sans MT" panose="020B0502020104020203" pitchFamily="34" charset="0"/>
              </a:rPr>
              <a:t>K</a:t>
            </a:r>
            <a:r>
              <a:rPr lang="en-IN" sz="2000" baseline="-25000" dirty="0" smtClean="0">
                <a:latin typeface="Gill Sans MT" panose="020B0502020104020203" pitchFamily="34" charset="0"/>
              </a:rPr>
              <a:t>L </a:t>
            </a:r>
            <a:r>
              <a:rPr lang="en-IN" sz="2000" dirty="0" smtClean="0">
                <a:latin typeface="Gill Sans MT" panose="020B0502020104020203" pitchFamily="34" charset="0"/>
              </a:rPr>
              <a:t>may be considered as the sum of the reciprocals of the resistances to the transfer of oxygen from gas to liquid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Gill Sans MT" panose="020B0502020104020203" pitchFamily="34" charset="0"/>
              </a:rPr>
              <a:t>(C</a:t>
            </a:r>
            <a:r>
              <a:rPr lang="en-IN" sz="2000" baseline="30000" dirty="0" smtClean="0">
                <a:latin typeface="Gill Sans MT" panose="020B0502020104020203" pitchFamily="34" charset="0"/>
              </a:rPr>
              <a:t>*</a:t>
            </a:r>
            <a:r>
              <a:rPr lang="en-IN" sz="2000" dirty="0" smtClean="0">
                <a:latin typeface="Gill Sans MT" panose="020B0502020104020203" pitchFamily="34" charset="0"/>
              </a:rPr>
              <a:t>-C</a:t>
            </a:r>
            <a:r>
              <a:rPr lang="en-IN" sz="2000" baseline="-25000" dirty="0" smtClean="0">
                <a:latin typeface="Gill Sans MT" panose="020B0502020104020203" pitchFamily="34" charset="0"/>
              </a:rPr>
              <a:t>L</a:t>
            </a:r>
            <a:r>
              <a:rPr lang="en-IN" sz="2000" dirty="0" smtClean="0">
                <a:latin typeface="Gill Sans MT" panose="020B0502020104020203" pitchFamily="34" charset="0"/>
              </a:rPr>
              <a:t>) considered as driving force across the resistances.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Gill Sans MT" panose="020B0502020104020203" pitchFamily="34" charset="0"/>
              </a:rPr>
              <a:t>‘</a:t>
            </a:r>
            <a:r>
              <a:rPr lang="en-IN" sz="2000" dirty="0" err="1" smtClean="0">
                <a:latin typeface="Gill Sans MT" panose="020B0502020104020203" pitchFamily="34" charset="0"/>
              </a:rPr>
              <a:t>K</a:t>
            </a:r>
            <a:r>
              <a:rPr lang="en-IN" sz="2000" baseline="-25000" dirty="0" err="1" smtClean="0">
                <a:latin typeface="Gill Sans MT" panose="020B0502020104020203" pitchFamily="34" charset="0"/>
              </a:rPr>
              <a:t>L</a:t>
            </a:r>
            <a:r>
              <a:rPr lang="en-IN" sz="2000" dirty="0" err="1" smtClean="0">
                <a:latin typeface="Gill Sans MT" panose="020B0502020104020203" pitchFamily="34" charset="0"/>
              </a:rPr>
              <a:t>a</a:t>
            </a:r>
            <a:r>
              <a:rPr lang="en-IN" sz="2000" dirty="0" smtClean="0">
                <a:latin typeface="Gill Sans MT" panose="020B0502020104020203" pitchFamily="34" charset="0"/>
              </a:rPr>
              <a:t>’ volumetric mass transfer coefficient (units h-1)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Gill Sans MT" panose="020B0502020104020203" pitchFamily="34" charset="0"/>
              </a:rPr>
              <a:t>This volumetric mass transfer coefficient is used to measure the aeration capacity of the fermenter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latin typeface="Gill Sans MT" panose="020B0502020104020203" pitchFamily="34" charset="0"/>
              </a:rPr>
              <a:t>K</a:t>
            </a:r>
            <a:r>
              <a:rPr lang="en-IN" sz="2000" baseline="-25000" dirty="0" err="1">
                <a:latin typeface="Gill Sans MT" panose="020B0502020104020203" pitchFamily="34" charset="0"/>
              </a:rPr>
              <a:t>L</a:t>
            </a:r>
            <a:r>
              <a:rPr lang="en-IN" sz="2000" dirty="0" err="1">
                <a:latin typeface="Gill Sans MT" panose="020B0502020104020203" pitchFamily="34" charset="0"/>
              </a:rPr>
              <a:t>a</a:t>
            </a:r>
            <a:r>
              <a:rPr lang="en-IN" sz="2000" dirty="0">
                <a:latin typeface="Gill Sans MT" panose="020B0502020104020203" pitchFamily="34" charset="0"/>
              </a:rPr>
              <a:t> is </a:t>
            </a:r>
            <a:r>
              <a:rPr lang="en-IN" sz="2000" dirty="0" smtClean="0">
                <a:latin typeface="Gill Sans MT" panose="020B0502020104020203" pitchFamily="34" charset="0"/>
              </a:rPr>
              <a:t>affected by variables such as aeration rate, agitation rate and impeller design.</a:t>
            </a:r>
          </a:p>
          <a:p>
            <a:pPr>
              <a:lnSpc>
                <a:spcPct val="150000"/>
              </a:lnSpc>
            </a:pPr>
            <a:endParaRPr lang="en-IN" sz="2000" dirty="0" smtClean="0">
              <a:latin typeface="Gill Sans MT" panose="020B0502020104020203" pitchFamily="34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51314" y="620486"/>
                <a:ext cx="2962315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𝑑𝐶</m:t>
                          </m:r>
                          <m:r>
                            <a:rPr lang="en-IN" sz="2400" b="0" i="1" baseline="-2500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𝐾𝐿𝑎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sz="2400" b="0" i="1" baseline="3000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314" y="620486"/>
                <a:ext cx="2962315" cy="701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39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Gill Sans MT" panose="020B0502020104020203" pitchFamily="34" charset="0"/>
              </a:rPr>
              <a:t>Determination of </a:t>
            </a:r>
            <a:r>
              <a:rPr lang="en-IN" dirty="0" err="1">
                <a:latin typeface="Gill Sans MT" panose="020B0502020104020203" pitchFamily="34" charset="0"/>
              </a:rPr>
              <a:t>K</a:t>
            </a:r>
            <a:r>
              <a:rPr lang="en-IN" baseline="-25000" dirty="0" err="1">
                <a:latin typeface="Gill Sans MT" panose="020B0502020104020203" pitchFamily="34" charset="0"/>
              </a:rPr>
              <a:t>L</a:t>
            </a:r>
            <a:r>
              <a:rPr lang="en-IN" dirty="0" err="1">
                <a:latin typeface="Gill Sans MT" panose="020B0502020104020203" pitchFamily="34" charset="0"/>
              </a:rPr>
              <a:t>a</a:t>
            </a:r>
            <a:r>
              <a:rPr lang="en-IN" dirty="0" smtClean="0">
                <a:latin typeface="Gill Sans MT" panose="020B0502020104020203" pitchFamily="34" charset="0"/>
              </a:rPr>
              <a:t> values</a:t>
            </a:r>
            <a:endParaRPr lang="en-IN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4158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000" dirty="0" smtClean="0">
                <a:latin typeface="Gill Sans MT" panose="020B0502020104020203" pitchFamily="34" charset="0"/>
              </a:rPr>
              <a:t>Sulphite oxidation technique</a:t>
            </a:r>
          </a:p>
          <a:p>
            <a:pPr>
              <a:lnSpc>
                <a:spcPct val="200000"/>
              </a:lnSpc>
            </a:pPr>
            <a:r>
              <a:rPr lang="en-IN" sz="2000" dirty="0" smtClean="0">
                <a:latin typeface="Gill Sans MT" panose="020B0502020104020203" pitchFamily="34" charset="0"/>
              </a:rPr>
              <a:t>Gassing out technique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IN" sz="2000" dirty="0" smtClean="0">
                <a:latin typeface="Gill Sans MT" panose="020B0502020104020203" pitchFamily="34" charset="0"/>
              </a:rPr>
              <a:t>Static method of gassing out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IN" sz="2000" dirty="0" smtClean="0">
                <a:latin typeface="Gill Sans MT" panose="020B0502020104020203" pitchFamily="34" charset="0"/>
              </a:rPr>
              <a:t>Dynamic method of gassing out</a:t>
            </a:r>
          </a:p>
          <a:p>
            <a:pPr>
              <a:lnSpc>
                <a:spcPct val="200000"/>
              </a:lnSpc>
            </a:pPr>
            <a:r>
              <a:rPr lang="en-IN" sz="2000" dirty="0" smtClean="0">
                <a:latin typeface="Gill Sans MT" panose="020B0502020104020203" pitchFamily="34" charset="0"/>
              </a:rPr>
              <a:t>Oxygen balance technique</a:t>
            </a:r>
          </a:p>
          <a:p>
            <a:pPr>
              <a:lnSpc>
                <a:spcPct val="200000"/>
              </a:lnSpc>
            </a:pPr>
            <a:endParaRPr lang="en-IN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873" y="94164"/>
            <a:ext cx="10515600" cy="1325563"/>
          </a:xfrm>
        </p:spPr>
        <p:txBody>
          <a:bodyPr/>
          <a:lstStyle/>
          <a:p>
            <a:r>
              <a:rPr lang="en-IN" dirty="0" err="1" smtClean="0">
                <a:latin typeface="Gill Sans MT" panose="020B0502020104020203" pitchFamily="34" charset="0"/>
              </a:rPr>
              <a:t>Sulfite</a:t>
            </a:r>
            <a:r>
              <a:rPr lang="en-IN" dirty="0" smtClean="0">
                <a:latin typeface="Gill Sans MT" panose="020B0502020104020203" pitchFamily="34" charset="0"/>
              </a:rPr>
              <a:t> oxidation technique</a:t>
            </a:r>
            <a:endParaRPr lang="en-IN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9727"/>
            <a:ext cx="11959389" cy="60639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latin typeface="Gill Sans MT" panose="020B0502020104020203" pitchFamily="34" charset="0"/>
              </a:rPr>
              <a:t>This technique </a:t>
            </a:r>
            <a:r>
              <a:rPr lang="en-IN" sz="2000" dirty="0" err="1" smtClean="0">
                <a:latin typeface="Gill Sans MT" panose="020B0502020104020203" pitchFamily="34" charset="0"/>
              </a:rPr>
              <a:t>doesnot</a:t>
            </a:r>
            <a:r>
              <a:rPr lang="en-IN" sz="2000" dirty="0" smtClean="0">
                <a:latin typeface="Gill Sans MT" panose="020B0502020104020203" pitchFamily="34" charset="0"/>
              </a:rPr>
              <a:t> require measurement of dissolved oxygen concentrations but relies on the rate of conversion of sodium sulphite to sodium sulphate in presence of copper or cobalt catalyst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Gill Sans MT" panose="020B0502020104020203" pitchFamily="34" charset="0"/>
              </a:rPr>
              <a:t>Na</a:t>
            </a:r>
            <a:r>
              <a:rPr lang="en-US" sz="2000" i="1" baseline="-25000" dirty="0">
                <a:latin typeface="Gill Sans MT" panose="020B0502020104020203" pitchFamily="34" charset="0"/>
              </a:rPr>
              <a:t>2</a:t>
            </a:r>
            <a:r>
              <a:rPr lang="en-US" sz="2000" i="1" dirty="0">
                <a:latin typeface="Gill Sans MT" panose="020B0502020104020203" pitchFamily="34" charset="0"/>
              </a:rPr>
              <a:t>S0</a:t>
            </a:r>
            <a:r>
              <a:rPr lang="en-US" sz="2000" i="1" baseline="-25000" dirty="0">
                <a:latin typeface="Gill Sans MT" panose="020B0502020104020203" pitchFamily="34" charset="0"/>
              </a:rPr>
              <a:t>3</a:t>
            </a:r>
            <a:r>
              <a:rPr lang="en-US" sz="2000" i="1" dirty="0">
                <a:latin typeface="Gill Sans MT" panose="020B0502020104020203" pitchFamily="34" charset="0"/>
              </a:rPr>
              <a:t> </a:t>
            </a:r>
            <a:r>
              <a:rPr lang="en-US" sz="2000" dirty="0">
                <a:latin typeface="Gill Sans MT" panose="020B0502020104020203" pitchFamily="34" charset="0"/>
              </a:rPr>
              <a:t>+ </a:t>
            </a:r>
            <a:r>
              <a:rPr lang="en-US" sz="2000" i="1" dirty="0">
                <a:latin typeface="Gill Sans MT" panose="020B0502020104020203" pitchFamily="34" charset="0"/>
              </a:rPr>
              <a:t>0.50</a:t>
            </a:r>
            <a:r>
              <a:rPr lang="en-US" sz="2000" i="1" baseline="-25000" dirty="0">
                <a:latin typeface="Gill Sans MT" panose="020B0502020104020203" pitchFamily="34" charset="0"/>
              </a:rPr>
              <a:t>2</a:t>
            </a:r>
            <a:r>
              <a:rPr lang="en-US" sz="2000" i="1" dirty="0">
                <a:latin typeface="Gill Sans MT" panose="020B0502020104020203" pitchFamily="34" charset="0"/>
              </a:rPr>
              <a:t> </a:t>
            </a:r>
            <a:r>
              <a:rPr lang="en-US" sz="2000" dirty="0">
                <a:latin typeface="Gill Sans MT" panose="020B0502020104020203" pitchFamily="34" charset="0"/>
              </a:rPr>
              <a:t>= </a:t>
            </a:r>
            <a:r>
              <a:rPr lang="en-US" sz="2000" i="1" dirty="0" smtClean="0">
                <a:latin typeface="Gill Sans MT" panose="020B0502020104020203" pitchFamily="34" charset="0"/>
              </a:rPr>
              <a:t>Na</a:t>
            </a:r>
            <a:r>
              <a:rPr lang="en-US" sz="2000" i="1" baseline="-25000" dirty="0" smtClean="0">
                <a:latin typeface="Gill Sans MT" panose="020B0502020104020203" pitchFamily="34" charset="0"/>
              </a:rPr>
              <a:t>2</a:t>
            </a:r>
            <a:r>
              <a:rPr lang="en-US" sz="2000" i="1" dirty="0" smtClean="0">
                <a:latin typeface="Gill Sans MT" panose="020B0502020104020203" pitchFamily="34" charset="0"/>
              </a:rPr>
              <a:t>S0</a:t>
            </a:r>
            <a:r>
              <a:rPr lang="en-US" sz="2000" i="1" baseline="-25000" dirty="0" smtClean="0">
                <a:latin typeface="Gill Sans MT" panose="020B0502020104020203" pitchFamily="34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Gill Sans MT" panose="020B0502020104020203" pitchFamily="34" charset="0"/>
              </a:rPr>
              <a:t>Since the dissolved oxygen concentration, is zero then the </a:t>
            </a:r>
            <a:r>
              <a:rPr lang="en-IN" sz="2000" dirty="0" err="1">
                <a:latin typeface="Gill Sans MT" panose="020B0502020104020203" pitchFamily="34" charset="0"/>
              </a:rPr>
              <a:t>K</a:t>
            </a:r>
            <a:r>
              <a:rPr lang="en-IN" sz="2000" baseline="-25000" dirty="0" err="1">
                <a:latin typeface="Gill Sans MT" panose="020B0502020104020203" pitchFamily="34" charset="0"/>
              </a:rPr>
              <a:t>L</a:t>
            </a:r>
            <a:r>
              <a:rPr lang="en-IN" sz="2000" dirty="0" err="1">
                <a:latin typeface="Gill Sans MT" panose="020B0502020104020203" pitchFamily="34" charset="0"/>
              </a:rPr>
              <a:t>a</a:t>
            </a:r>
            <a:r>
              <a:rPr lang="en-IN" sz="2000" dirty="0">
                <a:latin typeface="Gill Sans MT" panose="020B0502020104020203" pitchFamily="34" charset="0"/>
              </a:rPr>
              <a:t> </a:t>
            </a:r>
            <a:r>
              <a:rPr lang="en-US" sz="2000" dirty="0" smtClean="0">
                <a:latin typeface="Gill Sans MT" panose="020B0502020104020203" pitchFamily="34" charset="0"/>
              </a:rPr>
              <a:t>may </a:t>
            </a:r>
            <a:r>
              <a:rPr lang="en-US" sz="2000" dirty="0">
                <a:latin typeface="Gill Sans MT" panose="020B0502020104020203" pitchFamily="34" charset="0"/>
              </a:rPr>
              <a:t>then be  calculated from the equation: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Gill Sans MT" panose="020B0502020104020203" pitchFamily="34" charset="0"/>
              </a:rPr>
              <a:t>     </a:t>
            </a:r>
            <a:r>
              <a:rPr lang="en-US" sz="2000" dirty="0" err="1">
                <a:latin typeface="Gill Sans MT" panose="020B0502020104020203" pitchFamily="34" charset="0"/>
              </a:rPr>
              <a:t>dC</a:t>
            </a:r>
            <a:r>
              <a:rPr lang="en-US" sz="2000" baseline="-25000" dirty="0" err="1">
                <a:latin typeface="Gill Sans MT" panose="020B0502020104020203" pitchFamily="34" charset="0"/>
              </a:rPr>
              <a:t>L</a:t>
            </a:r>
            <a:r>
              <a:rPr lang="en-US" sz="2000" dirty="0">
                <a:latin typeface="Gill Sans MT" panose="020B0502020104020203" pitchFamily="34" charset="0"/>
              </a:rPr>
              <a:t> / </a:t>
            </a:r>
            <a:r>
              <a:rPr lang="en-US" sz="2000" dirty="0" err="1">
                <a:latin typeface="Gill Sans MT" panose="020B0502020104020203" pitchFamily="34" charset="0"/>
              </a:rPr>
              <a:t>dt</a:t>
            </a:r>
            <a:r>
              <a:rPr lang="en-US" sz="2000" dirty="0">
                <a:latin typeface="Gill Sans MT" panose="020B0502020104020203" pitchFamily="34" charset="0"/>
              </a:rPr>
              <a:t> = OTR= </a:t>
            </a:r>
            <a:r>
              <a:rPr lang="en-US" sz="2000" dirty="0" err="1">
                <a:latin typeface="Gill Sans MT" panose="020B0502020104020203" pitchFamily="34" charset="0"/>
              </a:rPr>
              <a:t>K</a:t>
            </a:r>
            <a:r>
              <a:rPr lang="en-US" sz="2000" baseline="-25000" dirty="0" err="1">
                <a:latin typeface="Gill Sans MT" panose="020B0502020104020203" pitchFamily="34" charset="0"/>
              </a:rPr>
              <a:t>L</a:t>
            </a:r>
            <a:r>
              <a:rPr lang="en-US" sz="2000" dirty="0" err="1">
                <a:latin typeface="Gill Sans MT" panose="020B0502020104020203" pitchFamily="34" charset="0"/>
              </a:rPr>
              <a:t>a</a:t>
            </a:r>
            <a:r>
              <a:rPr lang="en-US" sz="2000" i="1" dirty="0">
                <a:latin typeface="Gill Sans MT" panose="020B0502020104020203" pitchFamily="34" charset="0"/>
              </a:rPr>
              <a:t> </a:t>
            </a:r>
            <a:r>
              <a:rPr lang="en-US" sz="2000" dirty="0">
                <a:latin typeface="Gill Sans MT" panose="020B0502020104020203" pitchFamily="34" charset="0"/>
              </a:rPr>
              <a:t>. C*                 (</a:t>
            </a:r>
            <a:r>
              <a:rPr lang="en-US" sz="2000" dirty="0" err="1">
                <a:latin typeface="Gill Sans MT" panose="020B0502020104020203" pitchFamily="34" charset="0"/>
              </a:rPr>
              <a:t>i</a:t>
            </a:r>
            <a:r>
              <a:rPr lang="en-US" sz="2000" dirty="0">
                <a:latin typeface="Gill Sans MT" panose="020B0502020104020203" pitchFamily="34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endParaRPr lang="en-US" sz="2000" dirty="0">
              <a:latin typeface="Gill Sans MT" panose="020B0502020104020203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Gill Sans MT" panose="020B0502020104020203" pitchFamily="34" charset="0"/>
              </a:rPr>
              <a:t>            </a:t>
            </a:r>
            <a:r>
              <a:rPr lang="en-US" sz="2000" dirty="0" err="1">
                <a:latin typeface="Gill Sans MT" panose="020B0502020104020203" pitchFamily="34" charset="0"/>
              </a:rPr>
              <a:t>K</a:t>
            </a:r>
            <a:r>
              <a:rPr lang="en-US" sz="2000" baseline="-25000" dirty="0" err="1">
                <a:latin typeface="Gill Sans MT" panose="020B0502020104020203" pitchFamily="34" charset="0"/>
              </a:rPr>
              <a:t>L</a:t>
            </a:r>
            <a:r>
              <a:rPr lang="en-US" sz="2000" dirty="0" err="1">
                <a:latin typeface="Gill Sans MT" panose="020B0502020104020203" pitchFamily="34" charset="0"/>
              </a:rPr>
              <a:t>a</a:t>
            </a:r>
            <a:r>
              <a:rPr lang="en-US" sz="2000" dirty="0">
                <a:latin typeface="Gill Sans MT" panose="020B0502020104020203" pitchFamily="34" charset="0"/>
              </a:rPr>
              <a:t> = OTR/ C*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Gill Sans MT" panose="020B0502020104020203" pitchFamily="34" charset="0"/>
              </a:rPr>
              <a:t>where </a:t>
            </a:r>
            <a:r>
              <a:rPr lang="en-US" sz="2000" dirty="0">
                <a:latin typeface="Gill Sans MT" panose="020B0502020104020203" pitchFamily="34" charset="0"/>
              </a:rPr>
              <a:t>OTR is the oxygen </a:t>
            </a:r>
            <a:r>
              <a:rPr lang="en-US" sz="2000" dirty="0" smtClean="0">
                <a:latin typeface="Gill Sans MT" panose="020B0502020104020203" pitchFamily="34" charset="0"/>
              </a:rPr>
              <a:t>transfer rate</a:t>
            </a:r>
            <a:endParaRPr lang="en-IN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1377</Words>
  <Application>Microsoft Office PowerPoint</Application>
  <PresentationFormat>Widescreen</PresentationFormat>
  <Paragraphs>151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Alegreya</vt:lpstr>
      <vt:lpstr>Arial</vt:lpstr>
      <vt:lpstr>Calibri</vt:lpstr>
      <vt:lpstr>Calibri Light</vt:lpstr>
      <vt:lpstr>Cambria Math</vt:lpstr>
      <vt:lpstr>Gill Sans MT</vt:lpstr>
      <vt:lpstr>Times New Roman</vt:lpstr>
      <vt:lpstr>Wingdings</vt:lpstr>
      <vt:lpstr>Office Theme</vt:lpstr>
      <vt:lpstr>Aeration and agitation</vt:lpstr>
      <vt:lpstr>PowerPoint Presentation</vt:lpstr>
      <vt:lpstr>PowerPoint Presentation</vt:lpstr>
      <vt:lpstr>Oxygen Supply</vt:lpstr>
      <vt:lpstr>Transfer of oxygen from air to the cell</vt:lpstr>
      <vt:lpstr>PowerPoint Presentation</vt:lpstr>
      <vt:lpstr>PowerPoint Presentation</vt:lpstr>
      <vt:lpstr>Determination of KLa values</vt:lpstr>
      <vt:lpstr>Sulfite oxidation technique</vt:lpstr>
      <vt:lpstr>Gassing out technique</vt:lpstr>
      <vt:lpstr>Static method</vt:lpstr>
      <vt:lpstr>A plot of the In(C* - CL) against time of aeration, the slope of which equals -KLa.</vt:lpstr>
      <vt:lpstr>Fig.1.  Dynamic gassing out for the determination of KLa values.            Aeration was terminated at point A and recommenced at            point B.</vt:lpstr>
      <vt:lpstr>Dynamic gassing out method</vt:lpstr>
      <vt:lpstr>Fig. 2 . The dynamic method for determination of KLa values. The information is gleaned from Fig.1. by taking tangents of the curve, BC, at various values of CL'</vt:lpstr>
      <vt:lpstr>PowerPoint Presentation</vt:lpstr>
      <vt:lpstr>PowerPoint Presentation</vt:lpstr>
      <vt:lpstr> Oxygen-balance technique</vt:lpstr>
      <vt:lpstr>PowerPoint Presentation</vt:lpstr>
      <vt:lpstr>PowerPoint Presentation</vt:lpstr>
      <vt:lpstr>PowerPoint Presentation</vt:lpstr>
      <vt:lpstr>FACTORS AFFECTING KLa VALUES IN FERMENTATION VESSELS</vt:lpstr>
      <vt:lpstr>Growth Kinetics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Aeration and agitation</dc:title>
  <dc:creator>kruthi dhoria</dc:creator>
  <cp:lastModifiedBy>Dr.Devarai Santhosh</cp:lastModifiedBy>
  <cp:revision>43</cp:revision>
  <dcterms:created xsi:type="dcterms:W3CDTF">2018-10-31T10:50:12Z</dcterms:created>
  <dcterms:modified xsi:type="dcterms:W3CDTF">2020-10-19T15:27:15Z</dcterms:modified>
</cp:coreProperties>
</file>