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1"/>
  </p:notesMasterIdLst>
  <p:sldIdLst>
    <p:sldId id="256" r:id="rId2"/>
    <p:sldId id="257" r:id="rId3"/>
    <p:sldId id="304" r:id="rId4"/>
    <p:sldId id="305" r:id="rId5"/>
    <p:sldId id="306" r:id="rId6"/>
    <p:sldId id="307" r:id="rId7"/>
    <p:sldId id="308" r:id="rId8"/>
    <p:sldId id="309" r:id="rId9"/>
    <p:sldId id="30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8E3C5C-01A0-014F-8412-433534710749}" type="datetimeFigureOut">
              <a:rPr lang="en-US" smtClean="0"/>
              <a:t>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1F1AD-1BA3-0D47-BE81-5C6C7BD34E4E}" type="slidenum">
              <a:rPr lang="en-US" smtClean="0"/>
              <a:t>‹#›</a:t>
            </a:fld>
            <a:endParaRPr lang="en-US"/>
          </a:p>
        </p:txBody>
      </p:sp>
    </p:spTree>
    <p:extLst>
      <p:ext uri="{BB962C8B-B14F-4D97-AF65-F5344CB8AC3E}">
        <p14:creationId xmlns:p14="http://schemas.microsoft.com/office/powerpoint/2010/main" val="2815081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8AAD9F-9A17-4263-A08D-026E0E6A91D6}" type="slidenum">
              <a:rPr lang="en-US" smtClean="0"/>
              <a:pPr/>
              <a:t>9</a:t>
            </a:fld>
            <a:endParaRPr lang="en-US" dirty="0"/>
          </a:p>
        </p:txBody>
      </p:sp>
    </p:spTree>
    <p:extLst>
      <p:ext uri="{BB962C8B-B14F-4D97-AF65-F5344CB8AC3E}">
        <p14:creationId xmlns:p14="http://schemas.microsoft.com/office/powerpoint/2010/main" val="4132974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1/20/2022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1/20/2022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1/20/2022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1/20/2022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EFA3-4032-4261-91F5-7925DEE10203}"/>
              </a:ext>
            </a:extLst>
          </p:cNvPr>
          <p:cNvSpPr>
            <a:spLocks noGrp="1"/>
          </p:cNvSpPr>
          <p:nvPr>
            <p:ph type="ctrTitle"/>
          </p:nvPr>
        </p:nvSpPr>
        <p:spPr/>
        <p:txBody>
          <a:bodyPr>
            <a:normAutofit fontScale="90000"/>
          </a:bodyPr>
          <a:lstStyle/>
          <a:p>
            <a:r>
              <a:rPr lang="en-GB" dirty="0"/>
              <a:t>Prediction of Credit Card defaults Using Machine Learning </a:t>
            </a:r>
          </a:p>
        </p:txBody>
      </p:sp>
      <p:sp>
        <p:nvSpPr>
          <p:cNvPr id="3" name="Subtitle 2">
            <a:extLst>
              <a:ext uri="{FF2B5EF4-FFF2-40B4-BE49-F238E27FC236}">
                <a16:creationId xmlns:a16="http://schemas.microsoft.com/office/drawing/2014/main" id="{22A90921-1C2E-49BD-9DC2-349A1EB32F15}"/>
              </a:ext>
            </a:extLst>
          </p:cNvPr>
          <p:cNvSpPr>
            <a:spLocks noGrp="1"/>
          </p:cNvSpPr>
          <p:nvPr>
            <p:ph type="subTitle" idx="1"/>
          </p:nvPr>
        </p:nvSpPr>
        <p:spPr>
          <a:xfrm>
            <a:off x="7324898" y="4576832"/>
            <a:ext cx="4513475" cy="1645920"/>
          </a:xfrm>
        </p:spPr>
        <p:txBody>
          <a:bodyPr>
            <a:normAutofit/>
          </a:bodyPr>
          <a:lstStyle/>
          <a:p>
            <a:pPr algn="r"/>
            <a:r>
              <a:rPr lang="fr-FR" dirty="0"/>
              <a:t>Module: Computer Science &amp; Digital Technologies Project</a:t>
            </a:r>
          </a:p>
          <a:p>
            <a:pPr algn="r"/>
            <a:r>
              <a:rPr lang="en-GB" dirty="0"/>
              <a:t>Student ID: </a:t>
            </a:r>
            <a:r>
              <a:rPr lang="en-GB" dirty="0" err="1"/>
              <a:t>xxxx</a:t>
            </a:r>
            <a:endParaRPr lang="en-GB" dirty="0"/>
          </a:p>
          <a:p>
            <a:pPr algn="r"/>
            <a:r>
              <a:rPr lang="en-GB" dirty="0"/>
              <a:t>Name: Mahesh Adithya</a:t>
            </a:r>
          </a:p>
        </p:txBody>
      </p:sp>
      <p:sp>
        <p:nvSpPr>
          <p:cNvPr id="4" name="Subtitle 2">
            <a:extLst>
              <a:ext uri="{FF2B5EF4-FFF2-40B4-BE49-F238E27FC236}">
                <a16:creationId xmlns:a16="http://schemas.microsoft.com/office/drawing/2014/main" id="{E4E7DD22-3202-4464-8693-FF4603C1CFB7}"/>
              </a:ext>
            </a:extLst>
          </p:cNvPr>
          <p:cNvSpPr txBox="1">
            <a:spLocks/>
          </p:cNvSpPr>
          <p:nvPr/>
        </p:nvSpPr>
        <p:spPr>
          <a:xfrm>
            <a:off x="2509626" y="1741897"/>
            <a:ext cx="7172747" cy="1090081"/>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GB" dirty="0"/>
              <a:t>Programme title</a:t>
            </a:r>
          </a:p>
        </p:txBody>
      </p:sp>
      <p:pic>
        <p:nvPicPr>
          <p:cNvPr id="6" name="Picture 5" descr="A black sign with white text&#10;&#10;Description automatically generated">
            <a:extLst>
              <a:ext uri="{FF2B5EF4-FFF2-40B4-BE49-F238E27FC236}">
                <a16:creationId xmlns:a16="http://schemas.microsoft.com/office/drawing/2014/main" id="{3C517EE0-42A9-4C2E-A2FE-FD4789697584}"/>
              </a:ext>
            </a:extLst>
          </p:cNvPr>
          <p:cNvPicPr>
            <a:picLocks noChangeAspect="1"/>
          </p:cNvPicPr>
          <p:nvPr/>
        </p:nvPicPr>
        <p:blipFill>
          <a:blip r:embed="rId2"/>
          <a:stretch>
            <a:fillRect/>
          </a:stretch>
        </p:blipFill>
        <p:spPr>
          <a:xfrm>
            <a:off x="1600200" y="4576832"/>
            <a:ext cx="5424456" cy="1645920"/>
          </a:xfrm>
          <a:prstGeom prst="rect">
            <a:avLst/>
          </a:prstGeom>
        </p:spPr>
      </p:pic>
    </p:spTree>
    <p:extLst>
      <p:ext uri="{BB962C8B-B14F-4D97-AF65-F5344CB8AC3E}">
        <p14:creationId xmlns:p14="http://schemas.microsoft.com/office/powerpoint/2010/main" val="3577614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8C33-E267-4B58-B70C-CC4CCB6474C4}"/>
              </a:ext>
            </a:extLst>
          </p:cNvPr>
          <p:cNvSpPr>
            <a:spLocks noGrp="1"/>
          </p:cNvSpPr>
          <p:nvPr>
            <p:ph type="title"/>
          </p:nvPr>
        </p:nvSpPr>
        <p:spPr>
          <a:xfrm>
            <a:off x="2309966" y="340916"/>
            <a:ext cx="7729728" cy="1046100"/>
          </a:xfrm>
        </p:spPr>
        <p:txBody>
          <a:bodyPr/>
          <a:lstStyle/>
          <a:p>
            <a:r>
              <a:rPr lang="en-GB"/>
              <a:t>The research aims and objectives</a:t>
            </a:r>
            <a:endParaRPr lang="en-GB" dirty="0"/>
          </a:p>
        </p:txBody>
      </p:sp>
      <p:sp>
        <p:nvSpPr>
          <p:cNvPr id="4" name="Subtitle 2">
            <a:extLst>
              <a:ext uri="{FF2B5EF4-FFF2-40B4-BE49-F238E27FC236}">
                <a16:creationId xmlns:a16="http://schemas.microsoft.com/office/drawing/2014/main" id="{049FA374-9676-4B19-AF92-6791DA8363B7}"/>
              </a:ext>
            </a:extLst>
          </p:cNvPr>
          <p:cNvSpPr txBox="1">
            <a:spLocks/>
          </p:cNvSpPr>
          <p:nvPr/>
        </p:nvSpPr>
        <p:spPr>
          <a:xfrm>
            <a:off x="1414572" y="1880068"/>
            <a:ext cx="9373929" cy="4116695"/>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GB" sz="1600" b="1" dirty="0"/>
              <a:t>The research main objective is:</a:t>
            </a:r>
          </a:p>
          <a:p>
            <a:pPr marL="0" indent="0">
              <a:buNone/>
            </a:pPr>
            <a:r>
              <a:rPr lang="en-US" sz="1600" dirty="0"/>
              <a:t>to develop a model that would help to ensure to make better decisions to reduce the risks of banks due to credit card defaults. </a:t>
            </a:r>
          </a:p>
          <a:p>
            <a:pPr marL="0" indent="0">
              <a:buNone/>
            </a:pPr>
            <a:r>
              <a:rPr lang="en-US" sz="1600" b="1" dirty="0"/>
              <a:t>To obtain the primary aim of this study the following objectives should be achieved:</a:t>
            </a:r>
          </a:p>
          <a:p>
            <a:r>
              <a:rPr lang="en-US" sz="1600" dirty="0"/>
              <a:t>To understand the factors that influence credit card spending among consumers </a:t>
            </a:r>
          </a:p>
          <a:p>
            <a:r>
              <a:rPr lang="en-US" sz="1600" dirty="0"/>
              <a:t>To understand the factors that can lead to credit card defaults </a:t>
            </a:r>
          </a:p>
          <a:p>
            <a:r>
              <a:rPr lang="en-US" sz="1600" dirty="0"/>
              <a:t>To develop a system for the purpose to predict credit card defaults that would help to reduce the risks. </a:t>
            </a:r>
          </a:p>
          <a:p>
            <a:r>
              <a:rPr lang="en-US" sz="1600" dirty="0"/>
              <a:t>To develop a model with the use of machine learning algorithms that would help the bank to make effective decisions to reduce credit card defaults  </a:t>
            </a:r>
          </a:p>
          <a:p>
            <a:r>
              <a:rPr lang="en-US" sz="1600" dirty="0"/>
              <a:t>To complete the research and the development of the model as per schedule and timeframe and allotted budget. </a:t>
            </a:r>
          </a:p>
          <a:p>
            <a:pPr marL="0" indent="0">
              <a:buNone/>
            </a:pPr>
            <a:endParaRPr lang="en-GB" sz="1600" dirty="0"/>
          </a:p>
        </p:txBody>
      </p:sp>
      <p:sp>
        <p:nvSpPr>
          <p:cNvPr id="5" name="Rectangle 4">
            <a:extLst>
              <a:ext uri="{FF2B5EF4-FFF2-40B4-BE49-F238E27FC236}">
                <a16:creationId xmlns:a16="http://schemas.microsoft.com/office/drawing/2014/main" id="{DA3157B9-688C-4D0F-9779-952D792665FC}"/>
              </a:ext>
            </a:extLst>
          </p:cNvPr>
          <p:cNvSpPr/>
          <p:nvPr/>
        </p:nvSpPr>
        <p:spPr>
          <a:xfrm>
            <a:off x="11334307" y="5940056"/>
            <a:ext cx="524540" cy="5245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endParaRPr lang="en-GB" dirty="0"/>
          </a:p>
        </p:txBody>
      </p:sp>
    </p:spTree>
    <p:extLst>
      <p:ext uri="{BB962C8B-B14F-4D97-AF65-F5344CB8AC3E}">
        <p14:creationId xmlns:p14="http://schemas.microsoft.com/office/powerpoint/2010/main" val="3373492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EB8F-7CE7-4941-8182-ABA553EF7A32}"/>
              </a:ext>
            </a:extLst>
          </p:cNvPr>
          <p:cNvSpPr>
            <a:spLocks noGrp="1"/>
          </p:cNvSpPr>
          <p:nvPr>
            <p:ph type="title"/>
          </p:nvPr>
        </p:nvSpPr>
        <p:spPr>
          <a:xfrm>
            <a:off x="798576" y="233923"/>
            <a:ext cx="4486656" cy="1141497"/>
          </a:xfrm>
        </p:spPr>
        <p:txBody>
          <a:bodyPr/>
          <a:lstStyle/>
          <a:p>
            <a:r>
              <a:rPr lang="en-IN" dirty="0"/>
              <a:t>Problem statement</a:t>
            </a:r>
          </a:p>
        </p:txBody>
      </p:sp>
      <p:sp>
        <p:nvSpPr>
          <p:cNvPr id="3" name="Content Placeholder 2">
            <a:extLst>
              <a:ext uri="{FF2B5EF4-FFF2-40B4-BE49-F238E27FC236}">
                <a16:creationId xmlns:a16="http://schemas.microsoft.com/office/drawing/2014/main" id="{FAEB8BC8-C763-4F22-9E83-6E933EF55928}"/>
              </a:ext>
            </a:extLst>
          </p:cNvPr>
          <p:cNvSpPr>
            <a:spLocks noGrp="1"/>
          </p:cNvSpPr>
          <p:nvPr>
            <p:ph idx="1"/>
          </p:nvPr>
        </p:nvSpPr>
        <p:spPr/>
        <p:txBody>
          <a:bodyPr>
            <a:normAutofit lnSpcReduction="10000"/>
          </a:bodyPr>
          <a:lstStyle/>
          <a:p>
            <a:r>
              <a:rPr lang="en-US" dirty="0"/>
              <a:t>In the era of increased access to credit, it is important towards understanding the consequences to take unsecured consumer debts. </a:t>
            </a:r>
          </a:p>
          <a:p>
            <a:r>
              <a:rPr lang="en-US" dirty="0"/>
              <a:t>Credit is a limit or a special form of money that is unique, fully convertible or exchangeable with other forms of currency.</a:t>
            </a:r>
          </a:p>
          <a:p>
            <a:pPr lvl="1"/>
            <a:r>
              <a:rPr lang="en-US" dirty="0"/>
              <a:t>In short, credit is both a resource and also a liability that would require future payments to be made with interest. Thus, it is risky and uncertain. </a:t>
            </a:r>
          </a:p>
          <a:p>
            <a:pPr lvl="1"/>
            <a:r>
              <a:rPr lang="en-US" dirty="0"/>
              <a:t>These aspects are a part of the credit card business to carry out with the business of unsecured debts that leads to defaults</a:t>
            </a:r>
          </a:p>
          <a:p>
            <a:r>
              <a:rPr lang="en-US" dirty="0"/>
              <a:t>Defaults happen when the borrower is not able to make convenient payments, or the consumer misses the payments, dodges or quits to make payments of the credit purchases. </a:t>
            </a:r>
          </a:p>
          <a:p>
            <a:endParaRPr lang="en-IN" dirty="0"/>
          </a:p>
        </p:txBody>
      </p:sp>
      <p:pic>
        <p:nvPicPr>
          <p:cNvPr id="5" name="Picture 4" descr="Credit Card Statistics [Updated August 2021] Shift Processing">
            <a:extLst>
              <a:ext uri="{FF2B5EF4-FFF2-40B4-BE49-F238E27FC236}">
                <a16:creationId xmlns:a16="http://schemas.microsoft.com/office/drawing/2014/main" id="{EE423CAC-EC06-4013-A80C-331BA13949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7056" y="1674048"/>
            <a:ext cx="5943600" cy="2912745"/>
          </a:xfrm>
          <a:prstGeom prst="rect">
            <a:avLst/>
          </a:prstGeom>
          <a:noFill/>
          <a:ln>
            <a:noFill/>
          </a:ln>
        </p:spPr>
      </p:pic>
      <p:sp>
        <p:nvSpPr>
          <p:cNvPr id="9" name="TextBox 8">
            <a:extLst>
              <a:ext uri="{FF2B5EF4-FFF2-40B4-BE49-F238E27FC236}">
                <a16:creationId xmlns:a16="http://schemas.microsoft.com/office/drawing/2014/main" id="{070AC7E0-4273-4604-A419-17B6AFD865DD}"/>
              </a:ext>
            </a:extLst>
          </p:cNvPr>
          <p:cNvSpPr txBox="1"/>
          <p:nvPr/>
        </p:nvSpPr>
        <p:spPr>
          <a:xfrm>
            <a:off x="389553" y="4700755"/>
            <a:ext cx="6097554" cy="369332"/>
          </a:xfrm>
          <a:prstGeom prst="rect">
            <a:avLst/>
          </a:prstGeom>
          <a:noFill/>
        </p:spPr>
        <p:txBody>
          <a:bodyPr wrap="square">
            <a:spAutoFit/>
          </a:bodyPr>
          <a:lstStyle/>
          <a:p>
            <a:r>
              <a:rPr lang="en-IN" dirty="0"/>
              <a:t>Figure 1: Average Credit Card debts in top 10 countries </a:t>
            </a:r>
          </a:p>
        </p:txBody>
      </p:sp>
    </p:spTree>
    <p:extLst>
      <p:ext uri="{BB962C8B-B14F-4D97-AF65-F5344CB8AC3E}">
        <p14:creationId xmlns:p14="http://schemas.microsoft.com/office/powerpoint/2010/main" val="1776058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EB5B-607E-4C3E-9E08-73673F8E0F22}"/>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B9F6900C-8657-40D9-A138-05A48A8ABDDE}"/>
              </a:ext>
            </a:extLst>
          </p:cNvPr>
          <p:cNvSpPr>
            <a:spLocks noGrp="1"/>
          </p:cNvSpPr>
          <p:nvPr>
            <p:ph idx="1"/>
          </p:nvPr>
        </p:nvSpPr>
        <p:spPr/>
        <p:txBody>
          <a:bodyPr/>
          <a:lstStyle/>
          <a:p>
            <a:r>
              <a:rPr lang="en-US" dirty="0"/>
              <a:t>The banks are required to understand the factors for defaults and can segregate between good customers and bad customers to make an effective decision for the credit card portfolio. </a:t>
            </a:r>
          </a:p>
          <a:p>
            <a:r>
              <a:rPr lang="en-US" dirty="0"/>
              <a:t>The banks and financial institutions are required to develop a system for the organization to predict the most likely credit card defaults. </a:t>
            </a:r>
          </a:p>
          <a:p>
            <a:r>
              <a:rPr lang="en-US" dirty="0"/>
              <a:t>The system is towards the development of a credit card risk model that would help to understand the probability of the customers likely to pay back. </a:t>
            </a:r>
          </a:p>
          <a:p>
            <a:r>
              <a:rPr lang="en-US" dirty="0"/>
              <a:t>The model is to be developed by the use of machine learning algorithms.</a:t>
            </a:r>
            <a:endParaRPr lang="en-IN" dirty="0"/>
          </a:p>
        </p:txBody>
      </p:sp>
    </p:spTree>
    <p:extLst>
      <p:ext uri="{BB962C8B-B14F-4D97-AF65-F5344CB8AC3E}">
        <p14:creationId xmlns:p14="http://schemas.microsoft.com/office/powerpoint/2010/main" val="58817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D6977-F117-4BFA-8AB2-AF57BE09DA11}"/>
              </a:ext>
            </a:extLst>
          </p:cNvPr>
          <p:cNvSpPr>
            <a:spLocks noGrp="1"/>
          </p:cNvSpPr>
          <p:nvPr>
            <p:ph type="title"/>
          </p:nvPr>
        </p:nvSpPr>
        <p:spPr/>
        <p:txBody>
          <a:bodyPr/>
          <a:lstStyle/>
          <a:p>
            <a:r>
              <a:rPr lang="en-IN" dirty="0"/>
              <a:t>Significance of Research</a:t>
            </a:r>
          </a:p>
        </p:txBody>
      </p:sp>
      <p:sp>
        <p:nvSpPr>
          <p:cNvPr id="3" name="Content Placeholder 2">
            <a:extLst>
              <a:ext uri="{FF2B5EF4-FFF2-40B4-BE49-F238E27FC236}">
                <a16:creationId xmlns:a16="http://schemas.microsoft.com/office/drawing/2014/main" id="{F7DC323E-C815-42F1-87F3-3C629454B046}"/>
              </a:ext>
            </a:extLst>
          </p:cNvPr>
          <p:cNvSpPr>
            <a:spLocks noGrp="1"/>
          </p:cNvSpPr>
          <p:nvPr>
            <p:ph idx="1"/>
          </p:nvPr>
        </p:nvSpPr>
        <p:spPr/>
        <p:txBody>
          <a:bodyPr/>
          <a:lstStyle/>
          <a:p>
            <a:r>
              <a:rPr lang="en-US" dirty="0"/>
              <a:t>The development of credit card risk model using machine learning algorithms helps to</a:t>
            </a:r>
          </a:p>
          <a:p>
            <a:pPr lvl="1"/>
            <a:r>
              <a:rPr lang="en-US" dirty="0" err="1"/>
              <a:t>Analyse</a:t>
            </a:r>
            <a:r>
              <a:rPr lang="en-US" dirty="0"/>
              <a:t> and investigate the transaction of the credit card holders, the history of credit and other types of data</a:t>
            </a:r>
          </a:p>
          <a:p>
            <a:pPr lvl="1"/>
            <a:r>
              <a:rPr lang="en-US" dirty="0"/>
              <a:t>Improves the credit card default detection performance over time</a:t>
            </a:r>
          </a:p>
          <a:p>
            <a:pPr lvl="1"/>
            <a:r>
              <a:rPr lang="en-IN" dirty="0"/>
              <a:t>The banks and financial institutions can </a:t>
            </a:r>
            <a:r>
              <a:rPr lang="en-US" dirty="0"/>
              <a:t>understand the factors for credit card defaults</a:t>
            </a:r>
          </a:p>
          <a:p>
            <a:pPr lvl="1"/>
            <a:r>
              <a:rPr lang="en-US" dirty="0"/>
              <a:t>They can segregate between good customers and bad customers to make an effective decision for the credit card portfolio</a:t>
            </a:r>
            <a:endParaRPr lang="en-IN" dirty="0"/>
          </a:p>
        </p:txBody>
      </p:sp>
    </p:spTree>
    <p:extLst>
      <p:ext uri="{BB962C8B-B14F-4D97-AF65-F5344CB8AC3E}">
        <p14:creationId xmlns:p14="http://schemas.microsoft.com/office/powerpoint/2010/main" val="97286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378D-E314-4FB7-9BDD-F9E4AC9406CF}"/>
              </a:ext>
            </a:extLst>
          </p:cNvPr>
          <p:cNvSpPr>
            <a:spLocks noGrp="1"/>
          </p:cNvSpPr>
          <p:nvPr>
            <p:ph type="title"/>
          </p:nvPr>
        </p:nvSpPr>
        <p:spPr/>
        <p:txBody>
          <a:bodyPr/>
          <a:lstStyle/>
          <a:p>
            <a:r>
              <a:rPr lang="en-IN" dirty="0"/>
              <a:t>Research Methodology </a:t>
            </a:r>
          </a:p>
        </p:txBody>
      </p:sp>
      <p:sp>
        <p:nvSpPr>
          <p:cNvPr id="4" name="Content Placeholder 3">
            <a:extLst>
              <a:ext uri="{FF2B5EF4-FFF2-40B4-BE49-F238E27FC236}">
                <a16:creationId xmlns:a16="http://schemas.microsoft.com/office/drawing/2014/main" id="{71BD928D-91C6-432B-9FE1-03C8F89AB03B}"/>
              </a:ext>
            </a:extLst>
          </p:cNvPr>
          <p:cNvSpPr>
            <a:spLocks noGrp="1"/>
          </p:cNvSpPr>
          <p:nvPr>
            <p:ph sz="half" idx="1"/>
          </p:nvPr>
        </p:nvSpPr>
        <p:spPr/>
        <p:txBody>
          <a:bodyPr>
            <a:normAutofit fontScale="92500" lnSpcReduction="10000"/>
          </a:bodyPr>
          <a:lstStyle/>
          <a:p>
            <a:r>
              <a:rPr lang="en-IN" dirty="0"/>
              <a:t>Secondary Research</a:t>
            </a:r>
          </a:p>
          <a:p>
            <a:pPr lvl="1"/>
            <a:r>
              <a:rPr lang="en-IN" dirty="0"/>
              <a:t>Conducted literature review to understand the related works of predicting credit card default customers</a:t>
            </a:r>
          </a:p>
          <a:p>
            <a:pPr lvl="1"/>
            <a:r>
              <a:rPr lang="en-IN" dirty="0"/>
              <a:t>Data is collected from various data sources including</a:t>
            </a:r>
          </a:p>
          <a:p>
            <a:pPr lvl="3"/>
            <a:r>
              <a:rPr lang="en-IN" dirty="0"/>
              <a:t>Journal articles</a:t>
            </a:r>
          </a:p>
          <a:p>
            <a:pPr lvl="3"/>
            <a:r>
              <a:rPr lang="en-IN" dirty="0"/>
              <a:t>Published public and private reports</a:t>
            </a:r>
          </a:p>
          <a:p>
            <a:pPr lvl="3"/>
            <a:r>
              <a:rPr lang="en-IN" dirty="0"/>
              <a:t>Conference papers</a:t>
            </a:r>
          </a:p>
          <a:p>
            <a:pPr lvl="3"/>
            <a:r>
              <a:rPr lang="en-IN" dirty="0" err="1"/>
              <a:t>Websources</a:t>
            </a:r>
            <a:endParaRPr lang="en-IN" dirty="0"/>
          </a:p>
        </p:txBody>
      </p:sp>
      <p:sp>
        <p:nvSpPr>
          <p:cNvPr id="5" name="Content Placeholder 4">
            <a:extLst>
              <a:ext uri="{FF2B5EF4-FFF2-40B4-BE49-F238E27FC236}">
                <a16:creationId xmlns:a16="http://schemas.microsoft.com/office/drawing/2014/main" id="{102CFA1F-B4B4-4B9E-B2D9-1147C14B65BA}"/>
              </a:ext>
            </a:extLst>
          </p:cNvPr>
          <p:cNvSpPr>
            <a:spLocks noGrp="1"/>
          </p:cNvSpPr>
          <p:nvPr>
            <p:ph sz="half" idx="2"/>
          </p:nvPr>
        </p:nvSpPr>
        <p:spPr/>
        <p:txBody>
          <a:bodyPr>
            <a:normAutofit fontScale="92500" lnSpcReduction="10000"/>
          </a:bodyPr>
          <a:lstStyle/>
          <a:p>
            <a:r>
              <a:rPr lang="en-IN" dirty="0"/>
              <a:t>Implemented Machine Learning Models using</a:t>
            </a:r>
          </a:p>
          <a:p>
            <a:pPr lvl="1"/>
            <a:r>
              <a:rPr lang="en-IN" dirty="0"/>
              <a:t>Logistic Regression Algorithm</a:t>
            </a:r>
          </a:p>
          <a:p>
            <a:pPr lvl="1"/>
            <a:r>
              <a:rPr lang="en-IN" dirty="0"/>
              <a:t>Decision Tree Algorithm</a:t>
            </a:r>
          </a:p>
          <a:p>
            <a:pPr lvl="1"/>
            <a:r>
              <a:rPr lang="en-IN" dirty="0"/>
              <a:t>Support Vector Machines (SVM) algorithm</a:t>
            </a:r>
          </a:p>
          <a:p>
            <a:r>
              <a:rPr lang="en-IN" dirty="0"/>
              <a:t>ML Models are used to</a:t>
            </a:r>
          </a:p>
          <a:p>
            <a:pPr lvl="1"/>
            <a:r>
              <a:rPr lang="en-IN" dirty="0"/>
              <a:t>Understand credit card defaults risks</a:t>
            </a:r>
          </a:p>
          <a:p>
            <a:pPr lvl="1"/>
            <a:r>
              <a:rPr lang="en-IN" dirty="0"/>
              <a:t>Help banks and financial institutions to make effective decisions</a:t>
            </a:r>
          </a:p>
          <a:p>
            <a:pPr lvl="1"/>
            <a:endParaRPr lang="en-IN" dirty="0"/>
          </a:p>
        </p:txBody>
      </p:sp>
    </p:spTree>
    <p:extLst>
      <p:ext uri="{BB962C8B-B14F-4D97-AF65-F5344CB8AC3E}">
        <p14:creationId xmlns:p14="http://schemas.microsoft.com/office/powerpoint/2010/main" val="4274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6668AB-EB82-45FB-B3CE-440B38203897}"/>
              </a:ext>
            </a:extLst>
          </p:cNvPr>
          <p:cNvSpPr>
            <a:spLocks noGrp="1"/>
          </p:cNvSpPr>
          <p:nvPr>
            <p:ph type="title"/>
          </p:nvPr>
        </p:nvSpPr>
        <p:spPr>
          <a:xfrm>
            <a:off x="841995" y="233923"/>
            <a:ext cx="4486656" cy="1141497"/>
          </a:xfrm>
        </p:spPr>
        <p:txBody>
          <a:bodyPr/>
          <a:lstStyle/>
          <a:p>
            <a:r>
              <a:rPr lang="en-IN" dirty="0"/>
              <a:t>Evaluation</a:t>
            </a:r>
          </a:p>
        </p:txBody>
      </p:sp>
      <p:graphicFrame>
        <p:nvGraphicFramePr>
          <p:cNvPr id="8" name="Content Placeholder 7">
            <a:extLst>
              <a:ext uri="{FF2B5EF4-FFF2-40B4-BE49-F238E27FC236}">
                <a16:creationId xmlns:a16="http://schemas.microsoft.com/office/drawing/2014/main" id="{16B9D720-13DC-49D0-B901-F397B6794B85}"/>
              </a:ext>
            </a:extLst>
          </p:cNvPr>
          <p:cNvGraphicFramePr>
            <a:graphicFrameLocks noGrp="1"/>
          </p:cNvGraphicFramePr>
          <p:nvPr>
            <p:ph idx="1"/>
            <p:extLst>
              <p:ext uri="{D42A27DB-BD31-4B8C-83A1-F6EECF244321}">
                <p14:modId xmlns:p14="http://schemas.microsoft.com/office/powerpoint/2010/main" val="4168383878"/>
              </p:ext>
            </p:extLst>
          </p:nvPr>
        </p:nvGraphicFramePr>
        <p:xfrm>
          <a:off x="6334548" y="166659"/>
          <a:ext cx="5580645" cy="2254602"/>
        </p:xfrm>
        <a:graphic>
          <a:graphicData uri="http://schemas.openxmlformats.org/drawingml/2006/table">
            <a:tbl>
              <a:tblPr firstRow="1" firstCol="1" bandRow="1">
                <a:tableStyleId>{5C22544A-7EE6-4342-B048-85BDC9FD1C3A}</a:tableStyleId>
              </a:tblPr>
              <a:tblGrid>
                <a:gridCol w="419665">
                  <a:extLst>
                    <a:ext uri="{9D8B030D-6E8A-4147-A177-3AD203B41FA5}">
                      <a16:colId xmlns:a16="http://schemas.microsoft.com/office/drawing/2014/main" val="3920789433"/>
                    </a:ext>
                  </a:extLst>
                </a:gridCol>
                <a:gridCol w="1000052">
                  <a:extLst>
                    <a:ext uri="{9D8B030D-6E8A-4147-A177-3AD203B41FA5}">
                      <a16:colId xmlns:a16="http://schemas.microsoft.com/office/drawing/2014/main" val="719060040"/>
                    </a:ext>
                  </a:extLst>
                </a:gridCol>
                <a:gridCol w="776826">
                  <a:extLst>
                    <a:ext uri="{9D8B030D-6E8A-4147-A177-3AD203B41FA5}">
                      <a16:colId xmlns:a16="http://schemas.microsoft.com/office/drawing/2014/main" val="1022192348"/>
                    </a:ext>
                  </a:extLst>
                </a:gridCol>
                <a:gridCol w="611638">
                  <a:extLst>
                    <a:ext uri="{9D8B030D-6E8A-4147-A177-3AD203B41FA5}">
                      <a16:colId xmlns:a16="http://schemas.microsoft.com/office/drawing/2014/main" val="3253991306"/>
                    </a:ext>
                  </a:extLst>
                </a:gridCol>
                <a:gridCol w="743342">
                  <a:extLst>
                    <a:ext uri="{9D8B030D-6E8A-4147-A177-3AD203B41FA5}">
                      <a16:colId xmlns:a16="http://schemas.microsoft.com/office/drawing/2014/main" val="2580021808"/>
                    </a:ext>
                  </a:extLst>
                </a:gridCol>
                <a:gridCol w="645122">
                  <a:extLst>
                    <a:ext uri="{9D8B030D-6E8A-4147-A177-3AD203B41FA5}">
                      <a16:colId xmlns:a16="http://schemas.microsoft.com/office/drawing/2014/main" val="1909523017"/>
                    </a:ext>
                  </a:extLst>
                </a:gridCol>
                <a:gridCol w="709858">
                  <a:extLst>
                    <a:ext uri="{9D8B030D-6E8A-4147-A177-3AD203B41FA5}">
                      <a16:colId xmlns:a16="http://schemas.microsoft.com/office/drawing/2014/main" val="1926204689"/>
                    </a:ext>
                  </a:extLst>
                </a:gridCol>
                <a:gridCol w="674142">
                  <a:extLst>
                    <a:ext uri="{9D8B030D-6E8A-4147-A177-3AD203B41FA5}">
                      <a16:colId xmlns:a16="http://schemas.microsoft.com/office/drawing/2014/main" val="1064011350"/>
                    </a:ext>
                  </a:extLst>
                </a:gridCol>
              </a:tblGrid>
              <a:tr h="244629">
                <a:tc>
                  <a:txBody>
                    <a:bodyPr/>
                    <a:lstStyle/>
                    <a:p>
                      <a:pPr algn="r">
                        <a:lnSpc>
                          <a:spcPct val="150000"/>
                        </a:lnSpc>
                        <a:spcAft>
                          <a:spcPts val="800"/>
                        </a:spcAft>
                      </a:pPr>
                      <a:r>
                        <a:rPr lang="en-IN" sz="1050">
                          <a:effectLst/>
                        </a:rPr>
                        <a:t>S No</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ctr">
                        <a:lnSpc>
                          <a:spcPct val="150000"/>
                        </a:lnSpc>
                        <a:spcAft>
                          <a:spcPts val="800"/>
                        </a:spcAft>
                      </a:pPr>
                      <a:r>
                        <a:rPr lang="en-IN" sz="1050">
                          <a:effectLst/>
                        </a:rPr>
                        <a:t>Algorithm</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gridSpan="2">
                  <a:txBody>
                    <a:bodyPr/>
                    <a:lstStyle/>
                    <a:p>
                      <a:pPr algn="ctr">
                        <a:lnSpc>
                          <a:spcPct val="150000"/>
                        </a:lnSpc>
                        <a:spcAft>
                          <a:spcPts val="800"/>
                        </a:spcAft>
                      </a:pPr>
                      <a:r>
                        <a:rPr lang="en-IN" sz="1050">
                          <a:effectLst/>
                        </a:rPr>
                        <a:t>Precision</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hMerge="1">
                  <a:txBody>
                    <a:bodyPr/>
                    <a:lstStyle/>
                    <a:p>
                      <a:endParaRPr lang="en-IN"/>
                    </a:p>
                  </a:txBody>
                  <a:tcPr/>
                </a:tc>
                <a:tc gridSpan="2">
                  <a:txBody>
                    <a:bodyPr/>
                    <a:lstStyle/>
                    <a:p>
                      <a:pPr algn="ctr">
                        <a:lnSpc>
                          <a:spcPct val="150000"/>
                        </a:lnSpc>
                        <a:spcAft>
                          <a:spcPts val="800"/>
                        </a:spcAft>
                      </a:pPr>
                      <a:r>
                        <a:rPr lang="en-IN" sz="1050">
                          <a:effectLst/>
                        </a:rPr>
                        <a:t>Recall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hMerge="1">
                  <a:txBody>
                    <a:bodyPr/>
                    <a:lstStyle/>
                    <a:p>
                      <a:endParaRPr lang="en-IN"/>
                    </a:p>
                  </a:txBody>
                  <a:tcPr/>
                </a:tc>
                <a:tc gridSpan="2">
                  <a:txBody>
                    <a:bodyPr/>
                    <a:lstStyle/>
                    <a:p>
                      <a:pPr algn="ctr">
                        <a:lnSpc>
                          <a:spcPct val="150000"/>
                        </a:lnSpc>
                        <a:spcAft>
                          <a:spcPts val="800"/>
                        </a:spcAft>
                      </a:pPr>
                      <a:r>
                        <a:rPr lang="en-IN" sz="1050">
                          <a:effectLst/>
                        </a:rPr>
                        <a:t>F1-Score</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hMerge="1">
                  <a:txBody>
                    <a:bodyPr/>
                    <a:lstStyle/>
                    <a:p>
                      <a:endParaRPr lang="en-IN"/>
                    </a:p>
                  </a:txBody>
                  <a:tcPr/>
                </a:tc>
                <a:extLst>
                  <a:ext uri="{0D108BD9-81ED-4DB2-BD59-A6C34878D82A}">
                    <a16:rowId xmlns:a16="http://schemas.microsoft.com/office/drawing/2014/main" val="922984975"/>
                  </a:ext>
                </a:extLst>
              </a:tr>
              <a:tr h="518480">
                <a:tc>
                  <a:txBody>
                    <a:bodyPr/>
                    <a:lstStyle/>
                    <a:p>
                      <a:pPr algn="ctr">
                        <a:lnSpc>
                          <a:spcPct val="150000"/>
                        </a:lnSpc>
                        <a:spcAft>
                          <a:spcPts val="800"/>
                        </a:spcAft>
                      </a:pPr>
                      <a:r>
                        <a:rPr lang="en-IN" sz="1050">
                          <a:effectLst/>
                        </a:rPr>
                        <a:t> </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ctr">
                        <a:lnSpc>
                          <a:spcPct val="150000"/>
                        </a:lnSpc>
                        <a:spcAft>
                          <a:spcPts val="800"/>
                        </a:spcAft>
                      </a:pPr>
                      <a:r>
                        <a:rPr lang="en-IN" sz="1050">
                          <a:effectLst/>
                        </a:rPr>
                        <a:t> </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ctr">
                        <a:lnSpc>
                          <a:spcPct val="150000"/>
                        </a:lnSpc>
                        <a:spcAft>
                          <a:spcPts val="800"/>
                        </a:spcAft>
                      </a:pPr>
                      <a:r>
                        <a:rPr lang="en-IN" sz="1050">
                          <a:effectLst/>
                        </a:rPr>
                        <a:t>Not Defaulter</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ctr">
                        <a:lnSpc>
                          <a:spcPct val="150000"/>
                        </a:lnSpc>
                        <a:spcAft>
                          <a:spcPts val="800"/>
                        </a:spcAft>
                      </a:pPr>
                      <a:r>
                        <a:rPr lang="en-IN" sz="1050">
                          <a:effectLst/>
                        </a:rPr>
                        <a:t>Defaulter</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ctr">
                        <a:lnSpc>
                          <a:spcPct val="150000"/>
                        </a:lnSpc>
                        <a:spcAft>
                          <a:spcPts val="800"/>
                        </a:spcAft>
                      </a:pPr>
                      <a:r>
                        <a:rPr lang="en-IN" sz="1050">
                          <a:effectLst/>
                        </a:rPr>
                        <a:t>Not Defaulter</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ctr">
                        <a:lnSpc>
                          <a:spcPct val="150000"/>
                        </a:lnSpc>
                        <a:spcAft>
                          <a:spcPts val="800"/>
                        </a:spcAft>
                      </a:pPr>
                      <a:r>
                        <a:rPr lang="en-IN" sz="1050">
                          <a:effectLst/>
                        </a:rPr>
                        <a:t>Defaulter</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ctr">
                        <a:lnSpc>
                          <a:spcPct val="150000"/>
                        </a:lnSpc>
                        <a:spcAft>
                          <a:spcPts val="800"/>
                        </a:spcAft>
                      </a:pPr>
                      <a:r>
                        <a:rPr lang="en-IN" sz="1050">
                          <a:effectLst/>
                        </a:rPr>
                        <a:t>Not Defaulter</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ctr">
                        <a:lnSpc>
                          <a:spcPct val="150000"/>
                        </a:lnSpc>
                        <a:spcAft>
                          <a:spcPts val="800"/>
                        </a:spcAft>
                      </a:pPr>
                      <a:r>
                        <a:rPr lang="en-IN" sz="1050">
                          <a:effectLst/>
                        </a:rPr>
                        <a:t>Defaulter</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extLst>
                  <a:ext uri="{0D108BD9-81ED-4DB2-BD59-A6C34878D82A}">
                    <a16:rowId xmlns:a16="http://schemas.microsoft.com/office/drawing/2014/main" val="3070640227"/>
                  </a:ext>
                </a:extLst>
              </a:tr>
              <a:tr h="244629">
                <a:tc>
                  <a:txBody>
                    <a:bodyPr/>
                    <a:lstStyle/>
                    <a:p>
                      <a:pPr algn="ctr">
                        <a:lnSpc>
                          <a:spcPct val="150000"/>
                        </a:lnSpc>
                        <a:spcAft>
                          <a:spcPts val="800"/>
                        </a:spcAft>
                      </a:pPr>
                      <a:r>
                        <a:rPr lang="en-IN" sz="1050">
                          <a:effectLst/>
                        </a:rPr>
                        <a:t>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ctr">
                        <a:lnSpc>
                          <a:spcPct val="150000"/>
                        </a:lnSpc>
                        <a:spcAft>
                          <a:spcPts val="800"/>
                        </a:spcAft>
                      </a:pPr>
                      <a:r>
                        <a:rPr lang="en-IN" sz="1050">
                          <a:effectLst/>
                        </a:rPr>
                        <a:t>Logistic Regression</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r">
                        <a:lnSpc>
                          <a:spcPct val="150000"/>
                        </a:lnSpc>
                        <a:spcAft>
                          <a:spcPts val="800"/>
                        </a:spcAft>
                      </a:pPr>
                      <a:r>
                        <a:rPr lang="en-IN" sz="1050">
                          <a:effectLst/>
                        </a:rPr>
                        <a:t>0.81</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r">
                        <a:lnSpc>
                          <a:spcPct val="150000"/>
                        </a:lnSpc>
                        <a:spcAft>
                          <a:spcPts val="800"/>
                        </a:spcAft>
                      </a:pPr>
                      <a:r>
                        <a:rPr lang="en-IN" sz="1050">
                          <a:effectLst/>
                        </a:rPr>
                        <a:t>0.72</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r">
                        <a:lnSpc>
                          <a:spcPct val="150000"/>
                        </a:lnSpc>
                        <a:spcAft>
                          <a:spcPts val="800"/>
                        </a:spcAft>
                      </a:pPr>
                      <a:r>
                        <a:rPr lang="en-IN" sz="1050">
                          <a:effectLst/>
                        </a:rPr>
                        <a:t>0.97</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r">
                        <a:lnSpc>
                          <a:spcPct val="150000"/>
                        </a:lnSpc>
                        <a:spcAft>
                          <a:spcPts val="800"/>
                        </a:spcAft>
                      </a:pPr>
                      <a:r>
                        <a:rPr lang="en-IN" sz="1050">
                          <a:effectLst/>
                        </a:rPr>
                        <a:t>0.24</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r">
                        <a:lnSpc>
                          <a:spcPct val="150000"/>
                        </a:lnSpc>
                        <a:spcAft>
                          <a:spcPts val="800"/>
                        </a:spcAft>
                      </a:pPr>
                      <a:r>
                        <a:rPr lang="en-IN" sz="1050">
                          <a:effectLst/>
                        </a:rPr>
                        <a:t>0.89</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r">
                        <a:lnSpc>
                          <a:spcPct val="150000"/>
                        </a:lnSpc>
                        <a:spcAft>
                          <a:spcPts val="800"/>
                        </a:spcAft>
                      </a:pPr>
                      <a:r>
                        <a:rPr lang="en-IN" sz="1050">
                          <a:effectLst/>
                        </a:rPr>
                        <a:t>0.36</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extLst>
                  <a:ext uri="{0D108BD9-81ED-4DB2-BD59-A6C34878D82A}">
                    <a16:rowId xmlns:a16="http://schemas.microsoft.com/office/drawing/2014/main" val="2439744116"/>
                  </a:ext>
                </a:extLst>
              </a:tr>
              <a:tr h="518480">
                <a:tc>
                  <a:txBody>
                    <a:bodyPr/>
                    <a:lstStyle/>
                    <a:p>
                      <a:pPr algn="ctr">
                        <a:lnSpc>
                          <a:spcPct val="150000"/>
                        </a:lnSpc>
                        <a:spcAft>
                          <a:spcPts val="800"/>
                        </a:spcAft>
                      </a:pPr>
                      <a:r>
                        <a:rPr lang="en-IN" sz="1050">
                          <a:effectLst/>
                        </a:rPr>
                        <a:t>1</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ctr">
                        <a:lnSpc>
                          <a:spcPct val="150000"/>
                        </a:lnSpc>
                        <a:spcAft>
                          <a:spcPts val="800"/>
                        </a:spcAft>
                      </a:pPr>
                      <a:r>
                        <a:rPr lang="en-IN" sz="1050">
                          <a:effectLst/>
                        </a:rPr>
                        <a:t>Decision Tree Classifier</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r">
                        <a:lnSpc>
                          <a:spcPct val="150000"/>
                        </a:lnSpc>
                        <a:spcAft>
                          <a:spcPts val="800"/>
                        </a:spcAft>
                      </a:pPr>
                      <a:r>
                        <a:rPr lang="en-IN" sz="1050">
                          <a:effectLst/>
                        </a:rPr>
                        <a:t>0.82</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r">
                        <a:lnSpc>
                          <a:spcPct val="150000"/>
                        </a:lnSpc>
                        <a:spcAft>
                          <a:spcPts val="800"/>
                        </a:spcAft>
                      </a:pPr>
                      <a:r>
                        <a:rPr lang="en-IN" sz="1050">
                          <a:effectLst/>
                        </a:rPr>
                        <a:t>0.36</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r">
                        <a:lnSpc>
                          <a:spcPct val="150000"/>
                        </a:lnSpc>
                        <a:spcAft>
                          <a:spcPts val="800"/>
                        </a:spcAft>
                      </a:pPr>
                      <a:r>
                        <a:rPr lang="en-IN" sz="1050">
                          <a:effectLst/>
                        </a:rPr>
                        <a:t>0.78</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r">
                        <a:lnSpc>
                          <a:spcPct val="150000"/>
                        </a:lnSpc>
                        <a:spcAft>
                          <a:spcPts val="800"/>
                        </a:spcAft>
                      </a:pPr>
                      <a:r>
                        <a:rPr lang="en-IN" sz="1050">
                          <a:effectLst/>
                        </a:rPr>
                        <a:t>0.42</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r">
                        <a:lnSpc>
                          <a:spcPct val="150000"/>
                        </a:lnSpc>
                        <a:spcAft>
                          <a:spcPts val="800"/>
                        </a:spcAft>
                      </a:pPr>
                      <a:r>
                        <a:rPr lang="en-IN" sz="1050">
                          <a:effectLst/>
                        </a:rPr>
                        <a:t>0.80</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r">
                        <a:lnSpc>
                          <a:spcPct val="150000"/>
                        </a:lnSpc>
                        <a:spcAft>
                          <a:spcPts val="800"/>
                        </a:spcAft>
                      </a:pPr>
                      <a:r>
                        <a:rPr lang="en-IN" sz="1050">
                          <a:effectLst/>
                        </a:rPr>
                        <a:t>0.38</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extLst>
                  <a:ext uri="{0D108BD9-81ED-4DB2-BD59-A6C34878D82A}">
                    <a16:rowId xmlns:a16="http://schemas.microsoft.com/office/drawing/2014/main" val="549373580"/>
                  </a:ext>
                </a:extLst>
              </a:tr>
              <a:tr h="518480">
                <a:tc>
                  <a:txBody>
                    <a:bodyPr/>
                    <a:lstStyle/>
                    <a:p>
                      <a:pPr algn="ctr">
                        <a:lnSpc>
                          <a:spcPct val="150000"/>
                        </a:lnSpc>
                        <a:spcAft>
                          <a:spcPts val="800"/>
                        </a:spcAft>
                      </a:pPr>
                      <a:r>
                        <a:rPr lang="en-IN" sz="1050">
                          <a:effectLst/>
                        </a:rPr>
                        <a:t>2</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ctr">
                        <a:lnSpc>
                          <a:spcPct val="150000"/>
                        </a:lnSpc>
                        <a:spcAft>
                          <a:spcPts val="800"/>
                        </a:spcAft>
                      </a:pPr>
                      <a:r>
                        <a:rPr lang="en-IN" sz="1050">
                          <a:effectLst/>
                        </a:rPr>
                        <a:t>Support Vector Classifier</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r">
                        <a:lnSpc>
                          <a:spcPct val="150000"/>
                        </a:lnSpc>
                        <a:spcAft>
                          <a:spcPts val="800"/>
                        </a:spcAft>
                      </a:pPr>
                      <a:r>
                        <a:rPr lang="en-IN" sz="1050">
                          <a:effectLst/>
                        </a:rPr>
                        <a:t>0.83</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r">
                        <a:lnSpc>
                          <a:spcPct val="150000"/>
                        </a:lnSpc>
                        <a:spcAft>
                          <a:spcPts val="800"/>
                        </a:spcAft>
                      </a:pPr>
                      <a:r>
                        <a:rPr lang="en-IN" sz="1050" dirty="0">
                          <a:effectLst/>
                        </a:rPr>
                        <a:t>0.68</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r">
                        <a:lnSpc>
                          <a:spcPct val="150000"/>
                        </a:lnSpc>
                        <a:spcAft>
                          <a:spcPts val="800"/>
                        </a:spcAft>
                      </a:pPr>
                      <a:r>
                        <a:rPr lang="en-IN" sz="1050">
                          <a:effectLst/>
                        </a:rPr>
                        <a:t>0.95</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r">
                        <a:lnSpc>
                          <a:spcPct val="150000"/>
                        </a:lnSpc>
                        <a:spcAft>
                          <a:spcPts val="800"/>
                        </a:spcAft>
                      </a:pPr>
                      <a:r>
                        <a:rPr lang="en-IN" sz="1050">
                          <a:effectLst/>
                        </a:rPr>
                        <a:t>0.34</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r">
                        <a:lnSpc>
                          <a:spcPct val="150000"/>
                        </a:lnSpc>
                        <a:spcAft>
                          <a:spcPts val="800"/>
                        </a:spcAft>
                      </a:pPr>
                      <a:r>
                        <a:rPr lang="en-IN" sz="1050">
                          <a:effectLst/>
                        </a:rPr>
                        <a:t>0.89</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tc>
                  <a:txBody>
                    <a:bodyPr/>
                    <a:lstStyle/>
                    <a:p>
                      <a:pPr algn="r">
                        <a:lnSpc>
                          <a:spcPct val="150000"/>
                        </a:lnSpc>
                        <a:spcAft>
                          <a:spcPts val="800"/>
                        </a:spcAft>
                      </a:pPr>
                      <a:r>
                        <a:rPr lang="en-IN" sz="1050" dirty="0">
                          <a:effectLst/>
                        </a:rPr>
                        <a:t>0.45</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2725" marR="42725" marT="0" marB="0"/>
                </a:tc>
                <a:extLst>
                  <a:ext uri="{0D108BD9-81ED-4DB2-BD59-A6C34878D82A}">
                    <a16:rowId xmlns:a16="http://schemas.microsoft.com/office/drawing/2014/main" val="1315332458"/>
                  </a:ext>
                </a:extLst>
              </a:tr>
            </a:tbl>
          </a:graphicData>
        </a:graphic>
      </p:graphicFrame>
      <p:sp>
        <p:nvSpPr>
          <p:cNvPr id="7" name="Text Placeholder 6">
            <a:extLst>
              <a:ext uri="{FF2B5EF4-FFF2-40B4-BE49-F238E27FC236}">
                <a16:creationId xmlns:a16="http://schemas.microsoft.com/office/drawing/2014/main" id="{86AF58A6-F808-4139-8740-B6E3F92E6FC9}"/>
              </a:ext>
            </a:extLst>
          </p:cNvPr>
          <p:cNvSpPr>
            <a:spLocks noGrp="1"/>
          </p:cNvSpPr>
          <p:nvPr>
            <p:ph type="body" sz="half" idx="2"/>
          </p:nvPr>
        </p:nvSpPr>
        <p:spPr>
          <a:xfrm>
            <a:off x="1059584" y="1571828"/>
            <a:ext cx="3794760" cy="2077976"/>
          </a:xfrm>
        </p:spPr>
        <p:txBody>
          <a:bodyPr>
            <a:noAutofit/>
          </a:bodyPr>
          <a:lstStyle/>
          <a:p>
            <a:pPr algn="l"/>
            <a:r>
              <a:rPr lang="en-IN" sz="1000" dirty="0"/>
              <a:t>Performance Measures are used for evaluating the developed ML models and Credit Card Defaults Dataset are</a:t>
            </a:r>
          </a:p>
          <a:p>
            <a:pPr marL="285750" indent="-285750" algn="l">
              <a:buFont typeface="Arial" panose="020B0604020202020204" pitchFamily="34" charset="0"/>
              <a:buChar char="•"/>
            </a:pPr>
            <a:r>
              <a:rPr lang="en-IN" sz="1000" dirty="0"/>
              <a:t>Accuracy</a:t>
            </a:r>
          </a:p>
          <a:p>
            <a:pPr marL="285750" indent="-285750" algn="l">
              <a:buFont typeface="Arial" panose="020B0604020202020204" pitchFamily="34" charset="0"/>
              <a:buChar char="•"/>
            </a:pPr>
            <a:r>
              <a:rPr lang="en-IN" sz="1000" dirty="0"/>
              <a:t>Precision</a:t>
            </a:r>
          </a:p>
          <a:p>
            <a:pPr marL="285750" indent="-285750" algn="l">
              <a:buFont typeface="Arial" panose="020B0604020202020204" pitchFamily="34" charset="0"/>
              <a:buChar char="•"/>
            </a:pPr>
            <a:r>
              <a:rPr lang="en-IN" sz="1000" dirty="0"/>
              <a:t>Recall</a:t>
            </a:r>
          </a:p>
          <a:p>
            <a:pPr marL="285750" indent="-285750" algn="l">
              <a:buFont typeface="Arial" panose="020B0604020202020204" pitchFamily="34" charset="0"/>
              <a:buChar char="•"/>
            </a:pPr>
            <a:r>
              <a:rPr lang="en-IN" sz="1000" dirty="0"/>
              <a:t>F1-Score</a:t>
            </a:r>
          </a:p>
          <a:p>
            <a:pPr marL="285750" indent="-285750" algn="l">
              <a:buFont typeface="Arial" panose="020B0604020202020204" pitchFamily="34" charset="0"/>
              <a:buChar char="•"/>
            </a:pPr>
            <a:r>
              <a:rPr lang="en-IN" sz="1000" dirty="0"/>
              <a:t>Cohen Kappa</a:t>
            </a:r>
          </a:p>
          <a:p>
            <a:pPr marL="285750" indent="-285750" algn="l">
              <a:buFont typeface="Arial" panose="020B0604020202020204" pitchFamily="34" charset="0"/>
              <a:buChar char="•"/>
            </a:pPr>
            <a:r>
              <a:rPr lang="en-IN" sz="1000" dirty="0"/>
              <a:t>Matthews Correlation Coefficient</a:t>
            </a:r>
          </a:p>
        </p:txBody>
      </p:sp>
      <p:sp>
        <p:nvSpPr>
          <p:cNvPr id="10" name="TextBox 9">
            <a:extLst>
              <a:ext uri="{FF2B5EF4-FFF2-40B4-BE49-F238E27FC236}">
                <a16:creationId xmlns:a16="http://schemas.microsoft.com/office/drawing/2014/main" id="{6D05E830-9F98-41DB-987D-35BCCF7EE1BA}"/>
              </a:ext>
            </a:extLst>
          </p:cNvPr>
          <p:cNvSpPr txBox="1"/>
          <p:nvPr/>
        </p:nvSpPr>
        <p:spPr>
          <a:xfrm>
            <a:off x="6454451" y="2421261"/>
            <a:ext cx="6097554" cy="307777"/>
          </a:xfrm>
          <a:prstGeom prst="rect">
            <a:avLst/>
          </a:prstGeom>
          <a:noFill/>
        </p:spPr>
        <p:txBody>
          <a:bodyPr wrap="square">
            <a:spAutoFit/>
          </a:bodyPr>
          <a:lstStyle/>
          <a:p>
            <a:pPr algn="ctr"/>
            <a:r>
              <a:rPr lang="en-IN" sz="1400" dirty="0"/>
              <a:t>Table 1: Precision, Recall and F1-Score of each algorithm</a:t>
            </a:r>
          </a:p>
        </p:txBody>
      </p:sp>
      <p:graphicFrame>
        <p:nvGraphicFramePr>
          <p:cNvPr id="11" name="Table 10">
            <a:extLst>
              <a:ext uri="{FF2B5EF4-FFF2-40B4-BE49-F238E27FC236}">
                <a16:creationId xmlns:a16="http://schemas.microsoft.com/office/drawing/2014/main" id="{BF915BA3-8DDF-4BF2-978B-ABB36B41E16B}"/>
              </a:ext>
            </a:extLst>
          </p:cNvPr>
          <p:cNvGraphicFramePr>
            <a:graphicFrameLocks noGrp="1"/>
          </p:cNvGraphicFramePr>
          <p:nvPr>
            <p:extLst>
              <p:ext uri="{D42A27DB-BD31-4B8C-83A1-F6EECF244321}">
                <p14:modId xmlns:p14="http://schemas.microsoft.com/office/powerpoint/2010/main" val="3565771093"/>
              </p:ext>
            </p:extLst>
          </p:nvPr>
        </p:nvGraphicFramePr>
        <p:xfrm>
          <a:off x="6334548" y="2902739"/>
          <a:ext cx="5580644" cy="2077976"/>
        </p:xfrm>
        <a:graphic>
          <a:graphicData uri="http://schemas.openxmlformats.org/drawingml/2006/table">
            <a:tbl>
              <a:tblPr firstRow="1" firstCol="1" bandRow="1">
                <a:tableStyleId>{5C22544A-7EE6-4342-B048-85BDC9FD1C3A}</a:tableStyleId>
              </a:tblPr>
              <a:tblGrid>
                <a:gridCol w="504890">
                  <a:extLst>
                    <a:ext uri="{9D8B030D-6E8A-4147-A177-3AD203B41FA5}">
                      <a16:colId xmlns:a16="http://schemas.microsoft.com/office/drawing/2014/main" val="4053396659"/>
                    </a:ext>
                  </a:extLst>
                </a:gridCol>
                <a:gridCol w="1138235">
                  <a:extLst>
                    <a:ext uri="{9D8B030D-6E8A-4147-A177-3AD203B41FA5}">
                      <a16:colId xmlns:a16="http://schemas.microsoft.com/office/drawing/2014/main" val="2974782859"/>
                    </a:ext>
                  </a:extLst>
                </a:gridCol>
                <a:gridCol w="1048129">
                  <a:extLst>
                    <a:ext uri="{9D8B030D-6E8A-4147-A177-3AD203B41FA5}">
                      <a16:colId xmlns:a16="http://schemas.microsoft.com/office/drawing/2014/main" val="592043708"/>
                    </a:ext>
                  </a:extLst>
                </a:gridCol>
                <a:gridCol w="687808">
                  <a:extLst>
                    <a:ext uri="{9D8B030D-6E8A-4147-A177-3AD203B41FA5}">
                      <a16:colId xmlns:a16="http://schemas.microsoft.com/office/drawing/2014/main" val="1083529230"/>
                    </a:ext>
                  </a:extLst>
                </a:gridCol>
                <a:gridCol w="1101686">
                  <a:extLst>
                    <a:ext uri="{9D8B030D-6E8A-4147-A177-3AD203B41FA5}">
                      <a16:colId xmlns:a16="http://schemas.microsoft.com/office/drawing/2014/main" val="2476668686"/>
                    </a:ext>
                  </a:extLst>
                </a:gridCol>
                <a:gridCol w="1099896">
                  <a:extLst>
                    <a:ext uri="{9D8B030D-6E8A-4147-A177-3AD203B41FA5}">
                      <a16:colId xmlns:a16="http://schemas.microsoft.com/office/drawing/2014/main" val="1887555961"/>
                    </a:ext>
                  </a:extLst>
                </a:gridCol>
              </a:tblGrid>
              <a:tr h="421229">
                <a:tc>
                  <a:txBody>
                    <a:bodyPr/>
                    <a:lstStyle/>
                    <a:p>
                      <a:pPr algn="r">
                        <a:lnSpc>
                          <a:spcPct val="150000"/>
                        </a:lnSpc>
                        <a:spcAft>
                          <a:spcPts val="800"/>
                        </a:spcAft>
                      </a:pPr>
                      <a:r>
                        <a:rPr lang="en-IN" sz="1200">
                          <a:effectLst/>
                        </a:rPr>
                        <a:t>S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IN" sz="1200">
                          <a:effectLst/>
                        </a:rPr>
                        <a:t>Algorithm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IN" sz="1200">
                          <a:effectLst/>
                        </a:rPr>
                        <a:t>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IN" sz="1200">
                          <a:effectLst/>
                        </a:rPr>
                        <a:t>Loss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IN" sz="1200">
                          <a:effectLst/>
                        </a:rPr>
                        <a:t>Cohen Kappa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a:effectLst/>
                        </a:rPr>
                        <a:t>Matthews corrcoef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3952228"/>
                  </a:ext>
                </a:extLst>
              </a:tr>
              <a:tr h="198798">
                <a:tc>
                  <a:txBody>
                    <a:bodyPr/>
                    <a:lstStyle/>
                    <a:p>
                      <a:pPr algn="ctr">
                        <a:lnSpc>
                          <a:spcPct val="150000"/>
                        </a:lnSpc>
                        <a:spcAft>
                          <a:spcPts val="80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IN" sz="12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IN" sz="1200">
                          <a:effectLst/>
                        </a:rPr>
                        <a:t>0.806333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IN" sz="1200">
                          <a:effectLst/>
                        </a:rPr>
                        <a:t>0.193667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IN" sz="1200">
                          <a:effectLst/>
                        </a:rPr>
                        <a:t>0.279675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IN" sz="1200">
                          <a:effectLst/>
                        </a:rPr>
                        <a:t>0.337337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6427795"/>
                  </a:ext>
                </a:extLst>
              </a:tr>
              <a:tr h="198798">
                <a:tc>
                  <a:txBody>
                    <a:bodyPr/>
                    <a:lstStyle/>
                    <a:p>
                      <a:pPr algn="ctr">
                        <a:lnSpc>
                          <a:spcPct val="150000"/>
                        </a:lnSpc>
                        <a:spcAft>
                          <a:spcPts val="80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IN" sz="1200">
                          <a:effectLst/>
                        </a:rPr>
                        <a:t>Decision Tree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IN" sz="1200">
                          <a:effectLst/>
                        </a:rPr>
                        <a:t>0.696833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IN" sz="1200">
                          <a:effectLst/>
                        </a:rPr>
                        <a:t>0.303167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IN" sz="1200">
                          <a:effectLst/>
                        </a:rPr>
                        <a:t>0.185353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IN" sz="1200">
                          <a:effectLst/>
                        </a:rPr>
                        <a:t>0.186371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5834731"/>
                  </a:ext>
                </a:extLst>
              </a:tr>
              <a:tr h="421229">
                <a:tc>
                  <a:txBody>
                    <a:bodyPr/>
                    <a:lstStyle/>
                    <a:p>
                      <a:pPr algn="ctr">
                        <a:lnSpc>
                          <a:spcPct val="150000"/>
                        </a:lnSpc>
                        <a:spcAft>
                          <a:spcPts val="80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IN" sz="1200">
                          <a:effectLst/>
                        </a:rPr>
                        <a:t>Support Vector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IN" sz="1200">
                          <a:effectLst/>
                        </a:rPr>
                        <a:t>0.814500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IN" sz="1200">
                          <a:effectLst/>
                        </a:rPr>
                        <a:t>0.185500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IN" sz="1200">
                          <a:effectLst/>
                        </a:rPr>
                        <a:t>0.357663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IN" sz="1200" dirty="0">
                          <a:effectLst/>
                        </a:rPr>
                        <a:t>0.389172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2614153"/>
                  </a:ext>
                </a:extLst>
              </a:tr>
            </a:tbl>
          </a:graphicData>
        </a:graphic>
      </p:graphicFrame>
      <p:sp>
        <p:nvSpPr>
          <p:cNvPr id="13" name="TextBox 12">
            <a:extLst>
              <a:ext uri="{FF2B5EF4-FFF2-40B4-BE49-F238E27FC236}">
                <a16:creationId xmlns:a16="http://schemas.microsoft.com/office/drawing/2014/main" id="{2AB160B0-E920-452A-901A-740505C8662C}"/>
              </a:ext>
            </a:extLst>
          </p:cNvPr>
          <p:cNvSpPr txBox="1"/>
          <p:nvPr/>
        </p:nvSpPr>
        <p:spPr>
          <a:xfrm>
            <a:off x="6454451" y="4980715"/>
            <a:ext cx="5460741" cy="523220"/>
          </a:xfrm>
          <a:prstGeom prst="rect">
            <a:avLst/>
          </a:prstGeom>
          <a:noFill/>
        </p:spPr>
        <p:txBody>
          <a:bodyPr wrap="square">
            <a:spAutoFit/>
          </a:bodyPr>
          <a:lstStyle/>
          <a:p>
            <a:pPr algn="ctr"/>
            <a:r>
              <a:rPr lang="en-IN" sz="1400" dirty="0"/>
              <a:t>Table 2: Credit Card Defaults Prediction Results: Accuracy, Loss, Cohen Kappa, and Matthews Correlation Coefficient</a:t>
            </a:r>
          </a:p>
        </p:txBody>
      </p:sp>
      <p:pic>
        <p:nvPicPr>
          <p:cNvPr id="14" name="Picture 13">
            <a:extLst>
              <a:ext uri="{FF2B5EF4-FFF2-40B4-BE49-F238E27FC236}">
                <a16:creationId xmlns:a16="http://schemas.microsoft.com/office/drawing/2014/main" id="{4E544035-3EB7-4280-9D8F-C193E80ECC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1486" y="4080135"/>
            <a:ext cx="4531614" cy="2571355"/>
          </a:xfrm>
          <a:prstGeom prst="rect">
            <a:avLst/>
          </a:prstGeom>
          <a:noFill/>
          <a:ln>
            <a:noFill/>
          </a:ln>
        </p:spPr>
      </p:pic>
      <p:sp>
        <p:nvSpPr>
          <p:cNvPr id="16" name="TextBox 15">
            <a:extLst>
              <a:ext uri="{FF2B5EF4-FFF2-40B4-BE49-F238E27FC236}">
                <a16:creationId xmlns:a16="http://schemas.microsoft.com/office/drawing/2014/main" id="{F06D1573-72ED-46DB-B279-C417177391B7}"/>
              </a:ext>
            </a:extLst>
          </p:cNvPr>
          <p:cNvSpPr txBox="1"/>
          <p:nvPr/>
        </p:nvSpPr>
        <p:spPr>
          <a:xfrm>
            <a:off x="-564454" y="3772358"/>
            <a:ext cx="6097554" cy="307777"/>
          </a:xfrm>
          <a:prstGeom prst="rect">
            <a:avLst/>
          </a:prstGeom>
          <a:noFill/>
        </p:spPr>
        <p:txBody>
          <a:bodyPr wrap="square">
            <a:spAutoFit/>
          </a:bodyPr>
          <a:lstStyle/>
          <a:p>
            <a:pPr algn="ctr"/>
            <a:r>
              <a:rPr lang="en-IN" sz="1400" dirty="0"/>
              <a:t>Figure 1: Accuracy Scores of Each Algorithm</a:t>
            </a:r>
          </a:p>
        </p:txBody>
      </p:sp>
    </p:spTree>
    <p:extLst>
      <p:ext uri="{BB962C8B-B14F-4D97-AF65-F5344CB8AC3E}">
        <p14:creationId xmlns:p14="http://schemas.microsoft.com/office/powerpoint/2010/main" val="70127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2185-6280-41D6-BBDF-6DC55E0A1CD1}"/>
              </a:ext>
            </a:extLst>
          </p:cNvPr>
          <p:cNvSpPr>
            <a:spLocks noGrp="1"/>
          </p:cNvSpPr>
          <p:nvPr>
            <p:ph type="title"/>
          </p:nvPr>
        </p:nvSpPr>
        <p:spPr/>
        <p:txBody>
          <a:bodyPr>
            <a:normAutofit fontScale="90000"/>
          </a:bodyPr>
          <a:lstStyle/>
          <a:p>
            <a:r>
              <a:rPr lang="en-IN" dirty="0"/>
              <a:t>Conclusion </a:t>
            </a:r>
            <a:br>
              <a:rPr lang="en-IN" dirty="0"/>
            </a:br>
            <a:r>
              <a:rPr lang="en-IN" dirty="0"/>
              <a:t>&amp; </a:t>
            </a:r>
            <a:br>
              <a:rPr lang="en-IN" dirty="0"/>
            </a:br>
            <a:r>
              <a:rPr lang="en-IN" dirty="0"/>
              <a:t>Recommendation</a:t>
            </a:r>
          </a:p>
        </p:txBody>
      </p:sp>
      <p:sp>
        <p:nvSpPr>
          <p:cNvPr id="3" name="Content Placeholder 2">
            <a:extLst>
              <a:ext uri="{FF2B5EF4-FFF2-40B4-BE49-F238E27FC236}">
                <a16:creationId xmlns:a16="http://schemas.microsoft.com/office/drawing/2014/main" id="{0A4D0141-3145-4198-B3C3-E1BC8F1A171A}"/>
              </a:ext>
            </a:extLst>
          </p:cNvPr>
          <p:cNvSpPr>
            <a:spLocks noGrp="1"/>
          </p:cNvSpPr>
          <p:nvPr>
            <p:ph idx="1"/>
          </p:nvPr>
        </p:nvSpPr>
        <p:spPr/>
        <p:txBody>
          <a:bodyPr/>
          <a:lstStyle/>
          <a:p>
            <a:r>
              <a:rPr lang="en-US" dirty="0"/>
              <a:t>By running various types of algorithms do indicate the use of the support vector machine does provide the best performance among the use of these algorithms. </a:t>
            </a:r>
          </a:p>
          <a:p>
            <a:r>
              <a:rPr lang="en-US" dirty="0"/>
              <a:t>The use of SVM to provide the best model that helps effective prediction for credit card default. </a:t>
            </a:r>
          </a:p>
          <a:p>
            <a:r>
              <a:rPr lang="en-US" dirty="0"/>
              <a:t>This is because of the use of support vector machines to provide the best accuracy, precision, recall and f1 score compared with the other algorithms that are used. </a:t>
            </a:r>
          </a:p>
          <a:p>
            <a:r>
              <a:rPr lang="en-US" dirty="0"/>
              <a:t>The use of the SVM model can help the banks and other financial institutions to help to manage the credit card portfolio and to help to reduce the credit card default risks.</a:t>
            </a:r>
            <a:endParaRPr lang="en-IN" dirty="0"/>
          </a:p>
        </p:txBody>
      </p:sp>
    </p:spTree>
    <p:extLst>
      <p:ext uri="{BB962C8B-B14F-4D97-AF65-F5344CB8AC3E}">
        <p14:creationId xmlns:p14="http://schemas.microsoft.com/office/powerpoint/2010/main" val="373227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b="1"/>
              <a:t>References </a:t>
            </a:r>
          </a:p>
        </p:txBody>
      </p:sp>
      <p:sp>
        <p:nvSpPr>
          <p:cNvPr id="3" name="Content Placeholder 2"/>
          <p:cNvSpPr>
            <a:spLocks noGrp="1"/>
          </p:cNvSpPr>
          <p:nvPr>
            <p:ph idx="1"/>
          </p:nvPr>
        </p:nvSpPr>
        <p:spPr>
          <a:xfrm>
            <a:off x="1706062" y="2291262"/>
            <a:ext cx="8779512" cy="2879256"/>
          </a:xfrm>
        </p:spPr>
        <p:txBody>
          <a:bodyPr>
            <a:normAutofit fontScale="85000" lnSpcReduction="10000"/>
          </a:bodyPr>
          <a:lstStyle/>
          <a:p>
            <a:r>
              <a:rPr lang="en-US" dirty="0" err="1">
                <a:solidFill>
                  <a:srgbClr val="404040"/>
                </a:solidFill>
              </a:rPr>
              <a:t>Ala’raj</a:t>
            </a:r>
            <a:r>
              <a:rPr lang="en-US" dirty="0">
                <a:solidFill>
                  <a:srgbClr val="404040"/>
                </a:solidFill>
              </a:rPr>
              <a:t>, M., </a:t>
            </a:r>
            <a:r>
              <a:rPr lang="en-US" dirty="0" err="1">
                <a:solidFill>
                  <a:srgbClr val="404040"/>
                </a:solidFill>
              </a:rPr>
              <a:t>Abbod</a:t>
            </a:r>
            <a:r>
              <a:rPr lang="en-US" dirty="0">
                <a:solidFill>
                  <a:srgbClr val="404040"/>
                </a:solidFill>
              </a:rPr>
              <a:t>, M. F. &amp; </a:t>
            </a:r>
            <a:r>
              <a:rPr lang="en-US" dirty="0" err="1">
                <a:solidFill>
                  <a:srgbClr val="404040"/>
                </a:solidFill>
              </a:rPr>
              <a:t>Majdalawieh</a:t>
            </a:r>
            <a:r>
              <a:rPr lang="en-US" dirty="0">
                <a:solidFill>
                  <a:srgbClr val="404040"/>
                </a:solidFill>
              </a:rPr>
              <a:t>, M., 2021. Modelling customers credit card </a:t>
            </a:r>
            <a:r>
              <a:rPr lang="en-US" dirty="0" err="1">
                <a:solidFill>
                  <a:srgbClr val="404040"/>
                </a:solidFill>
              </a:rPr>
              <a:t>behaviour</a:t>
            </a:r>
            <a:r>
              <a:rPr lang="en-US" dirty="0">
                <a:solidFill>
                  <a:srgbClr val="404040"/>
                </a:solidFill>
              </a:rPr>
              <a:t> using bidirectional LSTM neural networks. Journal of Big Data, 8(69), pp. 1-27</a:t>
            </a:r>
          </a:p>
          <a:p>
            <a:r>
              <a:rPr lang="en-US" dirty="0">
                <a:solidFill>
                  <a:srgbClr val="404040"/>
                </a:solidFill>
              </a:rPr>
              <a:t>Chou, T. &amp; Lo, M., 2018. Predicting Credit Card Defaults with Deep Learning and Other Machine Learning Models. International Journal of Computer Theory and Engineering,, 10(4), pp. 105-110.</a:t>
            </a:r>
          </a:p>
          <a:p>
            <a:r>
              <a:rPr lang="en-US" dirty="0">
                <a:solidFill>
                  <a:srgbClr val="404040"/>
                </a:solidFill>
              </a:rPr>
              <a:t>Han, Y. et al., 2020. Detection and Analysis of Credit Card Application Fraud Using Machine Learning Algorithms. Journal of Physics: Conference Series, Volume 1693.</a:t>
            </a:r>
          </a:p>
          <a:p>
            <a:r>
              <a:rPr lang="en-US" dirty="0" err="1">
                <a:solidFill>
                  <a:srgbClr val="404040"/>
                </a:solidFill>
              </a:rPr>
              <a:t>Khare</a:t>
            </a:r>
            <a:r>
              <a:rPr lang="en-US" dirty="0">
                <a:solidFill>
                  <a:srgbClr val="404040"/>
                </a:solidFill>
              </a:rPr>
              <a:t>, A., </a:t>
            </a:r>
            <a:r>
              <a:rPr lang="en-US" dirty="0" err="1">
                <a:solidFill>
                  <a:srgbClr val="404040"/>
                </a:solidFill>
              </a:rPr>
              <a:t>Khare</a:t>
            </a:r>
            <a:r>
              <a:rPr lang="en-US" dirty="0">
                <a:solidFill>
                  <a:srgbClr val="404040"/>
                </a:solidFill>
              </a:rPr>
              <a:t>, A. &amp; Singh, S., 2012. Factors affecting credit card use in India. Asia Pacific Journal of Marketing and Logistics, 24(2), pp. 236-256</a:t>
            </a:r>
          </a:p>
          <a:p>
            <a:r>
              <a:rPr lang="en-US" dirty="0" err="1">
                <a:solidFill>
                  <a:srgbClr val="404040"/>
                </a:solidFill>
              </a:rPr>
              <a:t>Manir</a:t>
            </a:r>
            <a:r>
              <a:rPr lang="en-US" dirty="0">
                <a:solidFill>
                  <a:srgbClr val="404040"/>
                </a:solidFill>
              </a:rPr>
              <a:t>, S. P., Saini, A., Sarkar, S. D. &amp; Ahmed, S., 2019. Credit Card Fraud Detection using Machine Learning and Data Science. International Journal of Engineering Research &amp; Technology (IJERT), 8(9), pp. 110-115</a:t>
            </a:r>
          </a:p>
          <a:p>
            <a:pPr marL="0" indent="0">
              <a:buNone/>
            </a:pPr>
            <a:endParaRPr lang="en-US" dirty="0">
              <a:solidFill>
                <a:srgbClr val="404040"/>
              </a:solidFill>
            </a:endParaRPr>
          </a:p>
        </p:txBody>
      </p:sp>
    </p:spTree>
    <p:extLst>
      <p:ext uri="{BB962C8B-B14F-4D97-AF65-F5344CB8AC3E}">
        <p14:creationId xmlns:p14="http://schemas.microsoft.com/office/powerpoint/2010/main" val="87828615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1006</Words>
  <Application>Microsoft Office PowerPoint</Application>
  <PresentationFormat>Widescreen</PresentationFormat>
  <Paragraphs>132</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Parcel</vt:lpstr>
      <vt:lpstr>Prediction of Credit Card defaults Using Machine Learning </vt:lpstr>
      <vt:lpstr>The research aims and objectives</vt:lpstr>
      <vt:lpstr>Problem statement</vt:lpstr>
      <vt:lpstr>Proposed Solution</vt:lpstr>
      <vt:lpstr>Significance of Research</vt:lpstr>
      <vt:lpstr>Research Methodology </vt:lpstr>
      <vt:lpstr>Evaluation</vt:lpstr>
      <vt:lpstr>Conclusion  &amp;  Recommendation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Dissertation title</dc:title>
  <dc:creator>Rose Fong</dc:creator>
  <cp:lastModifiedBy>Mallachary Lingampet</cp:lastModifiedBy>
  <cp:revision>21</cp:revision>
  <dcterms:created xsi:type="dcterms:W3CDTF">2021-01-11T18:21:38Z</dcterms:created>
  <dcterms:modified xsi:type="dcterms:W3CDTF">2022-01-19T19:45:33Z</dcterms:modified>
</cp:coreProperties>
</file>