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99"/>
                </a:solidFill>
                <a:latin typeface="Calibri Bold"/>
              </a:defRPr>
            </a:pPr>
            <a:r>
              <a:t>Spring Framework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>
                <a:latin typeface="Arial"/>
              </a:defRPr>
            </a:pPr>
            <a:r>
              <a:t>Spring is a lightweight, open-source framework for Java-based applications.</a:t>
            </a:r>
          </a:p>
          <a:p>
            <a:pPr>
              <a:defRPr sz="1600">
                <a:latin typeface="Arial"/>
              </a:defRPr>
            </a:pPr>
            <a:r>
              <a:t>It provides extensive support for enterprise application development.</a:t>
            </a:r>
          </a:p>
          <a:p>
            <a:pPr>
              <a:defRPr sz="1600">
                <a:latin typeface="Arial"/>
              </a:defRPr>
            </a:pPr>
          </a:p>
          <a:p>
            <a:pPr>
              <a:defRPr b="1" sz="1600">
                <a:solidFill>
                  <a:srgbClr val="006600"/>
                </a:solidFill>
                <a:latin typeface="Cambria"/>
              </a:defRPr>
            </a:pPr>
            <a:r>
              <a:t>- Developed by Rod Johnson in 2003</a:t>
            </a:r>
          </a:p>
          <a:p>
            <a:pPr>
              <a:defRPr b="1" sz="1600">
                <a:solidFill>
                  <a:srgbClr val="006600"/>
                </a:solidFill>
                <a:latin typeface="Cambria"/>
              </a:defRPr>
            </a:pPr>
            <a:r>
              <a:t>- Reduces boilerplate code and promotes best practices</a:t>
            </a:r>
          </a:p>
          <a:p>
            <a:pPr>
              <a:defRPr b="1" sz="1600">
                <a:solidFill>
                  <a:srgbClr val="006600"/>
                </a:solidFill>
                <a:latin typeface="Cambria"/>
              </a:defRPr>
            </a:pPr>
            <a:r>
              <a:t>- Supports various architectures, including microservices and monoliths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99"/>
                </a:solidFill>
                <a:latin typeface="Calibri Bold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>
                <a:latin typeface="Arial"/>
              </a:defRPr>
            </a:pPr>
            <a:r>
              <a:t>Spring Boot simplifies Java application development by reducing configuration overhead.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Faster development with auto-configuration.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Ideal for microservices architecture.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Production-ready features with Actuator and monitoring tools.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Highly scalable and cloud-friendly.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99"/>
                </a:solidFill>
                <a:latin typeface="Calibri Bold"/>
              </a:defRPr>
            </a:pPr>
            <a:r>
              <a:t>Types and Ways to Create a Spring Boot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>
                <a:latin typeface="Arial"/>
              </a:defRPr>
            </a:pPr>
            <a:r>
              <a:t>### Types of Creation in Spring Boot: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Annotation-Based Configuration: Uses `@SpringBootApplication`, `@Bean`, `@ComponentScan`.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Java-Based Configuration: Uses `@Configuration` and `@Bean` instead of XML.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XML-Based Configuration: Uses `applicationContext.xml` (rarely used in Spring Boot).</a:t>
            </a:r>
          </a:p>
          <a:p>
            <a:pPr>
              <a:defRPr sz="1600">
                <a:latin typeface="Arial"/>
              </a:defRPr>
            </a:pPr>
          </a:p>
          <a:p>
            <a:pPr>
              <a:defRPr sz="1600">
                <a:latin typeface="Arial"/>
              </a:defRPr>
            </a:pPr>
            <a:r>
              <a:t>### Ways to Create a Spring Boot Application: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Spring Initializr (Web-based Tool): Using [start.spring.io](https://start.spring.io) to generate a project.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Spring Boot CLI (Command Line Interface): Running simple commands to bootstrap a Spring Boot app.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Manually (From Scratch): Setting up dependencies in a Maven/Gradle project.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Using IDEs (IntelliJ, Eclipse, STS): Creating a Spring Boot project via built-in wizards.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99"/>
                </a:solidFill>
                <a:latin typeface="Calibri Bold"/>
              </a:defRPr>
            </a:pPr>
            <a:r>
              <a:t>Core Modules of Spring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1600">
                <a:solidFill>
                  <a:srgbClr val="006600"/>
                </a:solidFill>
                <a:latin typeface="Cambria"/>
              </a:defRPr>
            </a:pPr>
            <a:r>
              <a:t>- Spring Core: Provides Dependency Injection (DI) and Inversion of Control (IoC).</a:t>
            </a:r>
          </a:p>
          <a:p>
            <a:pPr>
              <a:defRPr b="1" sz="1600">
                <a:solidFill>
                  <a:srgbClr val="006600"/>
                </a:solidFill>
                <a:latin typeface="Cambria"/>
              </a:defRPr>
            </a:pPr>
            <a:r>
              <a:t>- Spring MVC: Handles web applications and RESTful APIs.</a:t>
            </a:r>
          </a:p>
          <a:p>
            <a:pPr>
              <a:defRPr b="1" sz="1600">
                <a:solidFill>
                  <a:srgbClr val="006600"/>
                </a:solidFill>
                <a:latin typeface="Cambria"/>
              </a:defRPr>
            </a:pPr>
            <a:r>
              <a:t>- Spring ORM: Integrates with Hibernate, JPA, and MyBatis.</a:t>
            </a:r>
          </a:p>
          <a:p>
            <a:pPr>
              <a:defRPr b="1" sz="1600">
                <a:solidFill>
                  <a:srgbClr val="006600"/>
                </a:solidFill>
                <a:latin typeface="Cambria"/>
              </a:defRPr>
            </a:pPr>
            <a:r>
              <a:t>- Spring Security: Ensures authentication and authorization.</a:t>
            </a:r>
          </a:p>
          <a:p>
            <a:pPr>
              <a:defRPr b="1" sz="1600">
                <a:solidFill>
                  <a:srgbClr val="006600"/>
                </a:solidFill>
                <a:latin typeface="Cambria"/>
              </a:defRPr>
            </a:pPr>
            <a:r>
              <a:t>- Spring JDBC: Simplifies database interaction.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99"/>
                </a:solidFill>
                <a:latin typeface="Calibri Bold"/>
              </a:defRPr>
            </a:pPr>
            <a:r>
              <a:t>What is Spring Boot?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>
                <a:latin typeface="Arial"/>
              </a:defRPr>
            </a:pPr>
            <a:r>
              <a:t>Spring Boot is an extension of Spring Framework that simplifies application development.</a:t>
            </a:r>
          </a:p>
          <a:p>
            <a:pPr>
              <a:defRPr sz="1600">
                <a:latin typeface="Arial"/>
              </a:defRPr>
            </a:pPr>
            <a:r>
              <a:t>It eliminates the need for extensive XML configurations and provides production-ready features.</a:t>
            </a:r>
          </a:p>
          <a:p>
            <a:pPr>
              <a:defRPr sz="1600">
                <a:latin typeface="Arial"/>
              </a:defRPr>
            </a:pPr>
          </a:p>
          <a:p>
            <a:pPr>
              <a:defRPr b="1" sz="1600">
                <a:solidFill>
                  <a:srgbClr val="006600"/>
                </a:solidFill>
                <a:latin typeface="Cambria"/>
              </a:defRPr>
            </a:pPr>
            <a:r>
              <a:t>- Introduced by Pivotal in 2014</a:t>
            </a:r>
          </a:p>
          <a:p>
            <a:pPr>
              <a:defRPr b="1" sz="1600">
                <a:solidFill>
                  <a:srgbClr val="006600"/>
                </a:solidFill>
                <a:latin typeface="Cambria"/>
              </a:defRPr>
            </a:pPr>
            <a:r>
              <a:t>- Focuses on convention over configuration</a:t>
            </a:r>
          </a:p>
          <a:p>
            <a:pPr>
              <a:defRPr b="1" sz="1600">
                <a:solidFill>
                  <a:srgbClr val="006600"/>
                </a:solidFill>
                <a:latin typeface="Cambria"/>
              </a:defRPr>
            </a:pPr>
            <a:r>
              <a:t>- Suitable for microservices architecture.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99"/>
                </a:solidFill>
                <a:latin typeface="Calibri Bold"/>
              </a:defRPr>
            </a:pPr>
            <a:r>
              <a:t>Key Features of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Auto-Configuration: Reduces manual setup.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Embedded Servers: Includes Tomcat, Jetty, and Undertow.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Spring Boot Starters: Pre-configured dependency templates.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Spring Boot Actuator: Provides monitoring and insights.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Microservices Ready: Seamlessly integrates with Spring Cloud.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99"/>
                </a:solidFill>
                <a:latin typeface="Calibri Bold"/>
              </a:defRPr>
            </a:pPr>
            <a:r>
              <a:t>Spring Boot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>
                <a:latin typeface="Arial"/>
              </a:defRPr>
            </a:pPr>
            <a:r>
              <a:t>Spring Boot follows a layered architecture with key components:</a:t>
            </a:r>
          </a:p>
          <a:p>
            <a:pPr>
              <a:defRPr sz="1600">
                <a:latin typeface="Arial"/>
              </a:defRPr>
            </a:pP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Starter Projects: Simplify dependency management.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Auto Configuration: Reduces boilerplate code.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Embedded Server: Runs without external application servers.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Actuator: Enables health checks and metrics.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CLI (Command Line Interface): Supports rapid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99"/>
                </a:solidFill>
                <a:latin typeface="Calibri Bold"/>
              </a:defRPr>
            </a:pPr>
            <a:r>
              <a:t>Spring Boot vs Traditional Spring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Traditional Spring requires manual XML configuration, while Spring Boot provides auto-configuration.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Spring Boot includes an embedded server, unlike traditional Spring.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Spring Boot applications start faster due to reduced setup complexity.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Ideal for microservices, while traditional Spring is commonly used for monolithic apps.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99"/>
                </a:solidFill>
                <a:latin typeface="Calibri Bold"/>
              </a:defRPr>
            </a:pPr>
            <a:r>
              <a:t>Spring Boot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@SpringBootApplication: Entry point of a Spring Boot application.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@RestController: Combines @Controller and @ResponseBody.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@RequestMapping: Maps HTTP requests to methods.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@Autowired: Injects dependencies automatically.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@Entity: Defines a JPA entity for database persistence.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99"/>
                </a:solidFill>
                <a:latin typeface="Calibri Bold"/>
              </a:defRPr>
            </a:pPr>
            <a:r>
              <a:t>Spring Boot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>
                <a:latin typeface="Arial"/>
              </a:defRPr>
            </a:pPr>
            <a:r>
              <a:t>Spring Boot is widely used for building microservices.</a:t>
            </a:r>
          </a:p>
          <a:p>
            <a:pPr>
              <a:defRPr sz="1600">
                <a:latin typeface="Arial"/>
              </a:defRPr>
            </a:pPr>
          </a:p>
          <a:p>
            <a:pPr>
              <a:defRPr b="1" sz="1600">
                <a:solidFill>
                  <a:srgbClr val="006600"/>
                </a:solidFill>
                <a:latin typeface="Cambria"/>
              </a:defRPr>
            </a:pPr>
            <a:r>
              <a:t>- Provides lightweight and scalable solutions.</a:t>
            </a:r>
          </a:p>
          <a:p>
            <a:pPr>
              <a:defRPr b="1" sz="1600">
                <a:solidFill>
                  <a:srgbClr val="006600"/>
                </a:solidFill>
                <a:latin typeface="Cambria"/>
              </a:defRPr>
            </a:pPr>
            <a:r>
              <a:t>- Enables RESTful API communication.</a:t>
            </a:r>
          </a:p>
          <a:p>
            <a:pPr>
              <a:defRPr b="1" sz="1600">
                <a:solidFill>
                  <a:srgbClr val="006600"/>
                </a:solidFill>
                <a:latin typeface="Cambria"/>
              </a:defRPr>
            </a:pPr>
            <a:r>
              <a:t>- Supports distributed system development with Spring Cloud.</a:t>
            </a:r>
          </a:p>
          <a:p>
            <a:pPr>
              <a:defRPr b="1" sz="1600">
                <a:solidFill>
                  <a:srgbClr val="006600"/>
                </a:solidFill>
                <a:latin typeface="Cambria"/>
              </a:defRPr>
            </a:pPr>
            <a:r>
              <a:t>- Integrates with Eureka (Service Discovery), Zuul (API Gateway), and Config Server.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800">
                <a:solidFill>
                  <a:srgbClr val="003399"/>
                </a:solidFill>
                <a:latin typeface="Calibri Bold"/>
              </a:defRPr>
            </a:pPr>
            <a:r>
              <a:t>Spring Boot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1600">
                <a:solidFill>
                  <a:srgbClr val="006600"/>
                </a:solidFill>
                <a:latin typeface="Cambria"/>
              </a:defRPr>
            </a:pPr>
            <a:r>
              <a:t>- Spring Boot applications can be deployed as JAR or WAR files.</a:t>
            </a:r>
          </a:p>
          <a:p>
            <a:pPr>
              <a:defRPr b="1" sz="1600">
                <a:solidFill>
                  <a:srgbClr val="006600"/>
                </a:solidFill>
                <a:latin typeface="Cambria"/>
              </a:defRPr>
            </a:pPr>
            <a:r>
              <a:t>- Supports cloud platforms like AWS, Azure, and Google Cloud.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Docker &amp; Kubernetes help containerize Spring Boot apps for scalability.</a:t>
            </a:r>
          </a:p>
          <a:p>
            <a:pPr>
              <a:defRPr b="1" sz="1600">
                <a:solidFill>
                  <a:srgbClr val="FF4500"/>
                </a:solidFill>
                <a:latin typeface="Cambria"/>
              </a:defRPr>
            </a:pPr>
            <a:r>
              <a:t>- CI/CD pipelines streamline deployment with Jenkins and GitHub Actions.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