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media/image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6E008A-2E11-49B3-8EDA-7BF02CB3BF8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D4258C9-97D4-4862-87D7-964588633515}">
      <dgm:prSet/>
      <dgm:spPr/>
      <dgm:t>
        <a:bodyPr/>
        <a:lstStyle/>
        <a:p>
          <a:pPr rtl="0"/>
          <a:r>
            <a:rPr lang="en-US" dirty="0" smtClean="0"/>
            <a:t>  Jenkins: A complete solution</a:t>
          </a:r>
          <a:endParaRPr lang="en-US" dirty="0"/>
        </a:p>
      </dgm:t>
    </dgm:pt>
    <dgm:pt modelId="{FAF5FB18-2DD8-4D45-B5DE-7837A5BFD7D2}" type="parTrans" cxnId="{805060A3-64AF-412B-A2CE-1A1DFD8007F1}">
      <dgm:prSet/>
      <dgm:spPr/>
      <dgm:t>
        <a:bodyPr/>
        <a:lstStyle/>
        <a:p>
          <a:endParaRPr lang="en-US"/>
        </a:p>
      </dgm:t>
    </dgm:pt>
    <dgm:pt modelId="{5826DECF-B7A2-4954-A730-7A709D7BFB34}" type="sibTrans" cxnId="{805060A3-64AF-412B-A2CE-1A1DFD8007F1}">
      <dgm:prSet/>
      <dgm:spPr/>
      <dgm:t>
        <a:bodyPr/>
        <a:lstStyle/>
        <a:p>
          <a:endParaRPr lang="en-US"/>
        </a:p>
      </dgm:t>
    </dgm:pt>
    <dgm:pt modelId="{DD5305FD-75EA-4F61-A82E-C15D785625A2}" type="pres">
      <dgm:prSet presAssocID="{AA6E008A-2E11-49B3-8EDA-7BF02CB3BF8E}" presName="linear" presStyleCnt="0">
        <dgm:presLayoutVars>
          <dgm:animLvl val="lvl"/>
          <dgm:resizeHandles val="exact"/>
        </dgm:presLayoutVars>
      </dgm:prSet>
      <dgm:spPr/>
      <dgm:t>
        <a:bodyPr/>
        <a:lstStyle/>
        <a:p>
          <a:endParaRPr lang="en-US"/>
        </a:p>
      </dgm:t>
    </dgm:pt>
    <dgm:pt modelId="{5F241723-4361-41B5-AE30-9E2F36C7EE78}" type="pres">
      <dgm:prSet presAssocID="{FD4258C9-97D4-4862-87D7-964588633515}" presName="parentText" presStyleLbl="node1" presStyleIdx="0" presStyleCnt="1" custLinFactNeighborX="10963" custLinFactNeighborY="-12540">
        <dgm:presLayoutVars>
          <dgm:chMax val="0"/>
          <dgm:bulletEnabled val="1"/>
        </dgm:presLayoutVars>
      </dgm:prSet>
      <dgm:spPr/>
      <dgm:t>
        <a:bodyPr/>
        <a:lstStyle/>
        <a:p>
          <a:endParaRPr lang="en-US"/>
        </a:p>
      </dgm:t>
    </dgm:pt>
  </dgm:ptLst>
  <dgm:cxnLst>
    <dgm:cxn modelId="{805060A3-64AF-412B-A2CE-1A1DFD8007F1}" srcId="{AA6E008A-2E11-49B3-8EDA-7BF02CB3BF8E}" destId="{FD4258C9-97D4-4862-87D7-964588633515}" srcOrd="0" destOrd="0" parTransId="{FAF5FB18-2DD8-4D45-B5DE-7837A5BFD7D2}" sibTransId="{5826DECF-B7A2-4954-A730-7A709D7BFB34}"/>
    <dgm:cxn modelId="{E754B21B-A6E1-4777-8673-EEE9DF098933}" type="presOf" srcId="{FD4258C9-97D4-4862-87D7-964588633515}" destId="{5F241723-4361-41B5-AE30-9E2F36C7EE78}" srcOrd="0" destOrd="0" presId="urn:microsoft.com/office/officeart/2005/8/layout/vList2"/>
    <dgm:cxn modelId="{0005584E-F4B5-4678-920A-D7FB472F08AB}" type="presOf" srcId="{AA6E008A-2E11-49B3-8EDA-7BF02CB3BF8E}" destId="{DD5305FD-75EA-4F61-A82E-C15D785625A2}" srcOrd="0" destOrd="0" presId="urn:microsoft.com/office/officeart/2005/8/layout/vList2"/>
    <dgm:cxn modelId="{FA8D520A-8D6D-402D-B337-9FC8EA58059B}" type="presParOf" srcId="{DD5305FD-75EA-4F61-A82E-C15D785625A2}" destId="{5F241723-4361-41B5-AE30-9E2F36C7EE7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41723-4361-41B5-AE30-9E2F36C7EE78}">
      <dsp:nvSpPr>
        <dsp:cNvPr id="0" name=""/>
        <dsp:cNvSpPr/>
      </dsp:nvSpPr>
      <dsp:spPr>
        <a:xfrm>
          <a:off x="0" y="0"/>
          <a:ext cx="7010400" cy="959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US" sz="4000" kern="1200" dirty="0" smtClean="0"/>
            <a:t>  Jenkins: A complete solution</a:t>
          </a:r>
          <a:endParaRPr lang="en-US" sz="4000" kern="1200" dirty="0"/>
        </a:p>
      </dsp:txBody>
      <dsp:txXfrm>
        <a:off x="46834" y="46834"/>
        <a:ext cx="6916732" cy="8657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F9F1C01-D0BB-4027-A970-CD3AAB2B2491}" type="datetimeFigureOut">
              <a:rPr lang="en-US" smtClean="0"/>
              <a:t>1/12/2014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3AC7FF-1709-46E5-8FCF-A02DF03C4F7A}" type="slidenum">
              <a:rPr lang="en-US" smtClean="0"/>
              <a:t>‹#›</a:t>
            </a:fld>
            <a:endParaRPr lang="en-US"/>
          </a:p>
        </p:txBody>
      </p:sp>
    </p:spTree>
    <p:extLst>
      <p:ext uri="{BB962C8B-B14F-4D97-AF65-F5344CB8AC3E}">
        <p14:creationId xmlns:p14="http://schemas.microsoft.com/office/powerpoint/2010/main" val="395472753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44A126-5F08-4B09-8B28-126A9DDA672E}" type="datetimeFigureOut">
              <a:rPr lang="en-US" smtClean="0"/>
              <a:t>1/12/2014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9F2C82-1A83-4C41-BAC0-A3A62BEE431C}" type="slidenum">
              <a:rPr lang="en-US" smtClean="0"/>
              <a:t>‹#›</a:t>
            </a:fld>
            <a:endParaRPr lang="en-US"/>
          </a:p>
        </p:txBody>
      </p:sp>
    </p:spTree>
    <p:extLst>
      <p:ext uri="{BB962C8B-B14F-4D97-AF65-F5344CB8AC3E}">
        <p14:creationId xmlns:p14="http://schemas.microsoft.com/office/powerpoint/2010/main" val="3097616204"/>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4E30D4BB-941C-444D-A3FA-AEA7AF134E28}" type="datetime1">
              <a:rPr lang="en-US" smtClean="0"/>
              <a:t>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F2C82-1A83-4C41-BAC0-A3A62BEE431C}" type="slidenum">
              <a:rPr lang="en-US" smtClean="0"/>
              <a:t>1</a:t>
            </a:fld>
            <a:endParaRPr lang="en-US"/>
          </a:p>
        </p:txBody>
      </p:sp>
    </p:spTree>
    <p:extLst>
      <p:ext uri="{BB962C8B-B14F-4D97-AF65-F5344CB8AC3E}">
        <p14:creationId xmlns:p14="http://schemas.microsoft.com/office/powerpoint/2010/main" val="2179552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9F2C82-1A83-4C41-BAC0-A3A62BEE431C}" type="slidenum">
              <a:rPr lang="en-US" smtClean="0"/>
              <a:t>2</a:t>
            </a:fld>
            <a:endParaRPr lang="en-US"/>
          </a:p>
        </p:txBody>
      </p:sp>
      <p:sp>
        <p:nvSpPr>
          <p:cNvPr id="6" name="Footer Placeholder 5"/>
          <p:cNvSpPr>
            <a:spLocks noGrp="1"/>
          </p:cNvSpPr>
          <p:nvPr>
            <p:ph type="ftr" sz="quarter" idx="12"/>
          </p:nvPr>
        </p:nvSpPr>
        <p:spPr/>
        <p:txBody>
          <a:bodyPr/>
          <a:lstStyle/>
          <a:p>
            <a:endParaRPr lang="en-US"/>
          </a:p>
        </p:txBody>
      </p:sp>
      <p:sp>
        <p:nvSpPr>
          <p:cNvPr id="7" name="Date Placeholder 6"/>
          <p:cNvSpPr>
            <a:spLocks noGrp="1"/>
          </p:cNvSpPr>
          <p:nvPr>
            <p:ph type="dt" idx="13"/>
          </p:nvPr>
        </p:nvSpPr>
        <p:spPr/>
        <p:txBody>
          <a:bodyPr/>
          <a:lstStyle/>
          <a:p>
            <a:fld id="{A9C0C040-CC12-4B10-84A0-9268FD3227E2}" type="datetime1">
              <a:rPr lang="en-US" smtClean="0"/>
              <a:t>1/12/2014</a:t>
            </a:fld>
            <a:endParaRPr lang="en-US"/>
          </a:p>
        </p:txBody>
      </p:sp>
    </p:spTree>
    <p:extLst>
      <p:ext uri="{BB962C8B-B14F-4D97-AF65-F5344CB8AC3E}">
        <p14:creationId xmlns:p14="http://schemas.microsoft.com/office/powerpoint/2010/main" val="3806904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5A9424-F143-4626-9E7C-26AC47A3C3BC}" type="datetime1">
              <a:rPr lang="en-US" smtClean="0"/>
              <a:t>1/12/2014</a:t>
            </a:fld>
            <a:endParaRPr lang="en-US"/>
          </a:p>
        </p:txBody>
      </p:sp>
      <p:sp>
        <p:nvSpPr>
          <p:cNvPr id="5" name="Footer Placeholder 4"/>
          <p:cNvSpPr>
            <a:spLocks noGrp="1"/>
          </p:cNvSpPr>
          <p:nvPr>
            <p:ph type="ftr" sz="quarter" idx="11"/>
          </p:nvPr>
        </p:nvSpPr>
        <p:spPr/>
        <p:txBody>
          <a:bodyPr/>
          <a:lstStyle/>
          <a:p>
            <a:r>
              <a:rPr lang="en-US" smtClean="0"/>
              <a:t>Jenkins - A complete solution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652E19-C0D1-48BD-85C0-A8AFE1C9EEEA}" type="datetime1">
              <a:rPr lang="en-US" smtClean="0"/>
              <a:t>1/12/2014</a:t>
            </a:fld>
            <a:endParaRPr lang="en-US"/>
          </a:p>
        </p:txBody>
      </p:sp>
      <p:sp>
        <p:nvSpPr>
          <p:cNvPr id="5" name="Footer Placeholder 4"/>
          <p:cNvSpPr>
            <a:spLocks noGrp="1"/>
          </p:cNvSpPr>
          <p:nvPr>
            <p:ph type="ftr" sz="quarter" idx="11"/>
          </p:nvPr>
        </p:nvSpPr>
        <p:spPr/>
        <p:txBody>
          <a:bodyPr/>
          <a:lstStyle/>
          <a:p>
            <a:r>
              <a:rPr lang="en-US" smtClean="0"/>
              <a:t>Jenkins - A complete solution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B99EC-58C6-4C58-8B89-714C713021A0}" type="datetime1">
              <a:rPr lang="en-US" smtClean="0"/>
              <a:t>1/12/2014</a:t>
            </a:fld>
            <a:endParaRPr lang="en-US"/>
          </a:p>
        </p:txBody>
      </p:sp>
      <p:sp>
        <p:nvSpPr>
          <p:cNvPr id="5" name="Footer Placeholder 4"/>
          <p:cNvSpPr>
            <a:spLocks noGrp="1"/>
          </p:cNvSpPr>
          <p:nvPr>
            <p:ph type="ftr" sz="quarter" idx="11"/>
          </p:nvPr>
        </p:nvSpPr>
        <p:spPr/>
        <p:txBody>
          <a:bodyPr/>
          <a:lstStyle/>
          <a:p>
            <a:r>
              <a:rPr lang="en-US" smtClean="0"/>
              <a:t>Jenkins - A complete solution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C99D5F-DEF4-4C21-9671-F6DB53EDB0EB}" type="datetime1">
              <a:rPr lang="en-US" smtClean="0"/>
              <a:t>1/12/2014</a:t>
            </a:fld>
            <a:endParaRPr lang="en-US"/>
          </a:p>
        </p:txBody>
      </p:sp>
      <p:sp>
        <p:nvSpPr>
          <p:cNvPr id="5" name="Footer Placeholder 4"/>
          <p:cNvSpPr>
            <a:spLocks noGrp="1"/>
          </p:cNvSpPr>
          <p:nvPr>
            <p:ph type="ftr" sz="quarter" idx="11"/>
          </p:nvPr>
        </p:nvSpPr>
        <p:spPr/>
        <p:txBody>
          <a:bodyPr/>
          <a:lstStyle/>
          <a:p>
            <a:r>
              <a:rPr lang="en-US" smtClean="0"/>
              <a:t>Jenkins - A complete solution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AF1243-E11A-4B38-BDA3-895E39B1D133}" type="datetime1">
              <a:rPr lang="en-US" smtClean="0"/>
              <a:t>1/12/2014</a:t>
            </a:fld>
            <a:endParaRPr lang="en-US"/>
          </a:p>
        </p:txBody>
      </p:sp>
      <p:sp>
        <p:nvSpPr>
          <p:cNvPr id="5" name="Footer Placeholder 4"/>
          <p:cNvSpPr>
            <a:spLocks noGrp="1"/>
          </p:cNvSpPr>
          <p:nvPr>
            <p:ph type="ftr" sz="quarter" idx="11"/>
          </p:nvPr>
        </p:nvSpPr>
        <p:spPr/>
        <p:txBody>
          <a:bodyPr/>
          <a:lstStyle/>
          <a:p>
            <a:r>
              <a:rPr lang="en-US" smtClean="0"/>
              <a:t>Jenkins - A complete solution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72C35B-2637-4EF7-8442-A5F10E1EF89C}" type="datetime1">
              <a:rPr lang="en-US" smtClean="0"/>
              <a:t>1/12/2014</a:t>
            </a:fld>
            <a:endParaRPr lang="en-US"/>
          </a:p>
        </p:txBody>
      </p:sp>
      <p:sp>
        <p:nvSpPr>
          <p:cNvPr id="6" name="Footer Placeholder 5"/>
          <p:cNvSpPr>
            <a:spLocks noGrp="1"/>
          </p:cNvSpPr>
          <p:nvPr>
            <p:ph type="ftr" sz="quarter" idx="11"/>
          </p:nvPr>
        </p:nvSpPr>
        <p:spPr/>
        <p:txBody>
          <a:bodyPr/>
          <a:lstStyle/>
          <a:p>
            <a:r>
              <a:rPr lang="en-US" smtClean="0"/>
              <a:t>Jenkins - A complete solution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9C3B69-5680-4782-B427-B3463E7F215C}" type="datetime1">
              <a:rPr lang="en-US" smtClean="0"/>
              <a:t>1/12/2014</a:t>
            </a:fld>
            <a:endParaRPr lang="en-US"/>
          </a:p>
        </p:txBody>
      </p:sp>
      <p:sp>
        <p:nvSpPr>
          <p:cNvPr id="8" name="Footer Placeholder 7"/>
          <p:cNvSpPr>
            <a:spLocks noGrp="1"/>
          </p:cNvSpPr>
          <p:nvPr>
            <p:ph type="ftr" sz="quarter" idx="11"/>
          </p:nvPr>
        </p:nvSpPr>
        <p:spPr/>
        <p:txBody>
          <a:bodyPr/>
          <a:lstStyle/>
          <a:p>
            <a:r>
              <a:rPr lang="en-US" smtClean="0"/>
              <a:t>Jenkins - A complete solution</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578DAA-C0F8-4B96-8116-F11A5F7E8B64}" type="datetime1">
              <a:rPr lang="en-US" smtClean="0"/>
              <a:t>1/12/2014</a:t>
            </a:fld>
            <a:endParaRPr lang="en-US"/>
          </a:p>
        </p:txBody>
      </p:sp>
      <p:sp>
        <p:nvSpPr>
          <p:cNvPr id="4" name="Footer Placeholder 3"/>
          <p:cNvSpPr>
            <a:spLocks noGrp="1"/>
          </p:cNvSpPr>
          <p:nvPr>
            <p:ph type="ftr" sz="quarter" idx="11"/>
          </p:nvPr>
        </p:nvSpPr>
        <p:spPr/>
        <p:txBody>
          <a:bodyPr/>
          <a:lstStyle/>
          <a:p>
            <a:r>
              <a:rPr lang="en-US" smtClean="0"/>
              <a:t>Jenkins - A complete solution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47581-B76E-42AB-8A7F-AF2ABFF76AD3}" type="datetime1">
              <a:rPr lang="en-US" smtClean="0"/>
              <a:t>1/12/2014</a:t>
            </a:fld>
            <a:endParaRPr lang="en-US"/>
          </a:p>
        </p:txBody>
      </p:sp>
      <p:sp>
        <p:nvSpPr>
          <p:cNvPr id="3" name="Footer Placeholder 2"/>
          <p:cNvSpPr>
            <a:spLocks noGrp="1"/>
          </p:cNvSpPr>
          <p:nvPr>
            <p:ph type="ftr" sz="quarter" idx="11"/>
          </p:nvPr>
        </p:nvSpPr>
        <p:spPr/>
        <p:txBody>
          <a:bodyPr/>
          <a:lstStyle/>
          <a:p>
            <a:r>
              <a:rPr lang="en-US" smtClean="0"/>
              <a:t>Jenkins - A complete solution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55B71D-A471-4F85-919F-E1A2E32F838A}" type="datetime1">
              <a:rPr lang="en-US" smtClean="0"/>
              <a:t>1/12/2014</a:t>
            </a:fld>
            <a:endParaRPr lang="en-US"/>
          </a:p>
        </p:txBody>
      </p:sp>
      <p:sp>
        <p:nvSpPr>
          <p:cNvPr id="6" name="Footer Placeholder 5"/>
          <p:cNvSpPr>
            <a:spLocks noGrp="1"/>
          </p:cNvSpPr>
          <p:nvPr>
            <p:ph type="ftr" sz="quarter" idx="11"/>
          </p:nvPr>
        </p:nvSpPr>
        <p:spPr/>
        <p:txBody>
          <a:bodyPr/>
          <a:lstStyle/>
          <a:p>
            <a:r>
              <a:rPr lang="en-US" smtClean="0"/>
              <a:t>Jenkins - A complete solution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44621E-6553-4320-8456-22942C820874}" type="datetime1">
              <a:rPr lang="en-US" smtClean="0"/>
              <a:t>1/12/2014</a:t>
            </a:fld>
            <a:endParaRPr lang="en-US"/>
          </a:p>
        </p:txBody>
      </p:sp>
      <p:sp>
        <p:nvSpPr>
          <p:cNvPr id="6" name="Footer Placeholder 5"/>
          <p:cNvSpPr>
            <a:spLocks noGrp="1"/>
          </p:cNvSpPr>
          <p:nvPr>
            <p:ph type="ftr" sz="quarter" idx="11"/>
          </p:nvPr>
        </p:nvSpPr>
        <p:spPr/>
        <p:txBody>
          <a:bodyPr/>
          <a:lstStyle/>
          <a:p>
            <a:r>
              <a:rPr lang="en-US" smtClean="0"/>
              <a:t>Jenkins - A complete solution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70601C-B8F2-4581-A64B-16948437725D}" type="datetime1">
              <a:rPr lang="en-US" smtClean="0"/>
              <a:t>1/12/2014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Jenkins - A complete solution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hyperlink" Target="mailto:bhalothia@gmail.com" TargetMode="External"/><Relationship Id="rId5" Type="http://schemas.openxmlformats.org/officeDocument/2006/relationships/diagramQuickStyle" Target="../diagrams/quickStyle1.xml"/><Relationship Id="rId10" Type="http://schemas.openxmlformats.org/officeDocument/2006/relationships/hyperlink" Target="http://relevancelab.com/" TargetMode="External"/><Relationship Id="rId4" Type="http://schemas.openxmlformats.org/officeDocument/2006/relationships/diagramLayout" Target="../diagrams/layout1.xml"/><Relationship Id="rId9" Type="http://schemas.openxmlformats.org/officeDocument/2006/relationships/hyperlink" Target="https://www.linkedin.com/in/bhalothia"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wiki.jenkins-ci.org/display/JENKINS/Build+Pipeline+Plugin" TargetMode="External"/><Relationship Id="rId2" Type="http://schemas.openxmlformats.org/officeDocument/2006/relationships/hyperlink" Target="http://java.dzone.com/articles/8-principles-continuous" TargetMode="Externa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ages.cloudbees.com/7-ways-to-optimize-Jenkins-white-paper.html" TargetMode="External"/><Relationship Id="rId2" Type="http://schemas.openxmlformats.org/officeDocument/2006/relationships/hyperlink" Target="https://wiki.jenkins-ci.org/display/JENKINS/Jenkins+Best+Practices" TargetMode="Externa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jenkinsci" TargetMode="External"/><Relationship Id="rId2" Type="http://schemas.openxmlformats.org/officeDocument/2006/relationships/hyperlink" Target="https://wiki.jenkins-ci.org/display/JENKINS/Plugins" TargetMode="Externa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hyperlink" Target="http://www.google.com/trends/explore#q=jenkins%20ci%2C%20bamboo%20ci%2C%20teamcity%20ci%2C%20cruisecontrol%20ci&amp;cmpt=q" TargetMode="External"/><Relationship Id="rId4" Type="http://schemas.openxmlformats.org/officeDocument/2006/relationships/hyperlink" Target="https://github.com/jenkinsci/jenkins/graphs/commit-activity"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www.slideshare.net/evgenyg/nodejs-meets-jenkins" TargetMode="External"/><Relationship Id="rId3" Type="http://schemas.openxmlformats.org/officeDocument/2006/relationships/hyperlink" Target="http://www.slideshare.net/cowboyd/ruby-ci-withjenkins" TargetMode="External"/><Relationship Id="rId7" Type="http://schemas.openxmlformats.org/officeDocument/2006/relationships/hyperlink" Target="https://wiki.jenkins-ci.org/pages/viewpage.action?pageId=65143593" TargetMode="External"/><Relationship Id="rId12" Type="http://schemas.openxmlformats.org/officeDocument/2006/relationships/image" Target="../media/image1.jpg"/><Relationship Id="rId2" Type="http://schemas.openxmlformats.org/officeDocument/2006/relationships/hyperlink" Target="http://jenkinsheaven.blogspot.com.au/2011/04/welcome.html" TargetMode="External"/><Relationship Id="rId1" Type="http://schemas.openxmlformats.org/officeDocument/2006/relationships/slideLayout" Target="../slideLayouts/slideLayout2.xml"/><Relationship Id="rId6" Type="http://schemas.openxmlformats.org/officeDocument/2006/relationships/hyperlink" Target="https://wiki.jenkins-ci.org/display/JENKINS/Perl+Projects" TargetMode="External"/><Relationship Id="rId11" Type="http://schemas.openxmlformats.org/officeDocument/2006/relationships/hyperlink" Target="http://stackoverflow.com/questions/11147550/continuous-integration-of-scala-projects-and-arbitrary-statistics-over-time" TargetMode="External"/><Relationship Id="rId5" Type="http://schemas.openxmlformats.org/officeDocument/2006/relationships/hyperlink" Target="https://wiki.jenkins-ci.org/display/JENKINS/Drupal+Development" TargetMode="External"/><Relationship Id="rId10" Type="http://schemas.openxmlformats.org/officeDocument/2006/relationships/hyperlink" Target="https://wiki.jenkins-ci.org/display/JENKINS/Building+an+Android+app+and+test+project" TargetMode="External"/><Relationship Id="rId4" Type="http://schemas.openxmlformats.org/officeDocument/2006/relationships/hyperlink" Target="http://jenkins-php.org/" TargetMode="External"/><Relationship Id="rId9" Type="http://schemas.openxmlformats.org/officeDocument/2006/relationships/hyperlink" Target="https://saucelabs.com/jenkins/7"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iki.jenkins-ci.org/display/JENKINS/Remote+access+API" TargetMode="External"/><Relationship Id="rId3" Type="http://schemas.openxmlformats.org/officeDocument/2006/relationships/hyperlink" Target="https://wiki.jenkins-ci.org/display/JENKINS/Automated+Upgrade" TargetMode="External"/><Relationship Id="rId7" Type="http://schemas.openxmlformats.org/officeDocument/2006/relationships/hyperlink" Target="https://wiki.jenkins-ci.org/display/JENKINS/Plugins" TargetMode="External"/><Relationship Id="rId2" Type="http://schemas.openxmlformats.org/officeDocument/2006/relationships/hyperlink" Target="https://wiki.jenkins-ci.org/display/JENKINS/Installing+Jenkins" TargetMode="External"/><Relationship Id="rId1" Type="http://schemas.openxmlformats.org/officeDocument/2006/relationships/slideLayout" Target="../slideLayouts/slideLayout2.xml"/><Relationship Id="rId6" Type="http://schemas.openxmlformats.org/officeDocument/2006/relationships/hyperlink" Target="http://kvdev.wordpress.com/2012/03/01/jenkins-monitoring-external-jobs/" TargetMode="External"/><Relationship Id="rId5" Type="http://schemas.openxmlformats.org/officeDocument/2006/relationships/hyperlink" Target="https://wiki.jenkins-ci.org/display/JENKINS/Distributed+builds" TargetMode="External"/><Relationship Id="rId4" Type="http://schemas.openxmlformats.org/officeDocument/2006/relationships/hyperlink" Target="http://www.vogella.com/tutorials/Jenkins/article.html#jenkinsconfiguration" TargetMode="External"/><Relationship Id="rId9"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iki.jenkins-ci.org/display/JENKINS/Securing+Jenki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379528222"/>
              </p:ext>
            </p:extLst>
          </p:nvPr>
        </p:nvGraphicFramePr>
        <p:xfrm>
          <a:off x="1295400" y="304800"/>
          <a:ext cx="7010400" cy="9761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ubtitle 2"/>
          <p:cNvSpPr>
            <a:spLocks noGrp="1"/>
          </p:cNvSpPr>
          <p:nvPr>
            <p:ph type="subTitle" idx="1"/>
          </p:nvPr>
        </p:nvSpPr>
        <p:spPr>
          <a:xfrm>
            <a:off x="1219200" y="2590800"/>
            <a:ext cx="6400800" cy="1752600"/>
          </a:xfrm>
        </p:spPr>
        <p:txBody>
          <a:bodyPr/>
          <a:lstStyle/>
          <a:p>
            <a:r>
              <a:rPr lang="en-US" sz="2800" dirty="0" smtClean="0"/>
              <a:t> From </a:t>
            </a:r>
            <a:r>
              <a:rPr lang="en-US" sz="2800" dirty="0"/>
              <a:t>Continuous Integration to Continuous </a:t>
            </a:r>
            <a:r>
              <a:rPr lang="en-US" sz="2800" dirty="0" smtClean="0"/>
              <a:t>Delivery</a:t>
            </a:r>
          </a:p>
          <a:p>
            <a:endParaRPr lang="en-US" dirty="0"/>
          </a:p>
        </p:txBody>
      </p:sp>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636" y="20594"/>
            <a:ext cx="914400" cy="1260389"/>
          </a:xfrm>
          <a:prstGeom prst="rect">
            <a:avLst/>
          </a:prstGeom>
        </p:spPr>
      </p:pic>
      <p:sp>
        <p:nvSpPr>
          <p:cNvPr id="11" name="TextBox 10"/>
          <p:cNvSpPr txBox="1"/>
          <p:nvPr/>
        </p:nvSpPr>
        <p:spPr>
          <a:xfrm>
            <a:off x="2133600" y="4800600"/>
            <a:ext cx="4724400" cy="923330"/>
          </a:xfrm>
          <a:prstGeom prst="rect">
            <a:avLst/>
          </a:prstGeom>
          <a:noFill/>
        </p:spPr>
        <p:txBody>
          <a:bodyPr wrap="square" rtlCol="0">
            <a:spAutoFit/>
          </a:bodyPr>
          <a:lstStyle/>
          <a:p>
            <a:r>
              <a:rPr lang="en-US" dirty="0"/>
              <a:t>	</a:t>
            </a:r>
            <a:r>
              <a:rPr lang="en-US" dirty="0" smtClean="0">
                <a:hlinkClick r:id="rId9"/>
              </a:rPr>
              <a:t>Virendra Singh Bhalothia</a:t>
            </a:r>
            <a:endParaRPr lang="en-US" dirty="0" smtClean="0"/>
          </a:p>
          <a:p>
            <a:r>
              <a:rPr lang="en-US" dirty="0" smtClean="0"/>
              <a:t>                  </a:t>
            </a:r>
            <a:r>
              <a:rPr lang="en-US" dirty="0" smtClean="0">
                <a:hlinkClick r:id="rId10"/>
              </a:rPr>
              <a:t>Relevance Lab</a:t>
            </a:r>
            <a:endParaRPr lang="en-US" dirty="0" smtClean="0"/>
          </a:p>
          <a:p>
            <a:r>
              <a:rPr lang="en-US" dirty="0"/>
              <a:t>	 </a:t>
            </a:r>
            <a:r>
              <a:rPr lang="en-US" dirty="0" smtClean="0">
                <a:hlinkClick r:id="rId11"/>
              </a:rPr>
              <a:t>bhalothia@gmail.com</a:t>
            </a:r>
            <a:r>
              <a:rPr lang="en-US" dirty="0" smtClean="0"/>
              <a:t> </a:t>
            </a:r>
            <a:endParaRPr lang="en-US" dirty="0"/>
          </a:p>
        </p:txBody>
      </p:sp>
    </p:spTree>
    <p:extLst>
      <p:ext uri="{BB962C8B-B14F-4D97-AF65-F5344CB8AC3E}">
        <p14:creationId xmlns:p14="http://schemas.microsoft.com/office/powerpoint/2010/main" val="334312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8098"/>
            <a:ext cx="8229600" cy="4838065"/>
          </a:xfrm>
        </p:spPr>
        <p:txBody>
          <a:bodyPr>
            <a:normAutofit/>
          </a:bodyPr>
          <a:lstStyle/>
          <a:p>
            <a:pPr marL="0" indent="0">
              <a:buNone/>
            </a:pPr>
            <a:r>
              <a:rPr lang="en-US" sz="2000" dirty="0" smtClean="0"/>
              <a:t>In other words, Continuous Delivery is a process that merges Continuous Integration with automated deployment, test, and release; creating a Continuous Delivery solution. Continuous Delivery doesn't mean every change is deployed to production ASAP. It means every change is proven to be deployable at any time. Check this </a:t>
            </a:r>
            <a:r>
              <a:rPr lang="en-US" sz="2000" dirty="0" smtClean="0">
                <a:hlinkClick r:id="rId2"/>
              </a:rPr>
              <a:t>article</a:t>
            </a:r>
            <a:r>
              <a:rPr lang="en-US" sz="2000" dirty="0" smtClean="0"/>
              <a:t> to get more insight.</a:t>
            </a:r>
          </a:p>
          <a:p>
            <a:pPr marL="0" indent="0">
              <a:buNone/>
            </a:pPr>
            <a:endParaRPr lang="en-US" sz="2000" dirty="0"/>
          </a:p>
          <a:p>
            <a:pPr marL="0" indent="0">
              <a:buNone/>
            </a:pPr>
            <a:r>
              <a:rPr lang="en-US" sz="2000" dirty="0" smtClean="0"/>
              <a:t>Here, we would talk about enabling Continuous Delivery using Jenkins and it’s plugins. By using </a:t>
            </a:r>
            <a:r>
              <a:rPr lang="en-US" sz="2000" dirty="0" smtClean="0">
                <a:hlinkClick r:id="rId3"/>
              </a:rPr>
              <a:t>Build pipeline plugin</a:t>
            </a:r>
            <a:r>
              <a:rPr lang="en-US" sz="2000" dirty="0" smtClean="0"/>
              <a:t> in Jenkins, we </a:t>
            </a:r>
            <a:r>
              <a:rPr lang="en-US" sz="2000" dirty="0"/>
              <a:t>can </a:t>
            </a:r>
            <a:r>
              <a:rPr lang="en-US" sz="2000" dirty="0" smtClean="0"/>
              <a:t>orchestrate </a:t>
            </a:r>
            <a:r>
              <a:rPr lang="en-US" sz="2000" dirty="0"/>
              <a:t>the promotion of a version of software through quality gates and into production</a:t>
            </a:r>
            <a:r>
              <a:rPr lang="en-US" sz="2000" dirty="0" smtClean="0"/>
              <a:t>. By </a:t>
            </a:r>
            <a:r>
              <a:rPr lang="en-US" sz="2000" dirty="0"/>
              <a:t>extending the concepts of CI you can create a chain of jobs each one subjecting your build to quality assurance steps. These QA steps may be a combination of manual and automated steps. Once a build has passed all these, it can be automatically deployed into production. </a:t>
            </a:r>
            <a:r>
              <a:rPr lang="en-US" sz="2000" dirty="0" smtClean="0"/>
              <a:t/>
            </a:r>
            <a:br>
              <a:rPr lang="en-US" sz="2000" dirty="0" smtClean="0"/>
            </a:br>
            <a:r>
              <a:rPr lang="en-US" sz="2000" dirty="0" smtClean="0"/>
              <a:t/>
            </a:r>
            <a:br>
              <a:rPr lang="en-US" sz="2000" dirty="0" smtClean="0"/>
            </a:br>
            <a:endParaRPr lang="en-US" sz="2000" dirty="0"/>
          </a:p>
        </p:txBody>
      </p:sp>
      <p:sp>
        <p:nvSpPr>
          <p:cNvPr id="4" name="Date Placeholder 3"/>
          <p:cNvSpPr>
            <a:spLocks noGrp="1"/>
          </p:cNvSpPr>
          <p:nvPr>
            <p:ph type="dt" sz="half" idx="10"/>
          </p:nvPr>
        </p:nvSpPr>
        <p:spPr/>
        <p:txBody>
          <a:bodyPr/>
          <a:lstStyle/>
          <a:p>
            <a:fld id="{8EC99D5F-DEF4-4C21-9671-F6DB53EDB0EB}" type="datetime1">
              <a:rPr lang="en-US" smtClean="0"/>
              <a:t>1/12/2014</a:t>
            </a:fld>
            <a:endParaRPr lang="en-US"/>
          </a:p>
        </p:txBody>
      </p:sp>
      <p:sp>
        <p:nvSpPr>
          <p:cNvPr id="5" name="Footer Placeholder 4"/>
          <p:cNvSpPr>
            <a:spLocks noGrp="1"/>
          </p:cNvSpPr>
          <p:nvPr>
            <p:ph type="ftr" sz="quarter" idx="11"/>
          </p:nvPr>
        </p:nvSpPr>
        <p:spPr/>
        <p:txBody>
          <a:bodyPr/>
          <a:lstStyle/>
          <a:p>
            <a:r>
              <a:rPr lang="en-US" smtClean="0"/>
              <a:t>Jenkins - A complete solution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36" y="27709"/>
            <a:ext cx="914400" cy="1260389"/>
          </a:xfrm>
          <a:prstGeom prst="rect">
            <a:avLst/>
          </a:prstGeom>
        </p:spPr>
      </p:pic>
    </p:spTree>
    <p:extLst>
      <p:ext uri="{BB962C8B-B14F-4D97-AF65-F5344CB8AC3E}">
        <p14:creationId xmlns:p14="http://schemas.microsoft.com/office/powerpoint/2010/main" val="328930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82785"/>
            <a:ext cx="8229600" cy="4248056"/>
          </a:xfrm>
        </p:spPr>
      </p:pic>
      <p:sp>
        <p:nvSpPr>
          <p:cNvPr id="4" name="Date Placeholder 3"/>
          <p:cNvSpPr>
            <a:spLocks noGrp="1"/>
          </p:cNvSpPr>
          <p:nvPr>
            <p:ph type="dt" sz="half" idx="10"/>
          </p:nvPr>
        </p:nvSpPr>
        <p:spPr/>
        <p:txBody>
          <a:bodyPr/>
          <a:lstStyle/>
          <a:p>
            <a:fld id="{8EC99D5F-DEF4-4C21-9671-F6DB53EDB0EB}" type="datetime1">
              <a:rPr lang="en-US" smtClean="0"/>
              <a:t>1/12/2014</a:t>
            </a:fld>
            <a:endParaRPr lang="en-US"/>
          </a:p>
        </p:txBody>
      </p:sp>
      <p:sp>
        <p:nvSpPr>
          <p:cNvPr id="5" name="Footer Placeholder 4"/>
          <p:cNvSpPr>
            <a:spLocks noGrp="1"/>
          </p:cNvSpPr>
          <p:nvPr>
            <p:ph type="ftr" sz="quarter" idx="11"/>
          </p:nvPr>
        </p:nvSpPr>
        <p:spPr/>
        <p:txBody>
          <a:bodyPr/>
          <a:lstStyle/>
          <a:p>
            <a:r>
              <a:rPr lang="en-US" smtClean="0"/>
              <a:t>Jenkins - A complete solution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36" y="27709"/>
            <a:ext cx="914400" cy="1260389"/>
          </a:xfrm>
          <a:prstGeom prst="rect">
            <a:avLst/>
          </a:prstGeom>
        </p:spPr>
      </p:pic>
      <p:grpSp>
        <p:nvGrpSpPr>
          <p:cNvPr id="14" name="Group 13"/>
          <p:cNvGrpSpPr/>
          <p:nvPr/>
        </p:nvGrpSpPr>
        <p:grpSpPr>
          <a:xfrm>
            <a:off x="1066800" y="285477"/>
            <a:ext cx="7237160" cy="959400"/>
            <a:chOff x="0" y="0"/>
            <a:chExt cx="7010400" cy="959400"/>
          </a:xfrm>
        </p:grpSpPr>
        <p:sp>
          <p:nvSpPr>
            <p:cNvPr id="15" name="Rounded Rectangle 14"/>
            <p:cNvSpPr/>
            <p:nvPr/>
          </p:nvSpPr>
          <p:spPr>
            <a:xfrm>
              <a:off x="0" y="0"/>
              <a:ext cx="7010400" cy="959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ounded Rectangle 4"/>
            <p:cNvSpPr/>
            <p:nvPr/>
          </p:nvSpPr>
          <p:spPr>
            <a:xfrm>
              <a:off x="46834" y="46834"/>
              <a:ext cx="6916732" cy="8657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4000" dirty="0" smtClean="0"/>
                <a:t>         Sample </a:t>
              </a:r>
              <a:r>
                <a:rPr lang="en-US" sz="4000" dirty="0"/>
                <a:t>build pipeline</a:t>
              </a:r>
              <a:endParaRPr lang="en-US" sz="4000" kern="1200" dirty="0"/>
            </a:p>
          </p:txBody>
        </p:sp>
      </p:grpSp>
    </p:spTree>
    <p:extLst>
      <p:ext uri="{BB962C8B-B14F-4D97-AF65-F5344CB8AC3E}">
        <p14:creationId xmlns:p14="http://schemas.microsoft.com/office/powerpoint/2010/main" val="675007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normAutofit/>
          </a:bodyPr>
          <a:lstStyle/>
          <a:p>
            <a:pPr>
              <a:buFont typeface="Wingdings" pitchFamily="2" charset="2"/>
              <a:buChar char="q"/>
            </a:pPr>
            <a:r>
              <a:rPr lang="en-US" sz="2000" dirty="0" smtClean="0"/>
              <a:t>Unit Test</a:t>
            </a:r>
          </a:p>
          <a:p>
            <a:pPr>
              <a:buFont typeface="Wingdings" pitchFamily="2" charset="2"/>
              <a:buChar char="q"/>
            </a:pPr>
            <a:r>
              <a:rPr lang="en-US" sz="2000" dirty="0" smtClean="0"/>
              <a:t>Code Quality Analysis</a:t>
            </a:r>
            <a:endParaRPr lang="en-US" sz="2000" dirty="0"/>
          </a:p>
          <a:p>
            <a:pPr>
              <a:buFont typeface="Wingdings" pitchFamily="2" charset="2"/>
              <a:buChar char="q"/>
            </a:pPr>
            <a:r>
              <a:rPr lang="en-US" sz="2000" dirty="0" smtClean="0"/>
              <a:t>Deploy </a:t>
            </a:r>
            <a:r>
              <a:rPr lang="en-US" sz="2000" dirty="0"/>
              <a:t>to </a:t>
            </a:r>
            <a:r>
              <a:rPr lang="en-US" sz="2000" dirty="0" smtClean="0"/>
              <a:t>Test Environment </a:t>
            </a:r>
            <a:endParaRPr lang="en-US" sz="2000" dirty="0"/>
          </a:p>
          <a:p>
            <a:pPr>
              <a:buFont typeface="Wingdings" pitchFamily="2" charset="2"/>
              <a:buChar char="q"/>
            </a:pPr>
            <a:r>
              <a:rPr lang="en-US" sz="2000" dirty="0"/>
              <a:t>Integration </a:t>
            </a:r>
            <a:r>
              <a:rPr lang="en-US" sz="2000" dirty="0" smtClean="0"/>
              <a:t>Test </a:t>
            </a:r>
            <a:endParaRPr lang="en-US" sz="2000" dirty="0"/>
          </a:p>
          <a:p>
            <a:pPr>
              <a:buFont typeface="Wingdings" pitchFamily="2" charset="2"/>
              <a:buChar char="q"/>
            </a:pPr>
            <a:r>
              <a:rPr lang="en-US" sz="2000" dirty="0" smtClean="0"/>
              <a:t>Packaging and Archiving </a:t>
            </a:r>
          </a:p>
          <a:p>
            <a:pPr>
              <a:buFont typeface="Wingdings" pitchFamily="2" charset="2"/>
              <a:buChar char="q"/>
            </a:pPr>
            <a:r>
              <a:rPr lang="en-US" sz="2000" dirty="0" smtClean="0"/>
              <a:t>Deploy </a:t>
            </a:r>
            <a:r>
              <a:rPr lang="en-US" sz="2000" dirty="0"/>
              <a:t>to </a:t>
            </a:r>
            <a:r>
              <a:rPr lang="en-US" sz="2000" dirty="0" smtClean="0"/>
              <a:t>Preproduction Environment </a:t>
            </a:r>
          </a:p>
          <a:p>
            <a:pPr>
              <a:buFont typeface="Wingdings" pitchFamily="2" charset="2"/>
              <a:buChar char="q"/>
            </a:pPr>
            <a:r>
              <a:rPr lang="en-US" sz="2000" dirty="0" smtClean="0"/>
              <a:t>Acceptance Test</a:t>
            </a:r>
          </a:p>
          <a:p>
            <a:pPr>
              <a:buFont typeface="Wingdings" pitchFamily="2" charset="2"/>
              <a:buChar char="q"/>
            </a:pPr>
            <a:r>
              <a:rPr lang="en-US" sz="2000" dirty="0" smtClean="0"/>
              <a:t>Deploy to Production Environment</a:t>
            </a:r>
          </a:p>
          <a:p>
            <a:pPr marL="0" indent="0">
              <a:buNone/>
            </a:pPr>
            <a:endParaRPr lang="en-US" sz="2000" dirty="0" smtClean="0"/>
          </a:p>
          <a:p>
            <a:pPr marL="0" indent="0">
              <a:buNone/>
            </a:pPr>
            <a:r>
              <a:rPr lang="en-US" sz="2000" dirty="0" smtClean="0"/>
              <a:t>Jenkins </a:t>
            </a:r>
            <a:r>
              <a:rPr lang="en-US" sz="2000" dirty="0"/>
              <a:t>has every plugin required for the ideal Continuous Delivery </a:t>
            </a:r>
            <a:r>
              <a:rPr lang="en-US" sz="2000" dirty="0" smtClean="0"/>
              <a:t>process, that </a:t>
            </a:r>
            <a:r>
              <a:rPr lang="en-US" sz="2000" dirty="0"/>
              <a:t>too free of </a:t>
            </a:r>
            <a:r>
              <a:rPr lang="en-US" sz="2000" dirty="0" smtClean="0"/>
              <a:t>cost.</a:t>
            </a:r>
          </a:p>
          <a:p>
            <a:pPr marL="0" indent="0">
              <a:buNone/>
            </a:pPr>
            <a:r>
              <a:rPr lang="en-US" sz="2000" dirty="0" smtClean="0"/>
              <a:t>With the help of </a:t>
            </a:r>
            <a:r>
              <a:rPr lang="en-US" sz="2000" dirty="0"/>
              <a:t>J</a:t>
            </a:r>
            <a:r>
              <a:rPr lang="en-US" sz="2000" dirty="0" smtClean="0"/>
              <a:t>enkins, we </a:t>
            </a:r>
            <a:r>
              <a:rPr lang="en-US" sz="2000" dirty="0"/>
              <a:t>can create customized build pipeline to create a dashboard of our own and enable Continuous Delivery in easy steps</a:t>
            </a:r>
          </a:p>
          <a:p>
            <a:pPr marL="0" indent="0">
              <a:buNone/>
            </a:pPr>
            <a:endParaRPr lang="en-US" sz="2400" dirty="0"/>
          </a:p>
          <a:p>
            <a:pPr marL="0" indent="0">
              <a:buNone/>
            </a:pPr>
            <a:endParaRPr lang="en-US" sz="2000" dirty="0"/>
          </a:p>
          <a:p>
            <a:pPr marL="0" indent="0">
              <a:buNone/>
            </a:pPr>
            <a:endParaRPr lang="en-US" sz="2000" dirty="0"/>
          </a:p>
        </p:txBody>
      </p:sp>
      <p:sp>
        <p:nvSpPr>
          <p:cNvPr id="4" name="Date Placeholder 3"/>
          <p:cNvSpPr>
            <a:spLocks noGrp="1"/>
          </p:cNvSpPr>
          <p:nvPr>
            <p:ph type="dt" sz="half" idx="10"/>
          </p:nvPr>
        </p:nvSpPr>
        <p:spPr/>
        <p:txBody>
          <a:bodyPr/>
          <a:lstStyle/>
          <a:p>
            <a:fld id="{8EC99D5F-DEF4-4C21-9671-F6DB53EDB0EB}" type="datetime1">
              <a:rPr lang="en-US" smtClean="0"/>
              <a:t>1/12/2014</a:t>
            </a:fld>
            <a:endParaRPr lang="en-US"/>
          </a:p>
        </p:txBody>
      </p:sp>
      <p:sp>
        <p:nvSpPr>
          <p:cNvPr id="5" name="Footer Placeholder 4"/>
          <p:cNvSpPr>
            <a:spLocks noGrp="1"/>
          </p:cNvSpPr>
          <p:nvPr>
            <p:ph type="ftr" sz="quarter" idx="11"/>
          </p:nvPr>
        </p:nvSpPr>
        <p:spPr/>
        <p:txBody>
          <a:bodyPr/>
          <a:lstStyle/>
          <a:p>
            <a:r>
              <a:rPr lang="en-US" smtClean="0"/>
              <a:t>Jenkins - A complete solution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6" y="27709"/>
            <a:ext cx="914400" cy="1260389"/>
          </a:xfrm>
          <a:prstGeom prst="rect">
            <a:avLst/>
          </a:prstGeom>
        </p:spPr>
      </p:pic>
      <p:grpSp>
        <p:nvGrpSpPr>
          <p:cNvPr id="9" name="Group 8"/>
          <p:cNvGrpSpPr/>
          <p:nvPr/>
        </p:nvGrpSpPr>
        <p:grpSpPr>
          <a:xfrm>
            <a:off x="1100704" y="225037"/>
            <a:ext cx="7285834" cy="959400"/>
            <a:chOff x="0" y="0"/>
            <a:chExt cx="7010400" cy="959400"/>
          </a:xfrm>
        </p:grpSpPr>
        <p:sp>
          <p:nvSpPr>
            <p:cNvPr id="10" name="Rounded Rectangle 9"/>
            <p:cNvSpPr/>
            <p:nvPr/>
          </p:nvSpPr>
          <p:spPr>
            <a:xfrm>
              <a:off x="0" y="0"/>
              <a:ext cx="7010400" cy="959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ounded Rectangle 4"/>
            <p:cNvSpPr/>
            <p:nvPr/>
          </p:nvSpPr>
          <p:spPr>
            <a:xfrm>
              <a:off x="46834" y="46834"/>
              <a:ext cx="6916732" cy="8657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4000" dirty="0" smtClean="0"/>
                <a:t>  Phases </a:t>
              </a:r>
              <a:r>
                <a:rPr lang="en-US" sz="4000" dirty="0"/>
                <a:t>of Continuous Delivery</a:t>
              </a:r>
              <a:endParaRPr lang="en-US" sz="4000" kern="1200" dirty="0"/>
            </a:p>
          </p:txBody>
        </p:sp>
      </p:grpSp>
    </p:spTree>
    <p:extLst>
      <p:ext uri="{BB962C8B-B14F-4D97-AF65-F5344CB8AC3E}">
        <p14:creationId xmlns:p14="http://schemas.microsoft.com/office/powerpoint/2010/main" val="3965138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6200" y="1287463"/>
            <a:ext cx="6451600" cy="4838700"/>
          </a:xfrm>
        </p:spPr>
      </p:pic>
      <p:sp>
        <p:nvSpPr>
          <p:cNvPr id="4" name="Date Placeholder 3"/>
          <p:cNvSpPr>
            <a:spLocks noGrp="1"/>
          </p:cNvSpPr>
          <p:nvPr>
            <p:ph type="dt" sz="half" idx="10"/>
          </p:nvPr>
        </p:nvSpPr>
        <p:spPr/>
        <p:txBody>
          <a:bodyPr/>
          <a:lstStyle/>
          <a:p>
            <a:fld id="{8EC99D5F-DEF4-4C21-9671-F6DB53EDB0EB}" type="datetime1">
              <a:rPr lang="en-US" smtClean="0"/>
              <a:t>1/12/2014</a:t>
            </a:fld>
            <a:endParaRPr lang="en-US"/>
          </a:p>
        </p:txBody>
      </p:sp>
      <p:sp>
        <p:nvSpPr>
          <p:cNvPr id="5" name="Footer Placeholder 4"/>
          <p:cNvSpPr>
            <a:spLocks noGrp="1"/>
          </p:cNvSpPr>
          <p:nvPr>
            <p:ph type="ftr" sz="quarter" idx="11"/>
          </p:nvPr>
        </p:nvSpPr>
        <p:spPr/>
        <p:txBody>
          <a:bodyPr/>
          <a:lstStyle/>
          <a:p>
            <a:r>
              <a:rPr lang="en-US" smtClean="0"/>
              <a:t>Jenkins - A complete solution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36" y="27709"/>
            <a:ext cx="914400" cy="1260389"/>
          </a:xfrm>
          <a:prstGeom prst="rect">
            <a:avLst/>
          </a:prstGeom>
        </p:spPr>
      </p:pic>
      <p:grpSp>
        <p:nvGrpSpPr>
          <p:cNvPr id="9" name="Group 8"/>
          <p:cNvGrpSpPr/>
          <p:nvPr/>
        </p:nvGrpSpPr>
        <p:grpSpPr>
          <a:xfrm>
            <a:off x="1066800" y="178203"/>
            <a:ext cx="7315200" cy="959400"/>
            <a:chOff x="0" y="0"/>
            <a:chExt cx="7010400" cy="959400"/>
          </a:xfrm>
        </p:grpSpPr>
        <p:sp>
          <p:nvSpPr>
            <p:cNvPr id="10" name="Rounded Rectangle 9"/>
            <p:cNvSpPr/>
            <p:nvPr/>
          </p:nvSpPr>
          <p:spPr>
            <a:xfrm>
              <a:off x="0" y="0"/>
              <a:ext cx="7010400" cy="959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ounded Rectangle 4"/>
            <p:cNvSpPr/>
            <p:nvPr/>
          </p:nvSpPr>
          <p:spPr>
            <a:xfrm>
              <a:off x="46834" y="46834"/>
              <a:ext cx="6916732" cy="8657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4000" dirty="0" smtClean="0"/>
                <a:t>    Continuous </a:t>
              </a:r>
              <a:r>
                <a:rPr lang="en-US" sz="4000" dirty="0"/>
                <a:t>Delivery Process </a:t>
              </a:r>
              <a:endParaRPr lang="en-US" sz="4000" kern="1200" dirty="0"/>
            </a:p>
          </p:txBody>
        </p:sp>
      </p:grpSp>
    </p:spTree>
    <p:extLst>
      <p:ext uri="{BB962C8B-B14F-4D97-AF65-F5344CB8AC3E}">
        <p14:creationId xmlns:p14="http://schemas.microsoft.com/office/powerpoint/2010/main" val="8295243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normAutofit/>
          </a:bodyPr>
          <a:lstStyle/>
          <a:p>
            <a:pPr>
              <a:buFont typeface="Wingdings" pitchFamily="2" charset="2"/>
              <a:buChar char="q"/>
            </a:pPr>
            <a:r>
              <a:rPr lang="en-US" sz="2000" dirty="0"/>
              <a:t>Make sure you have backups – better late than never</a:t>
            </a:r>
          </a:p>
          <a:p>
            <a:pPr>
              <a:buFont typeface="Wingdings" pitchFamily="2" charset="2"/>
              <a:buChar char="q"/>
            </a:pPr>
            <a:r>
              <a:rPr lang="en-US" sz="2000" dirty="0"/>
              <a:t>Plan disk usage – make sure it’s expandable</a:t>
            </a:r>
          </a:p>
          <a:p>
            <a:pPr>
              <a:buFont typeface="Wingdings" pitchFamily="2" charset="2"/>
              <a:buChar char="q"/>
            </a:pPr>
            <a:r>
              <a:rPr lang="en-US" sz="2000" dirty="0"/>
              <a:t>For easier installation and migration, use native packages if possible</a:t>
            </a:r>
          </a:p>
          <a:p>
            <a:pPr>
              <a:buFont typeface="Wingdings" pitchFamily="2" charset="2"/>
              <a:buChar char="q"/>
            </a:pPr>
            <a:r>
              <a:rPr lang="en-US" sz="2000" dirty="0"/>
              <a:t>Do distributed builds</a:t>
            </a:r>
          </a:p>
          <a:p>
            <a:pPr>
              <a:buFont typeface="Wingdings" pitchFamily="2" charset="2"/>
              <a:buChar char="q"/>
            </a:pPr>
            <a:r>
              <a:rPr lang="en-US" sz="2000" dirty="0"/>
              <a:t>Use labels to optimize resource utilization and improve manageability</a:t>
            </a:r>
          </a:p>
          <a:p>
            <a:pPr>
              <a:buFont typeface="Wingdings" pitchFamily="2" charset="2"/>
              <a:buChar char="q"/>
            </a:pPr>
            <a:r>
              <a:rPr lang="en-US" sz="2000" dirty="0"/>
              <a:t>Make your Jenkins URL short and memorable</a:t>
            </a:r>
          </a:p>
          <a:p>
            <a:pPr>
              <a:buFont typeface="Wingdings" pitchFamily="2" charset="2"/>
              <a:buChar char="q"/>
            </a:pPr>
            <a:r>
              <a:rPr lang="en-US" sz="2000" dirty="0"/>
              <a:t>Discard old build records to keep your Jenkins instance </a:t>
            </a:r>
            <a:r>
              <a:rPr lang="en-US" sz="2000" dirty="0" smtClean="0"/>
              <a:t>healthy</a:t>
            </a:r>
          </a:p>
          <a:p>
            <a:pPr>
              <a:buFont typeface="Wingdings" pitchFamily="2" charset="2"/>
              <a:buChar char="q"/>
            </a:pPr>
            <a:endParaRPr lang="en-US" sz="2000" dirty="0"/>
          </a:p>
          <a:p>
            <a:pPr marL="0" indent="0">
              <a:buNone/>
            </a:pPr>
            <a:r>
              <a:rPr lang="en-US" sz="2000" dirty="0" smtClean="0"/>
              <a:t>Check this Jenkins official </a:t>
            </a:r>
            <a:r>
              <a:rPr lang="en-US" sz="2000" dirty="0" smtClean="0">
                <a:hlinkClick r:id="rId2"/>
              </a:rPr>
              <a:t>page</a:t>
            </a:r>
            <a:r>
              <a:rPr lang="en-US" sz="2000" dirty="0" smtClean="0"/>
              <a:t> for best practices or download the </a:t>
            </a:r>
            <a:r>
              <a:rPr lang="en-US" sz="2000" dirty="0" smtClean="0">
                <a:hlinkClick r:id="rId3"/>
              </a:rPr>
              <a:t>white paper</a:t>
            </a:r>
            <a:r>
              <a:rPr lang="en-US" sz="2000" dirty="0" smtClean="0"/>
              <a:t> from the </a:t>
            </a:r>
            <a:r>
              <a:rPr lang="en-US" sz="2000" dirty="0"/>
              <a:t>Jenkins founder </a:t>
            </a:r>
            <a:r>
              <a:rPr lang="en-US" sz="2000" dirty="0" err="1"/>
              <a:t>Kohsuke</a:t>
            </a:r>
            <a:r>
              <a:rPr lang="en-US" sz="2000" dirty="0"/>
              <a:t> </a:t>
            </a:r>
            <a:r>
              <a:rPr lang="en-US" sz="2000" dirty="0" smtClean="0"/>
              <a:t>Kawaguchi.</a:t>
            </a:r>
          </a:p>
          <a:p>
            <a:pPr marL="0" indent="0">
              <a:buNone/>
            </a:pPr>
            <a:endParaRPr lang="en-US" sz="2000" dirty="0"/>
          </a:p>
          <a:p>
            <a:pPr marL="0" indent="0">
              <a:buNone/>
            </a:pPr>
            <a:endParaRPr lang="en-US" sz="2000" dirty="0"/>
          </a:p>
        </p:txBody>
      </p:sp>
      <p:sp>
        <p:nvSpPr>
          <p:cNvPr id="4" name="Date Placeholder 3"/>
          <p:cNvSpPr>
            <a:spLocks noGrp="1"/>
          </p:cNvSpPr>
          <p:nvPr>
            <p:ph type="dt" sz="half" idx="10"/>
          </p:nvPr>
        </p:nvSpPr>
        <p:spPr/>
        <p:txBody>
          <a:bodyPr/>
          <a:lstStyle/>
          <a:p>
            <a:fld id="{8EC99D5F-DEF4-4C21-9671-F6DB53EDB0EB}" type="datetime1">
              <a:rPr lang="en-US" smtClean="0"/>
              <a:t>1/12/2014</a:t>
            </a:fld>
            <a:endParaRPr lang="en-US"/>
          </a:p>
        </p:txBody>
      </p:sp>
      <p:sp>
        <p:nvSpPr>
          <p:cNvPr id="5" name="Footer Placeholder 4"/>
          <p:cNvSpPr>
            <a:spLocks noGrp="1"/>
          </p:cNvSpPr>
          <p:nvPr>
            <p:ph type="ftr" sz="quarter" idx="11"/>
          </p:nvPr>
        </p:nvSpPr>
        <p:spPr/>
        <p:txBody>
          <a:bodyPr/>
          <a:lstStyle/>
          <a:p>
            <a:r>
              <a:rPr lang="en-US" smtClean="0"/>
              <a:t>Jenkins - A complete solution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36" y="27709"/>
            <a:ext cx="914400" cy="1260389"/>
          </a:xfrm>
          <a:prstGeom prst="rect">
            <a:avLst/>
          </a:prstGeom>
        </p:spPr>
      </p:pic>
      <p:grpSp>
        <p:nvGrpSpPr>
          <p:cNvPr id="8" name="Group 7"/>
          <p:cNvGrpSpPr/>
          <p:nvPr/>
        </p:nvGrpSpPr>
        <p:grpSpPr>
          <a:xfrm>
            <a:off x="1045638" y="225037"/>
            <a:ext cx="7266329" cy="959400"/>
            <a:chOff x="0" y="46834"/>
            <a:chExt cx="7010400" cy="959400"/>
          </a:xfrm>
        </p:grpSpPr>
        <p:sp>
          <p:nvSpPr>
            <p:cNvPr id="9" name="Rounded Rectangle 8"/>
            <p:cNvSpPr/>
            <p:nvPr/>
          </p:nvSpPr>
          <p:spPr>
            <a:xfrm>
              <a:off x="0" y="46834"/>
              <a:ext cx="7010400" cy="959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p:nvPr/>
          </p:nvSpPr>
          <p:spPr>
            <a:xfrm>
              <a:off x="46834" y="46834"/>
              <a:ext cx="6916732" cy="8657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4000" dirty="0" smtClean="0"/>
                <a:t>                Best </a:t>
              </a:r>
              <a:r>
                <a:rPr lang="en-US" sz="4000" dirty="0"/>
                <a:t>Practices</a:t>
              </a:r>
              <a:endParaRPr lang="en-US" sz="4000" kern="1200" dirty="0"/>
            </a:p>
          </p:txBody>
        </p:sp>
      </p:grpSp>
    </p:spTree>
    <p:extLst>
      <p:ext uri="{BB962C8B-B14F-4D97-AF65-F5344CB8AC3E}">
        <p14:creationId xmlns:p14="http://schemas.microsoft.com/office/powerpoint/2010/main" val="12001124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C99D5F-DEF4-4C21-9671-F6DB53EDB0EB}" type="datetime1">
              <a:rPr lang="en-US" smtClean="0"/>
              <a:t>1/12/2014</a:t>
            </a:fld>
            <a:endParaRPr lang="en-US"/>
          </a:p>
        </p:txBody>
      </p:sp>
      <p:sp>
        <p:nvSpPr>
          <p:cNvPr id="5" name="Footer Placeholder 4"/>
          <p:cNvSpPr>
            <a:spLocks noGrp="1"/>
          </p:cNvSpPr>
          <p:nvPr>
            <p:ph type="ftr" sz="quarter" idx="11"/>
          </p:nvPr>
        </p:nvSpPr>
        <p:spPr/>
        <p:txBody>
          <a:bodyPr/>
          <a:lstStyle/>
          <a:p>
            <a:r>
              <a:rPr lang="en-US" smtClean="0"/>
              <a:t>Jenkins - A complete solution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6" y="27709"/>
            <a:ext cx="914400" cy="1260389"/>
          </a:xfrm>
          <a:prstGeom prst="rect">
            <a:avLst/>
          </a:prstGeom>
        </p:spPr>
      </p:pic>
      <p:grpSp>
        <p:nvGrpSpPr>
          <p:cNvPr id="17" name="Group 16"/>
          <p:cNvGrpSpPr/>
          <p:nvPr/>
        </p:nvGrpSpPr>
        <p:grpSpPr>
          <a:xfrm>
            <a:off x="1735363" y="2391566"/>
            <a:ext cx="5714999" cy="959400"/>
            <a:chOff x="0" y="0"/>
            <a:chExt cx="7010400" cy="959400"/>
          </a:xfrm>
        </p:grpSpPr>
        <p:sp>
          <p:nvSpPr>
            <p:cNvPr id="18" name="Rounded Rectangle 17"/>
            <p:cNvSpPr/>
            <p:nvPr/>
          </p:nvSpPr>
          <p:spPr>
            <a:xfrm>
              <a:off x="0" y="0"/>
              <a:ext cx="7010400" cy="959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ounded Rectangle 4"/>
            <p:cNvSpPr/>
            <p:nvPr/>
          </p:nvSpPr>
          <p:spPr>
            <a:xfrm>
              <a:off x="46834" y="46834"/>
              <a:ext cx="6916732" cy="8657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4000" dirty="0" smtClean="0"/>
                <a:t>             Questions?</a:t>
              </a:r>
              <a:endParaRPr lang="en-US" sz="4000" kern="1200" dirty="0"/>
            </a:p>
          </p:txBody>
        </p:sp>
      </p:grpSp>
    </p:spTree>
    <p:extLst>
      <p:ext uri="{BB962C8B-B14F-4D97-AF65-F5344CB8AC3E}">
        <p14:creationId xmlns:p14="http://schemas.microsoft.com/office/powerpoint/2010/main" val="1082977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000" dirty="0" smtClean="0"/>
          </a:p>
          <a:p>
            <a:pPr>
              <a:buFont typeface="Wingdings" pitchFamily="2" charset="2"/>
              <a:buChar char="q"/>
            </a:pPr>
            <a:r>
              <a:rPr lang="en-US" sz="2000" dirty="0" smtClean="0"/>
              <a:t>Introduction and some facts about Jenkins</a:t>
            </a:r>
          </a:p>
          <a:p>
            <a:pPr>
              <a:buFont typeface="Wingdings" pitchFamily="2" charset="2"/>
              <a:buChar char="q"/>
            </a:pPr>
            <a:r>
              <a:rPr lang="en-US" sz="2000" dirty="0" smtClean="0"/>
              <a:t>Supported tech stacks and platforms</a:t>
            </a:r>
          </a:p>
          <a:p>
            <a:pPr>
              <a:buFont typeface="Wingdings" pitchFamily="2" charset="2"/>
              <a:buChar char="q"/>
            </a:pPr>
            <a:r>
              <a:rPr lang="en-US" sz="2000" dirty="0" smtClean="0"/>
              <a:t>Why Jenkins?</a:t>
            </a:r>
          </a:p>
          <a:p>
            <a:pPr>
              <a:buFont typeface="Wingdings" pitchFamily="2" charset="2"/>
              <a:buChar char="q"/>
            </a:pPr>
            <a:r>
              <a:rPr lang="en-US" sz="2000" dirty="0" smtClean="0"/>
              <a:t>Security</a:t>
            </a:r>
          </a:p>
          <a:p>
            <a:pPr>
              <a:buFont typeface="Wingdings" pitchFamily="2" charset="2"/>
              <a:buChar char="q"/>
            </a:pPr>
            <a:r>
              <a:rPr lang="en-US" sz="2000" dirty="0" smtClean="0"/>
              <a:t>Leveraging Jenkins across various projects</a:t>
            </a:r>
          </a:p>
          <a:p>
            <a:pPr>
              <a:buFont typeface="Wingdings" pitchFamily="2" charset="2"/>
              <a:buChar char="q"/>
            </a:pPr>
            <a:r>
              <a:rPr lang="en-US" sz="2000" dirty="0" smtClean="0"/>
              <a:t>Enabling continuous delivery</a:t>
            </a:r>
          </a:p>
          <a:p>
            <a:pPr>
              <a:buFont typeface="Wingdings" pitchFamily="2" charset="2"/>
              <a:buChar char="q"/>
            </a:pPr>
            <a:r>
              <a:rPr lang="en-US" sz="2000" dirty="0" smtClean="0"/>
              <a:t>Best practices</a:t>
            </a:r>
          </a:p>
          <a:p>
            <a:pPr marL="0" indent="0">
              <a:buNone/>
            </a:pPr>
            <a:endParaRPr lang="en-US" dirty="0" smtClean="0"/>
          </a:p>
          <a:p>
            <a:pPr marL="0" indent="0">
              <a:buNone/>
            </a:pPr>
            <a:endParaRPr lang="en-US" dirty="0" smtClean="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36" y="27709"/>
            <a:ext cx="914400" cy="1260389"/>
          </a:xfrm>
          <a:prstGeom prst="rect">
            <a:avLst/>
          </a:prstGeom>
        </p:spPr>
      </p:pic>
      <p:sp>
        <p:nvSpPr>
          <p:cNvPr id="8" name="Footer Placeholder 7"/>
          <p:cNvSpPr>
            <a:spLocks noGrp="1"/>
          </p:cNvSpPr>
          <p:nvPr>
            <p:ph type="ftr" sz="quarter" idx="11"/>
          </p:nvPr>
        </p:nvSpPr>
        <p:spPr/>
        <p:txBody>
          <a:bodyPr/>
          <a:lstStyle/>
          <a:p>
            <a:r>
              <a:rPr lang="en-US" smtClean="0"/>
              <a:t>Jenkins - A complete solution</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2</a:t>
            </a:fld>
            <a:endParaRPr lang="en-US"/>
          </a:p>
        </p:txBody>
      </p:sp>
      <p:sp>
        <p:nvSpPr>
          <p:cNvPr id="10" name="Date Placeholder 9"/>
          <p:cNvSpPr>
            <a:spLocks noGrp="1"/>
          </p:cNvSpPr>
          <p:nvPr>
            <p:ph type="dt" sz="half" idx="10"/>
          </p:nvPr>
        </p:nvSpPr>
        <p:spPr/>
        <p:txBody>
          <a:bodyPr/>
          <a:lstStyle/>
          <a:p>
            <a:fld id="{C31B9FC9-CFE8-4FB1-B807-9456DCDD1158}" type="datetime1">
              <a:rPr lang="en-US" smtClean="0"/>
              <a:t>1/12/2014</a:t>
            </a:fld>
            <a:endParaRPr lang="en-US"/>
          </a:p>
        </p:txBody>
      </p:sp>
      <p:grpSp>
        <p:nvGrpSpPr>
          <p:cNvPr id="11" name="Group 10"/>
          <p:cNvGrpSpPr/>
          <p:nvPr/>
        </p:nvGrpSpPr>
        <p:grpSpPr>
          <a:xfrm>
            <a:off x="1295400" y="346105"/>
            <a:ext cx="7010400" cy="959400"/>
            <a:chOff x="0" y="0"/>
            <a:chExt cx="7010400" cy="959400"/>
          </a:xfrm>
        </p:grpSpPr>
        <p:sp>
          <p:nvSpPr>
            <p:cNvPr id="12" name="Rounded Rectangle 11"/>
            <p:cNvSpPr/>
            <p:nvPr/>
          </p:nvSpPr>
          <p:spPr>
            <a:xfrm>
              <a:off x="0" y="0"/>
              <a:ext cx="7010400" cy="959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ounded Rectangle 4"/>
            <p:cNvSpPr/>
            <p:nvPr/>
          </p:nvSpPr>
          <p:spPr>
            <a:xfrm>
              <a:off x="46834" y="46834"/>
              <a:ext cx="6916732" cy="8657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US" sz="4000" dirty="0" smtClean="0"/>
                <a:t>                   Agenda</a:t>
              </a:r>
              <a:endParaRPr lang="en-US" sz="4000" kern="1200" dirty="0"/>
            </a:p>
          </p:txBody>
        </p:sp>
      </p:grpSp>
    </p:spTree>
    <p:extLst>
      <p:ext uri="{BB962C8B-B14F-4D97-AF65-F5344CB8AC3E}">
        <p14:creationId xmlns:p14="http://schemas.microsoft.com/office/powerpoint/2010/main" val="1794329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836" y="1447800"/>
            <a:ext cx="8229600" cy="4525963"/>
          </a:xfrm>
        </p:spPr>
        <p:txBody>
          <a:bodyPr>
            <a:normAutofit lnSpcReduction="10000"/>
          </a:bodyPr>
          <a:lstStyle/>
          <a:p>
            <a:pPr marL="0" indent="0">
              <a:buNone/>
            </a:pPr>
            <a:r>
              <a:rPr lang="en-US" sz="2000" dirty="0"/>
              <a:t>Jenkins is an award-winning application that monitors executions of repeated jobs, such as building a software project or jobs run by cron. Among those things, current Jenkins focuses on the following two jobs</a:t>
            </a:r>
            <a:r>
              <a:rPr lang="en-US" sz="2000" dirty="0" smtClean="0"/>
              <a:t>:</a:t>
            </a:r>
          </a:p>
          <a:p>
            <a:pPr>
              <a:buFont typeface="Wingdings" pitchFamily="2" charset="2"/>
              <a:buChar char="Ø"/>
            </a:pPr>
            <a:r>
              <a:rPr lang="en-US" sz="2000" dirty="0"/>
              <a:t>Building/testing software projects continuously</a:t>
            </a:r>
          </a:p>
          <a:p>
            <a:pPr>
              <a:buFont typeface="Wingdings" pitchFamily="2" charset="2"/>
              <a:buChar char="Ø"/>
            </a:pPr>
            <a:r>
              <a:rPr lang="en-US" sz="2000" dirty="0"/>
              <a:t>Monitoring executions of externally-run jobs</a:t>
            </a:r>
            <a:endParaRPr lang="en-US" sz="2000" dirty="0" smtClean="0"/>
          </a:p>
          <a:p>
            <a:pPr marL="0" indent="0">
              <a:buNone/>
            </a:pPr>
            <a:endParaRPr lang="en-US" sz="2000" dirty="0" smtClean="0"/>
          </a:p>
          <a:p>
            <a:pPr marL="0" indent="0">
              <a:buNone/>
            </a:pPr>
            <a:r>
              <a:rPr lang="en-US" sz="2400" u="sng" dirty="0" smtClean="0"/>
              <a:t>Facts:</a:t>
            </a:r>
            <a:endParaRPr lang="en-US" sz="2400" u="sng" dirty="0"/>
          </a:p>
          <a:p>
            <a:pPr>
              <a:buFont typeface="Wingdings" pitchFamily="2" charset="2"/>
              <a:buChar char="q"/>
            </a:pPr>
            <a:r>
              <a:rPr lang="en-US" sz="2000" dirty="0" smtClean="0"/>
              <a:t>Written in Java and initially was supposed to be used as a CI tool</a:t>
            </a:r>
          </a:p>
          <a:p>
            <a:pPr>
              <a:buFont typeface="Wingdings" pitchFamily="2" charset="2"/>
              <a:buChar char="q"/>
            </a:pPr>
            <a:r>
              <a:rPr lang="en-US" sz="2000" dirty="0" smtClean="0"/>
              <a:t>Over 600 </a:t>
            </a:r>
            <a:r>
              <a:rPr lang="en-US" sz="2000" dirty="0" smtClean="0">
                <a:hlinkClick r:id="rId2"/>
              </a:rPr>
              <a:t>plugins</a:t>
            </a:r>
            <a:r>
              <a:rPr lang="en-US" sz="2000" dirty="0" smtClean="0"/>
              <a:t> to customize Jenkins as per your need</a:t>
            </a:r>
          </a:p>
          <a:p>
            <a:pPr>
              <a:buFont typeface="Wingdings" pitchFamily="2" charset="2"/>
              <a:buChar char="q"/>
            </a:pPr>
            <a:r>
              <a:rPr lang="en-US" sz="2000" dirty="0" smtClean="0"/>
              <a:t>Over 1000+ public repositories on </a:t>
            </a:r>
            <a:r>
              <a:rPr lang="en-US" sz="2000" dirty="0">
                <a:hlinkClick r:id="rId3"/>
              </a:rPr>
              <a:t>G</a:t>
            </a:r>
            <a:r>
              <a:rPr lang="en-US" sz="2000" dirty="0" smtClean="0">
                <a:hlinkClick r:id="rId3"/>
              </a:rPr>
              <a:t>ithub</a:t>
            </a:r>
            <a:r>
              <a:rPr lang="en-US" sz="2000" dirty="0" smtClean="0"/>
              <a:t>, 500+ contributors, strong </a:t>
            </a:r>
            <a:r>
              <a:rPr lang="en-US" sz="2000" dirty="0">
                <a:hlinkClick r:id="rId4"/>
              </a:rPr>
              <a:t>commit </a:t>
            </a:r>
            <a:r>
              <a:rPr lang="en-US" sz="2000" dirty="0" smtClean="0">
                <a:hlinkClick r:id="rId4"/>
              </a:rPr>
              <a:t>activity</a:t>
            </a:r>
            <a:endParaRPr lang="en-US" sz="2000" dirty="0" smtClean="0"/>
          </a:p>
          <a:p>
            <a:pPr>
              <a:buFont typeface="Wingdings" pitchFamily="2" charset="2"/>
              <a:buChar char="q"/>
            </a:pPr>
            <a:r>
              <a:rPr lang="en-US" sz="2000" dirty="0" smtClean="0"/>
              <a:t>Free open source and most widely used tool for maintaining continuous integration cycle. </a:t>
            </a:r>
            <a:r>
              <a:rPr lang="en-US" sz="2000" dirty="0" smtClean="0">
                <a:hlinkClick r:id="rId5"/>
              </a:rPr>
              <a:t>Google trend </a:t>
            </a:r>
            <a:r>
              <a:rPr lang="en-US" sz="2000" dirty="0" smtClean="0"/>
              <a:t>says it all</a:t>
            </a:r>
          </a:p>
          <a:p>
            <a:endParaRPr lang="en-US" dirty="0" smtClean="0"/>
          </a:p>
          <a:p>
            <a:endParaRPr lang="en-US" dirty="0"/>
          </a:p>
        </p:txBody>
      </p:sp>
      <p:sp>
        <p:nvSpPr>
          <p:cNvPr id="4" name="Date Placeholder 3"/>
          <p:cNvSpPr>
            <a:spLocks noGrp="1"/>
          </p:cNvSpPr>
          <p:nvPr>
            <p:ph type="dt" sz="half" idx="10"/>
          </p:nvPr>
        </p:nvSpPr>
        <p:spPr/>
        <p:txBody>
          <a:bodyPr/>
          <a:lstStyle/>
          <a:p>
            <a:fld id="{698DBF2E-43CD-4245-9A73-C37310CCB1E6}" type="datetime1">
              <a:rPr lang="en-US" smtClean="0"/>
              <a:t>1/12/2014</a:t>
            </a:fld>
            <a:endParaRPr lang="en-US"/>
          </a:p>
        </p:txBody>
      </p:sp>
      <p:sp>
        <p:nvSpPr>
          <p:cNvPr id="5" name="Footer Placeholder 4"/>
          <p:cNvSpPr>
            <a:spLocks noGrp="1"/>
          </p:cNvSpPr>
          <p:nvPr>
            <p:ph type="ftr" sz="quarter" idx="11"/>
          </p:nvPr>
        </p:nvSpPr>
        <p:spPr/>
        <p:txBody>
          <a:bodyPr/>
          <a:lstStyle/>
          <a:p>
            <a:r>
              <a:rPr lang="en-US" smtClean="0"/>
              <a:t>Jenkins - A complete solution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636" y="27709"/>
            <a:ext cx="914400" cy="1260389"/>
          </a:xfrm>
          <a:prstGeom prst="rect">
            <a:avLst/>
          </a:prstGeom>
        </p:spPr>
      </p:pic>
      <p:grpSp>
        <p:nvGrpSpPr>
          <p:cNvPr id="9" name="Group 8"/>
          <p:cNvGrpSpPr/>
          <p:nvPr/>
        </p:nvGrpSpPr>
        <p:grpSpPr>
          <a:xfrm>
            <a:off x="1115474" y="259425"/>
            <a:ext cx="7285834" cy="959400"/>
            <a:chOff x="0" y="0"/>
            <a:chExt cx="7010400" cy="959400"/>
          </a:xfrm>
        </p:grpSpPr>
        <p:sp>
          <p:nvSpPr>
            <p:cNvPr id="10" name="Rounded Rectangle 9"/>
            <p:cNvSpPr/>
            <p:nvPr/>
          </p:nvSpPr>
          <p:spPr>
            <a:xfrm>
              <a:off x="0" y="0"/>
              <a:ext cx="7010400" cy="959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ounded Rectangle 4"/>
            <p:cNvSpPr/>
            <p:nvPr/>
          </p:nvSpPr>
          <p:spPr>
            <a:xfrm>
              <a:off x="46834" y="46834"/>
              <a:ext cx="6916732" cy="8657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4000" dirty="0" smtClean="0"/>
                <a:t>   Jenkins</a:t>
              </a:r>
              <a:r>
                <a:rPr lang="en-US" sz="4000" dirty="0"/>
                <a:t>: Introduction and facts</a:t>
              </a:r>
              <a:endParaRPr lang="en-US" sz="4000" kern="1200" dirty="0"/>
            </a:p>
          </p:txBody>
        </p:sp>
      </p:grpSp>
    </p:spTree>
    <p:extLst>
      <p:ext uri="{BB962C8B-B14F-4D97-AF65-F5344CB8AC3E}">
        <p14:creationId xmlns:p14="http://schemas.microsoft.com/office/powerpoint/2010/main" val="3979686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normAutofit/>
          </a:bodyPr>
          <a:lstStyle/>
          <a:p>
            <a:pPr marL="0" indent="0">
              <a:buNone/>
            </a:pPr>
            <a:r>
              <a:rPr lang="en-US" sz="2400" dirty="0" smtClean="0"/>
              <a:t>Other popular non java projects supported by Jenkins:</a:t>
            </a:r>
          </a:p>
          <a:p>
            <a:pPr>
              <a:buFont typeface="Wingdings" pitchFamily="2" charset="2"/>
              <a:buChar char="q"/>
            </a:pPr>
            <a:r>
              <a:rPr lang="nl-NL" sz="2000" dirty="0" smtClean="0">
                <a:hlinkClick r:id="rId2"/>
              </a:rPr>
              <a:t>.Net</a:t>
            </a:r>
            <a:endParaRPr lang="nl-NL" sz="2000" dirty="0" smtClean="0"/>
          </a:p>
          <a:p>
            <a:pPr>
              <a:buFont typeface="Wingdings" pitchFamily="2" charset="2"/>
              <a:buChar char="q"/>
            </a:pPr>
            <a:r>
              <a:rPr lang="nl-NL" sz="2000" dirty="0" smtClean="0">
                <a:hlinkClick r:id="rId3"/>
              </a:rPr>
              <a:t>Ruby</a:t>
            </a:r>
            <a:r>
              <a:rPr lang="nl-NL" sz="2000" dirty="0" smtClean="0"/>
              <a:t> </a:t>
            </a:r>
          </a:p>
          <a:p>
            <a:pPr>
              <a:buFont typeface="Wingdings" pitchFamily="2" charset="2"/>
              <a:buChar char="q"/>
            </a:pPr>
            <a:r>
              <a:rPr lang="nl-NL" sz="2000" dirty="0" smtClean="0">
                <a:hlinkClick r:id="rId4"/>
              </a:rPr>
              <a:t>PHP</a:t>
            </a:r>
            <a:r>
              <a:rPr lang="nl-NL" sz="2000" dirty="0" smtClean="0"/>
              <a:t> </a:t>
            </a:r>
            <a:endParaRPr lang="nl-NL" sz="2000" dirty="0"/>
          </a:p>
          <a:p>
            <a:pPr>
              <a:buFont typeface="Wingdings" pitchFamily="2" charset="2"/>
              <a:buChar char="q"/>
            </a:pPr>
            <a:r>
              <a:rPr lang="nl-NL" sz="2000" dirty="0" smtClean="0">
                <a:hlinkClick r:id="rId5"/>
              </a:rPr>
              <a:t>Drupal</a:t>
            </a:r>
            <a:endParaRPr lang="nl-NL" sz="2000" dirty="0"/>
          </a:p>
          <a:p>
            <a:pPr>
              <a:buFont typeface="Wingdings" pitchFamily="2" charset="2"/>
              <a:buChar char="q"/>
            </a:pPr>
            <a:r>
              <a:rPr lang="nl-NL" sz="2000" dirty="0" smtClean="0">
                <a:hlinkClick r:id="rId6"/>
              </a:rPr>
              <a:t>Perl</a:t>
            </a:r>
            <a:endParaRPr lang="nl-NL" sz="2000" dirty="0"/>
          </a:p>
          <a:p>
            <a:pPr>
              <a:buFont typeface="Wingdings" pitchFamily="2" charset="2"/>
              <a:buChar char="q"/>
            </a:pPr>
            <a:r>
              <a:rPr lang="nl-NL" sz="2000" dirty="0">
                <a:hlinkClick r:id="rId7"/>
              </a:rPr>
              <a:t>C</a:t>
            </a:r>
            <a:r>
              <a:rPr lang="nl-NL" sz="2000" dirty="0" smtClean="0">
                <a:hlinkClick r:id="rId7"/>
              </a:rPr>
              <a:t>++</a:t>
            </a:r>
            <a:endParaRPr lang="nl-NL" sz="2000" dirty="0"/>
          </a:p>
          <a:p>
            <a:pPr>
              <a:buFont typeface="Wingdings" pitchFamily="2" charset="2"/>
              <a:buChar char="q"/>
            </a:pPr>
            <a:r>
              <a:rPr lang="nl-NL" sz="2000" dirty="0" smtClean="0">
                <a:hlinkClick r:id="rId8"/>
              </a:rPr>
              <a:t>Node.js</a:t>
            </a:r>
            <a:endParaRPr lang="nl-NL" sz="2000" dirty="0"/>
          </a:p>
          <a:p>
            <a:pPr>
              <a:buFont typeface="Wingdings" pitchFamily="2" charset="2"/>
              <a:buChar char="q"/>
            </a:pPr>
            <a:r>
              <a:rPr lang="nl-NL" sz="2000" dirty="0" smtClean="0">
                <a:hlinkClick r:id="rId9"/>
              </a:rPr>
              <a:t>Python</a:t>
            </a:r>
            <a:endParaRPr lang="nl-NL" sz="2000" dirty="0"/>
          </a:p>
          <a:p>
            <a:pPr>
              <a:buFont typeface="Wingdings" pitchFamily="2" charset="2"/>
              <a:buChar char="q"/>
            </a:pPr>
            <a:r>
              <a:rPr lang="nl-NL" sz="2000" dirty="0">
                <a:hlinkClick r:id="rId10"/>
              </a:rPr>
              <a:t>Android</a:t>
            </a:r>
            <a:r>
              <a:rPr lang="nl-NL" sz="2000" dirty="0"/>
              <a:t> </a:t>
            </a:r>
            <a:endParaRPr lang="nl-NL" sz="2000" dirty="0" smtClean="0"/>
          </a:p>
          <a:p>
            <a:pPr>
              <a:buFont typeface="Wingdings" pitchFamily="2" charset="2"/>
              <a:buChar char="q"/>
            </a:pPr>
            <a:r>
              <a:rPr lang="nl-NL" sz="2000" dirty="0" smtClean="0">
                <a:hlinkClick r:id="rId11"/>
              </a:rPr>
              <a:t>Scala</a:t>
            </a:r>
            <a:r>
              <a:rPr lang="nl-NL" sz="2000" dirty="0" smtClean="0"/>
              <a:t> </a:t>
            </a:r>
            <a:endParaRPr lang="en-US" sz="2000" dirty="0"/>
          </a:p>
        </p:txBody>
      </p:sp>
      <p:sp>
        <p:nvSpPr>
          <p:cNvPr id="4" name="Date Placeholder 3"/>
          <p:cNvSpPr>
            <a:spLocks noGrp="1"/>
          </p:cNvSpPr>
          <p:nvPr>
            <p:ph type="dt" sz="half" idx="10"/>
          </p:nvPr>
        </p:nvSpPr>
        <p:spPr/>
        <p:txBody>
          <a:bodyPr/>
          <a:lstStyle/>
          <a:p>
            <a:fld id="{8EC99D5F-DEF4-4C21-9671-F6DB53EDB0EB}" type="datetime1">
              <a:rPr lang="en-US" smtClean="0"/>
              <a:t>1/12/2014</a:t>
            </a:fld>
            <a:endParaRPr lang="en-US"/>
          </a:p>
        </p:txBody>
      </p:sp>
      <p:sp>
        <p:nvSpPr>
          <p:cNvPr id="5" name="Footer Placeholder 4"/>
          <p:cNvSpPr>
            <a:spLocks noGrp="1"/>
          </p:cNvSpPr>
          <p:nvPr>
            <p:ph type="ftr" sz="quarter" idx="11"/>
          </p:nvPr>
        </p:nvSpPr>
        <p:spPr/>
        <p:txBody>
          <a:bodyPr/>
          <a:lstStyle/>
          <a:p>
            <a:r>
              <a:rPr lang="en-US" smtClean="0"/>
              <a:t>Jenkins - A complete solution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pic>
        <p:nvPicPr>
          <p:cNvPr id="7" name="Picture 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636" y="27709"/>
            <a:ext cx="914400" cy="1260389"/>
          </a:xfrm>
          <a:prstGeom prst="rect">
            <a:avLst/>
          </a:prstGeom>
        </p:spPr>
      </p:pic>
      <p:grpSp>
        <p:nvGrpSpPr>
          <p:cNvPr id="8" name="Group 7"/>
          <p:cNvGrpSpPr/>
          <p:nvPr/>
        </p:nvGrpSpPr>
        <p:grpSpPr>
          <a:xfrm>
            <a:off x="729679" y="281864"/>
            <a:ext cx="8244778" cy="959400"/>
            <a:chOff x="-219958" y="0"/>
            <a:chExt cx="7230358" cy="959400"/>
          </a:xfrm>
        </p:grpSpPr>
        <p:sp>
          <p:nvSpPr>
            <p:cNvPr id="9" name="Rounded Rectangle 8"/>
            <p:cNvSpPr/>
            <p:nvPr/>
          </p:nvSpPr>
          <p:spPr>
            <a:xfrm>
              <a:off x="0" y="0"/>
              <a:ext cx="7010400" cy="959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p:nvPr/>
          </p:nvSpPr>
          <p:spPr>
            <a:xfrm>
              <a:off x="-219958" y="46834"/>
              <a:ext cx="7183524" cy="8657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4000" dirty="0" smtClean="0"/>
                <a:t>   Supported </a:t>
              </a:r>
              <a:r>
                <a:rPr lang="en-US" sz="4000" dirty="0"/>
                <a:t>tech stacks </a:t>
              </a:r>
              <a:r>
                <a:rPr lang="en-US" sz="4000" dirty="0" smtClean="0"/>
                <a:t>and platforms</a:t>
              </a:r>
              <a:endParaRPr lang="en-US" sz="4000" kern="1200" dirty="0"/>
            </a:p>
          </p:txBody>
        </p:sp>
      </p:grpSp>
    </p:spTree>
    <p:extLst>
      <p:ext uri="{BB962C8B-B14F-4D97-AF65-F5344CB8AC3E}">
        <p14:creationId xmlns:p14="http://schemas.microsoft.com/office/powerpoint/2010/main" val="23751355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127" y="1371600"/>
            <a:ext cx="8229600" cy="4525963"/>
          </a:xfrm>
        </p:spPr>
        <p:txBody>
          <a:bodyPr>
            <a:normAutofit/>
          </a:bodyPr>
          <a:lstStyle/>
          <a:p>
            <a:pPr marL="0" indent="0">
              <a:buNone/>
            </a:pPr>
            <a:r>
              <a:rPr lang="en-US" sz="2800" dirty="0" smtClean="0"/>
              <a:t>Platforms supported by Jenkins:</a:t>
            </a:r>
          </a:p>
          <a:p>
            <a:pPr>
              <a:buFont typeface="Wingdings" pitchFamily="2" charset="2"/>
              <a:buChar char="q"/>
            </a:pPr>
            <a:r>
              <a:rPr lang="en-US" sz="2000" dirty="0"/>
              <a:t> </a:t>
            </a:r>
            <a:r>
              <a:rPr lang="en-US" sz="2000" dirty="0" smtClean="0"/>
              <a:t>  Windows</a:t>
            </a:r>
            <a:endParaRPr lang="en-US" sz="2000" dirty="0"/>
          </a:p>
          <a:p>
            <a:pPr>
              <a:buFont typeface="Wingdings" pitchFamily="2" charset="2"/>
              <a:buChar char="q"/>
            </a:pPr>
            <a:r>
              <a:rPr lang="en-US" sz="2000" dirty="0"/>
              <a:t>   </a:t>
            </a:r>
            <a:r>
              <a:rPr lang="en-US" sz="2000" dirty="0" smtClean="0"/>
              <a:t>Ubuntu/</a:t>
            </a:r>
            <a:r>
              <a:rPr lang="en-US" sz="2000" dirty="0" err="1" smtClean="0"/>
              <a:t>Debian</a:t>
            </a:r>
            <a:endParaRPr lang="en-US" sz="2000" dirty="0"/>
          </a:p>
          <a:p>
            <a:pPr>
              <a:buFont typeface="Wingdings" pitchFamily="2" charset="2"/>
              <a:buChar char="q"/>
            </a:pPr>
            <a:r>
              <a:rPr lang="en-US" sz="2000" dirty="0"/>
              <a:t>   </a:t>
            </a:r>
            <a:r>
              <a:rPr lang="en-US" sz="2000" dirty="0" smtClean="0"/>
              <a:t>Red </a:t>
            </a:r>
            <a:r>
              <a:rPr lang="en-US" sz="2000" dirty="0"/>
              <a:t>Hat/Fedora/</a:t>
            </a:r>
            <a:r>
              <a:rPr lang="en-US" sz="2000" dirty="0" err="1"/>
              <a:t>CentOS</a:t>
            </a:r>
            <a:endParaRPr lang="en-US" sz="2000" dirty="0"/>
          </a:p>
          <a:p>
            <a:pPr>
              <a:buFont typeface="Wingdings" pitchFamily="2" charset="2"/>
              <a:buChar char="q"/>
            </a:pPr>
            <a:r>
              <a:rPr lang="en-US" sz="2000" dirty="0"/>
              <a:t>   </a:t>
            </a:r>
            <a:r>
              <a:rPr lang="en-US" sz="2000" dirty="0" smtClean="0"/>
              <a:t>Mac </a:t>
            </a:r>
            <a:r>
              <a:rPr lang="en-US" sz="2000" dirty="0"/>
              <a:t>OS X</a:t>
            </a:r>
          </a:p>
          <a:p>
            <a:pPr>
              <a:buFont typeface="Wingdings" pitchFamily="2" charset="2"/>
              <a:buChar char="q"/>
            </a:pPr>
            <a:r>
              <a:rPr lang="en-US" sz="2000" dirty="0"/>
              <a:t>   </a:t>
            </a:r>
            <a:r>
              <a:rPr lang="en-US" sz="2000" dirty="0" err="1" smtClean="0"/>
              <a:t>openSUSE</a:t>
            </a:r>
            <a:endParaRPr lang="en-US" sz="2000" dirty="0"/>
          </a:p>
          <a:p>
            <a:pPr>
              <a:buFont typeface="Wingdings" pitchFamily="2" charset="2"/>
              <a:buChar char="q"/>
            </a:pPr>
            <a:r>
              <a:rPr lang="en-US" sz="2000" dirty="0"/>
              <a:t>   </a:t>
            </a:r>
            <a:r>
              <a:rPr lang="en-US" sz="2000" dirty="0" smtClean="0"/>
              <a:t>FreeBSD</a:t>
            </a:r>
            <a:endParaRPr lang="en-US" sz="2000" dirty="0"/>
          </a:p>
          <a:p>
            <a:pPr>
              <a:buFont typeface="Wingdings" pitchFamily="2" charset="2"/>
              <a:buChar char="q"/>
            </a:pPr>
            <a:r>
              <a:rPr lang="en-US" sz="2000" dirty="0"/>
              <a:t>   </a:t>
            </a:r>
            <a:r>
              <a:rPr lang="en-US" sz="2000" dirty="0" err="1" smtClean="0"/>
              <a:t>OpenBSD</a:t>
            </a:r>
            <a:endParaRPr lang="en-US" sz="2000" dirty="0"/>
          </a:p>
          <a:p>
            <a:pPr>
              <a:buFont typeface="Wingdings" pitchFamily="2" charset="2"/>
              <a:buChar char="q"/>
            </a:pPr>
            <a:r>
              <a:rPr lang="en-US" sz="2000" dirty="0"/>
              <a:t>   </a:t>
            </a:r>
            <a:r>
              <a:rPr lang="en-US" sz="2000" dirty="0" smtClean="0"/>
              <a:t>Solaris/</a:t>
            </a:r>
            <a:r>
              <a:rPr lang="en-US" sz="2000" dirty="0" err="1" smtClean="0"/>
              <a:t>OpenIndiana</a:t>
            </a:r>
            <a:endParaRPr lang="en-US" sz="2000" dirty="0"/>
          </a:p>
          <a:p>
            <a:pPr>
              <a:buFont typeface="Wingdings" pitchFamily="2" charset="2"/>
              <a:buChar char="q"/>
            </a:pPr>
            <a:r>
              <a:rPr lang="en-US" sz="2000" dirty="0"/>
              <a:t>   </a:t>
            </a:r>
            <a:r>
              <a:rPr lang="en-US" sz="2000" dirty="0" smtClean="0"/>
              <a:t>Gentoo</a:t>
            </a:r>
            <a:endParaRPr lang="en-US" sz="2000" dirty="0"/>
          </a:p>
        </p:txBody>
      </p:sp>
      <p:sp>
        <p:nvSpPr>
          <p:cNvPr id="4" name="Date Placeholder 3"/>
          <p:cNvSpPr>
            <a:spLocks noGrp="1"/>
          </p:cNvSpPr>
          <p:nvPr>
            <p:ph type="dt" sz="half" idx="10"/>
          </p:nvPr>
        </p:nvSpPr>
        <p:spPr/>
        <p:txBody>
          <a:bodyPr/>
          <a:lstStyle/>
          <a:p>
            <a:fld id="{8EC99D5F-DEF4-4C21-9671-F6DB53EDB0EB}" type="datetime1">
              <a:rPr lang="en-US" smtClean="0"/>
              <a:t>1/12/2014</a:t>
            </a:fld>
            <a:endParaRPr lang="en-US"/>
          </a:p>
        </p:txBody>
      </p:sp>
      <p:sp>
        <p:nvSpPr>
          <p:cNvPr id="5" name="Footer Placeholder 4"/>
          <p:cNvSpPr>
            <a:spLocks noGrp="1"/>
          </p:cNvSpPr>
          <p:nvPr>
            <p:ph type="ftr" sz="quarter" idx="11"/>
          </p:nvPr>
        </p:nvSpPr>
        <p:spPr/>
        <p:txBody>
          <a:bodyPr/>
          <a:lstStyle/>
          <a:p>
            <a:r>
              <a:rPr lang="en-US" smtClean="0"/>
              <a:t>Jenkins - A complete solution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6" y="27709"/>
            <a:ext cx="914400" cy="1260389"/>
          </a:xfrm>
          <a:prstGeom prst="rect">
            <a:avLst/>
          </a:prstGeom>
        </p:spPr>
      </p:pic>
    </p:spTree>
    <p:extLst>
      <p:ext uri="{BB962C8B-B14F-4D97-AF65-F5344CB8AC3E}">
        <p14:creationId xmlns:p14="http://schemas.microsoft.com/office/powerpoint/2010/main" val="2690665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q"/>
            </a:pPr>
            <a:r>
              <a:rPr lang="en-US" sz="2000" dirty="0" smtClean="0"/>
              <a:t>Easy </a:t>
            </a:r>
            <a:r>
              <a:rPr lang="en-US" sz="2000" dirty="0" smtClean="0">
                <a:hlinkClick r:id="rId2"/>
              </a:rPr>
              <a:t>install</a:t>
            </a:r>
            <a:r>
              <a:rPr lang="en-US" sz="2000" dirty="0" smtClean="0"/>
              <a:t>, easy </a:t>
            </a:r>
            <a:r>
              <a:rPr lang="en-US" sz="2000" dirty="0" smtClean="0">
                <a:hlinkClick r:id="rId3"/>
              </a:rPr>
              <a:t>upgrade</a:t>
            </a:r>
            <a:r>
              <a:rPr lang="en-US" sz="2000" dirty="0" smtClean="0"/>
              <a:t>, easy </a:t>
            </a:r>
            <a:r>
              <a:rPr lang="en-US" sz="2000" dirty="0" smtClean="0">
                <a:hlinkClick r:id="rId4"/>
              </a:rPr>
              <a:t>configuration</a:t>
            </a:r>
            <a:endParaRPr lang="en-US" sz="2000" dirty="0" smtClean="0"/>
          </a:p>
          <a:p>
            <a:pPr>
              <a:buFont typeface="Wingdings" pitchFamily="2" charset="2"/>
              <a:buChar char="q"/>
            </a:pPr>
            <a:r>
              <a:rPr lang="en-US" sz="2000" dirty="0" smtClean="0">
                <a:hlinkClick r:id="rId5"/>
              </a:rPr>
              <a:t>Distributed builds</a:t>
            </a:r>
            <a:r>
              <a:rPr lang="en-US" sz="2000" dirty="0" smtClean="0"/>
              <a:t> – Arguably most powerful feature.</a:t>
            </a:r>
          </a:p>
          <a:p>
            <a:pPr>
              <a:buFont typeface="Wingdings" pitchFamily="2" charset="2"/>
              <a:buChar char="q"/>
            </a:pPr>
            <a:r>
              <a:rPr lang="en-US" sz="2000" dirty="0">
                <a:hlinkClick r:id="rId6"/>
              </a:rPr>
              <a:t>Monitoring external </a:t>
            </a:r>
            <a:r>
              <a:rPr lang="en-US" sz="2000" dirty="0" smtClean="0">
                <a:hlinkClick r:id="rId6"/>
              </a:rPr>
              <a:t>jobs</a:t>
            </a:r>
            <a:endParaRPr lang="en-US" sz="2000" dirty="0" smtClean="0"/>
          </a:p>
          <a:p>
            <a:pPr>
              <a:buFont typeface="Wingdings" pitchFamily="2" charset="2"/>
              <a:buChar char="q"/>
            </a:pPr>
            <a:r>
              <a:rPr lang="en-US" sz="2000" dirty="0" smtClean="0"/>
              <a:t>No limit to the number of jobs, number of slave nodes</a:t>
            </a:r>
          </a:p>
          <a:p>
            <a:pPr>
              <a:buFont typeface="Wingdings" pitchFamily="2" charset="2"/>
              <a:buChar char="q"/>
            </a:pPr>
            <a:r>
              <a:rPr lang="en-US" sz="2000" dirty="0" smtClean="0">
                <a:hlinkClick r:id="rId7"/>
              </a:rPr>
              <a:t>Plugin architecture</a:t>
            </a:r>
            <a:r>
              <a:rPr lang="en-US" sz="2000" dirty="0" smtClean="0"/>
              <a:t>: </a:t>
            </a:r>
            <a:r>
              <a:rPr lang="en-US" sz="2000" dirty="0"/>
              <a:t>Support for various version control systems, authentication methods, notification, workflow building, and many more features can be added</a:t>
            </a:r>
            <a:r>
              <a:rPr lang="en-US" sz="2000" dirty="0" smtClean="0"/>
              <a:t>.</a:t>
            </a:r>
          </a:p>
          <a:p>
            <a:pPr>
              <a:buFont typeface="Wingdings" pitchFamily="2" charset="2"/>
              <a:buChar char="q"/>
            </a:pPr>
            <a:r>
              <a:rPr lang="en-US" sz="2000" dirty="0" smtClean="0"/>
              <a:t>Jenkins </a:t>
            </a:r>
            <a:r>
              <a:rPr lang="en-US" sz="2000" dirty="0"/>
              <a:t>provides machine-consumable </a:t>
            </a:r>
            <a:r>
              <a:rPr lang="en-US" sz="2000" dirty="0">
                <a:hlinkClick r:id="rId8"/>
              </a:rPr>
              <a:t>remote access API </a:t>
            </a:r>
            <a:r>
              <a:rPr lang="en-US" sz="2000" dirty="0"/>
              <a:t>to its </a:t>
            </a:r>
            <a:r>
              <a:rPr lang="en-US" sz="2000" dirty="0" smtClean="0"/>
              <a:t>functionalities</a:t>
            </a:r>
          </a:p>
          <a:p>
            <a:pPr>
              <a:buFont typeface="Wingdings" pitchFamily="2" charset="2"/>
              <a:buChar char="q"/>
            </a:pPr>
            <a:r>
              <a:rPr lang="en-US" sz="2000" dirty="0" smtClean="0"/>
              <a:t>Actually there are lot of useful plugins. The list is too long to mention here. Go on, explore on your own. There’s plugin available for almost everything you would want. </a:t>
            </a:r>
          </a:p>
          <a:p>
            <a:pPr>
              <a:buFont typeface="Wingdings" pitchFamily="2" charset="2"/>
              <a:buChar char="q"/>
            </a:pPr>
            <a:endParaRPr lang="en-US" sz="2000" dirty="0"/>
          </a:p>
          <a:p>
            <a:pPr>
              <a:buFont typeface="Wingdings" pitchFamily="2" charset="2"/>
              <a:buChar char="q"/>
            </a:pPr>
            <a:endParaRPr lang="en-US" sz="2000" dirty="0" smtClean="0"/>
          </a:p>
          <a:p>
            <a:pPr>
              <a:buFont typeface="Wingdings" pitchFamily="2" charset="2"/>
              <a:buChar char="q"/>
            </a:pPr>
            <a:endParaRPr lang="en-US" sz="2000" dirty="0" smtClean="0"/>
          </a:p>
          <a:p>
            <a:pPr>
              <a:buFont typeface="Wingdings" pitchFamily="2" charset="2"/>
              <a:buChar char="q"/>
            </a:pPr>
            <a:endParaRPr lang="en-US" sz="2000" dirty="0" smtClean="0"/>
          </a:p>
          <a:p>
            <a:pPr>
              <a:buFont typeface="Wingdings" pitchFamily="2" charset="2"/>
              <a:buChar char="q"/>
            </a:pPr>
            <a:endParaRPr lang="en-US" sz="2000" dirty="0" smtClean="0"/>
          </a:p>
          <a:p>
            <a:endParaRPr lang="en-US" sz="2000" dirty="0" smtClean="0"/>
          </a:p>
          <a:p>
            <a:endParaRPr lang="en-US" sz="2000" dirty="0" smtClean="0"/>
          </a:p>
        </p:txBody>
      </p:sp>
      <p:sp>
        <p:nvSpPr>
          <p:cNvPr id="4" name="Date Placeholder 3"/>
          <p:cNvSpPr>
            <a:spLocks noGrp="1"/>
          </p:cNvSpPr>
          <p:nvPr>
            <p:ph type="dt" sz="half" idx="10"/>
          </p:nvPr>
        </p:nvSpPr>
        <p:spPr/>
        <p:txBody>
          <a:bodyPr/>
          <a:lstStyle/>
          <a:p>
            <a:fld id="{8EC99D5F-DEF4-4C21-9671-F6DB53EDB0EB}" type="datetime1">
              <a:rPr lang="en-US" smtClean="0"/>
              <a:t>1/12/2014</a:t>
            </a:fld>
            <a:endParaRPr lang="en-US"/>
          </a:p>
        </p:txBody>
      </p:sp>
      <p:sp>
        <p:nvSpPr>
          <p:cNvPr id="5" name="Footer Placeholder 4"/>
          <p:cNvSpPr>
            <a:spLocks noGrp="1"/>
          </p:cNvSpPr>
          <p:nvPr>
            <p:ph type="ftr" sz="quarter" idx="11"/>
          </p:nvPr>
        </p:nvSpPr>
        <p:spPr/>
        <p:txBody>
          <a:bodyPr/>
          <a:lstStyle/>
          <a:p>
            <a:r>
              <a:rPr lang="en-US" smtClean="0"/>
              <a:t>Jenkins - A complete solution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636" y="27709"/>
            <a:ext cx="914400" cy="1260389"/>
          </a:xfrm>
          <a:prstGeom prst="rect">
            <a:avLst/>
          </a:prstGeom>
        </p:spPr>
      </p:pic>
      <p:grpSp>
        <p:nvGrpSpPr>
          <p:cNvPr id="8" name="Group 7"/>
          <p:cNvGrpSpPr/>
          <p:nvPr/>
        </p:nvGrpSpPr>
        <p:grpSpPr>
          <a:xfrm>
            <a:off x="1066800" y="229566"/>
            <a:ext cx="7066001" cy="959400"/>
            <a:chOff x="0" y="0"/>
            <a:chExt cx="7010400" cy="959400"/>
          </a:xfrm>
        </p:grpSpPr>
        <p:sp>
          <p:nvSpPr>
            <p:cNvPr id="9" name="Rounded Rectangle 8"/>
            <p:cNvSpPr/>
            <p:nvPr/>
          </p:nvSpPr>
          <p:spPr>
            <a:xfrm>
              <a:off x="0" y="0"/>
              <a:ext cx="7010400" cy="959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p:nvPr/>
          </p:nvSpPr>
          <p:spPr>
            <a:xfrm>
              <a:off x="46834" y="46834"/>
              <a:ext cx="6916732" cy="8657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4000" dirty="0" smtClean="0"/>
                <a:t>              Why Jenkins?</a:t>
              </a:r>
              <a:endParaRPr lang="en-US" sz="4000" kern="1200" dirty="0"/>
            </a:p>
          </p:txBody>
        </p:sp>
      </p:grpSp>
    </p:spTree>
    <p:extLst>
      <p:ext uri="{BB962C8B-B14F-4D97-AF65-F5344CB8AC3E}">
        <p14:creationId xmlns:p14="http://schemas.microsoft.com/office/powerpoint/2010/main" val="1998250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normAutofit/>
          </a:bodyPr>
          <a:lstStyle/>
          <a:p>
            <a:pPr marL="0" indent="0">
              <a:buNone/>
            </a:pPr>
            <a:r>
              <a:rPr lang="en-US" sz="2000" dirty="0"/>
              <a:t>In the default configuration, Jenkins does not perform any security check. This means any person accessing the website can configure Jenkins and jobs, and perform builds. While this configuration is acceptable during initial evaluation of the software, Jenkins should be configured to authenticate users and enforce access control in most other situations, especially when exposed to the Internet</a:t>
            </a:r>
            <a:r>
              <a:rPr lang="en-US" sz="2000" dirty="0" smtClean="0"/>
              <a:t>.</a:t>
            </a:r>
          </a:p>
          <a:p>
            <a:pPr marL="0" indent="0">
              <a:buNone/>
            </a:pPr>
            <a:endParaRPr lang="en-US" sz="2000" dirty="0" smtClean="0"/>
          </a:p>
          <a:p>
            <a:pPr marL="0" indent="0">
              <a:buNone/>
            </a:pPr>
            <a:r>
              <a:rPr lang="en-US" sz="2000" dirty="0" smtClean="0"/>
              <a:t>This </a:t>
            </a:r>
            <a:r>
              <a:rPr lang="en-US" sz="2000" dirty="0" smtClean="0">
                <a:hlinkClick r:id="rId2"/>
              </a:rPr>
              <a:t>article</a:t>
            </a:r>
            <a:r>
              <a:rPr lang="en-US" sz="2000" dirty="0" smtClean="0"/>
              <a:t> explains in detail how to secure your Jenkins. </a:t>
            </a:r>
          </a:p>
          <a:p>
            <a:pPr marL="0" indent="0">
              <a:buNone/>
            </a:pPr>
            <a:endParaRPr lang="en-US" sz="2000" dirty="0"/>
          </a:p>
          <a:p>
            <a:pPr>
              <a:buFont typeface="Wingdings" pitchFamily="2" charset="2"/>
              <a:buChar char="q"/>
            </a:pPr>
            <a:r>
              <a:rPr lang="en-US" sz="2000" dirty="0" smtClean="0"/>
              <a:t>What </a:t>
            </a:r>
            <a:r>
              <a:rPr lang="en-US" sz="2000" dirty="0"/>
              <a:t>I usually do </a:t>
            </a:r>
            <a:r>
              <a:rPr lang="en-US" sz="2000" dirty="0" smtClean="0"/>
              <a:t>is: As an administrator set up ‘Project-based </a:t>
            </a:r>
            <a:r>
              <a:rPr lang="en-US" sz="2000" dirty="0"/>
              <a:t>Matrix Authorization </a:t>
            </a:r>
            <a:r>
              <a:rPr lang="en-US" sz="2000" dirty="0" smtClean="0"/>
              <a:t>Strategy’ and give only read right to users globally. At job level, you can give required rights to the users. This would help us create separate jobs for separate project teams on the same Jenkins instance.</a:t>
            </a:r>
            <a:endParaRPr lang="en-US" sz="2000" dirty="0"/>
          </a:p>
          <a:p>
            <a:pPr marL="0" indent="0">
              <a:buNone/>
            </a:pPr>
            <a:endParaRPr lang="en-US" sz="2000" dirty="0"/>
          </a:p>
        </p:txBody>
      </p:sp>
      <p:sp>
        <p:nvSpPr>
          <p:cNvPr id="4" name="Date Placeholder 3"/>
          <p:cNvSpPr>
            <a:spLocks noGrp="1"/>
          </p:cNvSpPr>
          <p:nvPr>
            <p:ph type="dt" sz="half" idx="10"/>
          </p:nvPr>
        </p:nvSpPr>
        <p:spPr/>
        <p:txBody>
          <a:bodyPr/>
          <a:lstStyle/>
          <a:p>
            <a:fld id="{8EC99D5F-DEF4-4C21-9671-F6DB53EDB0EB}" type="datetime1">
              <a:rPr lang="en-US" smtClean="0"/>
              <a:t>1/12/2014</a:t>
            </a:fld>
            <a:endParaRPr lang="en-US"/>
          </a:p>
        </p:txBody>
      </p:sp>
      <p:sp>
        <p:nvSpPr>
          <p:cNvPr id="5" name="Footer Placeholder 4"/>
          <p:cNvSpPr>
            <a:spLocks noGrp="1"/>
          </p:cNvSpPr>
          <p:nvPr>
            <p:ph type="ftr" sz="quarter" idx="11"/>
          </p:nvPr>
        </p:nvSpPr>
        <p:spPr/>
        <p:txBody>
          <a:bodyPr/>
          <a:lstStyle/>
          <a:p>
            <a:r>
              <a:rPr lang="en-US" smtClean="0"/>
              <a:t>Jenkins - A complete solution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36" y="27709"/>
            <a:ext cx="914400" cy="1260389"/>
          </a:xfrm>
          <a:prstGeom prst="rect">
            <a:avLst/>
          </a:prstGeom>
        </p:spPr>
      </p:pic>
      <p:grpSp>
        <p:nvGrpSpPr>
          <p:cNvPr id="8" name="Group 7"/>
          <p:cNvGrpSpPr/>
          <p:nvPr/>
        </p:nvGrpSpPr>
        <p:grpSpPr>
          <a:xfrm>
            <a:off x="1094326" y="271623"/>
            <a:ext cx="7285834" cy="959400"/>
            <a:chOff x="0" y="0"/>
            <a:chExt cx="7010400" cy="959400"/>
          </a:xfrm>
        </p:grpSpPr>
        <p:sp>
          <p:nvSpPr>
            <p:cNvPr id="9" name="Rounded Rectangle 8"/>
            <p:cNvSpPr/>
            <p:nvPr/>
          </p:nvSpPr>
          <p:spPr>
            <a:xfrm>
              <a:off x="0" y="0"/>
              <a:ext cx="7010400" cy="959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p:nvPr/>
          </p:nvSpPr>
          <p:spPr>
            <a:xfrm>
              <a:off x="46834" y="46834"/>
              <a:ext cx="6916732" cy="8657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4000" dirty="0" smtClean="0"/>
                <a:t>             Securing </a:t>
              </a:r>
              <a:r>
                <a:rPr lang="en-US" sz="4000" dirty="0"/>
                <a:t>Jenkins</a:t>
              </a:r>
              <a:endParaRPr lang="en-US" sz="4000" kern="1200" dirty="0"/>
            </a:p>
          </p:txBody>
        </p:sp>
      </p:grpSp>
    </p:spTree>
    <p:extLst>
      <p:ext uri="{BB962C8B-B14F-4D97-AF65-F5344CB8AC3E}">
        <p14:creationId xmlns:p14="http://schemas.microsoft.com/office/powerpoint/2010/main" val="2154244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normAutofit fontScale="92500" lnSpcReduction="10000"/>
          </a:bodyPr>
          <a:lstStyle/>
          <a:p>
            <a:pPr marL="0" indent="0">
              <a:buNone/>
            </a:pPr>
            <a:r>
              <a:rPr lang="en-US" sz="2000" u="sng" dirty="0" smtClean="0"/>
              <a:t>So here’s the use case</a:t>
            </a:r>
            <a:r>
              <a:rPr lang="en-US" sz="2000" dirty="0" smtClean="0"/>
              <a:t>: You are an Ops guy, maintaining the Jenkins Infrastructure and there are a lot of product teams wanting to use Jenkins for their continuous integration and delivery. Would you install a separate Jenkins instance for each team? Obviously No. </a:t>
            </a:r>
          </a:p>
          <a:p>
            <a:pPr marL="0" indent="0">
              <a:buNone/>
            </a:pPr>
            <a:r>
              <a:rPr lang="en-US" sz="2000" dirty="0" smtClean="0"/>
              <a:t>Also</a:t>
            </a:r>
            <a:r>
              <a:rPr lang="en-US" sz="2000" dirty="0"/>
              <a:t>, </a:t>
            </a:r>
            <a:r>
              <a:rPr lang="en-US" sz="2000" dirty="0" smtClean="0"/>
              <a:t>each </a:t>
            </a:r>
            <a:r>
              <a:rPr lang="en-US" sz="2000" dirty="0"/>
              <a:t>team should get access (after logging into Jenkins server) </a:t>
            </a:r>
            <a:r>
              <a:rPr lang="en-US" sz="2000" dirty="0" smtClean="0"/>
              <a:t>to view/run/modify </a:t>
            </a:r>
            <a:r>
              <a:rPr lang="en-US" sz="2000" dirty="0"/>
              <a:t>only their </a:t>
            </a:r>
            <a:r>
              <a:rPr lang="en-US" sz="2000" dirty="0" smtClean="0"/>
              <a:t>project’s </a:t>
            </a:r>
            <a:r>
              <a:rPr lang="en-US" sz="2000" dirty="0"/>
              <a:t>configured jobs</a:t>
            </a:r>
            <a:r>
              <a:rPr lang="en-US" sz="2000" dirty="0" smtClean="0"/>
              <a:t>. They shouldn’t be able to view anything else.</a:t>
            </a:r>
          </a:p>
          <a:p>
            <a:pPr marL="0" indent="0">
              <a:buNone/>
            </a:pPr>
            <a:endParaRPr lang="en-US" sz="2000" dirty="0"/>
          </a:p>
          <a:p>
            <a:pPr marL="0" indent="0">
              <a:buNone/>
            </a:pPr>
            <a:r>
              <a:rPr lang="en-US" sz="2000" dirty="0" smtClean="0"/>
              <a:t>Everything  mentioned above can be easily achieved with Jenkins:</a:t>
            </a:r>
          </a:p>
          <a:p>
            <a:pPr>
              <a:buFont typeface="Wingdings" pitchFamily="2" charset="2"/>
              <a:buChar char="Ø"/>
            </a:pPr>
            <a:r>
              <a:rPr lang="en-US" sz="2000" dirty="0" smtClean="0"/>
              <a:t>Depending upon the disk and resources usage of each project, you can decide whether the same master Jenkins can be used as a build server or you need a slave instance. This is the most powerful feature of Jenkins – Distributed builds. </a:t>
            </a:r>
            <a:endParaRPr lang="en-US" sz="2000" dirty="0"/>
          </a:p>
          <a:p>
            <a:pPr>
              <a:buFont typeface="Wingdings" pitchFamily="2" charset="2"/>
              <a:buChar char="Ø"/>
            </a:pPr>
            <a:r>
              <a:rPr lang="en-US" sz="2000" dirty="0" smtClean="0"/>
              <a:t>For restricting access to project teams, use </a:t>
            </a:r>
            <a:r>
              <a:rPr lang="en-US" sz="2000" dirty="0"/>
              <a:t>‘Project-based Matrix Authorization Strategy’ </a:t>
            </a:r>
            <a:r>
              <a:rPr lang="en-US" sz="2000" dirty="0" smtClean="0"/>
              <a:t> and create separate ‘views’ for each project. As described in the previous slide.</a:t>
            </a:r>
            <a:endParaRPr lang="en-US" sz="2000" dirty="0"/>
          </a:p>
        </p:txBody>
      </p:sp>
      <p:sp>
        <p:nvSpPr>
          <p:cNvPr id="4" name="Date Placeholder 3"/>
          <p:cNvSpPr>
            <a:spLocks noGrp="1"/>
          </p:cNvSpPr>
          <p:nvPr>
            <p:ph type="dt" sz="half" idx="10"/>
          </p:nvPr>
        </p:nvSpPr>
        <p:spPr/>
        <p:txBody>
          <a:bodyPr/>
          <a:lstStyle/>
          <a:p>
            <a:fld id="{8EC99D5F-DEF4-4C21-9671-F6DB53EDB0EB}" type="datetime1">
              <a:rPr lang="en-US" smtClean="0"/>
              <a:t>1/12/2014</a:t>
            </a:fld>
            <a:endParaRPr lang="en-US"/>
          </a:p>
        </p:txBody>
      </p:sp>
      <p:sp>
        <p:nvSpPr>
          <p:cNvPr id="5" name="Footer Placeholder 4"/>
          <p:cNvSpPr>
            <a:spLocks noGrp="1"/>
          </p:cNvSpPr>
          <p:nvPr>
            <p:ph type="ftr" sz="quarter" idx="11"/>
          </p:nvPr>
        </p:nvSpPr>
        <p:spPr/>
        <p:txBody>
          <a:bodyPr/>
          <a:lstStyle/>
          <a:p>
            <a:r>
              <a:rPr lang="en-US" smtClean="0"/>
              <a:t>Jenkins - A complete solution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6" y="27709"/>
            <a:ext cx="914400" cy="1260389"/>
          </a:xfrm>
          <a:prstGeom prst="rect">
            <a:avLst/>
          </a:prstGeom>
        </p:spPr>
      </p:pic>
      <p:grpSp>
        <p:nvGrpSpPr>
          <p:cNvPr id="8" name="Group 7"/>
          <p:cNvGrpSpPr/>
          <p:nvPr/>
        </p:nvGrpSpPr>
        <p:grpSpPr>
          <a:xfrm>
            <a:off x="858981" y="207044"/>
            <a:ext cx="7751619" cy="959400"/>
            <a:chOff x="-208230" y="0"/>
            <a:chExt cx="7218630" cy="959400"/>
          </a:xfrm>
        </p:grpSpPr>
        <p:sp>
          <p:nvSpPr>
            <p:cNvPr id="9" name="Rounded Rectangle 8"/>
            <p:cNvSpPr/>
            <p:nvPr/>
          </p:nvSpPr>
          <p:spPr>
            <a:xfrm>
              <a:off x="0" y="0"/>
              <a:ext cx="7010400" cy="959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p:nvPr/>
          </p:nvSpPr>
          <p:spPr>
            <a:xfrm>
              <a:off x="-208230" y="69323"/>
              <a:ext cx="6835825" cy="8657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4000" dirty="0" smtClean="0"/>
                <a:t>     Sharing </a:t>
              </a:r>
              <a:r>
                <a:rPr lang="en-US" sz="4000" dirty="0"/>
                <a:t>Jenkins </a:t>
              </a:r>
              <a:r>
                <a:rPr lang="en-US" sz="4000" dirty="0" smtClean="0"/>
                <a:t>across projects</a:t>
              </a:r>
              <a:endParaRPr lang="en-US" sz="4000" kern="1200" dirty="0"/>
            </a:p>
          </p:txBody>
        </p:sp>
      </p:grpSp>
    </p:spTree>
    <p:extLst>
      <p:ext uri="{BB962C8B-B14F-4D97-AF65-F5344CB8AC3E}">
        <p14:creationId xmlns:p14="http://schemas.microsoft.com/office/powerpoint/2010/main" val="3375689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normAutofit/>
          </a:bodyPr>
          <a:lstStyle/>
          <a:p>
            <a:pPr>
              <a:buFont typeface="Wingdings" pitchFamily="2" charset="2"/>
              <a:buChar char="q"/>
            </a:pPr>
            <a:r>
              <a:rPr lang="en-US" sz="2000" dirty="0"/>
              <a:t>Continuous </a:t>
            </a:r>
            <a:r>
              <a:rPr lang="en-US" sz="2000" dirty="0" smtClean="0"/>
              <a:t>Integration: It is </a:t>
            </a:r>
            <a:r>
              <a:rPr lang="en-US" sz="2000" dirty="0"/>
              <a:t>the practice of merging development work with a Master/Trunk/Mainline branch constantly so that you can test changes, and test that changes work with other changes.  The idea here is to test your code as often as possible to catch issues early.  Most of the work is done by automated tests, and this technique requires a unit test framework.  Typically there is a build server performing these tests, so developers can continue working while tests are being performed</a:t>
            </a:r>
            <a:r>
              <a:rPr lang="en-US" sz="2000" dirty="0" smtClean="0"/>
              <a:t>.</a:t>
            </a:r>
          </a:p>
          <a:p>
            <a:pPr>
              <a:buFont typeface="Wingdings" pitchFamily="2" charset="2"/>
              <a:buChar char="q"/>
            </a:pPr>
            <a:endParaRPr lang="en-US" sz="2000" dirty="0" smtClean="0"/>
          </a:p>
          <a:p>
            <a:pPr>
              <a:buFont typeface="Wingdings" pitchFamily="2" charset="2"/>
              <a:buChar char="q"/>
            </a:pPr>
            <a:r>
              <a:rPr lang="en-US" sz="2000" dirty="0" smtClean="0"/>
              <a:t>Continuous Delivery: It </a:t>
            </a:r>
            <a:r>
              <a:rPr lang="en-US" sz="2000" dirty="0"/>
              <a:t>is the continual delivery of code to an environment once the developer feels the code is ready to ship.  This could be UAT or Staging or could be Production.  But the idea is you are delivering code to a user base, whether it be QA or customers for continual review and inspection. </a:t>
            </a:r>
          </a:p>
        </p:txBody>
      </p:sp>
      <p:sp>
        <p:nvSpPr>
          <p:cNvPr id="4" name="Date Placeholder 3"/>
          <p:cNvSpPr>
            <a:spLocks noGrp="1"/>
          </p:cNvSpPr>
          <p:nvPr>
            <p:ph type="dt" sz="half" idx="10"/>
          </p:nvPr>
        </p:nvSpPr>
        <p:spPr/>
        <p:txBody>
          <a:bodyPr/>
          <a:lstStyle/>
          <a:p>
            <a:fld id="{8EC99D5F-DEF4-4C21-9671-F6DB53EDB0EB}" type="datetime1">
              <a:rPr lang="en-US" smtClean="0"/>
              <a:t>1/12/2014</a:t>
            </a:fld>
            <a:endParaRPr lang="en-US"/>
          </a:p>
        </p:txBody>
      </p:sp>
      <p:sp>
        <p:nvSpPr>
          <p:cNvPr id="5" name="Footer Placeholder 4"/>
          <p:cNvSpPr>
            <a:spLocks noGrp="1"/>
          </p:cNvSpPr>
          <p:nvPr>
            <p:ph type="ftr" sz="quarter" idx="11"/>
          </p:nvPr>
        </p:nvSpPr>
        <p:spPr/>
        <p:txBody>
          <a:bodyPr/>
          <a:lstStyle/>
          <a:p>
            <a:r>
              <a:rPr lang="en-US" smtClean="0"/>
              <a:t>Jenkins - A complete solution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6" y="27709"/>
            <a:ext cx="914400" cy="1260389"/>
          </a:xfrm>
          <a:prstGeom prst="rect">
            <a:avLst/>
          </a:prstGeom>
        </p:spPr>
      </p:pic>
      <p:grpSp>
        <p:nvGrpSpPr>
          <p:cNvPr id="8" name="Group 7"/>
          <p:cNvGrpSpPr/>
          <p:nvPr/>
        </p:nvGrpSpPr>
        <p:grpSpPr>
          <a:xfrm>
            <a:off x="856673" y="238456"/>
            <a:ext cx="7753928" cy="959400"/>
            <a:chOff x="-208230" y="0"/>
            <a:chExt cx="7218630" cy="959400"/>
          </a:xfrm>
        </p:grpSpPr>
        <p:sp>
          <p:nvSpPr>
            <p:cNvPr id="9" name="Rounded Rectangle 8"/>
            <p:cNvSpPr/>
            <p:nvPr/>
          </p:nvSpPr>
          <p:spPr>
            <a:xfrm>
              <a:off x="0" y="0"/>
              <a:ext cx="7010400" cy="959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p:nvPr/>
          </p:nvSpPr>
          <p:spPr>
            <a:xfrm>
              <a:off x="-208230" y="69323"/>
              <a:ext cx="6835825" cy="8657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4000" dirty="0" smtClean="0"/>
                <a:t>      Enabling </a:t>
              </a:r>
              <a:r>
                <a:rPr lang="en-US" sz="4000" dirty="0"/>
                <a:t>Continuous Delivery</a:t>
              </a:r>
              <a:endParaRPr lang="en-US" sz="4000" kern="1200" dirty="0"/>
            </a:p>
          </p:txBody>
        </p:sp>
      </p:grpSp>
    </p:spTree>
    <p:extLst>
      <p:ext uri="{BB962C8B-B14F-4D97-AF65-F5344CB8AC3E}">
        <p14:creationId xmlns:p14="http://schemas.microsoft.com/office/powerpoint/2010/main" val="1072433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TotalTime>
  <Words>1153</Words>
  <Application>Microsoft Office PowerPoint</Application>
  <PresentationFormat>On-screen Show (4:3)</PresentationFormat>
  <Paragraphs>155</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 A complete solution</dc:title>
  <dc:creator>Virendra Singh</dc:creator>
  <cp:lastModifiedBy>Virendra Singh</cp:lastModifiedBy>
  <cp:revision>153</cp:revision>
  <dcterms:created xsi:type="dcterms:W3CDTF">2006-08-16T00:00:00Z</dcterms:created>
  <dcterms:modified xsi:type="dcterms:W3CDTF">2014-01-12T14:54:36Z</dcterms:modified>
</cp:coreProperties>
</file>