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261" r:id="rId3"/>
    <p:sldId id="265" r:id="rId4"/>
    <p:sldId id="268" r:id="rId5"/>
    <p:sldId id="271" r:id="rId6"/>
    <p:sldId id="269" r:id="rId7"/>
    <p:sldId id="332" r:id="rId8"/>
    <p:sldId id="273" r:id="rId9"/>
    <p:sldId id="275" r:id="rId10"/>
    <p:sldId id="274" r:id="rId11"/>
    <p:sldId id="284" r:id="rId12"/>
    <p:sldId id="279" r:id="rId13"/>
    <p:sldId id="289" r:id="rId14"/>
    <p:sldId id="290" r:id="rId15"/>
    <p:sldId id="291" r:id="rId16"/>
    <p:sldId id="292" r:id="rId17"/>
    <p:sldId id="293" r:id="rId18"/>
    <p:sldId id="294" r:id="rId19"/>
    <p:sldId id="285" r:id="rId20"/>
    <p:sldId id="295" r:id="rId21"/>
    <p:sldId id="296" r:id="rId22"/>
    <p:sldId id="326" r:id="rId23"/>
    <p:sldId id="297" r:id="rId24"/>
    <p:sldId id="280" r:id="rId25"/>
    <p:sldId id="299" r:id="rId26"/>
    <p:sldId id="300" r:id="rId27"/>
    <p:sldId id="323" r:id="rId28"/>
    <p:sldId id="301" r:id="rId29"/>
    <p:sldId id="302" r:id="rId30"/>
    <p:sldId id="303" r:id="rId31"/>
    <p:sldId id="286" r:id="rId32"/>
    <p:sldId id="310" r:id="rId33"/>
    <p:sldId id="281" r:id="rId34"/>
    <p:sldId id="304" r:id="rId35"/>
    <p:sldId id="305" r:id="rId36"/>
    <p:sldId id="306" r:id="rId37"/>
    <p:sldId id="309" r:id="rId38"/>
    <p:sldId id="329" r:id="rId39"/>
    <p:sldId id="315" r:id="rId40"/>
    <p:sldId id="328" r:id="rId41"/>
    <p:sldId id="311" r:id="rId42"/>
    <p:sldId id="312" r:id="rId43"/>
    <p:sldId id="314" r:id="rId44"/>
    <p:sldId id="333" r:id="rId45"/>
    <p:sldId id="334" r:id="rId46"/>
    <p:sldId id="287" r:id="rId47"/>
    <p:sldId id="330" r:id="rId48"/>
    <p:sldId id="317" r:id="rId49"/>
    <p:sldId id="319" r:id="rId50"/>
    <p:sldId id="316" r:id="rId51"/>
    <p:sldId id="320" r:id="rId52"/>
    <p:sldId id="321" r:id="rId53"/>
    <p:sldId id="283" r:id="rId54"/>
    <p:sldId id="259" r:id="rId55"/>
  </p:sldIdLst>
  <p:sldSz cx="9144000" cy="6858000" type="screen4x3"/>
  <p:notesSz cx="68580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BBBBB"/>
    <a:srgbClr val="FFFFEE"/>
    <a:srgbClr val="D33833"/>
    <a:srgbClr val="FBAD3E"/>
    <a:srgbClr val="3465A4"/>
    <a:srgbClr val="729FC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47" autoAdjust="0"/>
  </p:normalViewPr>
  <p:slideViewPr>
    <p:cSldViewPr snapToGrid="0" snapToObjects="1">
      <p:cViewPr>
        <p:scale>
          <a:sx n="100" d="100"/>
          <a:sy n="100" d="100"/>
        </p:scale>
        <p:origin x="-678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EEE14-0AAB-1540-AA0E-B49010DF4841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EC504-3D0C-7B42-8EAE-00DE582D0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0157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81990-6669-449E-B145-5D86FB18848B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79F53-BE6C-4300-972D-0EF438CC0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 are possible but</a:t>
            </a:r>
            <a:r>
              <a:rPr lang="en-US" baseline="0" dirty="0" smtClean="0"/>
              <a:t> rare</a:t>
            </a:r>
          </a:p>
          <a:p>
            <a:r>
              <a:rPr lang="en-US" baseline="0" dirty="0" smtClean="0"/>
              <a:t>Just as sampling – many other technologies and standards and libraries and tools (project management) and processes</a:t>
            </a:r>
          </a:p>
          <a:p>
            <a:r>
              <a:rPr lang="en-US" baseline="0" dirty="0" smtClean="0"/>
              <a:t>This presentation is a point-in-time-report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79F53-BE6C-4300-972D-0EF438CC0EE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79F53-BE6C-4300-972D-0EF438CC0EE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and more people will / must learn Jenkins and Chef at some</a:t>
            </a:r>
            <a:r>
              <a:rPr lang="en-US" baseline="0" dirty="0" smtClean="0"/>
              <a:t>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79F53-BE6C-4300-972D-0EF438CC0EE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Compare to Jav</a:t>
            </a:r>
            <a:r>
              <a:rPr lang="en-US" baseline="0" dirty="0" smtClean="0"/>
              <a:t>a tools such as Checkstyle and FindBugs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79F53-BE6C-4300-972D-0EF438CC0EE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79F53-BE6C-4300-972D-0EF438CC0EE3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79F53-BE6C-4300-972D-0EF438CC0EE3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79F53-BE6C-4300-972D-0EF438CC0EE3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79F53-BE6C-4300-972D-0EF438CC0EE3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79F53-BE6C-4300-972D-0EF438CC0EE3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79F53-BE6C-4300-972D-0EF438CC0EE3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79F53-BE6C-4300-972D-0EF438CC0EE3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tech</a:t>
            </a:r>
            <a:r>
              <a:rPr lang="en-US" baseline="0" dirty="0" smtClean="0"/>
              <a:t> lead first comment: now the “UI guy” can do deploys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79F53-BE6C-4300-972D-0EF438CC0EE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Everyone</a:t>
            </a:r>
            <a:r>
              <a:rPr lang="en-US" baseline="0" dirty="0" smtClean="0"/>
              <a:t> at this conference is familiar with Jenkins</a:t>
            </a:r>
          </a:p>
          <a:p>
            <a:r>
              <a:rPr lang="en-US" baseline="0" dirty="0" smtClean="0"/>
              <a:t>May be less familiar with Chef, and we’ll be talking about it a lot, so here is a whirlwind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79F53-BE6C-4300-972D-0EF438CC0EE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79F53-BE6C-4300-972D-0EF438CC0EE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mkdir</a:t>
            </a:r>
            <a:r>
              <a:rPr lang="en-US" baseline="0" dirty="0" smtClean="0"/>
              <a:t> command &amp; flags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79F53-BE6C-4300-972D-0EF438CC0EE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There is a lot more to Chef – we covered the very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79F53-BE6C-4300-972D-0EF438CC0EE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79F53-BE6C-4300-972D-0EF438CC0EE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79F53-BE6C-4300-972D-0EF438CC0EE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79F53-BE6C-4300-972D-0EF438CC0EE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1" y="496568"/>
            <a:ext cx="9144000" cy="6342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logo.pn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1370" y="1960243"/>
            <a:ext cx="2347383" cy="323939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355506"/>
            <a:ext cx="4988650" cy="1109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0" y="1977243"/>
            <a:ext cx="5492130" cy="1256109"/>
          </a:xfrm>
        </p:spPr>
        <p:txBody>
          <a:bodyPr anchor="t" anchorCtr="0"/>
          <a:lstStyle>
            <a:lvl1pPr algn="l">
              <a:defRPr/>
            </a:lvl1pPr>
          </a:lstStyle>
          <a:p>
            <a:r>
              <a:rPr lang="ga-IE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340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287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32872"/>
            <a:ext cx="5111750" cy="549329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dirty="0" smtClean="0"/>
              <a:t>Click to edit Master text styles</a:t>
            </a:r>
          </a:p>
          <a:p>
            <a:pPr lvl="1"/>
            <a:r>
              <a:rPr lang="ga-IE" dirty="0" smtClean="0"/>
              <a:t>Second level</a:t>
            </a:r>
          </a:p>
          <a:p>
            <a:pPr lvl="2"/>
            <a:r>
              <a:rPr lang="ga-IE" dirty="0" smtClean="0"/>
              <a:t>Third level</a:t>
            </a:r>
          </a:p>
          <a:p>
            <a:pPr lvl="3"/>
            <a:r>
              <a:rPr lang="ga-IE" dirty="0" smtClean="0"/>
              <a:t>Fourth level</a:t>
            </a:r>
          </a:p>
          <a:p>
            <a:pPr lvl="4"/>
            <a:r>
              <a:rPr lang="ga-IE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9750"/>
            <a:ext cx="3008313" cy="4316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F7DA-E512-E845-874E-28AC6C15832A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32F-561B-3D4B-9D0D-E3ED49EF8A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317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F7DA-E512-E845-874E-28AC6C15832A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32F-561B-3D4B-9D0D-E3ED49EF8A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4370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F7DA-E512-E845-874E-28AC6C15832A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32F-561B-3D4B-9D0D-E3ED49EF8A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8673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56167"/>
            <a:ext cx="2057400" cy="5469996"/>
          </a:xfrm>
        </p:spPr>
        <p:txBody>
          <a:bodyPr vert="eaVert"/>
          <a:lstStyle/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56167"/>
            <a:ext cx="6019800" cy="5469996"/>
          </a:xfrm>
        </p:spPr>
        <p:txBody>
          <a:bodyPr vert="eaVert"/>
          <a:lstStyle/>
          <a:p>
            <a:pPr lvl="0"/>
            <a:r>
              <a:rPr lang="ga-IE" dirty="0" smtClean="0"/>
              <a:t>Click to edit Master text styles</a:t>
            </a:r>
          </a:p>
          <a:p>
            <a:pPr lvl="1"/>
            <a:r>
              <a:rPr lang="ga-IE" dirty="0" smtClean="0"/>
              <a:t>Second level</a:t>
            </a:r>
          </a:p>
          <a:p>
            <a:pPr lvl="2"/>
            <a:r>
              <a:rPr lang="ga-IE" dirty="0" smtClean="0"/>
              <a:t>Third level</a:t>
            </a:r>
          </a:p>
          <a:p>
            <a:pPr lvl="3"/>
            <a:r>
              <a:rPr lang="ga-IE" dirty="0" smtClean="0"/>
              <a:t>Fourth level</a:t>
            </a:r>
          </a:p>
          <a:p>
            <a:pPr lvl="4"/>
            <a:r>
              <a:rPr lang="ga-IE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F7DA-E512-E845-874E-28AC6C15832A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32F-561B-3D4B-9D0D-E3ED49EF8A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25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5500" y="581545"/>
            <a:ext cx="7861300" cy="720000"/>
          </a:xfrm>
        </p:spPr>
        <p:txBody>
          <a:bodyPr anchor="t"/>
          <a:lstStyle/>
          <a:p>
            <a:r>
              <a:rPr lang="ga-IE" dirty="0" smtClean="0"/>
              <a:t>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F7DA-E512-E845-874E-28AC6C15832A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32F-561B-3D4B-9D0D-E3ED49EF8A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25500" y="1672167"/>
            <a:ext cx="7861300" cy="4814888"/>
          </a:xfrm>
        </p:spPr>
        <p:txBody>
          <a:bodyPr/>
          <a:lstStyle>
            <a:lvl1pPr marL="342900" indent="-342900">
              <a:buSzPct val="100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ga-IE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15129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the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5500" y="581545"/>
            <a:ext cx="7861300" cy="720000"/>
          </a:xfrm>
        </p:spPr>
        <p:txBody>
          <a:bodyPr anchor="t"/>
          <a:lstStyle>
            <a:lvl1pPr>
              <a:defRPr baseline="0"/>
            </a:lvl1pPr>
          </a:lstStyle>
          <a:p>
            <a:r>
              <a:rPr lang="ga-IE" dirty="0" smtClean="0"/>
              <a:t>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F7DA-E512-E845-874E-28AC6C15832A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32F-561B-3D4B-9D0D-E3ED49EF8A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25500" y="1428750"/>
            <a:ext cx="7861300" cy="4814888"/>
          </a:xfrm>
        </p:spPr>
        <p:txBody>
          <a:bodyPr/>
          <a:lstStyle>
            <a:lvl1pPr marL="342900" indent="-342900">
              <a:buSzPct val="100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ga-IE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6915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581545"/>
            <a:ext cx="8441267" cy="1143000"/>
          </a:xfrm>
        </p:spPr>
        <p:txBody>
          <a:bodyPr/>
          <a:lstStyle/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F7DA-E512-E845-874E-28AC6C15832A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32F-561B-3D4B-9D0D-E3ED49EF8A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121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F7DA-E512-E845-874E-28AC6C15832A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32F-561B-3D4B-9D0D-E3ED49EF8A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15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F7DA-E512-E845-874E-28AC6C15832A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32F-561B-3D4B-9D0D-E3ED49EF8A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069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F7DA-E512-E845-874E-28AC6C15832A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32F-561B-3D4B-9D0D-E3ED49EF8A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518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F7DA-E512-E845-874E-28AC6C15832A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32F-561B-3D4B-9D0D-E3ED49EF8A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690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F7DA-E512-E845-874E-28AC6C15832A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32F-561B-3D4B-9D0D-E3ED49EF8A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600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15">
            <a:alphaModFix amt="21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53309" y="581545"/>
            <a:ext cx="1430869" cy="19746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8154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33" y="2039937"/>
            <a:ext cx="8229600" cy="4316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dirty="0" smtClean="0"/>
              <a:t>Click to edit Master text styles</a:t>
            </a:r>
          </a:p>
          <a:p>
            <a:pPr lvl="1"/>
            <a:r>
              <a:rPr lang="ga-IE" dirty="0" smtClean="0"/>
              <a:t>Second level</a:t>
            </a:r>
          </a:p>
          <a:p>
            <a:pPr lvl="2"/>
            <a:r>
              <a:rPr lang="ga-IE" dirty="0" smtClean="0"/>
              <a:t>Third level</a:t>
            </a:r>
          </a:p>
          <a:p>
            <a:pPr lvl="3"/>
            <a:r>
              <a:rPr lang="ga-IE" dirty="0" smtClean="0"/>
              <a:t>Fourth level</a:t>
            </a:r>
          </a:p>
          <a:p>
            <a:pPr lvl="4"/>
            <a:r>
              <a:rPr lang="ga-IE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8F7DA-E512-E845-874E-28AC6C15832A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2D32F-561B-3D4B-9D0D-E3ED49EF8A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44319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>
                  <a:lumMod val="50000"/>
                </a:schemeClr>
              </a:gs>
            </a:gsLst>
            <a:lin ang="5400000" scaled="0"/>
            <a:tileRect/>
          </a:gradFill>
        </p:spPr>
        <p:txBody>
          <a:bodyPr wrap="square" tIns="27432" rtlCol="0">
            <a:spAutoFit/>
          </a:bodyPr>
          <a:lstStyle/>
          <a:p>
            <a:r>
              <a:rPr lang="en-US" sz="2400" b="1" i="0" dirty="0" smtClean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Georgia"/>
                <a:cs typeface="Georgia"/>
              </a:rPr>
              <a:t>     </a:t>
            </a:r>
            <a:r>
              <a:rPr lang="en-US" sz="2000" b="1" i="0" dirty="0" smtClean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Georgia"/>
                <a:cs typeface="Georgia"/>
              </a:rPr>
              <a:t>Jenkins User Conference Boston</a:t>
            </a:r>
            <a:endParaRPr lang="en-US" sz="2000" b="1" i="0" dirty="0">
              <a:solidFill>
                <a:schemeClr val="bg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Georgia"/>
              <a:cs typeface="Georgia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0" y="415945"/>
            <a:ext cx="9144000" cy="45720"/>
          </a:xfrm>
          <a:prstGeom prst="rect">
            <a:avLst/>
          </a:prstGeom>
          <a:solidFill>
            <a:srgbClr val="D338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89409" y="87725"/>
            <a:ext cx="1797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i="1" baseline="0" dirty="0" smtClean="0">
                <a:solidFill>
                  <a:srgbClr val="FFFF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+mj-lt"/>
                <a:cs typeface="Georgia"/>
              </a:rPr>
              <a:t>#</a:t>
            </a:r>
            <a:r>
              <a:rPr lang="en-US" sz="1200" b="1" i="1" baseline="0" dirty="0" err="1" smtClean="0">
                <a:solidFill>
                  <a:srgbClr val="FFFF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+mj-lt"/>
                <a:cs typeface="Georgia"/>
              </a:rPr>
              <a:t>jenkinsconf</a:t>
            </a:r>
            <a:r>
              <a:rPr lang="en-US" sz="1200" b="1" i="1" baseline="0" dirty="0" smtClean="0">
                <a:solidFill>
                  <a:srgbClr val="FFFF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+mj-lt"/>
                <a:cs typeface="Georgia"/>
              </a:rPr>
              <a:t>      </a:t>
            </a:r>
            <a:endParaRPr lang="en-US" sz="1200" b="1" i="1" dirty="0">
              <a:solidFill>
                <a:srgbClr val="FFFFFF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+mj-lt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669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nfiguration_manageme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emf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jpeg"/><Relationship Id="rId10" Type="http://schemas.openxmlformats.org/officeDocument/2006/relationships/image" Target="../media/image22.pn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0" y="2305538"/>
            <a:ext cx="5492130" cy="1275862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Jenkins and Chef</a:t>
            </a:r>
            <a:br>
              <a:rPr lang="en-US" sz="4400" dirty="0" smtClean="0"/>
            </a:br>
            <a:r>
              <a:rPr lang="en-US" sz="2000" dirty="0" smtClean="0"/>
              <a:t>Infrastructure CI and Application Deployment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62175"/>
            <a:ext cx="5306483" cy="1422979"/>
          </a:xfrm>
        </p:spPr>
        <p:txBody>
          <a:bodyPr>
            <a:noAutofit/>
          </a:bodyPr>
          <a:lstStyle/>
          <a:p>
            <a:r>
              <a:rPr lang="en-US" sz="1800" dirty="0" smtClean="0"/>
              <a:t>Dan Stine</a:t>
            </a:r>
          </a:p>
          <a:p>
            <a:r>
              <a:rPr lang="en-US" sz="1800" dirty="0" smtClean="0"/>
              <a:t>Copyright Clearance Center</a:t>
            </a:r>
          </a:p>
          <a:p>
            <a:r>
              <a:rPr lang="en-US" sz="1800" dirty="0" smtClean="0"/>
              <a:t>www.copyright.com</a:t>
            </a:r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June 18, 2014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12527" y="5916898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Georgia"/>
                <a:cs typeface="Georgia"/>
              </a:rPr>
              <a:t>#</a:t>
            </a:r>
            <a:r>
              <a:rPr lang="en-US" sz="3600" dirty="0" err="1" smtClean="0">
                <a:latin typeface="Georgia"/>
                <a:cs typeface="Georgia"/>
              </a:rPr>
              <a:t>jenkinsconf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70080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645920"/>
            <a:ext cx="8229600" cy="466344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C:\DES\CCC\Presentations\whi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8514" y="581545"/>
            <a:ext cx="1761905" cy="243809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581545"/>
            <a:ext cx="8441267" cy="914400"/>
          </a:xfrm>
        </p:spPr>
        <p:txBody>
          <a:bodyPr/>
          <a:lstStyle/>
          <a:p>
            <a:r>
              <a:rPr lang="en-US" dirty="0" smtClean="0"/>
              <a:t>Target Delivery Pipeline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4904" y="1600200"/>
            <a:ext cx="8558974" cy="389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581545"/>
            <a:ext cx="8441267" cy="914400"/>
          </a:xfrm>
        </p:spPr>
        <p:txBody>
          <a:bodyPr/>
          <a:lstStyle/>
          <a:p>
            <a:r>
              <a:rPr lang="en-US" dirty="0" smtClean="0"/>
              <a:t>Layers of System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645920"/>
            <a:ext cx="8229600" cy="4663440"/>
          </a:xfrm>
        </p:spPr>
        <p:txBody>
          <a:bodyPr/>
          <a:lstStyle/>
          <a:p>
            <a:r>
              <a:rPr lang="en-US" dirty="0" smtClean="0"/>
              <a:t>Orchestration</a:t>
            </a:r>
          </a:p>
          <a:p>
            <a:pPr lvl="1"/>
            <a:r>
              <a:rPr lang="en-US" dirty="0" smtClean="0"/>
              <a:t>Processes collaborating in a </a:t>
            </a:r>
            <a:r>
              <a:rPr lang="en-US" dirty="0" smtClean="0"/>
              <a:t>distributed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smtClean="0"/>
              <a:t>system</a:t>
            </a:r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Install and configure packages and software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Provisioning</a:t>
            </a:r>
          </a:p>
          <a:p>
            <a:pPr lvl="1"/>
            <a:r>
              <a:rPr lang="en-US" dirty="0" smtClean="0"/>
              <a:t>Hypervisor (VMware, EC2)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581545"/>
            <a:ext cx="8441267" cy="914400"/>
          </a:xfrm>
        </p:spPr>
        <p:txBody>
          <a:bodyPr/>
          <a:lstStyle/>
          <a:p>
            <a:r>
              <a:rPr lang="en-US" dirty="0" smtClean="0"/>
              <a:t>Infrastructure as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645920"/>
            <a:ext cx="8229600" cy="4663440"/>
          </a:xfrm>
        </p:spPr>
        <p:txBody>
          <a:bodyPr/>
          <a:lstStyle/>
          <a:p>
            <a:r>
              <a:rPr lang="en-US" dirty="0" smtClean="0"/>
              <a:t>Develop and manage software infrastructure with practices similar to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those used to develop software applications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Source Code</a:t>
            </a:r>
          </a:p>
          <a:p>
            <a:pPr lvl="1"/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581545"/>
            <a:ext cx="8441267" cy="914400"/>
          </a:xfrm>
        </p:spPr>
        <p:txBody>
          <a:bodyPr/>
          <a:lstStyle/>
          <a:p>
            <a:r>
              <a:rPr lang="en-US" dirty="0" smtClean="0"/>
              <a:t>Configuration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645920"/>
            <a:ext cx="8229600" cy="46634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i="1" dirty="0" smtClean="0"/>
              <a:t>“Process for establishing and maintaining consistency</a:t>
            </a:r>
          </a:p>
          <a:p>
            <a:pPr>
              <a:spcBef>
                <a:spcPts val="0"/>
              </a:spcBef>
              <a:buNone/>
            </a:pPr>
            <a:r>
              <a:rPr lang="en-US" sz="2000" i="1" dirty="0" smtClean="0"/>
              <a:t>     of a product’s performance, functional and physical</a:t>
            </a:r>
          </a:p>
          <a:p>
            <a:pPr>
              <a:spcBef>
                <a:spcPts val="0"/>
              </a:spcBef>
              <a:buNone/>
            </a:pPr>
            <a:r>
              <a:rPr lang="en-US" sz="2000" i="1" dirty="0" smtClean="0"/>
              <a:t>     attributes with its requirements, design and operational information throughout its life”</a:t>
            </a:r>
            <a:r>
              <a:rPr lang="en-US" sz="2000" dirty="0" smtClean="0"/>
              <a:t> (</a:t>
            </a:r>
            <a:r>
              <a:rPr lang="en-US" sz="2000" dirty="0" err="1" smtClean="0">
                <a:hlinkClick r:id="rId3"/>
              </a:rPr>
              <a:t>wikipedia</a:t>
            </a:r>
            <a:r>
              <a:rPr lang="en-US" sz="2000" dirty="0" smtClean="0"/>
              <a:t>)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CM tools for managing software systems</a:t>
            </a:r>
          </a:p>
          <a:p>
            <a:pPr lvl="1"/>
            <a:r>
              <a:rPr lang="en-US" dirty="0" err="1" smtClean="0"/>
              <a:t>CFEngine</a:t>
            </a:r>
            <a:r>
              <a:rPr lang="en-US" dirty="0" smtClean="0"/>
              <a:t>, Puppet, Chef, Salt, </a:t>
            </a:r>
            <a:r>
              <a:rPr lang="en-US" dirty="0" err="1" smtClean="0"/>
              <a:t>Ansible</a:t>
            </a:r>
            <a:endParaRPr lang="en-US" dirty="0" smtClean="0"/>
          </a:p>
          <a:p>
            <a:pPr>
              <a:spcBef>
                <a:spcPts val="672"/>
              </a:spcBef>
            </a:pPr>
            <a:r>
              <a:rPr lang="en-US" dirty="0" smtClean="0"/>
              <a:t>Embody Infrastructure as Code principles</a:t>
            </a:r>
          </a:p>
          <a:p>
            <a:pPr>
              <a:spcBef>
                <a:spcPts val="672"/>
              </a:spcBef>
            </a:pPr>
            <a:r>
              <a:rPr lang="en-US" dirty="0" smtClean="0"/>
              <a:t>Define desired state of machine</a:t>
            </a:r>
          </a:p>
          <a:p>
            <a:pPr lvl="1">
              <a:spcBef>
                <a:spcPts val="672"/>
              </a:spcBef>
            </a:pPr>
            <a:r>
              <a:rPr lang="en-US" dirty="0" smtClean="0"/>
              <a:t>Each run inspects state and makes necessary changes, if any</a:t>
            </a:r>
          </a:p>
        </p:txBody>
      </p:sp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581545"/>
            <a:ext cx="8441267" cy="914400"/>
          </a:xfrm>
        </p:spPr>
        <p:txBody>
          <a:bodyPr/>
          <a:lstStyle/>
          <a:p>
            <a:r>
              <a:rPr lang="en-US" dirty="0" smtClean="0"/>
              <a:t>Chef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645920"/>
            <a:ext cx="8229600" cy="4663440"/>
          </a:xfrm>
        </p:spPr>
        <p:txBody>
          <a:bodyPr/>
          <a:lstStyle/>
          <a:p>
            <a:r>
              <a:rPr lang="en-US" dirty="0" smtClean="0"/>
              <a:t>Configuration management tool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Exposes DSL hosted in Ruby</a:t>
            </a:r>
          </a:p>
          <a:p>
            <a:pPr lvl="1"/>
            <a:r>
              <a:rPr lang="en-US" dirty="0" smtClean="0"/>
              <a:t>Express “what” not “how”</a:t>
            </a:r>
          </a:p>
          <a:p>
            <a:pPr lvl="1"/>
            <a:r>
              <a:rPr lang="en-US" dirty="0" smtClean="0"/>
              <a:t>Clean, purposeful capture of intent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Favor DSL when writing code</a:t>
            </a:r>
          </a:p>
          <a:p>
            <a:pPr lvl="1"/>
            <a:r>
              <a:rPr lang="en-US" dirty="0" smtClean="0"/>
              <a:t>Ruby is available, if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581545"/>
            <a:ext cx="8441267" cy="914400"/>
          </a:xfrm>
        </p:spPr>
        <p:txBody>
          <a:bodyPr/>
          <a:lstStyle/>
          <a:p>
            <a:r>
              <a:rPr lang="en-US" dirty="0" smtClean="0"/>
              <a:t>Chef Terminology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645920"/>
            <a:ext cx="8229600" cy="4663440"/>
          </a:xfrm>
        </p:spPr>
        <p:txBody>
          <a:bodyPr/>
          <a:lstStyle/>
          <a:p>
            <a:r>
              <a:rPr lang="en-US" u="sng" dirty="0" smtClean="0"/>
              <a:t>Chef client</a:t>
            </a:r>
            <a:r>
              <a:rPr lang="en-US" dirty="0" smtClean="0"/>
              <a:t> is installed on </a:t>
            </a:r>
            <a:r>
              <a:rPr lang="en-US" u="sng" dirty="0" smtClean="0"/>
              <a:t>nodes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(machines) which are registered </a:t>
            </a:r>
            <a:r>
              <a:rPr lang="en-US" dirty="0" smtClean="0"/>
              <a:t>with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smtClean="0"/>
              <a:t>the </a:t>
            </a:r>
            <a:r>
              <a:rPr lang="en-US" u="sng" dirty="0" smtClean="0"/>
              <a:t>Chef server</a:t>
            </a:r>
          </a:p>
          <a:p>
            <a:r>
              <a:rPr lang="en-US" dirty="0" smtClean="0"/>
              <a:t>Developers write code on </a:t>
            </a:r>
            <a:r>
              <a:rPr lang="en-US" u="sng" dirty="0" smtClean="0"/>
              <a:t>workstations</a:t>
            </a:r>
            <a:r>
              <a:rPr lang="en-US" dirty="0" smtClean="0"/>
              <a:t> and use tools such as </a:t>
            </a:r>
            <a:r>
              <a:rPr lang="en-US" u="sng" dirty="0" smtClean="0"/>
              <a:t>knife</a:t>
            </a:r>
            <a:r>
              <a:rPr lang="en-US" dirty="0" smtClean="0"/>
              <a:t> to interact with server</a:t>
            </a:r>
          </a:p>
          <a:p>
            <a:r>
              <a:rPr lang="en-US" dirty="0" smtClean="0"/>
              <a:t>Chef models node configuration as a set of DSL </a:t>
            </a:r>
            <a:r>
              <a:rPr lang="en-US" u="sng" dirty="0" smtClean="0"/>
              <a:t>resources</a:t>
            </a:r>
            <a:r>
              <a:rPr lang="en-US" dirty="0" smtClean="0"/>
              <a:t> (e.g. package, service, directory) which are mapped to internal </a:t>
            </a:r>
            <a:r>
              <a:rPr lang="en-US" u="sng" dirty="0" smtClean="0"/>
              <a:t>providers</a:t>
            </a:r>
            <a:r>
              <a:rPr lang="en-US" dirty="0" smtClean="0"/>
              <a:t> (actual code to execute)</a:t>
            </a:r>
          </a:p>
          <a:p>
            <a:pPr lvl="1"/>
            <a:r>
              <a:rPr lang="en-US" dirty="0" smtClean="0"/>
              <a:t>Can define custom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581545"/>
            <a:ext cx="8441267" cy="731520"/>
          </a:xfrm>
        </p:spPr>
        <p:txBody>
          <a:bodyPr>
            <a:normAutofit/>
          </a:bodyPr>
          <a:lstStyle/>
          <a:p>
            <a:r>
              <a:rPr lang="en-US" dirty="0" smtClean="0"/>
              <a:t>Example Chef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463040"/>
            <a:ext cx="8229600" cy="4846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This resource declaration</a:t>
            </a:r>
            <a:endParaRPr lang="en-US" sz="1800" dirty="0" smtClean="0"/>
          </a:p>
          <a:p>
            <a:pPr>
              <a:spcBef>
                <a:spcPts val="0"/>
              </a:spcBef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directory '/a/b/c' do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owner 'admin'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group 'admin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mode '0755'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action :create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recursive true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end</a:t>
            </a:r>
          </a:p>
          <a:p>
            <a:pPr>
              <a:spcBef>
                <a:spcPts val="0"/>
              </a:spcBef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ensures that</a:t>
            </a:r>
          </a:p>
          <a:p>
            <a:pPr>
              <a:spcBef>
                <a:spcPts val="0"/>
              </a:spcBef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$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ls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-ld /a/b/c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drwxr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xr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-x. 5 admin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admin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4096 Feb 14 11:22 /a/b/c</a:t>
            </a:r>
          </a:p>
        </p:txBody>
      </p:sp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581545"/>
            <a:ext cx="8441267" cy="914400"/>
          </a:xfrm>
        </p:spPr>
        <p:txBody>
          <a:bodyPr/>
          <a:lstStyle/>
          <a:p>
            <a:r>
              <a:rPr lang="en-US" dirty="0" smtClean="0"/>
              <a:t>Chef Terminology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645920"/>
            <a:ext cx="8229600" cy="46634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u="sng" dirty="0" smtClean="0"/>
              <a:t>recipe</a:t>
            </a:r>
            <a:r>
              <a:rPr lang="en-US" dirty="0" smtClean="0"/>
              <a:t> declares a set of resources with desired configuration</a:t>
            </a:r>
          </a:p>
          <a:p>
            <a:r>
              <a:rPr lang="en-US" dirty="0" smtClean="0"/>
              <a:t>A </a:t>
            </a:r>
            <a:r>
              <a:rPr lang="en-US" u="sng" dirty="0" smtClean="0"/>
              <a:t>cookbook</a:t>
            </a:r>
            <a:r>
              <a:rPr lang="en-US" dirty="0" smtClean="0"/>
              <a:t> contains a set of semantically-related code and is the fundamental unit of distribution for Chef code</a:t>
            </a:r>
          </a:p>
          <a:p>
            <a:pPr lvl="1"/>
            <a:r>
              <a:rPr lang="en-US" dirty="0" smtClean="0"/>
              <a:t>Compare to JAR for Java code</a:t>
            </a:r>
          </a:p>
          <a:p>
            <a:r>
              <a:rPr lang="en-US" dirty="0" smtClean="0"/>
              <a:t>A </a:t>
            </a:r>
            <a:r>
              <a:rPr lang="en-US" u="sng" dirty="0" smtClean="0"/>
              <a:t>data bag</a:t>
            </a:r>
            <a:r>
              <a:rPr lang="en-US" dirty="0" smtClean="0"/>
              <a:t> holds JSON information in one or more </a:t>
            </a:r>
            <a:r>
              <a:rPr lang="en-US" u="sng" dirty="0" smtClean="0"/>
              <a:t>data bag items</a:t>
            </a:r>
            <a:r>
              <a:rPr lang="en-US" dirty="0" smtClean="0"/>
              <a:t> accessible from Chef code</a:t>
            </a:r>
            <a:endParaRPr lang="en-US" u="sng" dirty="0" smtClean="0"/>
          </a:p>
          <a:p>
            <a:r>
              <a:rPr lang="en-US" dirty="0" smtClean="0"/>
              <a:t>Chef </a:t>
            </a:r>
            <a:r>
              <a:rPr lang="en-US" u="sng" dirty="0" smtClean="0"/>
              <a:t>environments</a:t>
            </a:r>
            <a:r>
              <a:rPr lang="en-US" dirty="0" smtClean="0"/>
              <a:t> model deployed environments</a:t>
            </a:r>
          </a:p>
          <a:p>
            <a:r>
              <a:rPr lang="en-US" dirty="0" smtClean="0"/>
              <a:t>Each node has a </a:t>
            </a:r>
            <a:r>
              <a:rPr lang="en-US" u="sng" dirty="0" smtClean="0"/>
              <a:t>run list</a:t>
            </a:r>
            <a:r>
              <a:rPr lang="en-US" dirty="0" smtClean="0"/>
              <a:t> containing recipes</a:t>
            </a:r>
          </a:p>
        </p:txBody>
      </p:sp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Process 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Software Architect</a:t>
            </a:r>
          </a:p>
          <a:p>
            <a:r>
              <a:rPr lang="en-US" dirty="0" smtClean="0"/>
              <a:t>Library &amp; Framework Developer</a:t>
            </a:r>
          </a:p>
          <a:p>
            <a:r>
              <a:rPr lang="en-US" dirty="0" smtClean="0"/>
              <a:t>Infrastructure Lead &amp; Product Owner</a:t>
            </a:r>
          </a:p>
          <a:p>
            <a:r>
              <a:rPr lang="en-US" dirty="0" smtClean="0"/>
              <a:t>Enemy of Inefficiency and Needless Inconsistency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dstine</a:t>
            </a:r>
            <a:r>
              <a:rPr lang="en-US" sz="2000" dirty="0" smtClean="0"/>
              <a:t> at copyright.com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sw</a:t>
            </a:r>
            <a:r>
              <a:rPr lang="en-US" sz="2000" dirty="0" smtClean="0"/>
              <a:t> at stinemail.com</a:t>
            </a:r>
          </a:p>
          <a:p>
            <a:pPr>
              <a:buNone/>
            </a:pPr>
            <a:r>
              <a:rPr lang="en-US" sz="2000" dirty="0" smtClean="0"/>
              <a:t>	github.com/</a:t>
            </a:r>
            <a:r>
              <a:rPr lang="en-US" sz="2000" dirty="0" err="1" smtClean="0"/>
              <a:t>dstine</a:t>
            </a: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581545"/>
            <a:ext cx="8441267" cy="914400"/>
          </a:xfrm>
        </p:spPr>
        <p:txBody>
          <a:bodyPr/>
          <a:lstStyle/>
          <a:p>
            <a:r>
              <a:rPr lang="en-US" dirty="0" smtClean="0"/>
              <a:t>Basic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554480"/>
            <a:ext cx="8229600" cy="466344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Deploy custom applications with Chef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Execute schema updates with Liquibase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Coordinate everything with: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C:\DES\CCC\Presentations\2014-06-Jenkins\jenkins-logo-tit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" y="3630168"/>
            <a:ext cx="6823712" cy="21945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581545"/>
            <a:ext cx="8441267" cy="914400"/>
          </a:xfrm>
        </p:spPr>
        <p:txBody>
          <a:bodyPr/>
          <a:lstStyle/>
          <a:p>
            <a:r>
              <a:rPr lang="en-US" dirty="0" smtClean="0"/>
              <a:t>Jenkins as Coordinator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609344"/>
            <a:ext cx="8229600" cy="4663440"/>
          </a:xfrm>
        </p:spPr>
        <p:txBody>
          <a:bodyPr/>
          <a:lstStyle/>
          <a:p>
            <a:r>
              <a:rPr lang="en-US" dirty="0" smtClean="0"/>
              <a:t>General purpose job executor</a:t>
            </a:r>
          </a:p>
          <a:p>
            <a:pPr lvl="1"/>
            <a:r>
              <a:rPr lang="en-US" dirty="0" smtClean="0"/>
              <a:t>Shell script steps for Chef API</a:t>
            </a:r>
          </a:p>
          <a:p>
            <a:pPr lvl="1"/>
            <a:r>
              <a:rPr lang="en-US" dirty="0" smtClean="0"/>
              <a:t>Gradle steps for Liquibase updates</a:t>
            </a:r>
          </a:p>
          <a:p>
            <a:pPr lvl="1"/>
            <a:r>
              <a:rPr lang="en-US" dirty="0" smtClean="0"/>
              <a:t>Arbitrary code at any point in lifecycle</a:t>
            </a:r>
          </a:p>
          <a:p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Smooth integration with Active Directory</a:t>
            </a:r>
          </a:p>
          <a:p>
            <a:pPr lvl="1"/>
            <a:r>
              <a:rPr lang="en-US" dirty="0" smtClean="0"/>
              <a:t>Authentication and authorization</a:t>
            </a:r>
          </a:p>
          <a:p>
            <a:r>
              <a:rPr lang="en-US" dirty="0" smtClean="0"/>
              <a:t>Administration</a:t>
            </a:r>
          </a:p>
          <a:p>
            <a:pPr lvl="1"/>
            <a:r>
              <a:rPr lang="en-US" dirty="0" smtClean="0"/>
              <a:t>Familiar with Jenkins from application build jobs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581545"/>
            <a:ext cx="8441267" cy="914400"/>
          </a:xfrm>
        </p:spPr>
        <p:txBody>
          <a:bodyPr/>
          <a:lstStyle/>
          <a:p>
            <a:r>
              <a:rPr lang="en-US" dirty="0" smtClean="0"/>
              <a:t>CCC Application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645920"/>
            <a:ext cx="8229600" cy="4663440"/>
          </a:xfrm>
        </p:spPr>
        <p:txBody>
          <a:bodyPr/>
          <a:lstStyle/>
          <a:p>
            <a:r>
              <a:rPr lang="en-US" dirty="0" smtClean="0"/>
              <a:t>Set of deployable units that are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versioned and released together</a:t>
            </a:r>
          </a:p>
          <a:p>
            <a:r>
              <a:rPr lang="en-US" dirty="0" smtClean="0"/>
              <a:t>For example, a group might have</a:t>
            </a:r>
          </a:p>
          <a:p>
            <a:pPr lvl="1"/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REST service</a:t>
            </a:r>
          </a:p>
          <a:p>
            <a:pPr lvl="1"/>
            <a:r>
              <a:rPr lang="en-US" dirty="0" smtClean="0"/>
              <a:t>Message consumer</a:t>
            </a:r>
          </a:p>
          <a:p>
            <a:pPr lvl="1"/>
            <a:r>
              <a:rPr lang="en-US" dirty="0" smtClean="0"/>
              <a:t>DB</a:t>
            </a:r>
          </a:p>
          <a:p>
            <a:r>
              <a:rPr lang="en-US" dirty="0" smtClean="0"/>
              <a:t>Build with a  single command</a:t>
            </a:r>
          </a:p>
          <a:p>
            <a:r>
              <a:rPr lang="en-US" dirty="0" smtClean="0"/>
              <a:t>Deploy with a single 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581545"/>
            <a:ext cx="8441267" cy="914400"/>
          </a:xfrm>
        </p:spPr>
        <p:txBody>
          <a:bodyPr/>
          <a:lstStyle/>
          <a:p>
            <a:r>
              <a:rPr lang="en-US" dirty="0" smtClean="0"/>
              <a:t>Technical 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581912"/>
            <a:ext cx="8229600" cy="46634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Provide clean API</a:t>
            </a:r>
          </a:p>
          <a:p>
            <a:pPr lvl="1"/>
            <a:r>
              <a:rPr lang="en-US" dirty="0" smtClean="0"/>
              <a:t>Specify only essential differences </a:t>
            </a:r>
            <a:r>
              <a:rPr lang="en-US" dirty="0" smtClean="0"/>
              <a:t>between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smtClean="0"/>
              <a:t>apps</a:t>
            </a:r>
            <a:endParaRPr lang="en-US" dirty="0" smtClean="0"/>
          </a:p>
          <a:p>
            <a:pPr lvl="1"/>
            <a:r>
              <a:rPr lang="en-US" dirty="0" smtClean="0"/>
              <a:t>Custom Chef resource is the interface</a:t>
            </a:r>
          </a:p>
          <a:p>
            <a:pPr lvl="1"/>
            <a:r>
              <a:rPr lang="en-US" dirty="0" smtClean="0"/>
              <a:t>Codify &amp; enforce standards</a:t>
            </a:r>
          </a:p>
          <a:p>
            <a:r>
              <a:rPr lang="en-US" dirty="0" smtClean="0"/>
              <a:t>Balance consistency &amp; flexibility</a:t>
            </a:r>
          </a:p>
          <a:p>
            <a:pPr lvl="1"/>
            <a:r>
              <a:rPr lang="en-US" dirty="0" smtClean="0"/>
              <a:t>Code in semantically-versioned cookbooks</a:t>
            </a:r>
          </a:p>
          <a:p>
            <a:pPr lvl="1"/>
            <a:r>
              <a:rPr lang="en-US" dirty="0" smtClean="0"/>
              <a:t>Configuration in data bags</a:t>
            </a:r>
          </a:p>
          <a:p>
            <a:r>
              <a:rPr lang="en-US" dirty="0" smtClean="0"/>
              <a:t>Controlled cookbook promotion</a:t>
            </a:r>
          </a:p>
          <a:p>
            <a:pPr lvl="1"/>
            <a:r>
              <a:rPr lang="en-US" dirty="0" smtClean="0"/>
              <a:t>Chef environment specifies cookbook version constraint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581545"/>
            <a:ext cx="8441267" cy="914400"/>
          </a:xfrm>
        </p:spPr>
        <p:txBody>
          <a:bodyPr/>
          <a:lstStyle/>
          <a:p>
            <a:r>
              <a:rPr lang="en-US" dirty="0" smtClean="0"/>
              <a:t>Cookbook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645920"/>
            <a:ext cx="8229600" cy="4663440"/>
          </a:xfrm>
        </p:spPr>
        <p:txBody>
          <a:bodyPr>
            <a:normAutofit/>
          </a:bodyPr>
          <a:lstStyle/>
          <a:p>
            <a:r>
              <a:rPr lang="en-US" dirty="0" smtClean="0"/>
              <a:t>Library Cookbooks</a:t>
            </a:r>
          </a:p>
          <a:p>
            <a:pPr lvl="1"/>
            <a:r>
              <a:rPr lang="en-US" dirty="0" smtClean="0"/>
              <a:t>Encapsulate common re-usable logic</a:t>
            </a:r>
          </a:p>
          <a:p>
            <a:pPr lvl="1">
              <a:spcBef>
                <a:spcPts val="672"/>
              </a:spcBef>
            </a:pPr>
            <a:r>
              <a:rPr lang="en-US" dirty="0" smtClean="0"/>
              <a:t>Define custom resource to install an app</a:t>
            </a:r>
          </a:p>
          <a:p>
            <a:pPr lvl="2"/>
            <a:r>
              <a:rPr lang="en-US" dirty="0" smtClean="0"/>
              <a:t>And the implementing provider</a:t>
            </a:r>
          </a:p>
          <a:p>
            <a:pPr>
              <a:spcBef>
                <a:spcPts val="672"/>
              </a:spcBef>
            </a:pPr>
            <a:r>
              <a:rPr lang="en-US" dirty="0" smtClean="0"/>
              <a:t>Application Cookbooks</a:t>
            </a:r>
          </a:p>
          <a:p>
            <a:pPr lvl="1">
              <a:spcBef>
                <a:spcPts val="672"/>
              </a:spcBef>
            </a:pPr>
            <a:r>
              <a:rPr lang="en-US" dirty="0" smtClean="0"/>
              <a:t>Depend on library cookbooks</a:t>
            </a:r>
          </a:p>
          <a:p>
            <a:pPr lvl="1">
              <a:spcBef>
                <a:spcPts val="672"/>
              </a:spcBef>
            </a:pPr>
            <a:r>
              <a:rPr lang="en-US" dirty="0" smtClean="0"/>
              <a:t>One cookbook per application group</a:t>
            </a:r>
          </a:p>
          <a:p>
            <a:pPr lvl="2">
              <a:spcBef>
                <a:spcPts val="672"/>
              </a:spcBef>
            </a:pPr>
            <a:r>
              <a:rPr lang="en-US" dirty="0" smtClean="0"/>
              <a:t>One recipe per application</a:t>
            </a:r>
          </a:p>
          <a:p>
            <a:pPr lvl="2">
              <a:spcBef>
                <a:spcPts val="672"/>
              </a:spcBef>
            </a:pPr>
            <a:r>
              <a:rPr lang="en-US" dirty="0" smtClean="0"/>
              <a:t>Recipes use custom resource</a:t>
            </a:r>
          </a:p>
          <a:p>
            <a:pPr lvl="1">
              <a:spcBef>
                <a:spcPts val="672"/>
              </a:spcBef>
            </a:pPr>
            <a:r>
              <a:rPr lang="en-US" dirty="0" smtClean="0"/>
              <a:t>Lightweight</a:t>
            </a:r>
          </a:p>
          <a:p>
            <a:pPr lvl="1">
              <a:spcBef>
                <a:spcPts val="672"/>
              </a:spcBef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581545"/>
            <a:ext cx="8441267" cy="914400"/>
          </a:xfrm>
        </p:spPr>
        <p:txBody>
          <a:bodyPr/>
          <a:lstStyle/>
          <a:p>
            <a:r>
              <a:rPr lang="en-US" dirty="0" smtClean="0"/>
              <a:t>Data Bags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645920"/>
            <a:ext cx="8229600" cy="4663440"/>
          </a:xfrm>
        </p:spPr>
        <p:txBody>
          <a:bodyPr>
            <a:normAutofit/>
          </a:bodyPr>
          <a:lstStyle/>
          <a:p>
            <a:r>
              <a:rPr lang="en-US" dirty="0" smtClean="0"/>
              <a:t>Contain application configuration</a:t>
            </a:r>
          </a:p>
          <a:p>
            <a:pPr lvl="1"/>
            <a:r>
              <a:rPr lang="en-US" dirty="0" smtClean="0"/>
              <a:t>Service endpoints, JAVA_OPTS, etc.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One data bag per application group</a:t>
            </a:r>
          </a:p>
          <a:p>
            <a:pPr lvl="1"/>
            <a:r>
              <a:rPr lang="en-US" dirty="0" smtClean="0"/>
              <a:t>One data bag item per environment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“Live” reflection of deployed configuration</a:t>
            </a:r>
          </a:p>
          <a:p>
            <a:pPr lvl="1"/>
            <a:r>
              <a:rPr lang="en-US" dirty="0" smtClean="0"/>
              <a:t>Edit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push to Chef server </a:t>
            </a:r>
            <a:r>
              <a:rPr lang="en-US" dirty="0" smtClean="0">
                <a:sym typeface="Wingdings" pitchFamily="2" charset="2"/>
              </a:rPr>
              <a:t> deploy</a:t>
            </a:r>
          </a:p>
          <a:p>
            <a:pPr lvl="1"/>
            <a:r>
              <a:rPr lang="en-US" dirty="0" smtClean="0"/>
              <a:t>Master always matches state of Chef server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581545"/>
            <a:ext cx="8441267" cy="914400"/>
          </a:xfrm>
        </p:spPr>
        <p:txBody>
          <a:bodyPr/>
          <a:lstStyle/>
          <a:p>
            <a:r>
              <a:rPr lang="en-US" dirty="0" smtClean="0"/>
              <a:t>Custom Resource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645920"/>
            <a:ext cx="8229600" cy="466344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Ensure my-app-</a:t>
            </a:r>
            <a:r>
              <a:rPr lang="en-US" dirty="0" err="1" smtClean="0"/>
              <a:t>ui</a:t>
            </a:r>
            <a:r>
              <a:rPr lang="en-US" dirty="0" smtClean="0"/>
              <a:t> WAR is deployed: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ccc_webapp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"my-app-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ui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 do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provider 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ccc_webapp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artifact_group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'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com.copyright.myapp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'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artifact             'my-app-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ui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'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container            'MY-APP-UI'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http_port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'8080'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shutdown_port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'8900'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properties_template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'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ccc.properties.erb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'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app_group_data_bag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'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my_app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'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end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581545"/>
            <a:ext cx="8441267" cy="914400"/>
          </a:xfrm>
        </p:spPr>
        <p:txBody>
          <a:bodyPr/>
          <a:lstStyle/>
          <a:p>
            <a:r>
              <a:rPr lang="en-US" dirty="0" smtClean="0"/>
              <a:t>Custom Resource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645920"/>
            <a:ext cx="8229600" cy="475488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Retrieves Java, Tomcat &amp; WAR from Artifactory</a:t>
            </a:r>
          </a:p>
          <a:p>
            <a:r>
              <a:rPr lang="en-US" dirty="0" smtClean="0"/>
              <a:t>Installs Java and Tomcat in standard locations</a:t>
            </a:r>
          </a:p>
          <a:p>
            <a:r>
              <a:rPr lang="en-US" dirty="0" smtClean="0"/>
              <a:t>Creates and configures Tomcat container</a:t>
            </a:r>
          </a:p>
          <a:p>
            <a:r>
              <a:rPr lang="en-US" dirty="0" smtClean="0"/>
              <a:t>Installs WAR in the container</a:t>
            </a:r>
          </a:p>
          <a:p>
            <a:r>
              <a:rPr lang="en-US" dirty="0" smtClean="0"/>
              <a:t>Opens port in host firewall</a:t>
            </a:r>
          </a:p>
          <a:p>
            <a:r>
              <a:rPr lang="en-US" dirty="0" smtClean="0"/>
              <a:t>Generates application properties file</a:t>
            </a:r>
          </a:p>
          <a:p>
            <a:r>
              <a:rPr lang="en-US" dirty="0" smtClean="0"/>
              <a:t>Starts container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(Each action taken only if necessary)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581545"/>
            <a:ext cx="8441267" cy="731520"/>
          </a:xfrm>
        </p:spPr>
        <p:txBody>
          <a:bodyPr/>
          <a:lstStyle/>
          <a:p>
            <a:r>
              <a:rPr lang="en-US" dirty="0" smtClean="0"/>
              <a:t>Data Bag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280160"/>
            <a:ext cx="8229600" cy="50292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data_bags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my_app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DEV.json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(data bag item)</a:t>
            </a:r>
          </a:p>
          <a:p>
            <a:pPr>
              <a:spcBef>
                <a:spcPts val="0"/>
              </a:spcBef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"version": "1.4.9",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"runtime":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"my-app-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ui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java_opts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"-Xmx2G -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XX:MaxPermSize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=1024m"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},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app_config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"db.url":    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jdbc:postgresql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://devdb:5432/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myapp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",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svc.foo.url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"http://devsvc:9000/foo"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data_bags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my_app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TEST.json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data_bags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my_app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PROD.json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581545"/>
            <a:ext cx="8441267" cy="640080"/>
          </a:xfrm>
        </p:spPr>
        <p:txBody>
          <a:bodyPr/>
          <a:lstStyle/>
          <a:p>
            <a:r>
              <a:rPr lang="en-US" dirty="0" smtClean="0"/>
              <a:t>Cookbook Data Bag Code 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28016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ccc/providers/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webapp.rb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(library cookbook)</a:t>
            </a:r>
          </a:p>
          <a:p>
            <a:pPr>
              <a:spcBef>
                <a:spcPts val="0"/>
              </a:spcBef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app_group_data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data_bag_item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app_group_data_bag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node.chef_environment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java_opts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app_group_data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['runtime'][artifact]['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java_opts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']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// pass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java_opts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to Tomcat container</a:t>
            </a:r>
          </a:p>
          <a:p>
            <a:pPr>
              <a:spcBef>
                <a:spcPts val="0"/>
              </a:spcBef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app_config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app_group_data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['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app_config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']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// pass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app_config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to template resource declaration</a:t>
            </a:r>
          </a:p>
          <a:p>
            <a:pPr>
              <a:spcBef>
                <a:spcPts val="0"/>
              </a:spcBef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my_app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/templates/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ccc.properties.erb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(application cookbook)</a:t>
            </a:r>
          </a:p>
          <a:p>
            <a:pPr>
              <a:spcBef>
                <a:spcPts val="0"/>
              </a:spcBef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db.url=&lt;%= @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app_config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['db.url'] %&gt;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svc.foo.url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=&lt;%= @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app_config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['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svc.foo.url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'] %&gt;</a:t>
            </a:r>
          </a:p>
          <a:p>
            <a:pPr>
              <a:spcBef>
                <a:spcPts val="0"/>
              </a:spcBef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cs typeface="Consolas" pitchFamily="49" charset="0"/>
              </a:rPr>
              <a:t>* Included for future reference</a:t>
            </a:r>
            <a:endParaRPr lang="en-US" sz="2000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581545"/>
            <a:ext cx="7861300" cy="720000"/>
          </a:xfrm>
        </p:spPr>
        <p:txBody>
          <a:bodyPr>
            <a:normAutofit/>
          </a:bodyPr>
          <a:lstStyle/>
          <a:p>
            <a:r>
              <a:rPr lang="en-US" dirty="0" smtClean="0"/>
              <a:t>About Copyright Clearance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48640" y="1428750"/>
            <a:ext cx="8138160" cy="4814888"/>
          </a:xfrm>
        </p:spPr>
        <p:txBody>
          <a:bodyPr>
            <a:normAutofit/>
          </a:bodyPr>
          <a:lstStyle/>
          <a:p>
            <a:r>
              <a:rPr lang="en-US" dirty="0" smtClean="0"/>
              <a:t>Global licensing solutions that</a:t>
            </a:r>
          </a:p>
          <a:p>
            <a:pPr>
              <a:buNone/>
            </a:pPr>
            <a:r>
              <a:rPr lang="en-US" dirty="0" smtClean="0"/>
              <a:t>    make © work for everyone</a:t>
            </a:r>
          </a:p>
          <a:p>
            <a:pPr lvl="1"/>
            <a:r>
              <a:rPr lang="en-US" sz="2000" dirty="0" smtClean="0"/>
              <a:t>Get, share, and manage content</a:t>
            </a:r>
          </a:p>
          <a:p>
            <a:pPr lvl="1"/>
            <a:r>
              <a:rPr lang="en-US" sz="2000" dirty="0" smtClean="0"/>
              <a:t>Rights broker for world’s most sought after materials</a:t>
            </a:r>
          </a:p>
          <a:p>
            <a:pPr lvl="1"/>
            <a:r>
              <a:rPr lang="en-US" sz="2000" dirty="0" smtClean="0"/>
              <a:t>Global company (US, Europe, Asia) – HQ in Danvers, MA</a:t>
            </a:r>
          </a:p>
          <a:p>
            <a:r>
              <a:rPr lang="en-US" dirty="0" smtClean="0"/>
              <a:t>Industry-specific software systems</a:t>
            </a:r>
          </a:p>
          <a:p>
            <a:pPr lvl="1"/>
            <a:r>
              <a:rPr lang="en-US" sz="2000" dirty="0" smtClean="0"/>
              <a:t>Internal and external user base</a:t>
            </a:r>
          </a:p>
          <a:p>
            <a:pPr lvl="1"/>
            <a:r>
              <a:rPr lang="en-US" sz="2000" dirty="0" smtClean="0"/>
              <a:t>Applications, services, databases</a:t>
            </a:r>
          </a:p>
          <a:p>
            <a:pPr lvl="1"/>
            <a:r>
              <a:rPr lang="en-US" sz="2000" dirty="0" smtClean="0"/>
              <a:t>Organic growth over many years</a:t>
            </a:r>
          </a:p>
          <a:p>
            <a:r>
              <a:rPr lang="en-US" dirty="0" smtClean="0"/>
              <a:t>In 2011, CCC adopted a Product Platform strategy for growing its software portfolio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581545"/>
            <a:ext cx="8441267" cy="914400"/>
          </a:xfrm>
        </p:spPr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472184"/>
            <a:ext cx="8229600" cy="4663440"/>
          </a:xfrm>
        </p:spPr>
        <p:txBody>
          <a:bodyPr/>
          <a:lstStyle/>
          <a:p>
            <a:r>
              <a:rPr lang="en-US" dirty="0" smtClean="0"/>
              <a:t>Deployers</a:t>
            </a:r>
          </a:p>
          <a:p>
            <a:pPr lvl="1"/>
            <a:r>
              <a:rPr lang="en-US" dirty="0" smtClean="0"/>
              <a:t>Update data bags &amp; environment files</a:t>
            </a:r>
          </a:p>
          <a:p>
            <a:pPr lvl="1"/>
            <a:r>
              <a:rPr lang="en-US" dirty="0" smtClean="0"/>
              <a:t>Initiate deployments</a:t>
            </a:r>
          </a:p>
          <a:p>
            <a:r>
              <a:rPr lang="en-US" dirty="0" smtClean="0"/>
              <a:t>Tech leads</a:t>
            </a:r>
          </a:p>
          <a:p>
            <a:pPr lvl="1"/>
            <a:r>
              <a:rPr lang="en-US" dirty="0" smtClean="0"/>
              <a:t>Maintain application cookbooks</a:t>
            </a:r>
          </a:p>
          <a:p>
            <a:r>
              <a:rPr lang="en-US" dirty="0" smtClean="0"/>
              <a:t>Framework developers</a:t>
            </a:r>
          </a:p>
          <a:p>
            <a:pPr lvl="1"/>
            <a:r>
              <a:rPr lang="en-US" dirty="0" smtClean="0"/>
              <a:t>Maintain library cookbooks</a:t>
            </a:r>
          </a:p>
          <a:p>
            <a:pPr lvl="1"/>
            <a:r>
              <a:rPr lang="en-US" dirty="0" smtClean="0"/>
              <a:t>Maintain framework</a:t>
            </a:r>
          </a:p>
          <a:p>
            <a:pPr lvl="1"/>
            <a:r>
              <a:rPr lang="en-US" dirty="0" smtClean="0"/>
              <a:t>Process improvement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COOKBOOK BUILDS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581545"/>
            <a:ext cx="8441267" cy="914400"/>
          </a:xfrm>
        </p:spPr>
        <p:txBody>
          <a:bodyPr/>
          <a:lstStyle/>
          <a:p>
            <a:r>
              <a:rPr lang="en-US" dirty="0" smtClean="0"/>
              <a:t>Cookbook Build Process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975" y="1776221"/>
            <a:ext cx="6100000" cy="3740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57975" y="3272222"/>
            <a:ext cx="1943688" cy="1210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581545"/>
            <a:ext cx="8441267" cy="914400"/>
          </a:xfrm>
        </p:spPr>
        <p:txBody>
          <a:bodyPr/>
          <a:lstStyle/>
          <a:p>
            <a:r>
              <a:rPr lang="en-US" dirty="0" smtClean="0"/>
              <a:t>Jenkins Build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645920"/>
            <a:ext cx="8229600" cy="4663440"/>
          </a:xfrm>
        </p:spPr>
        <p:txBody>
          <a:bodyPr>
            <a:normAutofit/>
          </a:bodyPr>
          <a:lstStyle/>
          <a:p>
            <a:r>
              <a:rPr lang="en-US" dirty="0" smtClean="0"/>
              <a:t>For each application group</a:t>
            </a:r>
          </a:p>
          <a:p>
            <a:pPr lvl="1"/>
            <a:r>
              <a:rPr lang="en-US" dirty="0" smtClean="0"/>
              <a:t>Cookbook CI job</a:t>
            </a:r>
          </a:p>
          <a:p>
            <a:pPr lvl="1"/>
            <a:r>
              <a:rPr lang="en-US" dirty="0" smtClean="0"/>
              <a:t>Cookbook release job</a:t>
            </a:r>
          </a:p>
          <a:p>
            <a:pPr lvl="1"/>
            <a:r>
              <a:rPr lang="en-US" dirty="0" smtClean="0"/>
              <a:t>Same master as application build jobs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New class of slaves</a:t>
            </a:r>
          </a:p>
          <a:p>
            <a:pPr lvl="1"/>
            <a:r>
              <a:rPr lang="en-US" dirty="0" smtClean="0"/>
              <a:t>Ruby with required gems</a:t>
            </a:r>
          </a:p>
          <a:p>
            <a:pPr lvl="1"/>
            <a:r>
              <a:rPr lang="en-US" dirty="0" smtClean="0"/>
              <a:t>Chef with credentials for Chef server</a:t>
            </a:r>
          </a:p>
          <a:p>
            <a:pPr lvl="1"/>
            <a:r>
              <a:rPr lang="en-US" dirty="0" smtClean="0"/>
              <a:t>EC2 credentials to create test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581545"/>
            <a:ext cx="8441267" cy="914400"/>
          </a:xfrm>
        </p:spPr>
        <p:txBody>
          <a:bodyPr/>
          <a:lstStyle/>
          <a:p>
            <a:r>
              <a:rPr lang="en-US" dirty="0" smtClean="0"/>
              <a:t>Cookbook CI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645920"/>
            <a:ext cx="8229600" cy="4663440"/>
          </a:xfrm>
        </p:spPr>
        <p:txBody>
          <a:bodyPr/>
          <a:lstStyle/>
          <a:p>
            <a:r>
              <a:rPr lang="en-US" dirty="0" smtClean="0"/>
              <a:t>Triggered when new Chef code </a:t>
            </a:r>
            <a:r>
              <a:rPr lang="en-US" dirty="0" smtClean="0"/>
              <a:t>is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smtClean="0"/>
              <a:t>merged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Static analysis</a:t>
            </a:r>
          </a:p>
          <a:p>
            <a:pPr lvl="1"/>
            <a:r>
              <a:rPr lang="en-US" dirty="0" smtClean="0"/>
              <a:t>JSON syntax (</a:t>
            </a:r>
            <a:r>
              <a:rPr lang="en-US" dirty="0" err="1" smtClean="0"/>
              <a:t>json</a:t>
            </a:r>
            <a:r>
              <a:rPr lang="en-US" dirty="0" smtClean="0"/>
              <a:t> gem)</a:t>
            </a:r>
          </a:p>
          <a:p>
            <a:pPr lvl="1"/>
            <a:r>
              <a:rPr lang="en-US" dirty="0" smtClean="0"/>
              <a:t>Ruby syntax and style (Tailor)</a:t>
            </a:r>
          </a:p>
          <a:p>
            <a:pPr lvl="1"/>
            <a:r>
              <a:rPr lang="en-US" dirty="0" smtClean="0"/>
              <a:t>Chef syntax (Knife)</a:t>
            </a:r>
          </a:p>
          <a:p>
            <a:pPr lvl="1"/>
            <a:r>
              <a:rPr lang="en-US" dirty="0" smtClean="0"/>
              <a:t>Chef style and correctness (</a:t>
            </a:r>
            <a:r>
              <a:rPr lang="en-US" dirty="0" err="1" smtClean="0"/>
              <a:t>Foodcritic</a:t>
            </a:r>
            <a:r>
              <a:rPr lang="en-US" dirty="0" smtClean="0"/>
              <a:t>)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Integration testing</a:t>
            </a:r>
          </a:p>
          <a:p>
            <a:pPr lvl="1"/>
            <a:r>
              <a:rPr lang="en-US" dirty="0" smtClean="0"/>
              <a:t>Test Kitchen with kitchen-ec2 plugin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581545"/>
            <a:ext cx="8441267" cy="914400"/>
          </a:xfrm>
        </p:spPr>
        <p:txBody>
          <a:bodyPr/>
          <a:lstStyle/>
          <a:p>
            <a:r>
              <a:rPr lang="en-US" dirty="0" smtClean="0"/>
              <a:t>Integration Testing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645920"/>
            <a:ext cx="8229600" cy="4663440"/>
          </a:xfrm>
        </p:spPr>
        <p:txBody>
          <a:bodyPr>
            <a:normAutofit/>
          </a:bodyPr>
          <a:lstStyle/>
          <a:p>
            <a:r>
              <a:rPr lang="en-US" dirty="0" smtClean="0"/>
              <a:t>Spin up EC2 instance(s) to mimic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actual deployment topology of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application group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Run Chef on each instance (node)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Execute asserts – pass or fail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Dispose of instance(s)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581545"/>
            <a:ext cx="8441267" cy="914400"/>
          </a:xfrm>
        </p:spPr>
        <p:txBody>
          <a:bodyPr/>
          <a:lstStyle/>
          <a:p>
            <a:r>
              <a:rPr lang="en-US" dirty="0" smtClean="0"/>
              <a:t>Integration Testing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541145"/>
            <a:ext cx="8229600" cy="4663440"/>
          </a:xfrm>
        </p:spPr>
        <p:txBody>
          <a:bodyPr>
            <a:normAutofit/>
          </a:bodyPr>
          <a:lstStyle/>
          <a:p>
            <a:r>
              <a:rPr lang="en-US" dirty="0" smtClean="0"/>
              <a:t>Instances created from AMI</a:t>
            </a:r>
          </a:p>
          <a:p>
            <a:pPr lvl="1"/>
            <a:r>
              <a:rPr lang="en-US" dirty="0" smtClean="0"/>
              <a:t>Preconfigured with Ruby and Chef</a:t>
            </a:r>
          </a:p>
          <a:p>
            <a:pPr>
              <a:spcBef>
                <a:spcPts val="672"/>
              </a:spcBef>
            </a:pPr>
            <a:r>
              <a:rPr lang="en-US" dirty="0" smtClean="0"/>
              <a:t>Using Chef Solo</a:t>
            </a:r>
          </a:p>
          <a:p>
            <a:pPr lvl="1"/>
            <a:r>
              <a:rPr lang="en-US" dirty="0" smtClean="0"/>
              <a:t>Avoid adding ephemeral nodes to Chef server</a:t>
            </a:r>
          </a:p>
          <a:p>
            <a:pPr>
              <a:spcBef>
                <a:spcPts val="672"/>
              </a:spcBef>
            </a:pPr>
            <a:r>
              <a:rPr lang="en-US" dirty="0" smtClean="0"/>
              <a:t>Faux Chef environment “CHEFDEV”</a:t>
            </a:r>
          </a:p>
          <a:p>
            <a:pPr lvl="1"/>
            <a:r>
              <a:rPr lang="en-US" dirty="0" smtClean="0"/>
              <a:t>JSON for real environments is reserved</a:t>
            </a:r>
          </a:p>
          <a:p>
            <a:r>
              <a:rPr lang="en-US" dirty="0" smtClean="0"/>
              <a:t>Tag EC2 instances for traceability</a:t>
            </a:r>
          </a:p>
          <a:p>
            <a:r>
              <a:rPr lang="en-US" dirty="0" smtClean="0"/>
              <a:t>Troubleshoot by running Test Kitchen from workstation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581545"/>
            <a:ext cx="8441267" cy="914400"/>
          </a:xfrm>
        </p:spPr>
        <p:txBody>
          <a:bodyPr/>
          <a:lstStyle/>
          <a:p>
            <a:r>
              <a:rPr lang="en-US" dirty="0" smtClean="0"/>
              <a:t>Cookbook Release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645920"/>
            <a:ext cx="8229600" cy="4663440"/>
          </a:xfrm>
        </p:spPr>
        <p:txBody>
          <a:bodyPr/>
          <a:lstStyle/>
          <a:p>
            <a:r>
              <a:rPr lang="en-US" dirty="0" smtClean="0"/>
              <a:t>Triggered manually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Runs same tests as CI job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Uploads new cookbook version to Chef server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Tags Git repo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DEPLOYMENT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581545"/>
            <a:ext cx="8441267" cy="914400"/>
          </a:xfrm>
        </p:spPr>
        <p:txBody>
          <a:bodyPr/>
          <a:lstStyle/>
          <a:p>
            <a:r>
              <a:rPr lang="en-US" dirty="0" smtClean="0"/>
              <a:t>Application Deploy Process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1733" y="1531619"/>
            <a:ext cx="6964891" cy="4954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581545"/>
            <a:ext cx="8441267" cy="73152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645920"/>
            <a:ext cx="7955280" cy="4663440"/>
          </a:xfrm>
        </p:spPr>
        <p:txBody>
          <a:bodyPr/>
          <a:lstStyle/>
          <a:p>
            <a:r>
              <a:rPr lang="en-US" dirty="0" smtClean="0"/>
              <a:t>Context</a:t>
            </a:r>
          </a:p>
          <a:p>
            <a:r>
              <a:rPr lang="en-US" dirty="0" smtClean="0"/>
              <a:t>Primer</a:t>
            </a:r>
          </a:p>
          <a:p>
            <a:r>
              <a:rPr lang="en-US" dirty="0" smtClean="0"/>
              <a:t>Deployment Process Design</a:t>
            </a:r>
          </a:p>
          <a:p>
            <a:r>
              <a:rPr lang="en-US" dirty="0" smtClean="0"/>
              <a:t>Cookbook Builds</a:t>
            </a:r>
          </a:p>
          <a:p>
            <a:r>
              <a:rPr lang="en-US" dirty="0" smtClean="0"/>
              <a:t>Application Deployment</a:t>
            </a:r>
          </a:p>
          <a:p>
            <a:r>
              <a:rPr lang="en-US" dirty="0" smtClean="0"/>
              <a:t>Wrap Up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581545"/>
            <a:ext cx="8441267" cy="914400"/>
          </a:xfrm>
        </p:spPr>
        <p:txBody>
          <a:bodyPr/>
          <a:lstStyle/>
          <a:p>
            <a:r>
              <a:rPr lang="en-US" dirty="0" smtClean="0"/>
              <a:t>Jenkins Deploy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645920"/>
            <a:ext cx="8229600" cy="4663440"/>
          </a:xfrm>
        </p:spPr>
        <p:txBody>
          <a:bodyPr>
            <a:normAutofit/>
          </a:bodyPr>
          <a:lstStyle/>
          <a:p>
            <a:r>
              <a:rPr lang="en-US" dirty="0" smtClean="0"/>
              <a:t>Separate master for deploys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Slaves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Ruby with required gems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Chef with credentials for Chef server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SSH keys for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581545"/>
            <a:ext cx="8441267" cy="914400"/>
          </a:xfrm>
        </p:spPr>
        <p:txBody>
          <a:bodyPr/>
          <a:lstStyle/>
          <a:p>
            <a:r>
              <a:rPr lang="en-US" dirty="0" smtClean="0"/>
              <a:t>Deploy Job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645920"/>
            <a:ext cx="8229600" cy="4663440"/>
          </a:xfrm>
        </p:spPr>
        <p:txBody>
          <a:bodyPr/>
          <a:lstStyle/>
          <a:p>
            <a:r>
              <a:rPr lang="en-US" dirty="0" smtClean="0"/>
              <a:t>Each app group has two deploy jobs</a:t>
            </a:r>
          </a:p>
          <a:p>
            <a:pPr lvl="1">
              <a:spcBef>
                <a:spcPts val="672"/>
              </a:spcBef>
            </a:pPr>
            <a:r>
              <a:rPr lang="en-US" dirty="0" smtClean="0"/>
              <a:t>DEV deploy for Development</a:t>
            </a:r>
          </a:p>
          <a:p>
            <a:pPr lvl="1">
              <a:spcBef>
                <a:spcPts val="672"/>
              </a:spcBef>
            </a:pPr>
            <a:r>
              <a:rPr lang="en-US" dirty="0" smtClean="0"/>
              <a:t>Non-DEV deploy for Operations</a:t>
            </a:r>
          </a:p>
          <a:p>
            <a:pPr lvl="1">
              <a:spcBef>
                <a:spcPts val="672"/>
              </a:spcBef>
            </a:pPr>
            <a:r>
              <a:rPr lang="en-US" dirty="0" smtClean="0"/>
              <a:t>Will provide more flavors over time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Job parameters</a:t>
            </a:r>
          </a:p>
          <a:p>
            <a:pPr lvl="1"/>
            <a:r>
              <a:rPr lang="en-US" dirty="0" smtClean="0"/>
              <a:t>Environment (non-DEV jobs only)</a:t>
            </a:r>
          </a:p>
          <a:p>
            <a:pPr lvl="1"/>
            <a:r>
              <a:rPr lang="en-US" dirty="0" smtClean="0"/>
              <a:t>Application group 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581545"/>
            <a:ext cx="8441267" cy="914400"/>
          </a:xfrm>
        </p:spPr>
        <p:txBody>
          <a:bodyPr/>
          <a:lstStyle/>
          <a:p>
            <a:r>
              <a:rPr lang="en-US" dirty="0" smtClean="0"/>
              <a:t>What Does a </a:t>
            </a:r>
            <a:r>
              <a:rPr lang="en-US" dirty="0" err="1" smtClean="0"/>
              <a:t>Deployer</a:t>
            </a:r>
            <a:r>
              <a:rPr lang="en-US" dirty="0" smtClean="0"/>
              <a:t>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645920"/>
            <a:ext cx="8229600" cy="4663440"/>
          </a:xfrm>
        </p:spPr>
        <p:txBody>
          <a:bodyPr/>
          <a:lstStyle/>
          <a:p>
            <a:r>
              <a:rPr lang="en-US" dirty="0" smtClean="0"/>
              <a:t>Makes configuration changes</a:t>
            </a:r>
          </a:p>
          <a:p>
            <a:pPr lvl="1"/>
            <a:r>
              <a:rPr lang="en-US" dirty="0" smtClean="0"/>
              <a:t>Edits application data bag item</a:t>
            </a:r>
          </a:p>
          <a:p>
            <a:pPr lvl="1">
              <a:spcBef>
                <a:spcPts val="672"/>
              </a:spcBef>
            </a:pPr>
            <a:r>
              <a:rPr lang="en-US" dirty="0" smtClean="0"/>
              <a:t>Edits environment file (if necessary)</a:t>
            </a:r>
          </a:p>
          <a:p>
            <a:pPr lvl="1">
              <a:spcBef>
                <a:spcPts val="672"/>
              </a:spcBef>
            </a:pPr>
            <a:r>
              <a:rPr lang="en-US" dirty="0" smtClean="0"/>
              <a:t>Merges code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Executes job in 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581545"/>
            <a:ext cx="8441267" cy="914400"/>
          </a:xfrm>
        </p:spPr>
        <p:txBody>
          <a:bodyPr/>
          <a:lstStyle/>
          <a:p>
            <a:r>
              <a:rPr lang="en-US" dirty="0" smtClean="0"/>
              <a:t>Example Deploy Job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531619"/>
            <a:ext cx="8229600" cy="4973956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Deployer</a:t>
            </a:r>
            <a:r>
              <a:rPr lang="en-US" dirty="0" smtClean="0"/>
              <a:t> enters parameters</a:t>
            </a:r>
          </a:p>
          <a:p>
            <a:pPr lvl="1"/>
            <a:r>
              <a:rPr lang="en-US" dirty="0" smtClean="0"/>
              <a:t>Application version = 1.4.9</a:t>
            </a:r>
          </a:p>
          <a:p>
            <a:pPr lvl="1"/>
            <a:r>
              <a:rPr lang="en-US" dirty="0" smtClean="0"/>
              <a:t>Environment = TEST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Then automation takes over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Confirms </a:t>
            </a:r>
            <a:r>
              <a:rPr lang="en-US" dirty="0" err="1" smtClean="0"/>
              <a:t>my_app</a:t>
            </a:r>
            <a:r>
              <a:rPr lang="en-US" dirty="0" smtClean="0"/>
              <a:t> data bag has TEST version 1.4.9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Uploads TEST environment file and </a:t>
            </a:r>
            <a:r>
              <a:rPr lang="en-US" dirty="0" err="1" smtClean="0"/>
              <a:t>my_app</a:t>
            </a:r>
            <a:r>
              <a:rPr lang="en-US" dirty="0" smtClean="0"/>
              <a:t> data bag item for TEST to Chef server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Finds all nodes in TEST environment with run list containing </a:t>
            </a:r>
            <a:r>
              <a:rPr lang="en-US" dirty="0" err="1" smtClean="0"/>
              <a:t>my_app</a:t>
            </a:r>
            <a:r>
              <a:rPr lang="en-US" dirty="0" smtClean="0"/>
              <a:t> recipes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Runs Chef client on each found node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Sends email notification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581545"/>
            <a:ext cx="8441267" cy="914400"/>
          </a:xfrm>
        </p:spPr>
        <p:txBody>
          <a:bodyPr/>
          <a:lstStyle/>
          <a:p>
            <a:r>
              <a:rPr lang="en-US" dirty="0" smtClean="0"/>
              <a:t>Push-Button Deploys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645920"/>
            <a:ext cx="8229600" cy="466344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600" dirty="0"/>
          </a:p>
        </p:txBody>
      </p:sp>
      <p:pic>
        <p:nvPicPr>
          <p:cNvPr id="1030" name="Picture 6" descr="C:\DES\CCC\Presentations\2014-06-Jenkins\rs.DEV1.initi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7278" y="1645920"/>
            <a:ext cx="5421180" cy="1645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2" name="Picture 8" descr="C:\DES\CCC\Presentations\2014-06-Jenkins\rs.initiate.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7280" y="3474720"/>
            <a:ext cx="5533095" cy="2194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581545"/>
            <a:ext cx="8441267" cy="914400"/>
          </a:xfrm>
        </p:spPr>
        <p:txBody>
          <a:bodyPr/>
          <a:lstStyle/>
          <a:p>
            <a:r>
              <a:rPr lang="en-US" dirty="0" smtClean="0"/>
              <a:t>Deploy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645920"/>
            <a:ext cx="8229600" cy="466344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C:\DES\CCC\Presentations\2014-06-Jenkins\rs.DEV1.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" y="1371600"/>
            <a:ext cx="3369882" cy="5212080"/>
          </a:xfrm>
          <a:prstGeom prst="rect">
            <a:avLst/>
          </a:prstGeom>
          <a:noFill/>
        </p:spPr>
      </p:pic>
      <p:pic>
        <p:nvPicPr>
          <p:cNvPr id="1029" name="Picture 5" descr="C:\DES\CCC\Presentations\2014-06-Jenkins\rs.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40480" y="1371598"/>
            <a:ext cx="3349838" cy="52158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581545"/>
            <a:ext cx="8441267" cy="914400"/>
          </a:xfrm>
        </p:spPr>
        <p:txBody>
          <a:bodyPr/>
          <a:lstStyle/>
          <a:p>
            <a:r>
              <a:rPr lang="en-US" dirty="0" smtClean="0"/>
              <a:t>Most Important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645919"/>
            <a:ext cx="8229600" cy="2697481"/>
          </a:xfrm>
        </p:spPr>
        <p:txBody>
          <a:bodyPr/>
          <a:lstStyle/>
          <a:p>
            <a:r>
              <a:rPr lang="en-US" dirty="0" smtClean="0"/>
              <a:t>Beware of overly prescriptive “lessons learned” and “best practices”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Synthesize a solution for your context</a:t>
            </a:r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5533" y="4543425"/>
            <a:ext cx="8229600" cy="54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That said…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581545"/>
            <a:ext cx="8441267" cy="914400"/>
          </a:xfrm>
        </p:spPr>
        <p:txBody>
          <a:bodyPr/>
          <a:lstStyle/>
          <a:p>
            <a:r>
              <a:rPr lang="en-US" dirty="0" smtClean="0"/>
              <a:t>Principles &amp; Guidelines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645920"/>
            <a:ext cx="8229600" cy="466344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 smtClean="0"/>
              <a:t>Standardize wherever possible</a:t>
            </a:r>
          </a:p>
          <a:p>
            <a:pPr lvl="1"/>
            <a:r>
              <a:rPr lang="en-US" dirty="0" smtClean="0"/>
              <a:t>Technology, design, process</a:t>
            </a:r>
          </a:p>
          <a:p>
            <a:pPr lvl="1"/>
            <a:r>
              <a:rPr lang="en-US" dirty="0" smtClean="0"/>
              <a:t>Achieve economies of scale</a:t>
            </a:r>
          </a:p>
          <a:p>
            <a:pPr lvl="1"/>
            <a:r>
              <a:rPr lang="en-US" dirty="0" smtClean="0"/>
              <a:t>Exceptions are permissible but rare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Every tool must have an API</a:t>
            </a:r>
          </a:p>
          <a:p>
            <a:pPr lvl="1">
              <a:spcBef>
                <a:spcPts val="672"/>
              </a:spcBef>
            </a:pPr>
            <a:r>
              <a:rPr lang="en-US" dirty="0" smtClean="0"/>
              <a:t>Avoid “hitting the wall” down the road</a:t>
            </a:r>
          </a:p>
          <a:p>
            <a:pPr lvl="1">
              <a:spcBef>
                <a:spcPts val="672"/>
              </a:spcBef>
            </a:pPr>
            <a:r>
              <a:rPr lang="en-US" dirty="0" smtClean="0"/>
              <a:t>Tradeoff some out-of-the-box capabilities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581545"/>
            <a:ext cx="8441267" cy="914400"/>
          </a:xfrm>
        </p:spPr>
        <p:txBody>
          <a:bodyPr/>
          <a:lstStyle/>
          <a:p>
            <a:r>
              <a:rPr lang="en-US" dirty="0" smtClean="0"/>
              <a:t>Principles &amp; Guidelines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645920"/>
            <a:ext cx="8229600" cy="466344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Use multiple communication paths</a:t>
            </a:r>
          </a:p>
          <a:p>
            <a:pPr lvl="1"/>
            <a:r>
              <a:rPr lang="en-US" dirty="0" smtClean="0"/>
              <a:t>All-hands presentations</a:t>
            </a:r>
          </a:p>
          <a:p>
            <a:pPr lvl="1"/>
            <a:r>
              <a:rPr lang="en-US" dirty="0" smtClean="0"/>
              <a:t>Kickoff meetings with each team</a:t>
            </a:r>
          </a:p>
          <a:p>
            <a:pPr lvl="1"/>
            <a:r>
              <a:rPr lang="en-US" dirty="0" smtClean="0"/>
              <a:t>Developer walkthroughs</a:t>
            </a:r>
          </a:p>
          <a:p>
            <a:pPr lvl="1"/>
            <a:r>
              <a:rPr lang="en-US" dirty="0" smtClean="0"/>
              <a:t>Documentation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Be opportunistic</a:t>
            </a:r>
          </a:p>
          <a:p>
            <a:pPr lvl="1"/>
            <a:r>
              <a:rPr lang="en-US" dirty="0" smtClean="0"/>
              <a:t>Find and nurture your early adopters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581545"/>
            <a:ext cx="8441267" cy="914400"/>
          </a:xfrm>
        </p:spPr>
        <p:txBody>
          <a:bodyPr/>
          <a:lstStyle/>
          <a:p>
            <a:r>
              <a:rPr lang="en-US" dirty="0" smtClean="0"/>
              <a:t>Principles &amp; Guidelines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550670"/>
            <a:ext cx="8229600" cy="4926330"/>
          </a:xfrm>
        </p:spPr>
        <p:txBody>
          <a:bodyPr/>
          <a:lstStyle/>
          <a:p>
            <a:r>
              <a:rPr lang="en-US" dirty="0" smtClean="0"/>
              <a:t>Balance process and progress</a:t>
            </a:r>
          </a:p>
          <a:p>
            <a:pPr lvl="1"/>
            <a:r>
              <a:rPr lang="en-US" dirty="0" smtClean="0"/>
              <a:t>Must provide tangible results</a:t>
            </a:r>
          </a:p>
          <a:p>
            <a:pPr lvl="1"/>
            <a:r>
              <a:rPr lang="en-US" dirty="0" smtClean="0"/>
              <a:t>And also build foundation for future</a:t>
            </a:r>
          </a:p>
          <a:p>
            <a:pPr lvl="1"/>
            <a:r>
              <a:rPr lang="en-US" dirty="0" smtClean="0"/>
              <a:t>Just like with application development!</a:t>
            </a:r>
            <a:endParaRPr lang="en-US" dirty="0" smtClean="0">
              <a:sym typeface="Wingdings" pitchFamily="2" charset="2"/>
            </a:endParaRPr>
          </a:p>
          <a:p>
            <a:pPr>
              <a:spcBef>
                <a:spcPts val="2400"/>
              </a:spcBef>
            </a:pPr>
            <a:r>
              <a:rPr lang="en-US" dirty="0" smtClean="0">
                <a:sym typeface="Wingdings" pitchFamily="2" charset="2"/>
              </a:rPr>
              <a:t>Start with a big pain point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Providing relief builds credibility going forward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Hopefully recoups bandwidth to reinvest </a:t>
            </a:r>
          </a:p>
          <a:p>
            <a:pPr>
              <a:spcBef>
                <a:spcPts val="1800"/>
              </a:spcBef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581545"/>
            <a:ext cx="8441267" cy="914400"/>
          </a:xfrm>
        </p:spPr>
        <p:txBody>
          <a:bodyPr/>
          <a:lstStyle/>
          <a:p>
            <a:r>
              <a:rPr lang="en-US" dirty="0" smtClean="0"/>
              <a:t>“When Will You Be Done?”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645920"/>
            <a:ext cx="8229600" cy="4663440"/>
          </a:xfrm>
        </p:spPr>
        <p:txBody>
          <a:bodyPr>
            <a:normAutofit/>
          </a:bodyPr>
          <a:lstStyle/>
          <a:p>
            <a:r>
              <a:rPr lang="en-US" dirty="0" smtClean="0"/>
              <a:t>DONE  is a dangerous word</a:t>
            </a:r>
          </a:p>
          <a:p>
            <a:pPr lvl="1"/>
            <a:r>
              <a:rPr lang="en-US" dirty="0" smtClean="0"/>
              <a:t>Business won’t stop evolving</a:t>
            </a:r>
          </a:p>
          <a:p>
            <a:pPr lvl="1"/>
            <a:r>
              <a:rPr lang="en-US" dirty="0" smtClean="0"/>
              <a:t>Neither will the supporting applications</a:t>
            </a:r>
          </a:p>
          <a:p>
            <a:pPr lvl="1"/>
            <a:r>
              <a:rPr lang="en-US" dirty="0" smtClean="0"/>
              <a:t>Nor should the supporting infrastructure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X is a journey, not a destination</a:t>
            </a:r>
          </a:p>
          <a:p>
            <a:pPr lvl="1"/>
            <a:r>
              <a:rPr lang="en-US" dirty="0" smtClean="0"/>
              <a:t>For many values of X</a:t>
            </a:r>
          </a:p>
          <a:p>
            <a:pPr lvl="2"/>
            <a:r>
              <a:rPr lang="en-US" dirty="0" smtClean="0"/>
              <a:t>Deployment automation</a:t>
            </a:r>
          </a:p>
          <a:p>
            <a:pPr lvl="2"/>
            <a:r>
              <a:rPr lang="en-US" dirty="0" smtClean="0"/>
              <a:t>Continuous delivery</a:t>
            </a:r>
          </a:p>
          <a:p>
            <a:pPr lvl="2"/>
            <a:r>
              <a:rPr lang="en-US" dirty="0" err="1" smtClean="0"/>
              <a:t>DevOps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581545"/>
            <a:ext cx="8441267" cy="9144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645920"/>
            <a:ext cx="8229600" cy="4663440"/>
          </a:xfrm>
        </p:spPr>
        <p:txBody>
          <a:bodyPr/>
          <a:lstStyle/>
          <a:p>
            <a:r>
              <a:rPr lang="en-US" dirty="0" smtClean="0"/>
              <a:t>Copyright Clearance Center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Engineering Team</a:t>
            </a:r>
          </a:p>
          <a:p>
            <a:endParaRPr lang="en-US" dirty="0" smtClean="0"/>
          </a:p>
          <a:p>
            <a:r>
              <a:rPr lang="en-US" dirty="0" smtClean="0"/>
              <a:t>Jenkins User Conference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Organizers and Sponsors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581545"/>
            <a:ext cx="8441267" cy="914400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645920"/>
            <a:ext cx="8229600" cy="4663440"/>
          </a:xfrm>
        </p:spPr>
        <p:txBody>
          <a:bodyPr/>
          <a:lstStyle/>
          <a:p>
            <a:r>
              <a:rPr lang="en-US" dirty="0" smtClean="0"/>
              <a:t>“Infrastructure in the Cloud Era”</a:t>
            </a:r>
          </a:p>
          <a:p>
            <a:pPr lvl="1">
              <a:buNone/>
            </a:pPr>
            <a:r>
              <a:rPr lang="en-US" dirty="0" smtClean="0"/>
              <a:t>Adam Jacob and Ezra </a:t>
            </a:r>
            <a:r>
              <a:rPr lang="en-US" dirty="0" err="1" smtClean="0"/>
              <a:t>Zygmuntowicz</a:t>
            </a:r>
            <a:endParaRPr lang="en-US" dirty="0" smtClean="0"/>
          </a:p>
          <a:p>
            <a:pPr lvl="1">
              <a:buNone/>
            </a:pPr>
            <a:r>
              <a:rPr lang="en-US" sz="1800" dirty="0" smtClean="0"/>
              <a:t>http://www.slideshare.net/adamhjk/infrastructure-in-the-cloud-era</a:t>
            </a:r>
          </a:p>
          <a:p>
            <a:pPr lvl="1">
              <a:buNone/>
            </a:pPr>
            <a:r>
              <a:rPr lang="en-US" sz="1800" dirty="0" smtClean="0"/>
              <a:t>http://www.youtube.com/watch?v=HaABapTwQ2c</a:t>
            </a:r>
          </a:p>
          <a:p>
            <a:pPr lvl="1">
              <a:buNone/>
            </a:pPr>
            <a:endParaRPr lang="en-US" sz="1800" dirty="0" smtClean="0"/>
          </a:p>
          <a:p>
            <a:r>
              <a:rPr lang="en-US" dirty="0" smtClean="0"/>
              <a:t>Chef cookbook versioning policy</a:t>
            </a:r>
          </a:p>
          <a:p>
            <a:pPr lvl="1">
              <a:buNone/>
            </a:pPr>
            <a:r>
              <a:rPr lang="en-US" dirty="0" smtClean="0"/>
              <a:t>http://chef-community.github.io/cvp/</a:t>
            </a:r>
          </a:p>
          <a:p>
            <a:endParaRPr lang="en-US" sz="1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88462"/>
            <a:ext cx="9144000" cy="6369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448541" y="4099788"/>
            <a:ext cx="5365461" cy="21767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2" y="1542288"/>
            <a:ext cx="2686539" cy="29930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48541" y="1542289"/>
            <a:ext cx="5365461" cy="21767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4512"/>
            <a:ext cx="9144000" cy="720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 To Our Sponsors</a:t>
            </a:r>
            <a:endParaRPr lang="en-US" dirty="0"/>
          </a:p>
        </p:txBody>
      </p:sp>
      <p:pic>
        <p:nvPicPr>
          <p:cNvPr id="4" name="Content Placeholder 3" descr="CloudBees Logo_teal.jpg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-21765" b="-21765"/>
          <a:stretch>
            <a:fillRect/>
          </a:stretch>
        </p:blipFill>
        <p:spPr>
          <a:xfrm>
            <a:off x="700410" y="2464809"/>
            <a:ext cx="2047723" cy="1254188"/>
          </a:xfrm>
        </p:spPr>
      </p:pic>
      <p:sp>
        <p:nvSpPr>
          <p:cNvPr id="26" name="TextBox 25"/>
          <p:cNvSpPr txBox="1"/>
          <p:nvPr/>
        </p:nvSpPr>
        <p:spPr>
          <a:xfrm>
            <a:off x="381002" y="1542289"/>
            <a:ext cx="2686539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chemeClr val="bg1"/>
                </a:solidFill>
              </a:rPr>
              <a:t>Platinum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48541" y="1542289"/>
            <a:ext cx="5365461" cy="307777"/>
          </a:xfrm>
          <a:prstGeom prst="rect">
            <a:avLst/>
          </a:prstGeom>
          <a:solidFill>
            <a:srgbClr val="7F7F7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FFFFFF"/>
                </a:solidFill>
              </a:rPr>
              <a:t>Gold</a:t>
            </a:r>
            <a:endParaRPr lang="en-US" sz="1400" b="1" i="1" dirty="0">
              <a:solidFill>
                <a:srgbClr val="FFFF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48541" y="4099788"/>
            <a:ext cx="5365461" cy="307777"/>
          </a:xfrm>
          <a:prstGeom prst="rect">
            <a:avLst/>
          </a:prstGeom>
          <a:solidFill>
            <a:srgbClr val="7F7F7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FFFFFF"/>
                </a:solidFill>
              </a:rPr>
              <a:t>Silver</a:t>
            </a:r>
            <a:endParaRPr lang="en-US" sz="1400" b="1" i="1" dirty="0">
              <a:solidFill>
                <a:srgbClr val="FFFFFF"/>
              </a:solidFill>
            </a:endParaRPr>
          </a:p>
        </p:txBody>
      </p:sp>
      <p:pic>
        <p:nvPicPr>
          <p:cNvPr id="28" name="Picture 27" descr="JFrog Logo PRESS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155" y="2732161"/>
            <a:ext cx="986836" cy="986836"/>
          </a:xfrm>
          <a:prstGeom prst="rect">
            <a:avLst/>
          </a:prstGeom>
        </p:spPr>
      </p:pic>
      <p:pic>
        <p:nvPicPr>
          <p:cNvPr id="29" name="Picture 28" descr="BDS 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769" y="2040802"/>
            <a:ext cx="2166991" cy="553274"/>
          </a:xfrm>
          <a:prstGeom prst="rect">
            <a:avLst/>
          </a:prstGeom>
        </p:spPr>
      </p:pic>
      <p:pic>
        <p:nvPicPr>
          <p:cNvPr id="33" name="Picture 32" descr="XebiaLabs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8972" y="3012976"/>
            <a:ext cx="1773768" cy="365187"/>
          </a:xfrm>
          <a:prstGeom prst="rect">
            <a:avLst/>
          </a:prstGeom>
        </p:spPr>
      </p:pic>
      <p:pic>
        <p:nvPicPr>
          <p:cNvPr id="34" name="Picture 33" descr="SOASTA_logotagline_48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3769" y="4667567"/>
            <a:ext cx="1421380" cy="39666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78117" y="1911621"/>
            <a:ext cx="2344623" cy="76089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48541" y="2860167"/>
            <a:ext cx="2217613" cy="49280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04232" y="5694460"/>
            <a:ext cx="1852390" cy="29672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99611" y="4613110"/>
            <a:ext cx="1597312" cy="57503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65007" y="5064231"/>
            <a:ext cx="1385683" cy="421644"/>
          </a:xfrm>
          <a:prstGeom prst="rect">
            <a:avLst/>
          </a:prstGeom>
        </p:spPr>
      </p:pic>
      <p:pic>
        <p:nvPicPr>
          <p:cNvPr id="3" name="Picture 2" descr="Assembla-logo-whit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52991" y="5430002"/>
            <a:ext cx="1785651" cy="781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581545"/>
            <a:ext cx="8441267" cy="914400"/>
          </a:xfrm>
        </p:spPr>
        <p:txBody>
          <a:bodyPr/>
          <a:lstStyle/>
          <a:p>
            <a:r>
              <a:rPr lang="en-US" dirty="0" smtClean="0"/>
              <a:t>Standard Software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645920"/>
            <a:ext cx="8229600" cy="4663440"/>
          </a:xfrm>
        </p:spPr>
        <p:txBody>
          <a:bodyPr/>
          <a:lstStyle/>
          <a:p>
            <a:r>
              <a:rPr lang="en-US" dirty="0" smtClean="0"/>
              <a:t>Started platform definition in 2011</a:t>
            </a:r>
          </a:p>
          <a:p>
            <a:pPr lvl="1"/>
            <a:r>
              <a:rPr lang="en-US" dirty="0" smtClean="0"/>
              <a:t>Homogeneous by default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Java, Spring, Tomcat, Postgres</a:t>
            </a:r>
          </a:p>
          <a:p>
            <a:pPr lvl="1"/>
            <a:r>
              <a:rPr lang="en-US" dirty="0" smtClean="0"/>
              <a:t>Git/GitHub, Gradle, Jenkins, Artifactory, Liquibase</a:t>
            </a:r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Standard development workflow</a:t>
            </a:r>
          </a:p>
          <a:p>
            <a:pPr lvl="1"/>
            <a:r>
              <a:rPr lang="en-US" dirty="0" smtClean="0"/>
              <a:t>Standard application shape &amp; operational profile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581545"/>
            <a:ext cx="8441267" cy="914400"/>
          </a:xfrm>
        </p:spPr>
        <p:txBody>
          <a:bodyPr/>
          <a:lstStyle/>
          <a:p>
            <a:r>
              <a:rPr lang="en-US" dirty="0" smtClean="0"/>
              <a:t>Initial Delivery Pipeline</a:t>
            </a:r>
            <a:endParaRPr lang="en-US" dirty="0"/>
          </a:p>
        </p:txBody>
      </p:sp>
      <p:pic>
        <p:nvPicPr>
          <p:cNvPr id="3" name="Picture 2" descr="C:\DES\CCC\Presentations\whi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34578" y="581545"/>
            <a:ext cx="1761905" cy="2438095"/>
          </a:xfrm>
          <a:prstGeom prst="rect">
            <a:avLst/>
          </a:prstGeom>
          <a:noFill/>
        </p:spPr>
      </p:pic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65760" y="1645920"/>
            <a:ext cx="7899919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820547" y="1726777"/>
            <a:ext cx="107593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“Don”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581545"/>
            <a:ext cx="8441267" cy="914400"/>
          </a:xfrm>
        </p:spPr>
        <p:txBody>
          <a:bodyPr/>
          <a:lstStyle/>
          <a:p>
            <a:r>
              <a:rPr lang="en-US" dirty="0" smtClean="0"/>
              <a:t>Initial Delivery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645920"/>
            <a:ext cx="8229600" cy="4663440"/>
          </a:xfrm>
        </p:spPr>
        <p:txBody>
          <a:bodyPr/>
          <a:lstStyle/>
          <a:p>
            <a:r>
              <a:rPr lang="en-US" dirty="0" smtClean="0"/>
              <a:t>Automated build process</a:t>
            </a:r>
          </a:p>
          <a:p>
            <a:r>
              <a:rPr lang="en-US" dirty="0" smtClean="0"/>
              <a:t>Publish build artifacts to Artifactory</a:t>
            </a:r>
          </a:p>
          <a:p>
            <a:pPr lvl="1"/>
            <a:r>
              <a:rPr lang="en-US" dirty="0" smtClean="0"/>
              <a:t>Application WARs</a:t>
            </a:r>
          </a:p>
          <a:p>
            <a:pPr lvl="1"/>
            <a:r>
              <a:rPr lang="en-US" dirty="0" err="1" smtClean="0"/>
              <a:t>Liquibase</a:t>
            </a:r>
            <a:r>
              <a:rPr lang="en-US" dirty="0" smtClean="0"/>
              <a:t> JARs</a:t>
            </a:r>
          </a:p>
          <a:p>
            <a:r>
              <a:rPr lang="en-US" dirty="0" smtClean="0"/>
              <a:t>Manual deploys</a:t>
            </a:r>
          </a:p>
          <a:p>
            <a:pPr lvl="1"/>
            <a:r>
              <a:rPr lang="en-US" dirty="0" smtClean="0"/>
              <a:t>(Many apps) x (many versions) x (multiple environments) </a:t>
            </a:r>
            <a:r>
              <a:rPr lang="en-US" dirty="0" smtClean="0">
                <a:sym typeface="Wingdings" pitchFamily="2" charset="2"/>
              </a:rPr>
              <a:t>= TIME &amp; EFFORT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The more frequently a task is performed, the greater the return from improved efficiency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581545"/>
            <a:ext cx="8441267" cy="914400"/>
          </a:xfrm>
        </p:spPr>
        <p:txBody>
          <a:bodyPr/>
          <a:lstStyle/>
          <a:p>
            <a:r>
              <a:rPr lang="en-US" dirty="0" smtClean="0"/>
              <a:t>Improved Deployment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645920"/>
            <a:ext cx="8229600" cy="4663440"/>
          </a:xfrm>
        </p:spPr>
        <p:txBody>
          <a:bodyPr/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Reduce effort</a:t>
            </a:r>
          </a:p>
          <a:p>
            <a:pPr lvl="1"/>
            <a:r>
              <a:rPr lang="en-US" dirty="0" smtClean="0"/>
              <a:t>Improve speed, reliability, and frequency</a:t>
            </a:r>
          </a:p>
          <a:p>
            <a:pPr lvl="1"/>
            <a:r>
              <a:rPr lang="en-US" dirty="0" smtClean="0"/>
              <a:t>Handle app deploys and db schema updates</a:t>
            </a:r>
          </a:p>
          <a:p>
            <a:pPr lvl="1"/>
            <a:r>
              <a:rPr lang="en-US" dirty="0" smtClean="0"/>
              <a:t>Enable </a:t>
            </a:r>
            <a:r>
              <a:rPr lang="en-US" dirty="0" smtClean="0">
                <a:sym typeface="Wingdings" pitchFamily="2" charset="2"/>
              </a:rPr>
              <a:t>self-service</a:t>
            </a:r>
          </a:p>
          <a:p>
            <a:r>
              <a:rPr lang="en-US" dirty="0" smtClean="0">
                <a:sym typeface="Wingdings" pitchFamily="2" charset="2"/>
              </a:rPr>
              <a:t>Process Changes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Manual  Automated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Prose instructions  Infrastructure as code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enkinsUserConference-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ummer">
      <a:maj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JenkinsUserConference-2.potx</Template>
  <TotalTime>5264</TotalTime>
  <Words>1577</Words>
  <Application>Microsoft Office PowerPoint</Application>
  <PresentationFormat>On-screen Show (4:3)</PresentationFormat>
  <Paragraphs>418</Paragraphs>
  <Slides>54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JenkinsUserConference-2</vt:lpstr>
      <vt:lpstr>Jenkins and Chef Infrastructure CI and Application Deployment</vt:lpstr>
      <vt:lpstr>About Me</vt:lpstr>
      <vt:lpstr>About Copyright Clearance Center</vt:lpstr>
      <vt:lpstr>Agenda</vt:lpstr>
      <vt:lpstr>Context</vt:lpstr>
      <vt:lpstr>Standard Software Platform</vt:lpstr>
      <vt:lpstr>Initial Delivery Pipeline</vt:lpstr>
      <vt:lpstr>Initial Delivery Pipeline</vt:lpstr>
      <vt:lpstr>Improved Deployment Process</vt:lpstr>
      <vt:lpstr>Target Delivery Pipeline</vt:lpstr>
      <vt:lpstr>Primer</vt:lpstr>
      <vt:lpstr>Layers of System Management</vt:lpstr>
      <vt:lpstr>Infrastructure as Code</vt:lpstr>
      <vt:lpstr>Configuration Management</vt:lpstr>
      <vt:lpstr>Chef</vt:lpstr>
      <vt:lpstr>Chef Terminology (1)</vt:lpstr>
      <vt:lpstr>Example Chef Code</vt:lpstr>
      <vt:lpstr>Chef Terminology (2)</vt:lpstr>
      <vt:lpstr>DEPLOYMENT Process DESIGN</vt:lpstr>
      <vt:lpstr>Basic Approach</vt:lpstr>
      <vt:lpstr>Jenkins as Coordinator</vt:lpstr>
      <vt:lpstr>CCC Application Group</vt:lpstr>
      <vt:lpstr>Technical Design Goals</vt:lpstr>
      <vt:lpstr>Cookbook Types</vt:lpstr>
      <vt:lpstr>Data Bags</vt:lpstr>
      <vt:lpstr>Custom Resource Usage</vt:lpstr>
      <vt:lpstr>Custom Resource Actions</vt:lpstr>
      <vt:lpstr>Data Bag Structure</vt:lpstr>
      <vt:lpstr>Cookbook Data Bag Code *</vt:lpstr>
      <vt:lpstr>Roles</vt:lpstr>
      <vt:lpstr>COOKBOOK BUILDS</vt:lpstr>
      <vt:lpstr>Cookbook Build Process</vt:lpstr>
      <vt:lpstr>Jenkins Build Server</vt:lpstr>
      <vt:lpstr>Cookbook CI Job</vt:lpstr>
      <vt:lpstr>Integration Testing Lifecycle</vt:lpstr>
      <vt:lpstr>Integration Testing Details</vt:lpstr>
      <vt:lpstr>Cookbook Release Job</vt:lpstr>
      <vt:lpstr>APPLICATION DEPLOYMENT</vt:lpstr>
      <vt:lpstr>Application Deploy Process</vt:lpstr>
      <vt:lpstr>Jenkins Deploy Server</vt:lpstr>
      <vt:lpstr>Deploy Job Types</vt:lpstr>
      <vt:lpstr>What Does a Deployer Do?</vt:lpstr>
      <vt:lpstr>Example Deploy Job Run</vt:lpstr>
      <vt:lpstr>Push-Button Deploys</vt:lpstr>
      <vt:lpstr>Deploy History</vt:lpstr>
      <vt:lpstr>WRAP UP</vt:lpstr>
      <vt:lpstr>Most Important Advice</vt:lpstr>
      <vt:lpstr>Principles &amp; Guidelines (1)</vt:lpstr>
      <vt:lpstr>Principles &amp; Guidelines (2)</vt:lpstr>
      <vt:lpstr>Principles &amp; Guidelines (3)</vt:lpstr>
      <vt:lpstr>“When Will You Be Done?”</vt:lpstr>
      <vt:lpstr>Thank You</vt:lpstr>
      <vt:lpstr>Resources</vt:lpstr>
      <vt:lpstr>Thank You To Our Sponsors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talk</dc:title>
  <dc:creator>Bac Dai</dc:creator>
  <cp:lastModifiedBy>dstine</cp:lastModifiedBy>
  <cp:revision>599</cp:revision>
  <dcterms:created xsi:type="dcterms:W3CDTF">2014-04-29T23:11:08Z</dcterms:created>
  <dcterms:modified xsi:type="dcterms:W3CDTF">2014-06-18T10:30:14Z</dcterms:modified>
</cp:coreProperties>
</file>