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x="9144000" cy="6858000"/>
  <p:notesSz cx="6858000" cy="9144000"/>
  <p:defaultTextStyle>
    <a:lvl1pPr defTabSz="457200">
      <a:defRPr>
        <a:latin typeface="Century Gothic"/>
        <a:ea typeface="Century Gothic"/>
        <a:cs typeface="Century Gothic"/>
        <a:sym typeface="Century Gothic"/>
      </a:defRPr>
    </a:lvl1pPr>
    <a:lvl2pPr indent="457200" defTabSz="457200">
      <a:defRPr>
        <a:latin typeface="Century Gothic"/>
        <a:ea typeface="Century Gothic"/>
        <a:cs typeface="Century Gothic"/>
        <a:sym typeface="Century Gothic"/>
      </a:defRPr>
    </a:lvl2pPr>
    <a:lvl3pPr indent="914400" defTabSz="457200">
      <a:defRPr>
        <a:latin typeface="Century Gothic"/>
        <a:ea typeface="Century Gothic"/>
        <a:cs typeface="Century Gothic"/>
        <a:sym typeface="Century Gothic"/>
      </a:defRPr>
    </a:lvl3pPr>
    <a:lvl4pPr indent="1371600" defTabSz="457200">
      <a:defRPr>
        <a:latin typeface="Century Gothic"/>
        <a:ea typeface="Century Gothic"/>
        <a:cs typeface="Century Gothic"/>
        <a:sym typeface="Century Gothic"/>
      </a:defRPr>
    </a:lvl4pPr>
    <a:lvl5pPr indent="1828800" defTabSz="457200">
      <a:defRPr>
        <a:latin typeface="Century Gothic"/>
        <a:ea typeface="Century Gothic"/>
        <a:cs typeface="Century Gothic"/>
        <a:sym typeface="Century Gothic"/>
      </a:defRPr>
    </a:lvl5pPr>
    <a:lvl6pPr indent="2286000" defTabSz="457200">
      <a:defRPr>
        <a:latin typeface="Century Gothic"/>
        <a:ea typeface="Century Gothic"/>
        <a:cs typeface="Century Gothic"/>
        <a:sym typeface="Century Gothic"/>
      </a:defRPr>
    </a:lvl6pPr>
    <a:lvl7pPr indent="2743200" defTabSz="457200">
      <a:defRPr>
        <a:latin typeface="Century Gothic"/>
        <a:ea typeface="Century Gothic"/>
        <a:cs typeface="Century Gothic"/>
        <a:sym typeface="Century Gothic"/>
      </a:defRPr>
    </a:lvl7pPr>
    <a:lvl8pPr indent="3200400" defTabSz="457200">
      <a:defRPr>
        <a:latin typeface="Century Gothic"/>
        <a:ea typeface="Century Gothic"/>
        <a:cs typeface="Century Gothic"/>
        <a:sym typeface="Century Gothic"/>
      </a:defRPr>
    </a:lvl8pPr>
    <a:lvl9pPr indent="3657600" defTabSz="457200">
      <a:defRPr>
        <a:latin typeface="Century Gothic"/>
        <a:ea typeface="Century Gothic"/>
        <a:cs typeface="Century Gothic"/>
        <a:sym typeface="Century 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b="def" i="def"/>
      <a:tcStyle>
        <a:tcBdr/>
        <a:fill>
          <a:solidFill>
            <a:srgbClr val="E8ECF4"/>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b="def" i="def"/>
      <a:tcStyle>
        <a:tcBdr/>
        <a:fill>
          <a:solidFill>
            <a:srgbClr val="EFF3E9"/>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b="def" i="def"/>
      <a:tcStyle>
        <a:tcBdr/>
        <a:fill>
          <a:solidFill>
            <a:srgbClr val="FDEEE8"/>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entury Gothic"/>
          <a:ea typeface="Century Gothic"/>
          <a:cs typeface="Century Gothic"/>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b="def" i="def"/>
      <a:tcStyle>
        <a:tcBdr/>
        <a:fill>
          <a:solidFill>
            <a:srgbClr val="FFFFFF"/>
          </a:solidFill>
        </a:fill>
      </a:tcStyle>
    </a:band2H>
    <a:firstCol>
      <a:tcTxStyle b="on" i="on">
        <a:font>
          <a:latin typeface="Century Gothic"/>
          <a:ea typeface="Century Gothic"/>
          <a:cs typeface="Century Gothic"/>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entury Gothic"/>
          <a:ea typeface="Century Gothic"/>
          <a:cs typeface="Century Gothic"/>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entury Gothic"/>
          <a:ea typeface="Century Gothic"/>
          <a:cs typeface="Century Gothic"/>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p:nvPr>
            <p:ph type="sldImg"/>
          </p:nvPr>
        </p:nvSpPr>
        <p:spPr>
          <a:xfrm>
            <a:off x="1143000" y="685800"/>
            <a:ext cx="4572000" cy="3429000"/>
          </a:xfrm>
          <a:prstGeom prst="rect">
            <a:avLst/>
          </a:prstGeom>
        </p:spPr>
        <p:txBody>
          <a:bodyPr/>
          <a:lstStyle/>
          <a:p>
            <a:pPr lvl="0"/>
          </a:p>
        </p:txBody>
      </p:sp>
      <p:sp>
        <p:nvSpPr>
          <p:cNvPr id="64" name="Shape 64"/>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3" name="Shape 73"/>
          <p:cNvSpPr/>
          <p:nvPr>
            <p:ph type="sldImg"/>
          </p:nvPr>
        </p:nvSpPr>
        <p:spPr>
          <a:prstGeom prst="rect">
            <a:avLst/>
          </a:prstGeom>
        </p:spPr>
        <p:txBody>
          <a:bodyPr/>
          <a:lstStyle/>
          <a:p>
            <a:pPr lvl="0"/>
          </a:p>
        </p:txBody>
      </p:sp>
      <p:sp>
        <p:nvSpPr>
          <p:cNvPr id="74" name="Shape 74"/>
          <p:cNvSpPr/>
          <p:nvPr>
            <p:ph type="body" sz="quarter" idx="1"/>
          </p:nvPr>
        </p:nvSpPr>
        <p:spPr>
          <a:prstGeom prst="rect">
            <a:avLst/>
          </a:prstGeom>
        </p:spPr>
        <p:txBody>
          <a:bodyPr/>
          <a:lstStyle/>
          <a:p>
            <a:pPr lvl="0">
              <a:defRPr sz="1800"/>
            </a:pPr>
            <a:r>
              <a:rPr sz="2400"/>
              <a:t>Yes, I made up the title</a:t>
            </a:r>
            <a:endParaRPr sz="2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7" name="Shape 147"/>
          <p:cNvSpPr/>
          <p:nvPr>
            <p:ph type="sldImg"/>
          </p:nvPr>
        </p:nvSpPr>
        <p:spPr>
          <a:prstGeom prst="rect">
            <a:avLst/>
          </a:prstGeom>
        </p:spPr>
        <p:txBody>
          <a:bodyPr/>
          <a:lstStyle/>
          <a:p>
            <a:pPr lvl="0"/>
          </a:p>
        </p:txBody>
      </p:sp>
      <p:sp>
        <p:nvSpPr>
          <p:cNvPr id="148" name="Shape 148"/>
          <p:cNvSpPr/>
          <p:nvPr>
            <p:ph type="body" sz="quarter" idx="1"/>
          </p:nvPr>
        </p:nvSpPr>
        <p:spPr>
          <a:prstGeom prst="rect">
            <a:avLst/>
          </a:prstGeom>
        </p:spPr>
        <p:txBody>
          <a:bodyPr/>
          <a:lstStyle>
            <a:lvl1pPr marL="240631" indent="-240631">
              <a:buSzPct val="100000"/>
              <a:buChar char="-"/>
            </a:lvl1pPr>
          </a:lstStyle>
          <a:p>
            <a:pPr lvl="0">
              <a:defRPr sz="1800"/>
            </a:pPr>
            <a:r>
              <a:rPr sz="2400"/>
              <a:t>Laziness is a virtue.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sldImg"/>
          </p:nvPr>
        </p:nvSpPr>
        <p:spPr>
          <a:prstGeom prst="rect">
            <a:avLst/>
          </a:prstGeom>
        </p:spPr>
        <p:txBody>
          <a:bodyPr/>
          <a:lstStyle/>
          <a:p>
            <a:pPr lvl="0"/>
          </a:p>
        </p:txBody>
      </p:sp>
      <p:sp>
        <p:nvSpPr>
          <p:cNvPr id="158" name="Shape 158"/>
          <p:cNvSpPr/>
          <p:nvPr>
            <p:ph type="body" sz="quarter" idx="1"/>
          </p:nvPr>
        </p:nvSpPr>
        <p:spPr>
          <a:prstGeom prst="rect">
            <a:avLst/>
          </a:prstGeom>
        </p:spPr>
        <p:txBody>
          <a:bodyPr/>
          <a:lstStyle/>
          <a:p>
            <a:pPr lvl="0">
              <a:defRPr sz="1800"/>
            </a:pPr>
            <a:r>
              <a:rPr sz="2400"/>
              <a:t>Often you can do any of this with an existing plugin, but sometimes…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lvl="0"/>
          </a:p>
        </p:txBody>
      </p:sp>
      <p:sp>
        <p:nvSpPr>
          <p:cNvPr id="168" name="Shape 168"/>
          <p:cNvSpPr/>
          <p:nvPr>
            <p:ph type="body" sz="quarter" idx="1"/>
          </p:nvPr>
        </p:nvSpPr>
        <p:spPr>
          <a:prstGeom prst="rect">
            <a:avLst/>
          </a:prstGeom>
        </p:spPr>
        <p:txBody>
          <a:bodyPr/>
          <a:lstStyle/>
          <a:p>
            <a:pPr lvl="0">
              <a:defRPr sz="1800"/>
            </a:pPr>
            <a:r>
              <a:rPr sz="2400"/>
              <a:t>DSL plugin more powerful than DotCI plugin - stupid amount of plugins supported, Groovy XML builder syntax makes it easy to do arbitrary ones. I like it more, I admit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lvl="0"/>
          </a:p>
        </p:txBody>
      </p:sp>
      <p:sp>
        <p:nvSpPr>
          <p:cNvPr id="186" name="Shape 186"/>
          <p:cNvSpPr/>
          <p:nvPr>
            <p:ph type="body" sz="quarter" idx="1"/>
          </p:nvPr>
        </p:nvSpPr>
        <p:spPr>
          <a:prstGeom prst="rect">
            <a:avLst/>
          </a:prstGeom>
        </p:spPr>
        <p:txBody>
          <a:bodyPr/>
          <a:lstStyle/>
          <a:p>
            <a:pPr lvl="0">
              <a:defRPr sz="1800"/>
            </a:pPr>
            <a:r>
              <a:rPr sz="2400"/>
              <a:t>- Last count of my update center - 1000+ plugins. Yowza. That’s a lot.</a:t>
            </a:r>
            <a:endParaRPr sz="2400"/>
          </a:p>
          <a:p>
            <a:pPr lvl="0">
              <a:defRPr sz="1800"/>
            </a:pPr>
            <a:r>
              <a:rPr sz="2400"/>
              <a:t>- Check usage count - help see what the most popular plugin for your functionality 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lvl="0"/>
          </a:p>
        </p:txBody>
      </p:sp>
      <p:sp>
        <p:nvSpPr>
          <p:cNvPr id="192" name="Shape 192"/>
          <p:cNvSpPr/>
          <p:nvPr>
            <p:ph type="body" sz="quarter" idx="1"/>
          </p:nvPr>
        </p:nvSpPr>
        <p:spPr>
          <a:prstGeom prst="rect">
            <a:avLst/>
          </a:prstGeom>
        </p:spPr>
        <p:txBody>
          <a:bodyPr/>
          <a:lstStyle/>
          <a:p>
            <a:pPr lvl="0">
              <a:defRPr sz="1800"/>
            </a:pPr>
            <a:r>
              <a:rPr sz="2400"/>
              <a:t>Some plugins are particularly bad about cleaning up their own old data. Watch out for that.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lvl="0"/>
          </a:p>
        </p:txBody>
      </p:sp>
      <p:sp>
        <p:nvSpPr>
          <p:cNvPr id="198" name="Shape 198"/>
          <p:cNvSpPr/>
          <p:nvPr>
            <p:ph type="body" sz="quarter" idx="1"/>
          </p:nvPr>
        </p:nvSpPr>
        <p:spPr>
          <a:prstGeom prst="rect">
            <a:avLst/>
          </a:prstGeom>
        </p:spPr>
        <p:txBody>
          <a:bodyPr/>
          <a:lstStyle/>
          <a:p>
            <a:pPr lvl="0">
              <a:defRPr sz="1800"/>
            </a:pPr>
            <a:r>
              <a:rPr sz="2400"/>
              <a:t>Disk usage plugin - may get better, but right now, it’s ugly with lazy loading of builds (i.e., it ends up causing way too much loading), it holds onto the executor to do the workspace size check at the end of each build, etc…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lvl="0"/>
          </a:p>
        </p:txBody>
      </p:sp>
      <p:sp>
        <p:nvSpPr>
          <p:cNvPr id="204" name="Shape 204"/>
          <p:cNvSpPr/>
          <p:nvPr>
            <p:ph type="body" sz="quarter" idx="1"/>
          </p:nvPr>
        </p:nvSpPr>
        <p:spPr>
          <a:prstGeom prst="rect">
            <a:avLst/>
          </a:prstGeom>
        </p:spPr>
        <p:txBody>
          <a:bodyPr/>
          <a:lstStyle/>
          <a:p>
            <a:pPr lvl="0">
              <a:defRPr sz="1800"/>
            </a:pPr>
            <a:r>
              <a:rPr sz="2400"/>
              <a:t>Note - toolenv and envinject don’t work together - can’t use toolenv vars in envinject vars</a:t>
            </a:r>
            <a:endParaRPr sz="2400"/>
          </a:p>
          <a:p>
            <a:pPr lvl="0">
              <a:defRPr sz="1800"/>
            </a:pPr>
            <a:r>
              <a:rPr sz="2400"/>
              <a:t>And envinject is kinda wonky sometimes.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lvl="0"/>
          </a:p>
        </p:txBody>
      </p:sp>
      <p:sp>
        <p:nvSpPr>
          <p:cNvPr id="230" name="Shape 230"/>
          <p:cNvSpPr/>
          <p:nvPr>
            <p:ph type="body" sz="quarter" idx="1"/>
          </p:nvPr>
        </p:nvSpPr>
        <p:spPr>
          <a:prstGeom prst="rect">
            <a:avLst/>
          </a:prstGeom>
        </p:spPr>
        <p:txBody>
          <a:bodyPr/>
          <a:lstStyle/>
          <a:p>
            <a:pPr lvl="0">
              <a:defRPr sz="1800"/>
            </a:pPr>
            <a:r>
              <a:rPr sz="2400"/>
              <a:t>Personal preference for GitHub PR builder - the Jenkins Enterprise one. Less opinionated, ties into the validated merge plugin if you want to automate the merge process further.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lvl="0"/>
          </a:p>
        </p:txBody>
      </p:sp>
      <p:sp>
        <p:nvSpPr>
          <p:cNvPr id="248" name="Shape 248"/>
          <p:cNvSpPr/>
          <p:nvPr>
            <p:ph type="body" sz="quarter" idx="1"/>
          </p:nvPr>
        </p:nvSpPr>
        <p:spPr>
          <a:prstGeom prst="rect">
            <a:avLst/>
          </a:prstGeom>
        </p:spPr>
        <p:txBody>
          <a:bodyPr/>
          <a:lstStyle/>
          <a:p>
            <a:pPr lvl="0">
              <a:defRPr sz="1800"/>
            </a:pPr>
            <a:r>
              <a:rPr sz="2400"/>
              <a:t>I do love me the word fungible. Yessir.</a:t>
            </a:r>
            <a:endParaRPr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9" name="Shape 79"/>
          <p:cNvSpPr/>
          <p:nvPr>
            <p:ph type="sldImg"/>
          </p:nvPr>
        </p:nvSpPr>
        <p:spPr>
          <a:prstGeom prst="rect">
            <a:avLst/>
          </a:prstGeom>
        </p:spPr>
        <p:txBody>
          <a:bodyPr/>
          <a:lstStyle/>
          <a:p>
            <a:pPr lvl="0"/>
          </a:p>
        </p:txBody>
      </p:sp>
      <p:sp>
        <p:nvSpPr>
          <p:cNvPr id="80" name="Shape 80"/>
          <p:cNvSpPr/>
          <p:nvPr>
            <p:ph type="body" sz="quarter" idx="1"/>
          </p:nvPr>
        </p:nvSpPr>
        <p:spPr>
          <a:prstGeom prst="rect">
            <a:avLst/>
          </a:prstGeom>
        </p:spPr>
        <p:txBody>
          <a:bodyPr/>
          <a:lstStyle/>
          <a:p>
            <a:pPr lvl="0">
              <a:defRPr sz="1800"/>
            </a:pPr>
            <a:r>
              <a:rPr sz="2400"/>
              <a:t>builds.a.o is particularly challenging due to having 600+ jobs using the Maven plugin’s project type - see later</a:t>
            </a:r>
            <a:endParaRPr sz="2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sldImg"/>
          </p:nvPr>
        </p:nvSpPr>
        <p:spPr>
          <a:prstGeom prst="rect">
            <a:avLst/>
          </a:prstGeom>
        </p:spPr>
        <p:txBody>
          <a:bodyPr/>
          <a:lstStyle/>
          <a:p>
            <a:pPr lvl="0"/>
          </a:p>
        </p:txBody>
      </p:sp>
      <p:sp>
        <p:nvSpPr>
          <p:cNvPr id="94" name="Shape 94"/>
          <p:cNvSpPr/>
          <p:nvPr>
            <p:ph type="body" sz="quarter" idx="1"/>
          </p:nvPr>
        </p:nvSpPr>
        <p:spPr>
          <a:prstGeom prst="rect">
            <a:avLst/>
          </a:prstGeom>
        </p:spPr>
        <p:txBody>
          <a:bodyPr/>
          <a:lstStyle/>
          <a:p>
            <a:pPr lvl="0">
              <a:defRPr sz="1800"/>
            </a:pPr>
            <a:r>
              <a:rPr sz="2400"/>
              <a:t>- Might be wise to wait for .2 LTS releases, but rarely an issue</a:t>
            </a:r>
            <a:endParaRPr sz="2400"/>
          </a:p>
          <a:p>
            <a:pPr lvl="0">
              <a:defRPr sz="1800"/>
            </a:pPr>
            <a:r>
              <a:rPr sz="2400"/>
              <a:t>- Plugins generally are dependent on LTS releases, so if you’re working on a plugin, inherit from an LTS unless you absolutely need something newer</a:t>
            </a:r>
            <a:endParaRPr sz="2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9" name="Shape 99"/>
          <p:cNvSpPr/>
          <p:nvPr>
            <p:ph type="sldImg"/>
          </p:nvPr>
        </p:nvSpPr>
        <p:spPr>
          <a:prstGeom prst="rect">
            <a:avLst/>
          </a:prstGeom>
        </p:spPr>
        <p:txBody>
          <a:bodyPr/>
          <a:lstStyle/>
          <a:p>
            <a:pPr lvl="0"/>
          </a:p>
        </p:txBody>
      </p:sp>
      <p:sp>
        <p:nvSpPr>
          <p:cNvPr id="100" name="Shape 100"/>
          <p:cNvSpPr/>
          <p:nvPr>
            <p:ph type="body" sz="quarter" idx="1"/>
          </p:nvPr>
        </p:nvSpPr>
        <p:spPr>
          <a:prstGeom prst="rect">
            <a:avLst/>
          </a:prstGeom>
        </p:spPr>
        <p:txBody>
          <a:bodyPr/>
          <a:lstStyle/>
          <a:p>
            <a:pPr lvl="0" marL="240631" indent="-240631">
              <a:buSzPct val="100000"/>
              <a:buChar char="-"/>
              <a:defRPr sz="1800"/>
            </a:pPr>
            <a:r>
              <a:rPr sz="2400"/>
              <a:t>Disk usage could be mentioned but that’d be rude.</a:t>
            </a:r>
            <a:endParaRPr sz="2400"/>
          </a:p>
          <a:p>
            <a:pPr lvl="0" marL="240631" indent="-240631">
              <a:buSzPct val="100000"/>
              <a:buChar char="-"/>
              <a:defRPr sz="1800"/>
            </a:pPr>
            <a:r>
              <a:rPr sz="2400"/>
              <a:t>Incompat sometimes shown with semver, i.e., git 2.0, but not always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5" name="Shape 105"/>
          <p:cNvSpPr/>
          <p:nvPr>
            <p:ph type="sldImg"/>
          </p:nvPr>
        </p:nvSpPr>
        <p:spPr>
          <a:prstGeom prst="rect">
            <a:avLst/>
          </a:prstGeom>
        </p:spPr>
        <p:txBody>
          <a:bodyPr/>
          <a:lstStyle/>
          <a:p>
            <a:pPr lvl="0"/>
          </a:p>
        </p:txBody>
      </p:sp>
      <p:sp>
        <p:nvSpPr>
          <p:cNvPr id="106" name="Shape 106"/>
          <p:cNvSpPr/>
          <p:nvPr>
            <p:ph type="body" sz="quarter" idx="1"/>
          </p:nvPr>
        </p:nvSpPr>
        <p:spPr>
          <a:prstGeom prst="rect">
            <a:avLst/>
          </a:prstGeom>
        </p:spPr>
        <p:txBody>
          <a:bodyPr/>
          <a:lstStyle/>
          <a:p>
            <a:pPr lvl="0">
              <a:defRPr sz="1800"/>
            </a:pPr>
            <a:r>
              <a:rPr sz="2400"/>
              <a:t>Something like JOC can help with this, presumably.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1" name="Shape 111"/>
          <p:cNvSpPr/>
          <p:nvPr>
            <p:ph type="sldImg"/>
          </p:nvPr>
        </p:nvSpPr>
        <p:spPr>
          <a:prstGeom prst="rect">
            <a:avLst/>
          </a:prstGeom>
        </p:spPr>
        <p:txBody>
          <a:bodyPr/>
          <a:lstStyle/>
          <a:p>
            <a:pPr lvl="0"/>
          </a:p>
        </p:txBody>
      </p:sp>
      <p:sp>
        <p:nvSpPr>
          <p:cNvPr id="112" name="Shape 112"/>
          <p:cNvSpPr/>
          <p:nvPr>
            <p:ph type="body" sz="quarter" idx="1"/>
          </p:nvPr>
        </p:nvSpPr>
        <p:spPr>
          <a:prstGeom prst="rect">
            <a:avLst/>
          </a:prstGeom>
        </p:spPr>
        <p:txBody>
          <a:bodyPr/>
          <a:lstStyle/>
          <a:p>
            <a:pPr lvl="0">
              <a:defRPr sz="1800"/>
            </a:pPr>
            <a:r>
              <a:rPr sz="2400"/>
              <a:t>Gist shows selective rsyncing to a git repo. Git repo gets stupid big, mind you. Probably could use a better way to do plugin backups.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7" name="Shape 117"/>
          <p:cNvSpPr/>
          <p:nvPr>
            <p:ph type="sldImg"/>
          </p:nvPr>
        </p:nvSpPr>
        <p:spPr>
          <a:prstGeom prst="rect">
            <a:avLst/>
          </a:prstGeom>
        </p:spPr>
        <p:txBody>
          <a:bodyPr/>
          <a:lstStyle/>
          <a:p>
            <a:pPr lvl="0"/>
          </a:p>
        </p:txBody>
      </p:sp>
      <p:sp>
        <p:nvSpPr>
          <p:cNvPr id="118" name="Shape 118"/>
          <p:cNvSpPr/>
          <p:nvPr>
            <p:ph type="body" sz="quarter" idx="1"/>
          </p:nvPr>
        </p:nvSpPr>
        <p:spPr>
          <a:prstGeom prst="rect">
            <a:avLst/>
          </a:prstGeom>
        </p:spPr>
        <p:txBody>
          <a:bodyPr/>
          <a:lstStyle/>
          <a:p>
            <a:pPr lvl="0">
              <a:defRPr sz="1800"/>
            </a:pPr>
            <a:r>
              <a:rPr sz="2400"/>
              <a:t>My issues - less with Maven interaction, more with scaling and plugin interaction due to the fact that each individual module is represented by a class inheriting from AbstractProject itself.</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7" name="Shape 127"/>
          <p:cNvSpPr/>
          <p:nvPr>
            <p:ph type="sldImg"/>
          </p:nvPr>
        </p:nvSpPr>
        <p:spPr>
          <a:prstGeom prst="rect">
            <a:avLst/>
          </a:prstGeom>
        </p:spPr>
        <p:txBody>
          <a:bodyPr/>
          <a:lstStyle/>
          <a:p>
            <a:pPr lvl="0"/>
          </a:p>
        </p:txBody>
      </p:sp>
      <p:sp>
        <p:nvSpPr>
          <p:cNvPr id="128" name="Shape 128"/>
          <p:cNvSpPr/>
          <p:nvPr>
            <p:ph type="body" sz="quarter" idx="1"/>
          </p:nvPr>
        </p:nvSpPr>
        <p:spPr>
          <a:prstGeom prst="rect">
            <a:avLst/>
          </a:prstGeom>
        </p:spPr>
        <p:txBody>
          <a:bodyPr/>
          <a:lstStyle/>
          <a:p>
            <a:pPr lvl="0" marL="240631" indent="-240631">
              <a:buSzPct val="100000"/>
              <a:buChar char="-"/>
              <a:defRPr sz="1800"/>
            </a:pPr>
            <a:r>
              <a:rPr sz="2400"/>
              <a:t>JOC can definitely help with the management issues here.</a:t>
            </a:r>
            <a:endParaRPr sz="2400"/>
          </a:p>
          <a:p>
            <a:pPr lvl="0" marL="240631" indent="-240631">
              <a:buSzPct val="100000"/>
              <a:buChar char="-"/>
              <a:defRPr sz="1800"/>
            </a:pPr>
            <a:r>
              <a:rPr sz="2400"/>
              <a:t>In practice, in my experience, 3 masters with x jobs each are more performant sharing a decent physical host than 1 master with 3x jobs.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lvl="0"/>
          </a:p>
        </p:txBody>
      </p:sp>
      <p:sp>
        <p:nvSpPr>
          <p:cNvPr id="138" name="Shape 138"/>
          <p:cNvSpPr/>
          <p:nvPr>
            <p:ph type="body" sz="quarter" idx="1"/>
          </p:nvPr>
        </p:nvSpPr>
        <p:spPr>
          <a:prstGeom prst="rect">
            <a:avLst/>
          </a:prstGeom>
        </p:spPr>
        <p:txBody>
          <a:bodyPr/>
          <a:lstStyle/>
          <a:p>
            <a:pPr lvl="0">
              <a:defRPr sz="1800"/>
            </a:pPr>
            <a:r>
              <a:rPr sz="2400"/>
              <a:t>- There are definitely more I’m not mentioning because I’m not familiar with them. Sorry!</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0" name="image1.png" descr="logo.png"/>
          <p:cNvPicPr/>
          <p:nvPr/>
        </p:nvPicPr>
        <p:blipFill>
          <a:blip r:embed="rId2">
            <a:alphaModFix amt="21000"/>
            <a:extLst/>
          </a:blip>
          <a:stretch>
            <a:fillRect/>
          </a:stretch>
        </p:blipFill>
        <p:spPr>
          <a:xfrm>
            <a:off x="7353309" y="581544"/>
            <a:ext cx="1430870" cy="1974601"/>
          </a:xfrm>
          <a:prstGeom prst="rect">
            <a:avLst/>
          </a:prstGeom>
          <a:ln w="12700">
            <a:miter lim="400000"/>
          </a:ln>
        </p:spPr>
      </p:pic>
      <p:sp>
        <p:nvSpPr>
          <p:cNvPr id="11" name="Shape 11"/>
          <p:cNvSpPr/>
          <p:nvPr/>
        </p:nvSpPr>
        <p:spPr>
          <a:xfrm>
            <a:off x="0" y="0"/>
            <a:ext cx="9144000" cy="397765"/>
          </a:xfrm>
          <a:prstGeom prst="rect">
            <a:avLst/>
          </a:prstGeom>
          <a:gradFill>
            <a:gsLst>
              <a:gs pos="0">
                <a:srgbClr val="000000"/>
              </a:gs>
              <a:gs pos="100000">
                <a:srgbClr val="808080"/>
              </a:gs>
            </a:gsLst>
            <a:lin ang="5400000"/>
          </a:gradFill>
          <a:ln w="12700">
            <a:miter lim="400000"/>
          </a:ln>
          <a:extLst>
            <a:ext uri="{C572A759-6A51-4108-AA02-DFA0A04FC94B}">
              <ma14:wrappingTextBoxFlag xmlns:ma14="http://schemas.microsoft.com/office/mac/drawingml/2011/main" val="1"/>
            </a:ext>
          </a:extLst>
        </p:spPr>
        <p:txBody>
          <a:bodyPr lIns="27432" tIns="27432" rIns="27432" bIns="27432">
            <a:spAutoFit/>
          </a:bodyPr>
          <a:lstStyle/>
          <a:p>
            <a:pPr lvl="0"/>
            <a:r>
              <a:rPr sz="2400">
                <a:solidFill>
                  <a:srgbClr val="FFFFFF"/>
                </a:solidFill>
                <a:effectLst>
                  <a:outerShdw sx="100000" sy="100000" kx="0" ky="0" algn="b" rotWithShape="0" blurRad="63500" dist="200025" dir="15000000">
                    <a:srgbClr val="000000">
                      <a:alpha val="32000"/>
                    </a:srgbClr>
                  </a:outerShdw>
                </a:effectLst>
                <a:latin typeface="Georgia Bold"/>
                <a:ea typeface="Georgia Bold"/>
                <a:cs typeface="Georgia Bold"/>
                <a:sym typeface="Georgia Bold"/>
              </a:rPr>
              <a:t>     </a:t>
            </a:r>
            <a:r>
              <a:rPr sz="2000">
                <a:solidFill>
                  <a:srgbClr val="FFFFFF"/>
                </a:solidFill>
                <a:effectLst>
                  <a:outerShdw sx="100000" sy="100000" kx="0" ky="0" algn="b" rotWithShape="0" blurRad="63500" dist="200025" dir="15000000">
                    <a:srgbClr val="000000">
                      <a:alpha val="32000"/>
                    </a:srgbClr>
                  </a:outerShdw>
                </a:effectLst>
                <a:latin typeface="Georgia Bold"/>
                <a:ea typeface="Georgia Bold"/>
                <a:cs typeface="Georgia Bold"/>
                <a:sym typeface="Georgia Bold"/>
              </a:rPr>
              <a:t>Jenkins User Conference San Francisco</a:t>
            </a:r>
          </a:p>
        </p:txBody>
      </p:sp>
      <p:sp>
        <p:nvSpPr>
          <p:cNvPr id="12" name="Shape 12"/>
          <p:cNvSpPr/>
          <p:nvPr/>
        </p:nvSpPr>
        <p:spPr>
          <a:xfrm flipV="1">
            <a:off x="0" y="415945"/>
            <a:ext cx="9144000" cy="45721"/>
          </a:xfrm>
          <a:prstGeom prst="rect">
            <a:avLst/>
          </a:prstGeom>
          <a:solidFill>
            <a:srgbClr val="D33833"/>
          </a:solidFill>
          <a:ln w="12700">
            <a:miter lim="400000"/>
          </a:ln>
        </p:spPr>
        <p:txBody>
          <a:bodyPr lIns="0" tIns="0" rIns="0" bIns="0" anchor="ctr"/>
          <a:lstStyle/>
          <a:p>
            <a:pPr lvl="0" algn="ctr">
              <a:defRPr baseline="30000">
                <a:solidFill>
                  <a:srgbClr val="FFFFFF"/>
                </a:solidFill>
              </a:defRPr>
            </a:pPr>
          </a:p>
        </p:txBody>
      </p:sp>
      <p:sp>
        <p:nvSpPr>
          <p:cNvPr id="13" name="Shape 13"/>
          <p:cNvSpPr/>
          <p:nvPr/>
        </p:nvSpPr>
        <p:spPr>
          <a:xfrm>
            <a:off x="6889408" y="87724"/>
            <a:ext cx="1797392"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i="1" sz="1200">
                <a:solidFill>
                  <a:srgbClr val="FFFFFF"/>
                </a:solidFill>
                <a:effectLst>
                  <a:outerShdw sx="100000" sy="100000" kx="0" ky="0" algn="b" rotWithShape="0" blurRad="63500" dist="200025" dir="15000000">
                    <a:srgbClr val="000000">
                      <a:alpha val="32000"/>
                    </a:srgbClr>
                  </a:outerShdw>
                </a:effectLst>
              </a:defRPr>
            </a:lvl1pPr>
          </a:lstStyle>
          <a:p>
            <a:pPr lvl="0">
              <a:defRPr b="0" i="0" sz="1800">
                <a:solidFill>
                  <a:srgbClr val="000000"/>
                </a:solidFill>
                <a:effectLst/>
              </a:defRPr>
            </a:pPr>
            <a:r>
              <a:rPr b="1" i="1" sz="1200">
                <a:solidFill>
                  <a:srgbClr val="FFFFFF"/>
                </a:solidFill>
                <a:effectLst>
                  <a:outerShdw sx="100000" sy="100000" kx="0" ky="0" algn="b" rotWithShape="0" blurRad="63500" dist="200025" dir="15000000">
                    <a:srgbClr val="000000">
                      <a:alpha val="32000"/>
                    </a:srgbClr>
                  </a:outerShdw>
                </a:effectLst>
              </a:rPr>
              <a:t>#jenkinsconf      </a:t>
            </a:r>
          </a:p>
        </p:txBody>
      </p:sp>
      <p:sp>
        <p:nvSpPr>
          <p:cNvPr id="14" name="Shape 14"/>
          <p:cNvSpPr/>
          <p:nvPr/>
        </p:nvSpPr>
        <p:spPr>
          <a:xfrm>
            <a:off x="1" y="496568"/>
            <a:ext cx="9144001" cy="6342754"/>
          </a:xfrm>
          <a:prstGeom prst="rect">
            <a:avLst/>
          </a:prstGeom>
          <a:solidFill>
            <a:srgbClr val="D9D9D9"/>
          </a:solidFill>
          <a:ln w="12700">
            <a:miter lim="400000"/>
          </a:ln>
        </p:spPr>
        <p:txBody>
          <a:bodyPr lIns="0" tIns="0" rIns="0" bIns="0" anchor="ctr"/>
          <a:lstStyle/>
          <a:p>
            <a:pPr lvl="0" algn="ctr"/>
          </a:p>
        </p:txBody>
      </p:sp>
      <p:pic>
        <p:nvPicPr>
          <p:cNvPr id="15" name="image1.png" descr="logo.png"/>
          <p:cNvPicPr/>
          <p:nvPr/>
        </p:nvPicPr>
        <p:blipFill>
          <a:blip r:embed="rId2">
            <a:extLst/>
          </a:blip>
          <a:stretch>
            <a:fillRect/>
          </a:stretch>
        </p:blipFill>
        <p:spPr>
          <a:xfrm>
            <a:off x="351370" y="1960242"/>
            <a:ext cx="2347384" cy="3239392"/>
          </a:xfrm>
          <a:prstGeom prst="rect">
            <a:avLst/>
          </a:prstGeom>
          <a:ln w="12700">
            <a:miter lim="400000"/>
          </a:ln>
        </p:spPr>
      </p:pic>
      <p:sp>
        <p:nvSpPr>
          <p:cNvPr id="16" name="Shape 16"/>
          <p:cNvSpPr/>
          <p:nvPr>
            <p:ph type="body" idx="1"/>
          </p:nvPr>
        </p:nvSpPr>
        <p:spPr>
          <a:xfrm>
            <a:off x="3124200" y="3355506"/>
            <a:ext cx="4988651" cy="2823784"/>
          </a:xfrm>
          <a:prstGeom prst="rect">
            <a:avLst/>
          </a:prstGeom>
        </p:spPr>
        <p:txBody>
          <a:bodyPr/>
          <a:lstStyle>
            <a:lvl1pPr marL="0" indent="0">
              <a:buSzTx/>
              <a:buNone/>
            </a:lvl1pPr>
            <a:lvl2pPr marL="0" indent="457200">
              <a:buSzTx/>
              <a:buNone/>
            </a:lvl2pPr>
            <a:lvl3pPr marL="0" indent="914400">
              <a:buSzTx/>
              <a:buNone/>
            </a:lvl3pPr>
            <a:lvl4pPr marL="0" indent="1371600">
              <a:buSzTx/>
              <a:buNone/>
            </a:lvl4pPr>
            <a:lvl5pPr marL="0" indent="1828800">
              <a:buSzTx/>
              <a:buNone/>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17" name="Shape 17"/>
          <p:cNvSpPr/>
          <p:nvPr>
            <p:ph type="title"/>
          </p:nvPr>
        </p:nvSpPr>
        <p:spPr>
          <a:xfrm>
            <a:off x="3124200" y="1977243"/>
            <a:ext cx="5492130" cy="1378264"/>
          </a:xfrm>
          <a:prstGeom prst="rect">
            <a:avLst/>
          </a:prstGeom>
        </p:spPr>
        <p:txBody>
          <a:bodyPr/>
          <a:lstStyle/>
          <a:p>
            <a:pPr lvl="0">
              <a:defRPr b="0" sz="1800"/>
            </a:pPr>
            <a:r>
              <a:rPr b="1" sz="3200"/>
              <a:t>Title Text</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48" name="Shape 48"/>
          <p:cNvSpPr/>
          <p:nvPr>
            <p:ph type="title"/>
          </p:nvPr>
        </p:nvSpPr>
        <p:spPr>
          <a:xfrm>
            <a:off x="457200" y="0"/>
            <a:ext cx="3008314" cy="1794923"/>
          </a:xfrm>
          <a:prstGeom prst="rect">
            <a:avLst/>
          </a:prstGeom>
        </p:spPr>
        <p:txBody>
          <a:bodyPr anchor="b"/>
          <a:lstStyle>
            <a:lvl1pPr>
              <a:defRPr sz="2000"/>
            </a:lvl1pPr>
          </a:lstStyle>
          <a:p>
            <a:pPr lvl="0">
              <a:defRPr b="0" sz="1800"/>
            </a:pPr>
            <a:r>
              <a:rPr b="1" sz="2000"/>
              <a:t>Title Text</a:t>
            </a:r>
          </a:p>
        </p:txBody>
      </p:sp>
      <p:sp>
        <p:nvSpPr>
          <p:cNvPr id="49" name="Shape 49"/>
          <p:cNvSpPr/>
          <p:nvPr>
            <p:ph type="body" idx="1"/>
          </p:nvPr>
        </p:nvSpPr>
        <p:spPr>
          <a:xfrm>
            <a:off x="3575050" y="632871"/>
            <a:ext cx="5111750" cy="6225130"/>
          </a:xfrm>
          <a:prstGeom prst="rect">
            <a:avLst/>
          </a:prstGeom>
        </p:spPr>
        <p:txBody>
          <a:bodyPr/>
          <a:lstStyle>
            <a:lvl1pPr>
              <a:spcBef>
                <a:spcPts val="700"/>
              </a:spcBef>
              <a:buFont typeface="Arial"/>
              <a:buChar char="•"/>
              <a:defRPr sz="3200"/>
            </a:lvl1pPr>
            <a:lvl2pPr marL="783771" indent="-326571">
              <a:spcBef>
                <a:spcPts val="700"/>
              </a:spcBef>
              <a:buFont typeface="Arial"/>
              <a:defRPr sz="3200"/>
            </a:lvl2pPr>
            <a:lvl3pPr marL="1219200" indent="-304800">
              <a:spcBef>
                <a:spcPts val="700"/>
              </a:spcBef>
              <a:buFont typeface="Arial"/>
              <a:defRPr sz="3200"/>
            </a:lvl3pPr>
            <a:lvl4pPr marL="1737360" indent="-365760">
              <a:spcBef>
                <a:spcPts val="700"/>
              </a:spcBef>
              <a:buFont typeface="Arial"/>
              <a:defRPr sz="3200"/>
            </a:lvl4pPr>
            <a:lvl5pPr marL="2194560" indent="-365760">
              <a:spcBef>
                <a:spcPts val="700"/>
              </a:spcBef>
              <a:buFont typeface="Arial"/>
              <a:defRPr sz="3200"/>
            </a:lvl5pPr>
          </a:lstStyle>
          <a:p>
            <a:pPr lvl="0">
              <a:defRPr sz="1800"/>
            </a:pPr>
            <a:r>
              <a:rPr sz="3200"/>
              <a:t>Body Level One</a:t>
            </a:r>
            <a:endParaRPr sz="3200"/>
          </a:p>
          <a:p>
            <a:pPr lvl="1">
              <a:defRPr sz="1800"/>
            </a:pPr>
            <a:r>
              <a:rPr sz="3200"/>
              <a:t>Body Level Two</a:t>
            </a:r>
            <a:endParaRPr sz="3200"/>
          </a:p>
          <a:p>
            <a:pPr lvl="2">
              <a:defRPr sz="1800"/>
            </a:pPr>
            <a:r>
              <a:rPr sz="3200"/>
              <a:t>Body Level Three</a:t>
            </a:r>
            <a:endParaRPr sz="3200"/>
          </a:p>
          <a:p>
            <a:pPr lvl="3">
              <a:defRPr sz="1800"/>
            </a:pPr>
            <a:r>
              <a:rPr sz="3200"/>
              <a:t>Body Level Four</a:t>
            </a:r>
            <a:endParaRPr sz="3200"/>
          </a:p>
          <a:p>
            <a:pPr lvl="4">
              <a:defRPr sz="1800"/>
            </a:pPr>
            <a:r>
              <a:rPr sz="3200"/>
              <a:t>Body Level Five</a:t>
            </a:r>
          </a:p>
        </p:txBody>
      </p:sp>
      <p:sp>
        <p:nvSpPr>
          <p:cNvPr id="50" name="Shape 5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52" name="Shape 52"/>
          <p:cNvSpPr/>
          <p:nvPr>
            <p:ph type="title"/>
          </p:nvPr>
        </p:nvSpPr>
        <p:spPr>
          <a:xfrm>
            <a:off x="1792288" y="4800600"/>
            <a:ext cx="5486401" cy="566738"/>
          </a:xfrm>
          <a:prstGeom prst="rect">
            <a:avLst/>
          </a:prstGeom>
        </p:spPr>
        <p:txBody>
          <a:bodyPr anchor="b"/>
          <a:lstStyle>
            <a:lvl1pPr>
              <a:defRPr sz="2000"/>
            </a:lvl1pPr>
          </a:lstStyle>
          <a:p>
            <a:pPr lvl="0">
              <a:defRPr b="0" sz="1800"/>
            </a:pPr>
            <a:r>
              <a:rPr b="1" sz="2000"/>
              <a:t>Title Text</a:t>
            </a:r>
          </a:p>
        </p:txBody>
      </p:sp>
      <p:sp>
        <p:nvSpPr>
          <p:cNvPr id="53" name="Shape 53"/>
          <p:cNvSpPr/>
          <p:nvPr>
            <p:ph type="body" idx="1"/>
          </p:nvPr>
        </p:nvSpPr>
        <p:spPr>
          <a:xfrm>
            <a:off x="1792288" y="5367337"/>
            <a:ext cx="5486401" cy="804863"/>
          </a:xfrm>
          <a:prstGeom prst="rect">
            <a:avLst/>
          </a:prstGeom>
        </p:spPr>
        <p:txBody>
          <a:bodyPr/>
          <a:lstStyle>
            <a:lvl1pPr marL="0" indent="0">
              <a:spcBef>
                <a:spcPts val="300"/>
              </a:spcBef>
              <a:buSzTx/>
              <a:buNone/>
              <a:defRPr sz="1400"/>
            </a:lvl1pPr>
            <a:lvl2pPr marL="0" indent="457200">
              <a:spcBef>
                <a:spcPts val="300"/>
              </a:spcBef>
              <a:buSzTx/>
              <a:buNone/>
              <a:defRPr sz="1400"/>
            </a:lvl2pPr>
            <a:lvl3pPr marL="0" indent="914400">
              <a:spcBef>
                <a:spcPts val="300"/>
              </a:spcBef>
              <a:buSzTx/>
              <a:buNone/>
              <a:defRPr sz="1400"/>
            </a:lvl3pPr>
            <a:lvl4pPr marL="0" indent="1371600">
              <a:spcBef>
                <a:spcPts val="300"/>
              </a:spcBef>
              <a:buSzTx/>
              <a:buNone/>
              <a:defRPr sz="1400"/>
            </a:lvl4pPr>
            <a:lvl5pPr marL="0" indent="1828800">
              <a:spcBef>
                <a:spcPts val="300"/>
              </a:spcBef>
              <a:buSzTx/>
              <a:buNone/>
              <a:defRPr sz="1400"/>
            </a:lvl5pPr>
          </a:lstStyle>
          <a:p>
            <a:pPr lvl="0">
              <a:defRPr sz="1800"/>
            </a:pPr>
            <a:r>
              <a:rPr sz="1400"/>
              <a:t>Body Level One</a:t>
            </a:r>
            <a:endParaRPr sz="1400"/>
          </a:p>
          <a:p>
            <a:pPr lvl="1">
              <a:defRPr sz="1800"/>
            </a:pPr>
            <a:r>
              <a:rPr sz="1400"/>
              <a:t>Body Level Two</a:t>
            </a:r>
            <a:endParaRPr sz="1400"/>
          </a:p>
          <a:p>
            <a:pPr lvl="2">
              <a:defRPr sz="1800"/>
            </a:pPr>
            <a:r>
              <a:rPr sz="1400"/>
              <a:t>Body Level Three</a:t>
            </a:r>
            <a:endParaRPr sz="1400"/>
          </a:p>
          <a:p>
            <a:pPr lvl="3">
              <a:defRPr sz="1800"/>
            </a:pPr>
            <a:r>
              <a:rPr sz="1400"/>
              <a:t>Body Level Four</a:t>
            </a:r>
            <a:endParaRPr sz="1400"/>
          </a:p>
          <a:p>
            <a:pPr lvl="4">
              <a:defRPr sz="1800"/>
            </a:pPr>
            <a:r>
              <a:rPr sz="1400"/>
              <a:t>Body Level Five</a:t>
            </a:r>
          </a:p>
        </p:txBody>
      </p:sp>
      <p:sp>
        <p:nvSpPr>
          <p:cNvPr id="54" name="Shape 5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56" name="Shape 56"/>
          <p:cNvSpPr/>
          <p:nvPr>
            <p:ph type="title"/>
          </p:nvPr>
        </p:nvSpPr>
        <p:spPr>
          <a:xfrm>
            <a:off x="457200" y="266153"/>
            <a:ext cx="8229600" cy="1773784"/>
          </a:xfrm>
          <a:prstGeom prst="rect">
            <a:avLst/>
          </a:prstGeom>
        </p:spPr>
        <p:txBody>
          <a:bodyPr anchor="ctr"/>
          <a:lstStyle/>
          <a:p>
            <a:pPr lvl="0">
              <a:defRPr b="0" sz="1800"/>
            </a:pPr>
            <a:r>
              <a:rPr b="1" sz="3200"/>
              <a:t>Title Text</a:t>
            </a:r>
          </a:p>
        </p:txBody>
      </p:sp>
      <p:sp>
        <p:nvSpPr>
          <p:cNvPr id="57" name="Shape 57"/>
          <p:cNvSpPr/>
          <p:nvPr>
            <p:ph type="body" idx="1"/>
          </p:nvPr>
        </p:nvSpPr>
        <p:spPr>
          <a:xfrm>
            <a:off x="245533" y="2039936"/>
            <a:ext cx="8229601" cy="4818064"/>
          </a:xfrm>
          <a:prstGeom prst="rect">
            <a:avLst/>
          </a:prstGeom>
        </p:spPr>
        <p:txBody>
          <a:bodyPr/>
          <a:lstStyle>
            <a:lvl1pPr>
              <a:buFont typeface="Arial"/>
              <a:buChar char="•"/>
            </a:lvl1pPr>
            <a:lvl2pPr>
              <a:buFont typeface="Arial"/>
            </a:lvl2pPr>
            <a:lvl3pPr>
              <a:buFont typeface="Arial"/>
            </a:lvl3pPr>
            <a:lvl4pPr>
              <a:buFont typeface="Arial"/>
            </a:lvl4pPr>
            <a:lvl5pPr>
              <a:buFont typeface="Arial"/>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58" name="Shape 58"/>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60" name="Shape 60"/>
          <p:cNvSpPr/>
          <p:nvPr>
            <p:ph type="title"/>
          </p:nvPr>
        </p:nvSpPr>
        <p:spPr>
          <a:xfrm>
            <a:off x="6629400" y="0"/>
            <a:ext cx="2057400" cy="6782331"/>
          </a:xfrm>
          <a:prstGeom prst="rect">
            <a:avLst/>
          </a:prstGeom>
        </p:spPr>
        <p:txBody>
          <a:bodyPr anchor="ctr"/>
          <a:lstStyle/>
          <a:p>
            <a:pPr lvl="0">
              <a:defRPr b="0" sz="1800"/>
            </a:pPr>
            <a:r>
              <a:rPr b="1" sz="3200"/>
              <a:t>Title Text</a:t>
            </a:r>
          </a:p>
        </p:txBody>
      </p:sp>
      <p:sp>
        <p:nvSpPr>
          <p:cNvPr id="61" name="Shape 61"/>
          <p:cNvSpPr/>
          <p:nvPr>
            <p:ph type="body" idx="1"/>
          </p:nvPr>
        </p:nvSpPr>
        <p:spPr>
          <a:xfrm>
            <a:off x="457200" y="656167"/>
            <a:ext cx="6019800" cy="6201834"/>
          </a:xfrm>
          <a:prstGeom prst="rect">
            <a:avLst/>
          </a:prstGeom>
        </p:spPr>
        <p:txBody>
          <a:bodyPr/>
          <a:lstStyle>
            <a:lvl1pPr>
              <a:buFont typeface="Arial"/>
              <a:buChar char="•"/>
            </a:lvl1pPr>
            <a:lvl2pPr>
              <a:buFont typeface="Arial"/>
            </a:lvl2pPr>
            <a:lvl3pPr>
              <a:buFont typeface="Arial"/>
            </a:lvl3pPr>
            <a:lvl4pPr>
              <a:buFont typeface="Arial"/>
            </a:lvl4pPr>
            <a:lvl5pPr>
              <a:buFont typeface="Arial"/>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62" name="Shape 62"/>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Overview">
    <p:spTree>
      <p:nvGrpSpPr>
        <p:cNvPr id="1" name=""/>
        <p:cNvGrpSpPr/>
        <p:nvPr/>
      </p:nvGrpSpPr>
      <p:grpSpPr>
        <a:xfrm>
          <a:off x="0" y="0"/>
          <a:ext cx="0" cy="0"/>
          <a:chOff x="0" y="0"/>
          <a:chExt cx="0" cy="0"/>
        </a:xfrm>
      </p:grpSpPr>
      <p:sp>
        <p:nvSpPr>
          <p:cNvPr id="19" name="Shape 19"/>
          <p:cNvSpPr/>
          <p:nvPr>
            <p:ph type="title"/>
          </p:nvPr>
        </p:nvSpPr>
        <p:spPr>
          <a:xfrm>
            <a:off x="825500" y="581544"/>
            <a:ext cx="7861300" cy="1090623"/>
          </a:xfrm>
          <a:prstGeom prst="rect">
            <a:avLst/>
          </a:prstGeom>
        </p:spPr>
        <p:txBody>
          <a:bodyPr/>
          <a:lstStyle/>
          <a:p>
            <a:pPr lvl="0">
              <a:defRPr b="0" sz="1800"/>
            </a:pPr>
            <a:r>
              <a:rPr b="1" sz="3200"/>
              <a:t>Title Text</a:t>
            </a:r>
          </a:p>
        </p:txBody>
      </p:sp>
      <p:sp>
        <p:nvSpPr>
          <p:cNvPr id="20" name="Shape 20"/>
          <p:cNvSpPr/>
          <p:nvPr>
            <p:ph type="sldNum" sz="quarter" idx="2"/>
          </p:nvPr>
        </p:nvSpPr>
        <p:spPr>
          <a:prstGeom prst="rect">
            <a:avLst/>
          </a:prstGeom>
        </p:spPr>
        <p:txBody>
          <a:bodyPr/>
          <a:lstStyle/>
          <a:p>
            <a:pPr lvl="0"/>
            <a:fld id="{86CB4B4D-7CA3-9044-876B-883B54F8677D}" type="slidenum"/>
          </a:p>
        </p:txBody>
      </p:sp>
      <p:sp>
        <p:nvSpPr>
          <p:cNvPr id="21" name="Shape 21"/>
          <p:cNvSpPr/>
          <p:nvPr>
            <p:ph type="body" idx="1"/>
          </p:nvPr>
        </p:nvSpPr>
        <p:spPr>
          <a:xfrm>
            <a:off x="825500" y="1672166"/>
            <a:ext cx="7861300" cy="5185834"/>
          </a:xfrm>
          <a:prstGeom prst="rect">
            <a:avLst/>
          </a:prstGeom>
        </p:spPr>
        <p:txBody>
          <a:bodyPr/>
          <a:lstStyle>
            <a:lvl1pPr>
              <a:buBlip>
                <a:blip r:embed="rId2"/>
              </a:buBlip>
            </a:lvl1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About the speaker">
    <p:spTree>
      <p:nvGrpSpPr>
        <p:cNvPr id="1" name=""/>
        <p:cNvGrpSpPr/>
        <p:nvPr/>
      </p:nvGrpSpPr>
      <p:grpSpPr>
        <a:xfrm>
          <a:off x="0" y="0"/>
          <a:ext cx="0" cy="0"/>
          <a:chOff x="0" y="0"/>
          <a:chExt cx="0" cy="0"/>
        </a:xfrm>
      </p:grpSpPr>
      <p:sp>
        <p:nvSpPr>
          <p:cNvPr id="23" name="Shape 23"/>
          <p:cNvSpPr/>
          <p:nvPr>
            <p:ph type="title"/>
          </p:nvPr>
        </p:nvSpPr>
        <p:spPr>
          <a:prstGeom prst="rect">
            <a:avLst/>
          </a:prstGeom>
        </p:spPr>
        <p:txBody>
          <a:bodyPr/>
          <a:lstStyle/>
          <a:p>
            <a:pPr lvl="0">
              <a:defRPr b="0" sz="1800"/>
            </a:pPr>
            <a:r>
              <a:rPr b="1" sz="3200"/>
              <a:t>Title Text</a:t>
            </a:r>
          </a:p>
        </p:txBody>
      </p:sp>
      <p:sp>
        <p:nvSpPr>
          <p:cNvPr id="24" name="Shape 24"/>
          <p:cNvSpPr/>
          <p:nvPr>
            <p:ph type="sldNum" sz="quarter" idx="2"/>
          </p:nvPr>
        </p:nvSpPr>
        <p:spPr>
          <a:prstGeom prst="rect">
            <a:avLst/>
          </a:prstGeom>
        </p:spPr>
        <p:txBody>
          <a:bodyPr/>
          <a:lstStyle/>
          <a:p>
            <a:pPr lvl="0"/>
            <a:fld id="{86CB4B4D-7CA3-9044-876B-883B54F8677D}" type="slidenum"/>
          </a:p>
        </p:txBody>
      </p:sp>
      <p:sp>
        <p:nvSpPr>
          <p:cNvPr id="25" name="Shape 25"/>
          <p:cNvSpPr/>
          <p:nvPr>
            <p:ph type="body" idx="1"/>
          </p:nvPr>
        </p:nvSpPr>
        <p:spPr>
          <a:prstGeom prst="rect">
            <a:avLst/>
          </a:prstGeom>
        </p:spPr>
        <p:txBody>
          <a:bodyPr/>
          <a:lstStyle>
            <a:lvl1pPr>
              <a:buBlip>
                <a:blip r:embed="rId2"/>
              </a:buBlip>
            </a:lvl1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7" name="Shape 27"/>
          <p:cNvSpPr/>
          <p:nvPr>
            <p:ph type="title"/>
          </p:nvPr>
        </p:nvSpPr>
        <p:spPr>
          <a:xfrm>
            <a:off x="245533" y="266153"/>
            <a:ext cx="8441267" cy="1773784"/>
          </a:xfrm>
          <a:prstGeom prst="rect">
            <a:avLst/>
          </a:prstGeom>
        </p:spPr>
        <p:txBody>
          <a:bodyPr anchor="ctr"/>
          <a:lstStyle/>
          <a:p>
            <a:pPr lvl="0">
              <a:defRPr b="0" sz="1800"/>
            </a:pPr>
            <a:r>
              <a:rPr b="1" sz="3200"/>
              <a:t>Title Text</a:t>
            </a:r>
          </a:p>
        </p:txBody>
      </p:sp>
      <p:sp>
        <p:nvSpPr>
          <p:cNvPr id="28" name="Shape 28"/>
          <p:cNvSpPr/>
          <p:nvPr>
            <p:ph type="body" idx="1"/>
          </p:nvPr>
        </p:nvSpPr>
        <p:spPr>
          <a:xfrm>
            <a:off x="245533" y="2039936"/>
            <a:ext cx="8229601" cy="4818064"/>
          </a:xfrm>
          <a:prstGeom prst="rect">
            <a:avLst/>
          </a:prstGeom>
        </p:spPr>
        <p:txBody>
          <a:bodyPr/>
          <a:lstStyle>
            <a:lvl1pPr>
              <a:buFont typeface="Arial"/>
              <a:buChar char="•"/>
            </a:lvl1pPr>
            <a:lvl2pPr>
              <a:buFont typeface="Arial"/>
            </a:lvl2pPr>
            <a:lvl3pPr>
              <a:buFont typeface="Arial"/>
            </a:lvl3pPr>
            <a:lvl4pPr>
              <a:buFont typeface="Arial"/>
            </a:lvl4pPr>
            <a:lvl5pPr>
              <a:buFont typeface="Arial"/>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29" name="Shape 2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31" name="Shape 31"/>
          <p:cNvSpPr/>
          <p:nvPr>
            <p:ph type="title"/>
          </p:nvPr>
        </p:nvSpPr>
        <p:spPr>
          <a:xfrm>
            <a:off x="722312" y="4406900"/>
            <a:ext cx="7772401" cy="1362075"/>
          </a:xfrm>
          <a:prstGeom prst="rect">
            <a:avLst/>
          </a:prstGeom>
        </p:spPr>
        <p:txBody>
          <a:bodyPr/>
          <a:lstStyle>
            <a:lvl1pPr>
              <a:defRPr cap="all" sz="4000"/>
            </a:lvl1pPr>
          </a:lstStyle>
          <a:p>
            <a:pPr lvl="0">
              <a:defRPr b="0" cap="none" sz="1800"/>
            </a:pPr>
            <a:r>
              <a:rPr b="1" cap="all" sz="4000"/>
              <a:t>Title Text</a:t>
            </a:r>
          </a:p>
        </p:txBody>
      </p:sp>
      <p:sp>
        <p:nvSpPr>
          <p:cNvPr id="32" name="Shape 32"/>
          <p:cNvSpPr/>
          <p:nvPr>
            <p:ph type="body" idx="1"/>
          </p:nvPr>
        </p:nvSpPr>
        <p:spPr>
          <a:xfrm>
            <a:off x="722312" y="2906713"/>
            <a:ext cx="7772401" cy="1500188"/>
          </a:xfrm>
          <a:prstGeom prst="rect">
            <a:avLst/>
          </a:prstGeom>
        </p:spPr>
        <p:txBody>
          <a:bodyPr anchor="b"/>
          <a:lstStyle>
            <a:lvl1pPr marL="0" indent="0">
              <a:spcBef>
                <a:spcPts val="400"/>
              </a:spcBef>
              <a:buSzTx/>
              <a:buNone/>
              <a:defRPr sz="2000">
                <a:solidFill>
                  <a:srgbClr val="888888"/>
                </a:solidFill>
              </a:defRPr>
            </a:lvl1pPr>
            <a:lvl2pPr marL="0" indent="457200">
              <a:spcBef>
                <a:spcPts val="400"/>
              </a:spcBef>
              <a:buSzTx/>
              <a:buNone/>
              <a:defRPr sz="2000">
                <a:solidFill>
                  <a:srgbClr val="888888"/>
                </a:solidFill>
              </a:defRPr>
            </a:lvl2pPr>
            <a:lvl3pPr marL="0" indent="914400">
              <a:spcBef>
                <a:spcPts val="400"/>
              </a:spcBef>
              <a:buSzTx/>
              <a:buNone/>
              <a:defRPr sz="2000">
                <a:solidFill>
                  <a:srgbClr val="888888"/>
                </a:solidFill>
              </a:defRPr>
            </a:lvl3pPr>
            <a:lvl4pPr marL="0" indent="1371600">
              <a:spcBef>
                <a:spcPts val="400"/>
              </a:spcBef>
              <a:buSzTx/>
              <a:buNone/>
              <a:defRPr sz="2000">
                <a:solidFill>
                  <a:srgbClr val="888888"/>
                </a:solidFill>
              </a:defRPr>
            </a:lvl4pPr>
            <a:lvl5pPr marL="0" indent="1828800">
              <a:spcBef>
                <a:spcPts val="400"/>
              </a:spcBef>
              <a:buSzTx/>
              <a:buNone/>
              <a:defRPr sz="2000">
                <a:solidFill>
                  <a:srgbClr val="888888"/>
                </a:solidFill>
              </a:defRPr>
            </a:lvl5pPr>
          </a:lstStyle>
          <a:p>
            <a:pPr lvl="0">
              <a:defRPr sz="1800">
                <a:solidFill>
                  <a:srgbClr val="000000"/>
                </a:solidFill>
              </a:defRPr>
            </a:pPr>
            <a:r>
              <a:rPr sz="2000">
                <a:solidFill>
                  <a:srgbClr val="888888"/>
                </a:solidFill>
              </a:rPr>
              <a:t>Body Level One</a:t>
            </a:r>
            <a:endParaRPr sz="2000">
              <a:solidFill>
                <a:srgbClr val="888888"/>
              </a:solidFill>
            </a:endParaRPr>
          </a:p>
          <a:p>
            <a:pPr lvl="1">
              <a:defRPr sz="1800">
                <a:solidFill>
                  <a:srgbClr val="000000"/>
                </a:solidFill>
              </a:defRPr>
            </a:pPr>
            <a:r>
              <a:rPr sz="2000">
                <a:solidFill>
                  <a:srgbClr val="888888"/>
                </a:solidFill>
              </a:rPr>
              <a:t>Body Level Two</a:t>
            </a:r>
            <a:endParaRPr sz="2000">
              <a:solidFill>
                <a:srgbClr val="888888"/>
              </a:solidFill>
            </a:endParaRPr>
          </a:p>
          <a:p>
            <a:pPr lvl="2">
              <a:defRPr sz="1800">
                <a:solidFill>
                  <a:srgbClr val="000000"/>
                </a:solidFill>
              </a:defRPr>
            </a:pPr>
            <a:r>
              <a:rPr sz="2000">
                <a:solidFill>
                  <a:srgbClr val="888888"/>
                </a:solidFill>
              </a:rPr>
              <a:t>Body Level Three</a:t>
            </a:r>
            <a:endParaRPr sz="2000">
              <a:solidFill>
                <a:srgbClr val="888888"/>
              </a:solidFill>
            </a:endParaRPr>
          </a:p>
          <a:p>
            <a:pPr lvl="3">
              <a:defRPr sz="1800">
                <a:solidFill>
                  <a:srgbClr val="000000"/>
                </a:solidFill>
              </a:defRPr>
            </a:pPr>
            <a:r>
              <a:rPr sz="2000">
                <a:solidFill>
                  <a:srgbClr val="888888"/>
                </a:solidFill>
              </a:rPr>
              <a:t>Body Level Four</a:t>
            </a:r>
            <a:endParaRPr sz="2000">
              <a:solidFill>
                <a:srgbClr val="888888"/>
              </a:solidFill>
            </a:endParaRPr>
          </a:p>
          <a:p>
            <a:pPr lvl="4">
              <a:defRPr sz="1800">
                <a:solidFill>
                  <a:srgbClr val="000000"/>
                </a:solidFill>
              </a:defRPr>
            </a:pPr>
            <a:r>
              <a:rPr sz="2000">
                <a:solidFill>
                  <a:srgbClr val="888888"/>
                </a:solidFill>
              </a:rPr>
              <a:t>Body Level Five</a:t>
            </a:r>
          </a:p>
        </p:txBody>
      </p:sp>
      <p:sp>
        <p:nvSpPr>
          <p:cNvPr id="33" name="Shape 3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5" name="Shape 35"/>
          <p:cNvSpPr/>
          <p:nvPr>
            <p:ph type="title"/>
          </p:nvPr>
        </p:nvSpPr>
        <p:spPr>
          <a:xfrm>
            <a:off x="457200" y="581544"/>
            <a:ext cx="8229600" cy="1143001"/>
          </a:xfrm>
          <a:prstGeom prst="rect">
            <a:avLst/>
          </a:prstGeom>
        </p:spPr>
        <p:txBody>
          <a:bodyPr anchor="ctr"/>
          <a:lstStyle/>
          <a:p>
            <a:pPr lvl="0">
              <a:defRPr b="0" sz="1800"/>
            </a:pPr>
            <a:r>
              <a:rPr b="1" sz="3200"/>
              <a:t>Title Text</a:t>
            </a:r>
          </a:p>
        </p:txBody>
      </p:sp>
      <p:sp>
        <p:nvSpPr>
          <p:cNvPr id="36" name="Shape 36"/>
          <p:cNvSpPr/>
          <p:nvPr>
            <p:ph type="body" idx="1"/>
          </p:nvPr>
        </p:nvSpPr>
        <p:spPr>
          <a:xfrm>
            <a:off x="457200" y="1600200"/>
            <a:ext cx="4038600" cy="4525963"/>
          </a:xfrm>
          <a:prstGeom prst="rect">
            <a:avLst/>
          </a:prstGeom>
        </p:spPr>
        <p:txBody>
          <a:bodyPr/>
          <a:lstStyle>
            <a:lvl1pPr>
              <a:buFont typeface="Arial"/>
              <a:buChar char="•"/>
            </a:lvl1pPr>
            <a:lvl2pPr>
              <a:buFont typeface="Arial"/>
            </a:lvl2pPr>
            <a:lvl3pPr>
              <a:buFont typeface="Arial"/>
            </a:lvl3pPr>
            <a:lvl4pPr>
              <a:buFont typeface="Arial"/>
            </a:lvl4pPr>
            <a:lvl5pPr>
              <a:buFont typeface="Arial"/>
            </a:lvl5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
        <p:nvSpPr>
          <p:cNvPr id="37" name="Shape 37"/>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39" name="Shape 39"/>
          <p:cNvSpPr/>
          <p:nvPr>
            <p:ph type="title"/>
          </p:nvPr>
        </p:nvSpPr>
        <p:spPr>
          <a:xfrm>
            <a:off x="457200" y="581544"/>
            <a:ext cx="8229600" cy="1143001"/>
          </a:xfrm>
          <a:prstGeom prst="rect">
            <a:avLst/>
          </a:prstGeom>
        </p:spPr>
        <p:txBody>
          <a:bodyPr anchor="ctr"/>
          <a:lstStyle/>
          <a:p>
            <a:pPr lvl="0">
              <a:defRPr b="0" sz="1800"/>
            </a:pPr>
            <a:r>
              <a:rPr b="1" sz="3200"/>
              <a:t>Title Text</a:t>
            </a:r>
          </a:p>
        </p:txBody>
      </p:sp>
      <p:sp>
        <p:nvSpPr>
          <p:cNvPr id="40" name="Shape 40"/>
          <p:cNvSpPr/>
          <p:nvPr>
            <p:ph type="body" idx="1"/>
          </p:nvPr>
        </p:nvSpPr>
        <p:spPr>
          <a:xfrm>
            <a:off x="457200" y="1535112"/>
            <a:ext cx="4040188" cy="639763"/>
          </a:xfrm>
          <a:prstGeom prst="rect">
            <a:avLst/>
          </a:prstGeom>
        </p:spPr>
        <p:txBody>
          <a:bodyPr anchor="b"/>
          <a:lstStyle>
            <a:lvl1pPr marL="0" indent="0">
              <a:spcBef>
                <a:spcPts val="500"/>
              </a:spcBef>
              <a:buSzTx/>
              <a:buNone/>
              <a:defRPr b="1" sz="2400"/>
            </a:lvl1pPr>
            <a:lvl2pPr marL="0" indent="457200">
              <a:spcBef>
                <a:spcPts val="500"/>
              </a:spcBef>
              <a:buSzTx/>
              <a:buNone/>
              <a:defRPr b="1" sz="2400"/>
            </a:lvl2pPr>
            <a:lvl3pPr marL="0" indent="914400">
              <a:spcBef>
                <a:spcPts val="500"/>
              </a:spcBef>
              <a:buSzTx/>
              <a:buNone/>
              <a:defRPr b="1" sz="2400"/>
            </a:lvl3pPr>
            <a:lvl4pPr marL="0" indent="1371600">
              <a:spcBef>
                <a:spcPts val="500"/>
              </a:spcBef>
              <a:buSzTx/>
              <a:buNone/>
              <a:defRPr b="1" sz="2400"/>
            </a:lvl4pPr>
            <a:lvl5pPr marL="0" indent="1828800">
              <a:spcBef>
                <a:spcPts val="500"/>
              </a:spcBef>
              <a:buSzTx/>
              <a:buNone/>
              <a:defRPr b="1" sz="2400"/>
            </a:lvl5pPr>
          </a:lstStyle>
          <a:p>
            <a:pPr lvl="0">
              <a:defRPr b="0" sz="1800"/>
            </a:pPr>
            <a:r>
              <a:rPr b="1" sz="2400"/>
              <a:t>Body Level One</a:t>
            </a:r>
            <a:endParaRPr b="1" sz="2400"/>
          </a:p>
          <a:p>
            <a:pPr lvl="1">
              <a:defRPr b="0" sz="1800"/>
            </a:pPr>
            <a:r>
              <a:rPr b="1" sz="2400"/>
              <a:t>Body Level Two</a:t>
            </a:r>
            <a:endParaRPr b="1" sz="2400"/>
          </a:p>
          <a:p>
            <a:pPr lvl="2">
              <a:defRPr b="0" sz="1800"/>
            </a:pPr>
            <a:r>
              <a:rPr b="1" sz="2400"/>
              <a:t>Body Level Three</a:t>
            </a:r>
            <a:endParaRPr b="1" sz="2400"/>
          </a:p>
          <a:p>
            <a:pPr lvl="3">
              <a:defRPr b="0" sz="1800"/>
            </a:pPr>
            <a:r>
              <a:rPr b="1" sz="2400"/>
              <a:t>Body Level Four</a:t>
            </a:r>
            <a:endParaRPr b="1" sz="2400"/>
          </a:p>
          <a:p>
            <a:pPr lvl="4">
              <a:defRPr b="0" sz="1800"/>
            </a:pPr>
            <a:r>
              <a:rPr b="1" sz="2400"/>
              <a:t>Body Level Five</a:t>
            </a:r>
          </a:p>
        </p:txBody>
      </p:sp>
      <p:sp>
        <p:nvSpPr>
          <p:cNvPr id="41" name="Shape 41"/>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43" name="Shape 43"/>
          <p:cNvSpPr/>
          <p:nvPr>
            <p:ph type="title"/>
          </p:nvPr>
        </p:nvSpPr>
        <p:spPr>
          <a:xfrm>
            <a:off x="457200" y="581544"/>
            <a:ext cx="8229600" cy="1143001"/>
          </a:xfrm>
          <a:prstGeom prst="rect">
            <a:avLst/>
          </a:prstGeom>
        </p:spPr>
        <p:txBody>
          <a:bodyPr anchor="ctr"/>
          <a:lstStyle/>
          <a:p>
            <a:pPr lvl="0">
              <a:defRPr b="0" sz="1800"/>
            </a:pPr>
            <a:r>
              <a:rPr b="1" sz="3200"/>
              <a:t>Title Text</a:t>
            </a:r>
          </a:p>
        </p:txBody>
      </p:sp>
      <p:sp>
        <p:nvSpPr>
          <p:cNvPr id="44" name="Shape 44"/>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1.png" descr="logo.png"/>
          <p:cNvPicPr/>
          <p:nvPr/>
        </p:nvPicPr>
        <p:blipFill>
          <a:blip r:embed="rId2">
            <a:extLst/>
          </a:blip>
          <a:stretch>
            <a:fillRect/>
          </a:stretch>
        </p:blipFill>
        <p:spPr>
          <a:xfrm>
            <a:off x="7353309" y="581544"/>
            <a:ext cx="1430870" cy="1974601"/>
          </a:xfrm>
          <a:prstGeom prst="rect">
            <a:avLst/>
          </a:prstGeom>
          <a:ln w="12700">
            <a:miter lim="400000"/>
          </a:ln>
        </p:spPr>
      </p:pic>
      <p:sp>
        <p:nvSpPr>
          <p:cNvPr id="3" name="Shape 3"/>
          <p:cNvSpPr/>
          <p:nvPr/>
        </p:nvSpPr>
        <p:spPr>
          <a:xfrm>
            <a:off x="0" y="0"/>
            <a:ext cx="9144000" cy="397765"/>
          </a:xfrm>
          <a:prstGeom prst="rect">
            <a:avLst/>
          </a:prstGeom>
          <a:gradFill>
            <a:gsLst>
              <a:gs pos="0">
                <a:srgbClr val="000000"/>
              </a:gs>
              <a:gs pos="100000">
                <a:srgbClr val="808080"/>
              </a:gs>
            </a:gsLst>
            <a:lin ang="5400000"/>
          </a:gradFill>
          <a:ln w="12700">
            <a:miter lim="400000"/>
          </a:ln>
          <a:extLst>
            <a:ext uri="{C572A759-6A51-4108-AA02-DFA0A04FC94B}">
              <ma14:wrappingTextBoxFlag xmlns:ma14="http://schemas.microsoft.com/office/mac/drawingml/2011/main" val="1"/>
            </a:ext>
          </a:extLst>
        </p:spPr>
        <p:txBody>
          <a:bodyPr lIns="27432" tIns="27432" rIns="27432" bIns="27432">
            <a:spAutoFit/>
          </a:bodyPr>
          <a:lstStyle/>
          <a:p>
            <a:pPr lvl="0"/>
            <a:r>
              <a:rPr sz="2400">
                <a:solidFill>
                  <a:srgbClr val="FFFFFF"/>
                </a:solidFill>
                <a:effectLst>
                  <a:outerShdw sx="100000" sy="100000" kx="0" ky="0" algn="b" rotWithShape="0" blurRad="63500" dist="200025" dir="15000000">
                    <a:srgbClr val="000000">
                      <a:alpha val="32000"/>
                    </a:srgbClr>
                  </a:outerShdw>
                </a:effectLst>
                <a:latin typeface="Georgia Bold"/>
                <a:ea typeface="Georgia Bold"/>
                <a:cs typeface="Georgia Bold"/>
                <a:sym typeface="Georgia Bold"/>
              </a:rPr>
              <a:t>     </a:t>
            </a:r>
            <a:r>
              <a:rPr sz="2000">
                <a:solidFill>
                  <a:srgbClr val="FFFFFF"/>
                </a:solidFill>
                <a:effectLst>
                  <a:outerShdw sx="100000" sy="100000" kx="0" ky="0" algn="b" rotWithShape="0" blurRad="63500" dist="200025" dir="15000000">
                    <a:srgbClr val="000000">
                      <a:alpha val="32000"/>
                    </a:srgbClr>
                  </a:outerShdw>
                </a:effectLst>
                <a:latin typeface="Georgia Bold"/>
                <a:ea typeface="Georgia Bold"/>
                <a:cs typeface="Georgia Bold"/>
                <a:sym typeface="Georgia Bold"/>
              </a:rPr>
              <a:t>Jenkins User Conference San Francisco</a:t>
            </a:r>
          </a:p>
        </p:txBody>
      </p:sp>
      <p:sp>
        <p:nvSpPr>
          <p:cNvPr id="4" name="Shape 4"/>
          <p:cNvSpPr/>
          <p:nvPr/>
        </p:nvSpPr>
        <p:spPr>
          <a:xfrm flipV="1">
            <a:off x="0" y="415945"/>
            <a:ext cx="9144000" cy="45721"/>
          </a:xfrm>
          <a:prstGeom prst="rect">
            <a:avLst/>
          </a:prstGeom>
          <a:solidFill>
            <a:srgbClr val="D33833"/>
          </a:solidFill>
          <a:ln w="12700">
            <a:miter lim="400000"/>
          </a:ln>
        </p:spPr>
        <p:txBody>
          <a:bodyPr lIns="0" tIns="0" rIns="0" bIns="0" anchor="ctr"/>
          <a:lstStyle/>
          <a:p>
            <a:pPr lvl="0" algn="ctr">
              <a:defRPr baseline="30000">
                <a:solidFill>
                  <a:srgbClr val="FFFFFF"/>
                </a:solidFill>
              </a:defRPr>
            </a:pPr>
          </a:p>
        </p:txBody>
      </p:sp>
      <p:sp>
        <p:nvSpPr>
          <p:cNvPr id="5" name="Shape 5"/>
          <p:cNvSpPr/>
          <p:nvPr/>
        </p:nvSpPr>
        <p:spPr>
          <a:xfrm>
            <a:off x="6889408" y="87724"/>
            <a:ext cx="1797392" cy="28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i="1" sz="1200">
                <a:solidFill>
                  <a:srgbClr val="FFFFFF"/>
                </a:solidFill>
                <a:effectLst>
                  <a:outerShdw sx="100000" sy="100000" kx="0" ky="0" algn="b" rotWithShape="0" blurRad="63500" dist="200025" dir="15000000">
                    <a:srgbClr val="000000">
                      <a:alpha val="32000"/>
                    </a:srgbClr>
                  </a:outerShdw>
                </a:effectLst>
              </a:defRPr>
            </a:lvl1pPr>
          </a:lstStyle>
          <a:p>
            <a:pPr lvl="0">
              <a:defRPr b="0" i="0" sz="1800">
                <a:solidFill>
                  <a:srgbClr val="000000"/>
                </a:solidFill>
                <a:effectLst/>
              </a:defRPr>
            </a:pPr>
            <a:r>
              <a:rPr b="1" i="1" sz="1200">
                <a:solidFill>
                  <a:srgbClr val="FFFFFF"/>
                </a:solidFill>
                <a:effectLst>
                  <a:outerShdw sx="100000" sy="100000" kx="0" ky="0" algn="b" rotWithShape="0" blurRad="63500" dist="200025" dir="15000000">
                    <a:srgbClr val="000000">
                      <a:alpha val="32000"/>
                    </a:srgbClr>
                  </a:outerShdw>
                </a:effectLst>
              </a:rPr>
              <a:t>#jenkinsconf      </a:t>
            </a:r>
          </a:p>
        </p:txBody>
      </p:sp>
      <p:sp>
        <p:nvSpPr>
          <p:cNvPr id="6" name="Shape 6"/>
          <p:cNvSpPr/>
          <p:nvPr>
            <p:ph type="title"/>
          </p:nvPr>
        </p:nvSpPr>
        <p:spPr>
          <a:xfrm>
            <a:off x="825500" y="581544"/>
            <a:ext cx="7861300" cy="84720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b="0" sz="1800"/>
            </a:pPr>
            <a:r>
              <a:rPr b="1" sz="3200"/>
              <a:t>Title Text</a:t>
            </a:r>
          </a:p>
        </p:txBody>
      </p:sp>
      <p:sp>
        <p:nvSpPr>
          <p:cNvPr id="7" name="Shape 7"/>
          <p:cNvSpPr/>
          <p:nvPr>
            <p:ph type="sldNum" sz="quarter" idx="2"/>
          </p:nvPr>
        </p:nvSpPr>
        <p:spPr>
          <a:xfrm>
            <a:off x="6553200" y="6397942"/>
            <a:ext cx="2133600" cy="2819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p>
        </p:txBody>
      </p:sp>
      <p:sp>
        <p:nvSpPr>
          <p:cNvPr id="8" name="Shape 8"/>
          <p:cNvSpPr/>
          <p:nvPr>
            <p:ph type="body" idx="1"/>
          </p:nvPr>
        </p:nvSpPr>
        <p:spPr>
          <a:xfrm>
            <a:off x="825500" y="1428750"/>
            <a:ext cx="7861300" cy="54292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buBlip>
                <a:blip r:embed="rId3"/>
              </a:buBlip>
            </a:lvl1pPr>
          </a:lstStyle>
          <a:p>
            <a:pPr lvl="0">
              <a:defRPr sz="1800"/>
            </a:pPr>
            <a:r>
              <a:rPr sz="2800"/>
              <a:t>Body Level One</a:t>
            </a:r>
            <a:endParaRPr sz="2800"/>
          </a:p>
          <a:p>
            <a:pPr lvl="1">
              <a:defRPr sz="1800"/>
            </a:pPr>
            <a:r>
              <a:rPr sz="2800"/>
              <a:t>Body Level Two</a:t>
            </a:r>
            <a:endParaRPr sz="2800"/>
          </a:p>
          <a:p>
            <a:pPr lvl="2">
              <a:defRPr sz="1800"/>
            </a:pPr>
            <a:r>
              <a:rPr sz="2800"/>
              <a:t>Body Level Three</a:t>
            </a:r>
            <a:endParaRPr sz="2800"/>
          </a:p>
          <a:p>
            <a:pPr lvl="3">
              <a:defRPr sz="1800"/>
            </a:pPr>
            <a:r>
              <a:rPr sz="2800"/>
              <a:t>Body Level Four</a:t>
            </a:r>
            <a:endParaRPr sz="2800"/>
          </a:p>
          <a:p>
            <a:pPr lvl="4">
              <a:defRPr sz="1800"/>
            </a:pPr>
            <a:r>
              <a:rPr sz="2800"/>
              <a:t>Body Level Five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transition spd="med" advClick="1"/>
  <p:txStyles>
    <p:titleStyle>
      <a:lvl1pPr defTabSz="457200">
        <a:defRPr b="1" sz="3200">
          <a:latin typeface="Century Gothic"/>
          <a:ea typeface="Century Gothic"/>
          <a:cs typeface="Century Gothic"/>
          <a:sym typeface="Century Gothic"/>
        </a:defRPr>
      </a:lvl1pPr>
      <a:lvl2pPr defTabSz="457200">
        <a:defRPr b="1" sz="3200">
          <a:latin typeface="Century Gothic"/>
          <a:ea typeface="Century Gothic"/>
          <a:cs typeface="Century Gothic"/>
          <a:sym typeface="Century Gothic"/>
        </a:defRPr>
      </a:lvl2pPr>
      <a:lvl3pPr defTabSz="457200">
        <a:defRPr b="1" sz="3200">
          <a:latin typeface="Century Gothic"/>
          <a:ea typeface="Century Gothic"/>
          <a:cs typeface="Century Gothic"/>
          <a:sym typeface="Century Gothic"/>
        </a:defRPr>
      </a:lvl3pPr>
      <a:lvl4pPr defTabSz="457200">
        <a:defRPr b="1" sz="3200">
          <a:latin typeface="Century Gothic"/>
          <a:ea typeface="Century Gothic"/>
          <a:cs typeface="Century Gothic"/>
          <a:sym typeface="Century Gothic"/>
        </a:defRPr>
      </a:lvl4pPr>
      <a:lvl5pPr defTabSz="457200">
        <a:defRPr b="1" sz="3200">
          <a:latin typeface="Century Gothic"/>
          <a:ea typeface="Century Gothic"/>
          <a:cs typeface="Century Gothic"/>
          <a:sym typeface="Century Gothic"/>
        </a:defRPr>
      </a:lvl5pPr>
      <a:lvl6pPr defTabSz="457200">
        <a:defRPr b="1" sz="3200">
          <a:latin typeface="Century Gothic"/>
          <a:ea typeface="Century Gothic"/>
          <a:cs typeface="Century Gothic"/>
          <a:sym typeface="Century Gothic"/>
        </a:defRPr>
      </a:lvl6pPr>
      <a:lvl7pPr defTabSz="457200">
        <a:defRPr b="1" sz="3200">
          <a:latin typeface="Century Gothic"/>
          <a:ea typeface="Century Gothic"/>
          <a:cs typeface="Century Gothic"/>
          <a:sym typeface="Century Gothic"/>
        </a:defRPr>
      </a:lvl7pPr>
      <a:lvl8pPr defTabSz="457200">
        <a:defRPr b="1" sz="3200">
          <a:latin typeface="Century Gothic"/>
          <a:ea typeface="Century Gothic"/>
          <a:cs typeface="Century Gothic"/>
          <a:sym typeface="Century Gothic"/>
        </a:defRPr>
      </a:lvl8pPr>
      <a:lvl9pPr defTabSz="457200">
        <a:defRPr b="1" sz="3200">
          <a:latin typeface="Century Gothic"/>
          <a:ea typeface="Century Gothic"/>
          <a:cs typeface="Century Gothic"/>
          <a:sym typeface="Century Gothic"/>
        </a:defRPr>
      </a:lvl9pPr>
    </p:titleStyle>
    <p:bodyStyle>
      <a:lvl1pPr marL="342900" indent="-342900" defTabSz="457200">
        <a:spcBef>
          <a:spcPts val="600"/>
        </a:spcBef>
        <a:buSzPct val="100000"/>
        <a:buBlip>
          <a:blip r:embed="rId3"/>
        </a:buBlip>
        <a:defRPr sz="2800">
          <a:latin typeface="Century Gothic"/>
          <a:ea typeface="Century Gothic"/>
          <a:cs typeface="Century Gothic"/>
          <a:sym typeface="Century Gothic"/>
        </a:defRPr>
      </a:lvl1pPr>
      <a:lvl2pPr marL="790575" indent="-333375" defTabSz="457200">
        <a:spcBef>
          <a:spcPts val="600"/>
        </a:spcBef>
        <a:buSzPct val="100000"/>
        <a:buChar char="–"/>
        <a:defRPr sz="2800">
          <a:latin typeface="Century Gothic"/>
          <a:ea typeface="Century Gothic"/>
          <a:cs typeface="Century Gothic"/>
          <a:sym typeface="Century Gothic"/>
        </a:defRPr>
      </a:lvl2pPr>
      <a:lvl3pPr marL="1234439" indent="-320039" defTabSz="457200">
        <a:spcBef>
          <a:spcPts val="600"/>
        </a:spcBef>
        <a:buSzPct val="100000"/>
        <a:buChar char="•"/>
        <a:defRPr sz="2800">
          <a:latin typeface="Century Gothic"/>
          <a:ea typeface="Century Gothic"/>
          <a:cs typeface="Century Gothic"/>
          <a:sym typeface="Century Gothic"/>
        </a:defRPr>
      </a:lvl3pPr>
      <a:lvl4pPr marL="1727200" indent="-355600" defTabSz="457200">
        <a:spcBef>
          <a:spcPts val="600"/>
        </a:spcBef>
        <a:buSzPct val="100000"/>
        <a:buChar char="–"/>
        <a:defRPr sz="2800">
          <a:latin typeface="Century Gothic"/>
          <a:ea typeface="Century Gothic"/>
          <a:cs typeface="Century Gothic"/>
          <a:sym typeface="Century Gothic"/>
        </a:defRPr>
      </a:lvl4pPr>
      <a:lvl5pPr marL="2184400" indent="-355600" defTabSz="457200">
        <a:spcBef>
          <a:spcPts val="600"/>
        </a:spcBef>
        <a:buSzPct val="100000"/>
        <a:buChar char="»"/>
        <a:defRPr sz="2800">
          <a:latin typeface="Century Gothic"/>
          <a:ea typeface="Century Gothic"/>
          <a:cs typeface="Century Gothic"/>
          <a:sym typeface="Century Gothic"/>
        </a:defRPr>
      </a:lvl5pPr>
      <a:lvl6pPr marL="2606039" indent="-320039" defTabSz="457200">
        <a:spcBef>
          <a:spcPts val="600"/>
        </a:spcBef>
        <a:buSzPct val="100000"/>
        <a:buChar char="•"/>
        <a:defRPr sz="2800">
          <a:latin typeface="Century Gothic"/>
          <a:ea typeface="Century Gothic"/>
          <a:cs typeface="Century Gothic"/>
          <a:sym typeface="Century Gothic"/>
        </a:defRPr>
      </a:lvl6pPr>
      <a:lvl7pPr marL="3063239" indent="-320039" defTabSz="457200">
        <a:spcBef>
          <a:spcPts val="600"/>
        </a:spcBef>
        <a:buSzPct val="100000"/>
        <a:buChar char="•"/>
        <a:defRPr sz="2800">
          <a:latin typeface="Century Gothic"/>
          <a:ea typeface="Century Gothic"/>
          <a:cs typeface="Century Gothic"/>
          <a:sym typeface="Century Gothic"/>
        </a:defRPr>
      </a:lvl7pPr>
      <a:lvl8pPr marL="3520440" indent="-320040" defTabSz="457200">
        <a:spcBef>
          <a:spcPts val="600"/>
        </a:spcBef>
        <a:buSzPct val="100000"/>
        <a:buChar char="•"/>
        <a:defRPr sz="2800">
          <a:latin typeface="Century Gothic"/>
          <a:ea typeface="Century Gothic"/>
          <a:cs typeface="Century Gothic"/>
          <a:sym typeface="Century Gothic"/>
        </a:defRPr>
      </a:lvl8pPr>
      <a:lvl9pPr marL="3977640" indent="-320040" defTabSz="457200">
        <a:spcBef>
          <a:spcPts val="600"/>
        </a:spcBef>
        <a:buSzPct val="100000"/>
        <a:buChar char="•"/>
        <a:defRPr sz="2800">
          <a:latin typeface="Century Gothic"/>
          <a:ea typeface="Century Gothic"/>
          <a:cs typeface="Century Gothic"/>
          <a:sym typeface="Century Gothic"/>
        </a:defRPr>
      </a:lvl9pPr>
    </p:bodyStyle>
    <p:otherStyle>
      <a:lvl1pPr algn="r" defTabSz="457200">
        <a:defRPr sz="1200">
          <a:solidFill>
            <a:schemeClr val="tx1"/>
          </a:solidFill>
          <a:latin typeface="+mn-lt"/>
          <a:ea typeface="+mn-ea"/>
          <a:cs typeface="+mn-cs"/>
          <a:sym typeface="Century Gothic"/>
        </a:defRPr>
      </a:lvl1pPr>
      <a:lvl2pPr indent="457200" algn="r" defTabSz="457200">
        <a:defRPr sz="1200">
          <a:solidFill>
            <a:schemeClr val="tx1"/>
          </a:solidFill>
          <a:latin typeface="+mn-lt"/>
          <a:ea typeface="+mn-ea"/>
          <a:cs typeface="+mn-cs"/>
          <a:sym typeface="Century Gothic"/>
        </a:defRPr>
      </a:lvl2pPr>
      <a:lvl3pPr indent="914400" algn="r" defTabSz="457200">
        <a:defRPr sz="1200">
          <a:solidFill>
            <a:schemeClr val="tx1"/>
          </a:solidFill>
          <a:latin typeface="+mn-lt"/>
          <a:ea typeface="+mn-ea"/>
          <a:cs typeface="+mn-cs"/>
          <a:sym typeface="Century Gothic"/>
        </a:defRPr>
      </a:lvl3pPr>
      <a:lvl4pPr indent="1371600" algn="r" defTabSz="457200">
        <a:defRPr sz="1200">
          <a:solidFill>
            <a:schemeClr val="tx1"/>
          </a:solidFill>
          <a:latin typeface="+mn-lt"/>
          <a:ea typeface="+mn-ea"/>
          <a:cs typeface="+mn-cs"/>
          <a:sym typeface="Century Gothic"/>
        </a:defRPr>
      </a:lvl4pPr>
      <a:lvl5pPr indent="1828800" algn="r" defTabSz="457200">
        <a:defRPr sz="1200">
          <a:solidFill>
            <a:schemeClr val="tx1"/>
          </a:solidFill>
          <a:latin typeface="+mn-lt"/>
          <a:ea typeface="+mn-ea"/>
          <a:cs typeface="+mn-cs"/>
          <a:sym typeface="Century Gothic"/>
        </a:defRPr>
      </a:lvl5pPr>
      <a:lvl6pPr indent="2286000" algn="r" defTabSz="457200">
        <a:defRPr sz="1200">
          <a:solidFill>
            <a:schemeClr val="tx1"/>
          </a:solidFill>
          <a:latin typeface="+mn-lt"/>
          <a:ea typeface="+mn-ea"/>
          <a:cs typeface="+mn-cs"/>
          <a:sym typeface="Century Gothic"/>
        </a:defRPr>
      </a:lvl6pPr>
      <a:lvl7pPr indent="2743200" algn="r" defTabSz="457200">
        <a:defRPr sz="1200">
          <a:solidFill>
            <a:schemeClr val="tx1"/>
          </a:solidFill>
          <a:latin typeface="+mn-lt"/>
          <a:ea typeface="+mn-ea"/>
          <a:cs typeface="+mn-cs"/>
          <a:sym typeface="Century Gothic"/>
        </a:defRPr>
      </a:lvl7pPr>
      <a:lvl8pPr indent="3200400" algn="r" defTabSz="457200">
        <a:defRPr sz="1200">
          <a:solidFill>
            <a:schemeClr val="tx1"/>
          </a:solidFill>
          <a:latin typeface="+mn-lt"/>
          <a:ea typeface="+mn-ea"/>
          <a:cs typeface="+mn-cs"/>
          <a:sym typeface="Century Gothic"/>
        </a:defRPr>
      </a:lvl8pPr>
      <a:lvl9pPr indent="3657600" algn="r" defTabSz="457200">
        <a:defRPr sz="1200">
          <a:solidFill>
            <a:schemeClr val="tx1"/>
          </a:solidFill>
          <a:latin typeface="+mn-lt"/>
          <a:ea typeface="+mn-ea"/>
          <a:cs typeface="+mn-cs"/>
          <a:sym typeface="Century Gothic"/>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builds.apache.org" TargetMode="Externa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gif"/></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builds.apache.org" TargetMode="Externa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2.jpe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jpeg"/><Relationship Id="rId8" Type="http://schemas.openxmlformats.org/officeDocument/2006/relationships/image" Target="../media/image6.png"/><Relationship Id="rId9" Type="http://schemas.openxmlformats.org/officeDocument/2006/relationships/image" Target="../media/image4.jpeg"/><Relationship Id="rId10" Type="http://schemas.openxmlformats.org/officeDocument/2006/relationships/image" Target="../media/image7.png"/><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7" Type="http://schemas.openxmlformats.org/officeDocument/2006/relationships/image" Target="../media/image5.jpeg"/><Relationship Id="rId18" Type="http://schemas.openxmlformats.org/officeDocument/2006/relationships/image" Target="../media/image14.png"/><Relationship Id="rId19" Type="http://schemas.openxmlformats.org/officeDocument/2006/relationships/image" Target="../media/image1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st.github.com/abayer/527063a4519f205efc74"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 name="Shape 66"/>
          <p:cNvSpPr/>
          <p:nvPr>
            <p:ph type="title"/>
          </p:nvPr>
        </p:nvSpPr>
        <p:spPr>
          <a:xfrm>
            <a:off x="3124199" y="2305537"/>
            <a:ext cx="5492132" cy="927815"/>
          </a:xfrm>
          <a:prstGeom prst="rect">
            <a:avLst/>
          </a:prstGeom>
        </p:spPr>
        <p:txBody>
          <a:bodyPr/>
          <a:lstStyle/>
          <a:p>
            <a:pPr lvl="0" defTabSz="297179">
              <a:defRPr b="0" sz="1800"/>
            </a:pPr>
            <a:r>
              <a:rPr b="1" sz="2600"/>
              <a:t>Seven Habits of </a:t>
            </a:r>
            <a:endParaRPr b="1" sz="2600"/>
          </a:p>
          <a:p>
            <a:pPr lvl="0" defTabSz="297179">
              <a:defRPr b="0" sz="1800"/>
            </a:pPr>
            <a:r>
              <a:rPr b="1" sz="2600"/>
              <a:t>Highly Effective Jenkins Users</a:t>
            </a:r>
          </a:p>
        </p:txBody>
      </p:sp>
      <p:sp>
        <p:nvSpPr>
          <p:cNvPr id="67" name="Shape 67"/>
          <p:cNvSpPr/>
          <p:nvPr>
            <p:ph type="body" idx="1"/>
          </p:nvPr>
        </p:nvSpPr>
        <p:spPr>
          <a:xfrm>
            <a:off x="3124200" y="3634418"/>
            <a:ext cx="5306484" cy="1716370"/>
          </a:xfrm>
          <a:prstGeom prst="rect">
            <a:avLst/>
          </a:prstGeom>
        </p:spPr>
        <p:txBody>
          <a:bodyPr/>
          <a:lstStyle/>
          <a:p>
            <a:pPr lvl="0" defTabSz="438911">
              <a:spcBef>
                <a:spcPts val="400"/>
              </a:spcBef>
              <a:defRPr sz="1800"/>
            </a:pPr>
            <a:r>
              <a:rPr sz="1727"/>
              <a:t>Andrew Bayer</a:t>
            </a:r>
            <a:endParaRPr sz="1727"/>
          </a:p>
          <a:p>
            <a:pPr lvl="0" defTabSz="438911">
              <a:spcBef>
                <a:spcPts val="400"/>
              </a:spcBef>
              <a:defRPr sz="1800"/>
            </a:pPr>
            <a:r>
              <a:rPr sz="1727"/>
              <a:t>Build and Tools Architect, Cloudera</a:t>
            </a:r>
            <a:endParaRPr sz="1727"/>
          </a:p>
          <a:p>
            <a:pPr lvl="0" defTabSz="438911">
              <a:defRPr sz="1800"/>
            </a:pPr>
            <a:r>
              <a:rPr sz="1727"/>
              <a:t>Twitter: @abayer</a:t>
            </a:r>
            <a:endParaRPr sz="1727"/>
          </a:p>
          <a:p>
            <a:pPr lvl="0" defTabSz="438911">
              <a:defRPr sz="1800"/>
            </a:pPr>
            <a:endParaRPr sz="1727"/>
          </a:p>
          <a:p>
            <a:pPr lvl="0" defTabSz="438911">
              <a:spcBef>
                <a:spcPts val="400"/>
              </a:spcBef>
              <a:defRPr sz="1800"/>
            </a:pPr>
            <a:r>
              <a:rPr sz="1727"/>
              <a:t>October 23, 2014</a:t>
            </a:r>
          </a:p>
        </p:txBody>
      </p:sp>
      <p:sp>
        <p:nvSpPr>
          <p:cNvPr id="68" name="Shape 68"/>
          <p:cNvSpPr/>
          <p:nvPr/>
        </p:nvSpPr>
        <p:spPr>
          <a:xfrm>
            <a:off x="5912527" y="5916898"/>
            <a:ext cx="2742194" cy="612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0"/>
            <a:r>
              <a:rPr sz="3600">
                <a:effectLst>
                  <a:outerShdw sx="100000" sy="100000" kx="0" ky="0" algn="b" rotWithShape="0" blurRad="63500" dist="200025" dir="15000000">
                    <a:srgbClr val="000000">
                      <a:alpha val="32000"/>
                    </a:srgbClr>
                  </a:outerShdw>
                </a:effectLst>
                <a:latin typeface="Georgia"/>
                <a:ea typeface="Georgia"/>
                <a:cs typeface="Georgia"/>
                <a:sym typeface="Georgia"/>
              </a:rPr>
              <a:t>#</a:t>
            </a:r>
            <a:r>
              <a:rPr sz="3600">
                <a:latin typeface="Georgia"/>
                <a:ea typeface="Georgia"/>
                <a:cs typeface="Georgia"/>
                <a:sym typeface="Georgia"/>
              </a:rPr>
              <a:t>jenkinsconf</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0" presetID="1" grpId="1" fill="hold">
                                  <p:stCondLst>
                                    <p:cond delay="0"/>
                                  </p:stCondLst>
                                  <p:iterate type="el" backwards="0">
                                    <p:tmAbs val="0"/>
                                  </p:iterate>
                                  <p:childTnLst>
                                    <p:set>
                                      <p:cBhvr>
                                        <p:cTn id="6" fill="hold"/>
                                        <p:tgtEl>
                                          <p:spTgt spid="67">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67">
                                            <p:txEl>
                                              <p:pRg st="0" end="0"/>
                                            </p:txEl>
                                          </p:spTgt>
                                        </p:tgtEl>
                                        <p:attrNameLst>
                                          <p:attrName>style.visibility</p:attrName>
                                        </p:attrNameLst>
                                      </p:cBhvr>
                                      <p:to>
                                        <p:strVal val="visible"/>
                                      </p:to>
                                    </p:set>
                                  </p:childTnLst>
                                </p:cTn>
                              </p:par>
                            </p:childTnLst>
                          </p:cTn>
                        </p:par>
                        <p:par>
                          <p:cTn id="9" fill="hold">
                            <p:stCondLst>
                              <p:cond delay="0"/>
                            </p:stCondLst>
                            <p:childTnLst>
                              <p:par>
                                <p:cTn id="10" nodeType="afterEffect" presetClass="entr" presetSubtype="0" presetID="1" grpId="1" fill="hold">
                                  <p:stCondLst>
                                    <p:cond delay="0"/>
                                  </p:stCondLst>
                                  <p:iterate type="el" backwards="0">
                                    <p:tmAbs val="0"/>
                                  </p:iterate>
                                  <p:childTnLst>
                                    <p:set>
                                      <p:cBhvr>
                                        <p:cTn id="11" fill="hold"/>
                                        <p:tgtEl>
                                          <p:spTgt spid="67">
                                            <p:txEl>
                                              <p:pRg st="1" end="1"/>
                                            </p:txEl>
                                          </p:spTgt>
                                        </p:tgtEl>
                                        <p:attrNameLst>
                                          <p:attrName>style.visibility</p:attrName>
                                        </p:attrNameLst>
                                      </p:cBhvr>
                                      <p:to>
                                        <p:strVal val="visible"/>
                                      </p:to>
                                    </p:set>
                                  </p:childTnLst>
                                </p:cTn>
                              </p:par>
                            </p:childTnLst>
                          </p:cTn>
                        </p:par>
                        <p:par>
                          <p:cTn id="12" fill="hold">
                            <p:stCondLst>
                              <p:cond delay="0"/>
                            </p:stCondLst>
                            <p:childTnLst>
                              <p:par>
                                <p:cTn id="13" nodeType="afterEffect" presetClass="entr" presetSubtype="0" presetID="1" grpId="1" fill="hold">
                                  <p:stCondLst>
                                    <p:cond delay="0"/>
                                  </p:stCondLst>
                                  <p:iterate type="el" backwards="0">
                                    <p:tmAbs val="0"/>
                                  </p:iterate>
                                  <p:childTnLst>
                                    <p:set>
                                      <p:cBhvr>
                                        <p:cTn id="14" fill="hold"/>
                                        <p:tgtEl>
                                          <p:spTgt spid="67">
                                            <p:txEl>
                                              <p:pRg st="2" end="2"/>
                                            </p:txEl>
                                          </p:spTgt>
                                        </p:tgtEl>
                                        <p:attrNameLst>
                                          <p:attrName>style.visibility</p:attrName>
                                        </p:attrNameLst>
                                      </p:cBhvr>
                                      <p:to>
                                        <p:strVal val="visible"/>
                                      </p:to>
                                    </p:set>
                                  </p:childTnLst>
                                </p:cTn>
                              </p:par>
                            </p:childTnLst>
                          </p:cTn>
                        </p:par>
                        <p:par>
                          <p:cTn id="15" fill="hold">
                            <p:stCondLst>
                              <p:cond delay="0"/>
                            </p:stCondLst>
                            <p:childTnLst>
                              <p:par>
                                <p:cTn id="16" nodeType="afterEffect" presetClass="entr" presetSubtype="0" presetID="1" grpId="1" fill="hold">
                                  <p:stCondLst>
                                    <p:cond delay="0"/>
                                  </p:stCondLst>
                                  <p:iterate type="el" backwards="0">
                                    <p:tmAbs val="0"/>
                                  </p:iterate>
                                  <p:childTnLst>
                                    <p:set>
                                      <p:cBhvr>
                                        <p:cTn id="17" fill="hold"/>
                                        <p:tgtEl>
                                          <p:spTgt spid="67">
                                            <p:txEl>
                                              <p:pRg st="3" end="3"/>
                                            </p:txEl>
                                          </p:spTgt>
                                        </p:tgtEl>
                                        <p:attrNameLst>
                                          <p:attrName>style.visibility</p:attrName>
                                        </p:attrNameLst>
                                      </p:cBhvr>
                                      <p:to>
                                        <p:strVal val="visible"/>
                                      </p:to>
                                    </p:set>
                                  </p:childTnLst>
                                </p:cTn>
                              </p:par>
                            </p:childTnLst>
                          </p:cTn>
                        </p:par>
                        <p:par>
                          <p:cTn id="18" fill="hold">
                            <p:stCondLst>
                              <p:cond delay="0"/>
                            </p:stCondLst>
                            <p:childTnLst>
                              <p:par>
                                <p:cTn id="19" nodeType="afterEffect" presetClass="entr" presetSubtype="0" presetID="1" grpId="1" fill="hold">
                                  <p:stCondLst>
                                    <p:cond delay="0"/>
                                  </p:stCondLst>
                                  <p:iterate type="el" backwards="0">
                                    <p:tmAbs val="0"/>
                                  </p:iterate>
                                  <p:childTnLst>
                                    <p:set>
                                      <p:cBhvr>
                                        <p:cTn id="20" fill="hold"/>
                                        <p:tgtEl>
                                          <p:spTgt spid="6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67" grpId="1"/>
    </p:bldLst>
  </p:timing>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4" name="Shape 114"/>
          <p:cNvSpPr/>
          <p:nvPr>
            <p:ph type="title"/>
          </p:nvPr>
        </p:nvSpPr>
        <p:spPr>
          <a:prstGeom prst="rect">
            <a:avLst/>
          </a:prstGeom>
        </p:spPr>
        <p:txBody>
          <a:bodyPr/>
          <a:lstStyle/>
          <a:p>
            <a:pPr lvl="0">
              <a:defRPr b="0" sz="1800"/>
            </a:pPr>
            <a:r>
              <a:rPr b="1" sz="3200"/>
              <a:t>Avoid using the Maven job type</a:t>
            </a:r>
          </a:p>
        </p:txBody>
      </p:sp>
      <p:sp>
        <p:nvSpPr>
          <p:cNvPr id="115" name="Shape 115"/>
          <p:cNvSpPr/>
          <p:nvPr>
            <p:ph type="body" idx="1"/>
          </p:nvPr>
        </p:nvSpPr>
        <p:spPr>
          <a:prstGeom prst="rect">
            <a:avLst/>
          </a:prstGeom>
        </p:spPr>
        <p:txBody>
          <a:bodyPr/>
          <a:lstStyle/>
          <a:p>
            <a:pPr lvl="0">
              <a:defRPr sz="1800"/>
            </a:pPr>
            <a:r>
              <a:rPr sz="2800"/>
              <a:t>Maven build steps are perfectly fine in freestyle jobs, but the Maven plugin’s Maven job type is…questionable.</a:t>
            </a:r>
            <a:endParaRPr sz="2800"/>
          </a:p>
          <a:p>
            <a:pPr lvl="0">
              <a:defRPr sz="1800"/>
            </a:pPr>
            <a:r>
              <a:rPr sz="2800"/>
              <a:t>Implementation leads to some potential problems in plugin support, lazy loading of projects, interception of Maven execution internals, etc…</a:t>
            </a:r>
            <a:endParaRPr sz="2800"/>
          </a:p>
          <a:p>
            <a:pPr lvl="0">
              <a:defRPr sz="1800"/>
            </a:pPr>
            <a:r>
              <a:rPr sz="2800"/>
              <a:t>I’ve seen a lot of strange edge case problems show up with it at scale. Be careful with it.</a:t>
            </a:r>
          </a:p>
        </p:txBody>
      </p:sp>
      <p:sp>
        <p:nvSpPr>
          <p:cNvPr id="116" name="Shape 1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title"/>
          </p:nvPr>
        </p:nvSpPr>
        <p:spPr>
          <a:prstGeom prst="rect">
            <a:avLst/>
          </a:prstGeom>
        </p:spPr>
        <p:txBody>
          <a:bodyPr/>
          <a:lstStyle/>
          <a:p>
            <a:pPr lvl="0">
              <a:defRPr b="0" cap="none" sz="1800"/>
            </a:pPr>
            <a:r>
              <a:rPr b="1" cap="all" sz="4000"/>
              <a:t>Habit 2: Break up the bloat</a:t>
            </a:r>
          </a:p>
        </p:txBody>
      </p:sp>
      <p:sp>
        <p:nvSpPr>
          <p:cNvPr id="121" name="Shape 121"/>
          <p:cNvSpPr/>
          <p:nvPr>
            <p:ph type="body" idx="1"/>
          </p:nvPr>
        </p:nvSpPr>
        <p:spPr>
          <a:prstGeom prst="rect">
            <a:avLst/>
          </a:prstGeom>
        </p:spPr>
        <p:txBody>
          <a:bodyPr/>
          <a:lstStyle/>
          <a:p>
            <a:pPr lvl="0"/>
          </a:p>
        </p:txBody>
      </p:sp>
      <p:sp>
        <p:nvSpPr>
          <p:cNvPr id="122" name="Shape 12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pPr lvl="0">
              <a:defRPr b="0" sz="1800"/>
            </a:pPr>
            <a:r>
              <a:rPr b="1" sz="3200"/>
              <a:t>Multiple Masters</a:t>
            </a:r>
          </a:p>
        </p:txBody>
      </p:sp>
      <p:sp>
        <p:nvSpPr>
          <p:cNvPr id="125" name="Shape 125"/>
          <p:cNvSpPr/>
          <p:nvPr>
            <p:ph type="body" idx="1"/>
          </p:nvPr>
        </p:nvSpPr>
        <p:spPr>
          <a:prstGeom prst="rect">
            <a:avLst/>
          </a:prstGeom>
        </p:spPr>
        <p:txBody>
          <a:bodyPr/>
          <a:lstStyle/>
          <a:p>
            <a:pPr lvl="0">
              <a:defRPr sz="1800"/>
            </a:pPr>
            <a:r>
              <a:rPr sz="2800"/>
              <a:t>If you have a lot of projects and teams, multiple masters give you a lot more agility and control.</a:t>
            </a:r>
            <a:endParaRPr sz="2800"/>
          </a:p>
          <a:p>
            <a:pPr lvl="0">
              <a:defRPr sz="1800"/>
            </a:pPr>
            <a:r>
              <a:rPr sz="2800"/>
              <a:t>Split up masters by team, function, access, etc.</a:t>
            </a:r>
            <a:endParaRPr sz="2800"/>
          </a:p>
          <a:p>
            <a:pPr lvl="0">
              <a:defRPr sz="1800"/>
            </a:pPr>
            <a:r>
              <a:rPr sz="2800"/>
              <a:t>Makes it easier to restart for plugin installs/upgrades, etc without disrupting everyone.</a:t>
            </a:r>
            <a:endParaRPr sz="2800"/>
          </a:p>
          <a:p>
            <a:pPr lvl="0">
              <a:defRPr sz="1800"/>
            </a:pPr>
            <a:r>
              <a:rPr sz="2800"/>
              <a:t>More masters with less jobs each are more stable, less prone to edge case bugs.</a:t>
            </a:r>
          </a:p>
        </p:txBody>
      </p:sp>
      <p:sp>
        <p:nvSpPr>
          <p:cNvPr id="126" name="Shape 12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0" name="Shape 130"/>
          <p:cNvSpPr/>
          <p:nvPr>
            <p:ph type="title"/>
          </p:nvPr>
        </p:nvSpPr>
        <p:spPr>
          <a:prstGeom prst="rect">
            <a:avLst/>
          </a:prstGeom>
        </p:spPr>
        <p:txBody>
          <a:bodyPr/>
          <a:lstStyle/>
          <a:p>
            <a:pPr lvl="0">
              <a:defRPr b="0" sz="1800"/>
            </a:pPr>
            <a:r>
              <a:rPr b="1" sz="3200"/>
              <a:t>Break up your jobs</a:t>
            </a:r>
          </a:p>
        </p:txBody>
      </p:sp>
      <p:sp>
        <p:nvSpPr>
          <p:cNvPr id="131" name="Shape 131"/>
          <p:cNvSpPr/>
          <p:nvPr>
            <p:ph type="body" idx="1"/>
          </p:nvPr>
        </p:nvSpPr>
        <p:spPr>
          <a:prstGeom prst="rect">
            <a:avLst/>
          </a:prstGeom>
        </p:spPr>
        <p:txBody>
          <a:bodyPr/>
          <a:lstStyle/>
          <a:p>
            <a:pPr lvl="0">
              <a:defRPr sz="1800"/>
            </a:pPr>
            <a:r>
              <a:rPr sz="2800"/>
              <a:t>Modularization and reuse are good in programming - and good in Jenkins too.</a:t>
            </a:r>
            <a:endParaRPr sz="2800"/>
          </a:p>
          <a:p>
            <a:pPr lvl="0">
              <a:defRPr sz="1800"/>
            </a:pPr>
            <a:r>
              <a:rPr sz="2800"/>
              <a:t>Multi-job builds allow reusability of generic jobs across multiple projects, releases, etc.</a:t>
            </a:r>
            <a:endParaRPr sz="2800"/>
          </a:p>
          <a:p>
            <a:pPr lvl="0">
              <a:defRPr sz="1800"/>
            </a:pPr>
            <a:r>
              <a:rPr sz="2800"/>
              <a:t>Few things more frustrating than a 10 hour build crashing 9.5 hours in.</a:t>
            </a:r>
            <a:endParaRPr sz="2800"/>
          </a:p>
          <a:p>
            <a:pPr lvl="1" marL="800100" indent="-342900">
              <a:buChar char="•"/>
              <a:defRPr sz="1800"/>
            </a:pPr>
            <a:r>
              <a:rPr sz="2800"/>
              <a:t>Multi-job builds can be relaunched at any step in the process, if designed properly.</a:t>
            </a:r>
          </a:p>
        </p:txBody>
      </p:sp>
      <p:sp>
        <p:nvSpPr>
          <p:cNvPr id="132" name="Shape 13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lvl="0">
              <a:defRPr b="0" sz="1800"/>
            </a:pPr>
            <a:r>
              <a:rPr b="1" sz="3200"/>
              <a:t>Tools for breaking up your jobs</a:t>
            </a:r>
          </a:p>
        </p:txBody>
      </p:sp>
      <p:sp>
        <p:nvSpPr>
          <p:cNvPr id="135" name="Shape 135"/>
          <p:cNvSpPr/>
          <p:nvPr>
            <p:ph type="body" idx="1"/>
          </p:nvPr>
        </p:nvSpPr>
        <p:spPr>
          <a:prstGeom prst="rect">
            <a:avLst/>
          </a:prstGeom>
        </p:spPr>
        <p:txBody>
          <a:bodyPr/>
          <a:lstStyle/>
          <a:p>
            <a:pPr lvl="0" marL="308609" indent="-308609" defTabSz="411479">
              <a:defRPr sz="1800"/>
            </a:pPr>
            <a:r>
              <a:rPr sz="2520"/>
              <a:t>Just some examples - there are a ton of  ways you are able to do this in Jenkins.</a:t>
            </a:r>
            <a:endParaRPr sz="2520"/>
          </a:p>
          <a:p>
            <a:pPr lvl="0" marL="308609" indent="-308609" defTabSz="411479">
              <a:defRPr sz="1800"/>
            </a:pPr>
            <a:r>
              <a:rPr sz="2520"/>
              <a:t>Parameterized Trigger + Conditional Build Step, Copy Artifact, Promoted Builds:</a:t>
            </a:r>
            <a:endParaRPr sz="2520"/>
          </a:p>
          <a:p>
            <a:pPr lvl="1" marL="720089" indent="-308609" defTabSz="411479">
              <a:buChar char="•"/>
              <a:defRPr sz="1800"/>
            </a:pPr>
            <a:r>
              <a:rPr sz="2520"/>
              <a:t>Very powerful, not as easy to configure.</a:t>
            </a:r>
            <a:endParaRPr sz="2520"/>
          </a:p>
          <a:p>
            <a:pPr lvl="0" marL="308609" indent="-308609" defTabSz="411479">
              <a:defRPr sz="1800"/>
            </a:pPr>
            <a:r>
              <a:rPr sz="2520"/>
              <a:t>Build Pipeline plugin:</a:t>
            </a:r>
            <a:endParaRPr sz="2520"/>
          </a:p>
          <a:p>
            <a:pPr lvl="1" marL="720089" indent="-308609" defTabSz="411479">
              <a:buChar char="•"/>
              <a:defRPr sz="1800"/>
            </a:pPr>
            <a:r>
              <a:rPr sz="2520"/>
              <a:t>Visualize your workflow, integrate manual steps.</a:t>
            </a:r>
            <a:endParaRPr sz="2520"/>
          </a:p>
          <a:p>
            <a:pPr lvl="0" marL="308609" indent="-308609" defTabSz="411479">
              <a:defRPr sz="1800"/>
            </a:pPr>
            <a:r>
              <a:rPr sz="2520"/>
              <a:t>Workflow plugin:</a:t>
            </a:r>
            <a:endParaRPr sz="2520"/>
          </a:p>
          <a:p>
            <a:pPr lvl="1" marL="720089" indent="-308609" defTabSz="411479">
              <a:buChar char="•"/>
              <a:defRPr sz="1800"/>
            </a:pPr>
            <a:r>
              <a:rPr sz="2520"/>
              <a:t>Define the relationship between your steps in a DSL.</a:t>
            </a:r>
          </a:p>
        </p:txBody>
      </p:sp>
      <p:sp>
        <p:nvSpPr>
          <p:cNvPr id="136" name="Shape 13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p>
            <a:pPr lvl="0">
              <a:defRPr b="0" cap="none" sz="1800"/>
            </a:pPr>
            <a:r>
              <a:rPr b="1" cap="all" sz="4000"/>
              <a:t>Habit 3: Automate Jenkins tasks!</a:t>
            </a:r>
          </a:p>
        </p:txBody>
      </p:sp>
      <p:sp>
        <p:nvSpPr>
          <p:cNvPr id="141" name="Shape 141"/>
          <p:cNvSpPr/>
          <p:nvPr>
            <p:ph type="body" idx="1"/>
          </p:nvPr>
        </p:nvSpPr>
        <p:spPr>
          <a:prstGeom prst="rect">
            <a:avLst/>
          </a:prstGeom>
        </p:spPr>
        <p:txBody>
          <a:bodyPr/>
          <a:lstStyle/>
          <a:p>
            <a:pPr lvl="0"/>
          </a:p>
        </p:txBody>
      </p:sp>
      <p:sp>
        <p:nvSpPr>
          <p:cNvPr id="142" name="Shape 1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pPr lvl="0">
              <a:defRPr b="0" sz="1800"/>
            </a:pPr>
            <a:r>
              <a:rPr b="1" sz="3200"/>
              <a:t>The script console and Scriptler</a:t>
            </a:r>
          </a:p>
        </p:txBody>
      </p:sp>
      <p:sp>
        <p:nvSpPr>
          <p:cNvPr id="145" name="Shape 145"/>
          <p:cNvSpPr/>
          <p:nvPr>
            <p:ph type="body" idx="1"/>
          </p:nvPr>
        </p:nvSpPr>
        <p:spPr>
          <a:prstGeom prst="rect">
            <a:avLst/>
          </a:prstGeom>
        </p:spPr>
        <p:txBody>
          <a:bodyPr/>
          <a:lstStyle/>
          <a:p>
            <a:pPr lvl="0">
              <a:defRPr sz="1800"/>
            </a:pPr>
            <a:r>
              <a:rPr sz="2800"/>
              <a:t>Why do things by hand?</a:t>
            </a:r>
            <a:endParaRPr sz="2800"/>
          </a:p>
          <a:p>
            <a:pPr lvl="0">
              <a:defRPr sz="1800"/>
            </a:pPr>
            <a:r>
              <a:rPr sz="2800"/>
              <a:t>Get deep into Jenkins itself - control the internals and get full visibility of what’s happening.</a:t>
            </a:r>
            <a:endParaRPr sz="2800"/>
          </a:p>
          <a:p>
            <a:pPr lvl="0">
              <a:defRPr sz="1800"/>
            </a:pPr>
            <a:r>
              <a:rPr sz="2800"/>
              <a:t>Access the entire Jenkins model - make changes to jobs, find problem configurations and more.</a:t>
            </a:r>
            <a:endParaRPr sz="2800"/>
          </a:p>
          <a:p>
            <a:pPr lvl="0">
              <a:defRPr sz="1800"/>
            </a:pPr>
            <a:r>
              <a:rPr sz="2800"/>
              <a:t>Use Scriptler to store and share Groovy scripts for reuse.</a:t>
            </a:r>
          </a:p>
        </p:txBody>
      </p:sp>
      <p:sp>
        <p:nvSpPr>
          <p:cNvPr id="146" name="Shape 1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pPr lvl="0">
              <a:defRPr b="0" sz="1800"/>
            </a:pPr>
            <a:r>
              <a:rPr b="1" sz="3200"/>
              <a:t>Some examples from the Scriptler</a:t>
            </a:r>
            <a:endParaRPr b="1" sz="3200"/>
          </a:p>
          <a:p>
            <a:pPr lvl="0">
              <a:defRPr b="0" sz="1800"/>
            </a:pPr>
            <a:r>
              <a:rPr b="1" sz="3200"/>
              <a:t>catalogs</a:t>
            </a:r>
          </a:p>
        </p:txBody>
      </p:sp>
      <p:sp>
        <p:nvSpPr>
          <p:cNvPr id="151" name="Shape 151"/>
          <p:cNvSpPr/>
          <p:nvPr>
            <p:ph type="body" idx="1"/>
          </p:nvPr>
        </p:nvSpPr>
        <p:spPr>
          <a:prstGeom prst="rect">
            <a:avLst/>
          </a:prstGeom>
        </p:spPr>
        <p:txBody>
          <a:bodyPr/>
          <a:lstStyle/>
          <a:p>
            <a:pPr lvl="0">
              <a:defRPr sz="1800"/>
            </a:pPr>
            <a:r>
              <a:rPr sz="2800"/>
              <a:t>Disable/enable jobs matching a pattern</a:t>
            </a:r>
            <a:endParaRPr sz="2800"/>
          </a:p>
          <a:p>
            <a:pPr lvl="0">
              <a:defRPr sz="1800"/>
            </a:pPr>
            <a:r>
              <a:rPr sz="2800"/>
              <a:t>Clear the build queue</a:t>
            </a:r>
            <a:endParaRPr sz="2800"/>
          </a:p>
          <a:p>
            <a:pPr lvl="0">
              <a:defRPr sz="1800"/>
            </a:pPr>
            <a:r>
              <a:rPr sz="2800"/>
              <a:t>Set log rotation/discard old builds configuration across all jobs</a:t>
            </a:r>
            <a:endParaRPr sz="2800"/>
          </a:p>
          <a:p>
            <a:pPr lvl="0">
              <a:defRPr sz="1800"/>
            </a:pPr>
            <a:r>
              <a:rPr sz="2800"/>
              <a:t>Disable SCM polling at night across all jobs</a:t>
            </a:r>
            <a:endParaRPr sz="2800"/>
          </a:p>
          <a:p>
            <a:pPr lvl="0">
              <a:defRPr sz="1800"/>
            </a:pPr>
            <a:r>
              <a:rPr sz="2800"/>
              <a:t>Run the log rotator (actually discard old builds) for all jobs</a:t>
            </a:r>
            <a:endParaRPr sz="2800"/>
          </a:p>
          <a:p>
            <a:pPr lvl="0">
              <a:defRPr sz="1800"/>
            </a:pPr>
            <a:r>
              <a:rPr sz="2800"/>
              <a:t>etc…</a:t>
            </a:r>
          </a:p>
        </p:txBody>
      </p:sp>
      <p:sp>
        <p:nvSpPr>
          <p:cNvPr id="152" name="Shape 1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pPr lvl="0">
              <a:defRPr b="0" sz="1800"/>
            </a:pPr>
            <a:r>
              <a:rPr b="1" sz="3200"/>
              <a:t>System Groovy build steps</a:t>
            </a:r>
          </a:p>
        </p:txBody>
      </p:sp>
      <p:sp>
        <p:nvSpPr>
          <p:cNvPr id="155" name="Shape 155"/>
          <p:cNvSpPr/>
          <p:nvPr>
            <p:ph type="body" idx="1"/>
          </p:nvPr>
        </p:nvSpPr>
        <p:spPr>
          <a:prstGeom prst="rect">
            <a:avLst/>
          </a:prstGeom>
        </p:spPr>
        <p:txBody>
          <a:bodyPr/>
          <a:lstStyle/>
          <a:p>
            <a:pPr lvl="0">
              <a:defRPr sz="1800"/>
            </a:pPr>
            <a:r>
              <a:rPr sz="2800"/>
              <a:t>Run system Groovy scripts as part of your actual build.</a:t>
            </a:r>
            <a:endParaRPr sz="2800"/>
          </a:p>
          <a:p>
            <a:pPr lvl="0">
              <a:defRPr sz="1800"/>
            </a:pPr>
            <a:r>
              <a:rPr sz="2800"/>
              <a:t>Note - gives full access to Jenkins to the build, so be careful about who can run it and what it does.</a:t>
            </a:r>
            <a:endParaRPr sz="2800"/>
          </a:p>
          <a:p>
            <a:pPr lvl="0">
              <a:defRPr sz="1800"/>
            </a:pPr>
            <a:r>
              <a:rPr sz="2800"/>
              <a:t>Good way to pilot plugin concepts or do things not big enough to be worth a plugin on their own.</a:t>
            </a:r>
            <a:endParaRPr sz="2800"/>
          </a:p>
          <a:p>
            <a:pPr lvl="0">
              <a:defRPr sz="1800"/>
            </a:pPr>
            <a:r>
              <a:rPr sz="2800"/>
              <a:t>Run Scriptler scripts as build steps - reuse system scripts in multiple builds easily.</a:t>
            </a:r>
          </a:p>
        </p:txBody>
      </p:sp>
      <p:sp>
        <p:nvSpPr>
          <p:cNvPr id="156" name="Shape 1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0" name="Shape 160"/>
          <p:cNvSpPr/>
          <p:nvPr>
            <p:ph type="title"/>
          </p:nvPr>
        </p:nvSpPr>
        <p:spPr>
          <a:prstGeom prst="rect">
            <a:avLst/>
          </a:prstGeom>
        </p:spPr>
        <p:txBody>
          <a:bodyPr/>
          <a:lstStyle/>
          <a:p>
            <a:pPr lvl="0">
              <a:defRPr b="0" sz="1800"/>
            </a:pPr>
            <a:r>
              <a:rPr b="1" sz="3200"/>
              <a:t>Generate jobs programmatically</a:t>
            </a:r>
          </a:p>
        </p:txBody>
      </p:sp>
      <p:sp>
        <p:nvSpPr>
          <p:cNvPr id="161" name="Shape 161"/>
          <p:cNvSpPr/>
          <p:nvPr>
            <p:ph type="body" idx="1"/>
          </p:nvPr>
        </p:nvSpPr>
        <p:spPr>
          <a:prstGeom prst="rect">
            <a:avLst/>
          </a:prstGeom>
        </p:spPr>
        <p:txBody>
          <a:bodyPr/>
          <a:lstStyle/>
          <a:p>
            <a:pPr lvl="0">
              <a:defRPr sz="1800"/>
            </a:pPr>
            <a:r>
              <a:rPr sz="2800"/>
              <a:t>Jenkins REST API and CLI let you post new jobs and changes to jobs.</a:t>
            </a:r>
            <a:endParaRPr sz="2800"/>
          </a:p>
          <a:p>
            <a:pPr lvl="0">
              <a:defRPr sz="1800"/>
            </a:pPr>
            <a:r>
              <a:rPr sz="2800"/>
              <a:t>Or you can define your whole job and/or workflow of multiple jobs in a DSL.</a:t>
            </a:r>
          </a:p>
        </p:txBody>
      </p:sp>
      <p:sp>
        <p:nvSpPr>
          <p:cNvPr id="162" name="Shape 16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prstGeom prst="rect">
            <a:avLst/>
          </a:prstGeom>
        </p:spPr>
        <p:txBody>
          <a:bodyPr/>
          <a:lstStyle/>
          <a:p>
            <a:pPr lvl="0">
              <a:defRPr b="0" sz="1800"/>
            </a:pPr>
            <a:r>
              <a:rPr b="1" sz="3200"/>
              <a:t>Who Am I?</a:t>
            </a:r>
          </a:p>
        </p:txBody>
      </p:sp>
      <p:sp>
        <p:nvSpPr>
          <p:cNvPr id="71" name="Shape 7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72" name="Shape 72"/>
          <p:cNvSpPr/>
          <p:nvPr>
            <p:ph type="body" idx="1"/>
          </p:nvPr>
        </p:nvSpPr>
        <p:spPr>
          <a:xfrm>
            <a:off x="825500" y="1428750"/>
            <a:ext cx="6807200" cy="5429250"/>
          </a:xfrm>
          <a:prstGeom prst="rect">
            <a:avLst/>
          </a:prstGeom>
        </p:spPr>
        <p:txBody>
          <a:bodyPr/>
          <a:lstStyle/>
          <a:p>
            <a:pPr lvl="0">
              <a:buBlip>
                <a:blip r:embed="rId3"/>
              </a:buBlip>
              <a:defRPr sz="1800"/>
            </a:pPr>
            <a:r>
              <a:rPr sz="2800"/>
              <a:t>Build and tools architect at Cloudera.</a:t>
            </a:r>
            <a:endParaRPr sz="2800"/>
          </a:p>
          <a:p>
            <a:pPr lvl="0">
              <a:buBlip>
                <a:blip r:embed="rId3"/>
              </a:buBlip>
              <a:defRPr sz="1800"/>
            </a:pPr>
            <a:r>
              <a:rPr sz="2800"/>
              <a:t>Contributor to Jenkins core and author of plugins since spring 2009.</a:t>
            </a:r>
            <a:endParaRPr sz="2800"/>
          </a:p>
          <a:p>
            <a:pPr lvl="0">
              <a:buBlip>
                <a:blip r:embed="rId3"/>
              </a:buBlip>
              <a:defRPr sz="1800"/>
            </a:pPr>
            <a:r>
              <a:rPr sz="2800"/>
              <a:t>Committer and PMC member of multiple Apache projects, inc. jclouds, Whirr, Bigtop…</a:t>
            </a:r>
            <a:endParaRPr sz="2800"/>
          </a:p>
          <a:p>
            <a:pPr lvl="0">
              <a:buBlip>
                <a:blip r:embed="rId3"/>
              </a:buBlip>
              <a:defRPr sz="1800"/>
            </a:pPr>
            <a:r>
              <a:rPr sz="2800"/>
              <a:t>ASF Member and volunteer for maintaining </a:t>
            </a:r>
            <a:r>
              <a:rPr sz="2800" u="sng">
                <a:solidFill>
                  <a:srgbClr val="0000FF"/>
                </a:solidFill>
                <a:uFill>
                  <a:solidFill>
                    <a:srgbClr val="0000FF"/>
                  </a:solidFill>
                </a:uFill>
                <a:hlinkClick r:id="rId4" invalidUrl="" action="" tgtFrame="" tooltip="" history="1" highlightClick="0" endSnd="0"/>
              </a:rPr>
              <a:t>builds.apache.org</a:t>
            </a:r>
            <a:r>
              <a:rPr sz="2800"/>
              <a:t>.</a:t>
            </a:r>
          </a:p>
        </p:txBody>
      </p:sp>
    </p:spTree>
  </p:cSld>
  <p:clrMapOvr>
    <a:masterClrMapping/>
  </p:clrMapOvr>
  <p:transitio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lIns="0" tIns="0" rIns="0" bIns="0"/>
          <a:lstStyle/>
          <a:p>
            <a:pPr lvl="0">
              <a:defRPr b="0" sz="1800"/>
            </a:pPr>
            <a:r>
              <a:rPr b="1" sz="3200"/>
              <a:t>Some DSL-like plugins</a:t>
            </a:r>
          </a:p>
        </p:txBody>
      </p:sp>
      <p:sp>
        <p:nvSpPr>
          <p:cNvPr id="165" name="Shape 165"/>
          <p:cNvSpPr/>
          <p:nvPr>
            <p:ph type="body" idx="1"/>
          </p:nvPr>
        </p:nvSpPr>
        <p:spPr>
          <a:prstGeom prst="rect">
            <a:avLst/>
          </a:prstGeom>
        </p:spPr>
        <p:txBody>
          <a:bodyPr lIns="0" tIns="0" rIns="0" bIns="0"/>
          <a:lstStyle/>
          <a:p>
            <a:pPr lvl="0" marL="332613" indent="-332613" defTabSz="443484">
              <a:defRPr sz="1800"/>
            </a:pPr>
            <a:r>
              <a:rPr sz="2716"/>
              <a:t>Job DSL plugin</a:t>
            </a:r>
            <a:endParaRPr sz="2716"/>
          </a:p>
          <a:p>
            <a:pPr lvl="1" marL="776097" indent="-332613" defTabSz="443484">
              <a:buChar char="•"/>
              <a:defRPr sz="1800"/>
            </a:pPr>
            <a:r>
              <a:rPr sz="2716"/>
              <a:t>Full Groovy DSL for job definitions - check in your DSL and create your jobs as a build step.</a:t>
            </a:r>
            <a:endParaRPr sz="2716"/>
          </a:p>
          <a:p>
            <a:pPr lvl="0" marL="332613" indent="-332613" defTabSz="443484">
              <a:defRPr sz="1800"/>
            </a:pPr>
            <a:r>
              <a:rPr sz="2716"/>
              <a:t>DotCI plugin</a:t>
            </a:r>
            <a:endParaRPr sz="2716"/>
          </a:p>
          <a:p>
            <a:pPr lvl="1" marL="776097" indent="-332613" defTabSz="443484">
              <a:buChar char="•"/>
              <a:defRPr sz="1800"/>
            </a:pPr>
            <a:r>
              <a:rPr sz="2716"/>
              <a:t>Define your jobs in YAML and check them in - jobs created automatically.</a:t>
            </a:r>
            <a:endParaRPr sz="2716"/>
          </a:p>
          <a:p>
            <a:pPr lvl="0" marL="332613" indent="-332613" defTabSz="443484">
              <a:defRPr sz="1800"/>
            </a:pPr>
            <a:r>
              <a:rPr sz="2716"/>
              <a:t>The upcoming Literate plugin</a:t>
            </a:r>
            <a:endParaRPr sz="2716"/>
          </a:p>
          <a:p>
            <a:pPr lvl="1" marL="776097" indent="-332613" defTabSz="443484">
              <a:buChar char="•"/>
              <a:defRPr sz="1800"/>
            </a:pPr>
            <a:r>
              <a:rPr sz="2716"/>
              <a:t>Markdown-like syntax for defining your job in your project source.</a:t>
            </a:r>
          </a:p>
        </p:txBody>
      </p:sp>
      <p:sp>
        <p:nvSpPr>
          <p:cNvPr id="166" name="Shape 166"/>
          <p:cNvSpPr/>
          <p:nvPr>
            <p:ph type="sldNum" sz="quarter" idx="2"/>
          </p:nvPr>
        </p:nvSpPr>
        <p:spPr>
          <a:prstGeom prst="rect">
            <a:avLst/>
          </a:prstGeom>
          <a:extLst>
            <a:ext uri="{C572A759-6A51-4108-AA02-DFA0A04FC94B}">
              <ma14:wrappingTextBoxFlag xmlns:ma14="http://schemas.microsoft.com/office/mac/drawingml/2011/main" val="1"/>
            </a:ext>
          </a:extLst>
        </p:spPr>
        <p:txBody>
          <a:bodyPr lIns="0" tIns="0" rIns="0" bIns="0"/>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pPr lvl="0">
              <a:defRPr b="0" sz="1800"/>
            </a:pPr>
            <a:r>
              <a:rPr b="1" sz="3200"/>
              <a:t>Workflow Plugin</a:t>
            </a:r>
          </a:p>
        </p:txBody>
      </p:sp>
      <p:sp>
        <p:nvSpPr>
          <p:cNvPr id="171" name="Shape 171"/>
          <p:cNvSpPr/>
          <p:nvPr>
            <p:ph type="body" idx="1"/>
          </p:nvPr>
        </p:nvSpPr>
        <p:spPr>
          <a:prstGeom prst="rect">
            <a:avLst/>
          </a:prstGeom>
        </p:spPr>
        <p:txBody>
          <a:bodyPr/>
          <a:lstStyle/>
          <a:p>
            <a:pPr lvl="0">
              <a:defRPr sz="1800"/>
            </a:pPr>
            <a:r>
              <a:rPr sz="2800"/>
              <a:t>Define multiple complex steps in just one relatively simple DSL.</a:t>
            </a:r>
            <a:endParaRPr sz="2800"/>
          </a:p>
          <a:p>
            <a:pPr lvl="0">
              <a:defRPr sz="1800"/>
            </a:pPr>
            <a:r>
              <a:rPr sz="2800"/>
              <a:t>Bleeding edge! This is *new*, so I haven’t really used it yet.</a:t>
            </a:r>
            <a:endParaRPr sz="2800"/>
          </a:p>
          <a:p>
            <a:pPr lvl="0">
              <a:defRPr sz="1800"/>
            </a:pPr>
            <a:r>
              <a:rPr sz="2800"/>
              <a:t>Requires a fairly new Jenkins version - 1.580+. No LTS supporting it yet.</a:t>
            </a:r>
            <a:endParaRPr sz="2800"/>
          </a:p>
          <a:p>
            <a:pPr lvl="0">
              <a:defRPr sz="1800"/>
            </a:pPr>
            <a:r>
              <a:rPr sz="2800"/>
              <a:t>New job type - you need to create your jobs over again.</a:t>
            </a:r>
            <a:endParaRPr sz="2800"/>
          </a:p>
          <a:p>
            <a:pPr lvl="0">
              <a:defRPr sz="1800"/>
            </a:pPr>
            <a:r>
              <a:rPr sz="2800"/>
              <a:t>Go see Kohsuke’s talk for a lot more information.</a:t>
            </a:r>
          </a:p>
        </p:txBody>
      </p:sp>
      <p:sp>
        <p:nvSpPr>
          <p:cNvPr id="172" name="Shape 1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pPr lvl="0">
              <a:defRPr b="0" cap="none" sz="1800"/>
            </a:pPr>
            <a:r>
              <a:rPr b="1" cap="all" sz="4000"/>
              <a:t>Habit 4: Tend your plugin garden</a:t>
            </a:r>
          </a:p>
        </p:txBody>
      </p:sp>
      <p:sp>
        <p:nvSpPr>
          <p:cNvPr id="175" name="Shape 175"/>
          <p:cNvSpPr/>
          <p:nvPr>
            <p:ph type="body" idx="1"/>
          </p:nvPr>
        </p:nvSpPr>
        <p:spPr>
          <a:prstGeom prst="rect">
            <a:avLst/>
          </a:prstGeom>
        </p:spPr>
        <p:txBody>
          <a:bodyPr/>
          <a:lstStyle/>
          <a:p>
            <a:pPr lvl="0"/>
          </a:p>
        </p:txBody>
      </p:sp>
      <p:sp>
        <p:nvSpPr>
          <p:cNvPr id="176" name="Shape 17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8" name="Shape 178"/>
          <p:cNvSpPr/>
          <p:nvPr>
            <p:ph type="title"/>
          </p:nvPr>
        </p:nvSpPr>
        <p:spPr>
          <a:xfrm>
            <a:off x="685800" y="2398567"/>
            <a:ext cx="7772400" cy="3898211"/>
          </a:xfrm>
          <a:prstGeom prst="rect">
            <a:avLst/>
          </a:prstGeom>
        </p:spPr>
        <p:txBody>
          <a:bodyPr/>
          <a:lstStyle/>
          <a:p>
            <a:pPr lvl="0" defTabSz="361188">
              <a:defRPr b="0" cap="none" sz="1800"/>
            </a:pPr>
            <a:r>
              <a:rPr b="1" sz="3160"/>
              <a:t>Dear Mr Jenkins,</a:t>
            </a:r>
            <a:endParaRPr b="1" sz="3160"/>
          </a:p>
          <a:p>
            <a:pPr lvl="0" defTabSz="361188">
              <a:defRPr b="0" cap="none" sz="1800"/>
            </a:pPr>
            <a:endParaRPr b="1" sz="3160"/>
          </a:p>
          <a:p>
            <a:pPr lvl="0" defTabSz="361188">
              <a:defRPr b="0" cap="none" sz="1800"/>
            </a:pPr>
            <a:r>
              <a:rPr b="1" sz="3160"/>
              <a:t>There are too many plugins these days. </a:t>
            </a:r>
            <a:endParaRPr b="1" sz="3160"/>
          </a:p>
          <a:p>
            <a:pPr lvl="0" defTabSz="361188">
              <a:defRPr b="0" cap="none" sz="1800"/>
            </a:pPr>
            <a:endParaRPr b="1" sz="3160"/>
          </a:p>
          <a:p>
            <a:pPr lvl="0" defTabSz="361188">
              <a:defRPr b="0" cap="none" sz="1800"/>
            </a:pPr>
            <a:r>
              <a:rPr b="1" sz="3160"/>
              <a:t>Please eliminate three hundred.</a:t>
            </a:r>
            <a:endParaRPr b="1" sz="3160"/>
          </a:p>
          <a:p>
            <a:pPr lvl="0" defTabSz="361188">
              <a:defRPr b="0" cap="none" sz="1800"/>
            </a:pPr>
            <a:endParaRPr b="1" sz="3160"/>
          </a:p>
          <a:p>
            <a:pPr lvl="0" defTabSz="361188">
              <a:defRPr b="0" cap="none" sz="1800"/>
            </a:pPr>
            <a:r>
              <a:rPr b="1" sz="3160"/>
              <a:t>P.S. - I am not a crackpot.</a:t>
            </a:r>
          </a:p>
        </p:txBody>
      </p:sp>
      <p:sp>
        <p:nvSpPr>
          <p:cNvPr id="179" name="Shape 179"/>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pic>
        <p:nvPicPr>
          <p:cNvPr id="180" name="Abe_simpson.gif"/>
          <p:cNvPicPr/>
          <p:nvPr/>
        </p:nvPicPr>
        <p:blipFill>
          <a:blip r:embed="rId2">
            <a:extLst/>
          </a:blip>
          <a:stretch>
            <a:fillRect/>
          </a:stretch>
        </p:blipFill>
        <p:spPr>
          <a:xfrm>
            <a:off x="508845" y="507945"/>
            <a:ext cx="2018761" cy="1974601"/>
          </a:xfrm>
          <a:prstGeom prst="rect">
            <a:avLst/>
          </a:prstGeom>
          <a:ln w="12700">
            <a:miter lim="400000"/>
          </a:ln>
        </p:spPr>
      </p:pic>
    </p:spTree>
  </p:cSld>
  <p:clrMapOvr>
    <a:masterClrMapping/>
  </p:clrMapOvr>
  <p:transitio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pPr lvl="0">
              <a:defRPr b="0" sz="1800"/>
            </a:pPr>
            <a:r>
              <a:rPr b="1" sz="3200"/>
              <a:t>Do you really need that plugin?</a:t>
            </a:r>
          </a:p>
        </p:txBody>
      </p:sp>
      <p:sp>
        <p:nvSpPr>
          <p:cNvPr id="183" name="Shape 183"/>
          <p:cNvSpPr/>
          <p:nvPr>
            <p:ph type="body" idx="1"/>
          </p:nvPr>
        </p:nvSpPr>
        <p:spPr>
          <a:prstGeom prst="rect">
            <a:avLst/>
          </a:prstGeom>
        </p:spPr>
        <p:txBody>
          <a:bodyPr/>
          <a:lstStyle/>
          <a:p>
            <a:pPr lvl="0">
              <a:defRPr sz="1800"/>
            </a:pPr>
            <a:r>
              <a:rPr sz="2800"/>
              <a:t>Don’t install plugins on the master if you aren’t going to actually use them.</a:t>
            </a:r>
            <a:endParaRPr sz="2800"/>
          </a:p>
          <a:p>
            <a:pPr lvl="0">
              <a:defRPr sz="1800"/>
            </a:pPr>
            <a:r>
              <a:rPr sz="2800"/>
              <a:t>Lots of duplication of functionality across plugins - pick the right one for the job.</a:t>
            </a:r>
            <a:endParaRPr sz="2800"/>
          </a:p>
          <a:p>
            <a:pPr lvl="0">
              <a:defRPr sz="1800"/>
            </a:pPr>
            <a:r>
              <a:rPr sz="2800"/>
              <a:t>Plugins can cause instability in areas you don’t expect, and can add to load and run time for jobs - why take a hit from plugins you don’t use?</a:t>
            </a:r>
          </a:p>
        </p:txBody>
      </p:sp>
      <p:sp>
        <p:nvSpPr>
          <p:cNvPr id="184" name="Shape 1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pPr lvl="0">
              <a:defRPr b="0" sz="1800"/>
            </a:pPr>
            <a:r>
              <a:rPr b="1" sz="3200"/>
              <a:t>Clean up old plugins and their data</a:t>
            </a:r>
          </a:p>
        </p:txBody>
      </p:sp>
      <p:sp>
        <p:nvSpPr>
          <p:cNvPr id="189" name="Shape 189"/>
          <p:cNvSpPr/>
          <p:nvPr>
            <p:ph type="body" idx="1"/>
          </p:nvPr>
        </p:nvSpPr>
        <p:spPr>
          <a:prstGeom prst="rect">
            <a:avLst/>
          </a:prstGeom>
        </p:spPr>
        <p:txBody>
          <a:bodyPr/>
          <a:lstStyle/>
          <a:p>
            <a:pPr lvl="0">
              <a:defRPr sz="1800"/>
            </a:pPr>
            <a:r>
              <a:rPr sz="2800"/>
              <a:t>Uninstall unused/unneeded plugins.</a:t>
            </a:r>
            <a:endParaRPr sz="2800"/>
          </a:p>
          <a:p>
            <a:pPr lvl="0">
              <a:defRPr sz="1800"/>
            </a:pPr>
            <a:r>
              <a:rPr sz="2800"/>
              <a:t>In Manage Jenkins, watch for the note about old data - clear it out when you uninstall plugins, to slim down your job and build config files. </a:t>
            </a:r>
            <a:endParaRPr sz="2800"/>
          </a:p>
          <a:p>
            <a:pPr lvl="0">
              <a:defRPr sz="1800"/>
            </a:pPr>
            <a:r>
              <a:rPr sz="2800"/>
              <a:t>Speeds up loading of the master and individual jobs. </a:t>
            </a:r>
          </a:p>
        </p:txBody>
      </p:sp>
      <p:sp>
        <p:nvSpPr>
          <p:cNvPr id="190" name="Shape 19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p>
            <a:pPr lvl="0">
              <a:defRPr b="0" sz="1800"/>
            </a:pPr>
            <a:r>
              <a:rPr b="1" sz="3200"/>
              <a:t>My essential plugins</a:t>
            </a:r>
          </a:p>
        </p:txBody>
      </p:sp>
      <p:sp>
        <p:nvSpPr>
          <p:cNvPr id="195" name="Shape 195"/>
          <p:cNvSpPr/>
          <p:nvPr>
            <p:ph type="body" idx="1"/>
          </p:nvPr>
        </p:nvSpPr>
        <p:spPr>
          <a:prstGeom prst="rect">
            <a:avLst/>
          </a:prstGeom>
        </p:spPr>
        <p:txBody>
          <a:bodyPr/>
          <a:lstStyle/>
          <a:p>
            <a:pPr lvl="0" marL="315468" indent="-315468" defTabSz="420623">
              <a:defRPr sz="1800"/>
            </a:pPr>
            <a:r>
              <a:rPr sz="2576"/>
              <a:t>Job Config History</a:t>
            </a:r>
            <a:endParaRPr sz="2576"/>
          </a:p>
          <a:p>
            <a:pPr lvl="0" marL="315468" indent="-315468" defTabSz="420623">
              <a:defRPr sz="1800"/>
            </a:pPr>
            <a:r>
              <a:rPr strike="sngStrike" sz="2576"/>
              <a:t>Disk Usage</a:t>
            </a:r>
            <a:endParaRPr strike="sngStrike" sz="2576"/>
          </a:p>
          <a:p>
            <a:pPr lvl="1" marL="736092" indent="-315468" defTabSz="420623">
              <a:buChar char="•"/>
              <a:defRPr sz="1800"/>
            </a:pPr>
            <a:r>
              <a:rPr sz="2576"/>
              <a:t>Not any more - newer versions don’t scale well at all!</a:t>
            </a:r>
            <a:endParaRPr sz="2576"/>
          </a:p>
          <a:p>
            <a:pPr lvl="0" marL="315468" indent="-315468" defTabSz="420623">
              <a:defRPr sz="1800"/>
            </a:pPr>
            <a:r>
              <a:rPr sz="2576"/>
              <a:t>Static analysis plugins</a:t>
            </a:r>
            <a:endParaRPr sz="2576"/>
          </a:p>
          <a:p>
            <a:pPr lvl="0" marL="315468" indent="-315468" defTabSz="420623">
              <a:defRPr sz="1800"/>
            </a:pPr>
            <a:r>
              <a:rPr sz="2576"/>
              <a:t>xUnit</a:t>
            </a:r>
            <a:endParaRPr sz="2576"/>
          </a:p>
          <a:p>
            <a:pPr lvl="1" marL="736092" indent="-315468" defTabSz="420623">
              <a:buChar char="•"/>
              <a:defRPr sz="1800"/>
            </a:pPr>
            <a:r>
              <a:rPr sz="2576"/>
              <a:t>Translates lots of test output into junit format for Jenkins to consume.</a:t>
            </a:r>
            <a:endParaRPr sz="2576"/>
          </a:p>
          <a:p>
            <a:pPr lvl="0" marL="315468" indent="-315468" defTabSz="420623">
              <a:defRPr sz="1800"/>
            </a:pPr>
            <a:r>
              <a:rPr sz="2576"/>
              <a:t>Parameterized Trigger and Conditional Build Step</a:t>
            </a:r>
            <a:endParaRPr sz="2576"/>
          </a:p>
          <a:p>
            <a:pPr lvl="1" marL="736092" indent="-315468" defTabSz="420623">
              <a:buChar char="•"/>
              <a:defRPr sz="1800"/>
            </a:pPr>
            <a:r>
              <a:rPr sz="2576"/>
              <a:t>My Swiss Army Knife for build workflows!</a:t>
            </a:r>
          </a:p>
        </p:txBody>
      </p:sp>
      <p:sp>
        <p:nvSpPr>
          <p:cNvPr id="196" name="Shape 19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pPr lvl="0">
              <a:defRPr b="0" sz="1800"/>
            </a:pPr>
            <a:r>
              <a:rPr b="1" sz="3200"/>
              <a:t>My essential plugins</a:t>
            </a:r>
          </a:p>
        </p:txBody>
      </p:sp>
      <p:sp>
        <p:nvSpPr>
          <p:cNvPr id="201" name="Shape 201"/>
          <p:cNvSpPr/>
          <p:nvPr>
            <p:ph type="body" idx="1"/>
          </p:nvPr>
        </p:nvSpPr>
        <p:spPr>
          <a:xfrm>
            <a:off x="245533" y="2090736"/>
            <a:ext cx="8229601" cy="4818064"/>
          </a:xfrm>
          <a:prstGeom prst="rect">
            <a:avLst/>
          </a:prstGeom>
        </p:spPr>
        <p:txBody>
          <a:bodyPr/>
          <a:lstStyle/>
          <a:p>
            <a:pPr lvl="0" marL="318897" indent="-318897" defTabSz="425195">
              <a:defRPr sz="1800"/>
            </a:pPr>
            <a:r>
              <a:rPr sz="2604"/>
              <a:t>Tool Environment</a:t>
            </a:r>
            <a:endParaRPr sz="2604"/>
          </a:p>
          <a:p>
            <a:pPr lvl="1" marL="744093" indent="-318897" defTabSz="425195">
              <a:buChar char="•"/>
              <a:defRPr sz="1800"/>
            </a:pPr>
            <a:r>
              <a:rPr sz="2604"/>
              <a:t>Use Jenkins’ tool auto installation from shell steps.</a:t>
            </a:r>
            <a:endParaRPr sz="2604"/>
          </a:p>
          <a:p>
            <a:pPr lvl="0" marL="318897" indent="-318897" defTabSz="425195">
              <a:defRPr sz="1800"/>
            </a:pPr>
            <a:r>
              <a:rPr sz="2604"/>
              <a:t>EnvInject</a:t>
            </a:r>
            <a:endParaRPr sz="2604"/>
          </a:p>
          <a:p>
            <a:pPr lvl="1" marL="744093" indent="-318897" defTabSz="425195">
              <a:buChar char="•"/>
              <a:defRPr sz="1800"/>
            </a:pPr>
            <a:r>
              <a:rPr sz="2604"/>
              <a:t>Seems to be the best option for setting env vars for your build in various ways.</a:t>
            </a:r>
            <a:endParaRPr sz="2604"/>
          </a:p>
          <a:p>
            <a:pPr lvl="0" marL="318897" indent="-318897" defTabSz="425195">
              <a:defRPr sz="1800"/>
            </a:pPr>
            <a:r>
              <a:rPr sz="2604"/>
              <a:t>Rebuild</a:t>
            </a:r>
            <a:endParaRPr sz="2604"/>
          </a:p>
          <a:p>
            <a:pPr lvl="1" marL="744093" indent="-318897" defTabSz="425195">
              <a:buChar char="•"/>
              <a:defRPr sz="1800"/>
            </a:pPr>
            <a:r>
              <a:rPr sz="2604"/>
              <a:t>Re-run parameterized builds easily.</a:t>
            </a:r>
            <a:endParaRPr sz="2604"/>
          </a:p>
          <a:p>
            <a:pPr lvl="0" marL="318897" indent="-318897" defTabSz="425195">
              <a:defRPr sz="1800"/>
            </a:pPr>
            <a:r>
              <a:rPr sz="2604"/>
              <a:t>Build Timeout</a:t>
            </a:r>
            <a:endParaRPr sz="2604"/>
          </a:p>
          <a:p>
            <a:pPr lvl="1" marL="744093" indent="-318897" defTabSz="425195">
              <a:buChar char="•"/>
              <a:defRPr sz="1800"/>
            </a:pPr>
            <a:r>
              <a:rPr sz="2604"/>
              <a:t>Builds hang. This plugin deals with hung builds.</a:t>
            </a:r>
          </a:p>
        </p:txBody>
      </p:sp>
      <p:sp>
        <p:nvSpPr>
          <p:cNvPr id="202" name="Shape 20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lvl="0">
              <a:defRPr b="0" sz="1800"/>
            </a:pPr>
            <a:r>
              <a:rPr b="1" sz="3200"/>
              <a:t>Don’t take my word for it</a:t>
            </a:r>
          </a:p>
        </p:txBody>
      </p:sp>
      <p:sp>
        <p:nvSpPr>
          <p:cNvPr id="207" name="Shape 207"/>
          <p:cNvSpPr/>
          <p:nvPr>
            <p:ph type="body" idx="1"/>
          </p:nvPr>
        </p:nvSpPr>
        <p:spPr>
          <a:prstGeom prst="rect">
            <a:avLst/>
          </a:prstGeom>
        </p:spPr>
        <p:txBody>
          <a:bodyPr/>
          <a:lstStyle/>
          <a:p>
            <a:pPr lvl="0">
              <a:defRPr sz="1800"/>
            </a:pPr>
            <a:r>
              <a:rPr sz="2800"/>
              <a:t>These are *my* essential plugins, from my experience and for my use cases.</a:t>
            </a:r>
            <a:endParaRPr sz="2800"/>
          </a:p>
          <a:p>
            <a:pPr lvl="0">
              <a:defRPr sz="1800"/>
            </a:pPr>
            <a:r>
              <a:rPr sz="2800"/>
              <a:t>You may not need these plugins, you may need other plugins completely.</a:t>
            </a:r>
            <a:endParaRPr sz="2800"/>
          </a:p>
          <a:p>
            <a:pPr lvl="0">
              <a:defRPr sz="1800"/>
            </a:pPr>
            <a:r>
              <a:rPr sz="2800"/>
              <a:t>But these are plugins I think have a lot of versatility and value, and little risk.</a:t>
            </a:r>
          </a:p>
        </p:txBody>
      </p:sp>
      <p:sp>
        <p:nvSpPr>
          <p:cNvPr id="208" name="Shape 20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pPr lvl="0">
              <a:defRPr b="0" sz="1800"/>
            </a:pPr>
            <a:r>
              <a:rPr b="1" sz="3200"/>
              <a:t>Remember the global configuration</a:t>
            </a:r>
          </a:p>
        </p:txBody>
      </p:sp>
      <p:sp>
        <p:nvSpPr>
          <p:cNvPr id="211" name="Shape 211"/>
          <p:cNvSpPr/>
          <p:nvPr>
            <p:ph type="body" idx="1"/>
          </p:nvPr>
        </p:nvSpPr>
        <p:spPr>
          <a:prstGeom prst="rect">
            <a:avLst/>
          </a:prstGeom>
        </p:spPr>
        <p:txBody>
          <a:bodyPr/>
          <a:lstStyle/>
          <a:p>
            <a:pPr lvl="0">
              <a:defRPr sz="1800"/>
            </a:pPr>
            <a:r>
              <a:rPr sz="2800"/>
              <a:t>Some plugins have global configuration settings you should remember to look at.</a:t>
            </a:r>
            <a:endParaRPr sz="2800"/>
          </a:p>
          <a:p>
            <a:pPr lvl="0">
              <a:defRPr sz="1800"/>
            </a:pPr>
            <a:r>
              <a:rPr sz="2800"/>
              <a:t>The defaults may not always work for you - and sometimes the defaults aren’t great choices.</a:t>
            </a:r>
            <a:endParaRPr sz="2800"/>
          </a:p>
          <a:p>
            <a:pPr lvl="0">
              <a:defRPr sz="1800"/>
            </a:pPr>
            <a:r>
              <a:rPr sz="2800"/>
              <a:t>Job Config History, for example</a:t>
            </a:r>
            <a:endParaRPr sz="2800"/>
          </a:p>
          <a:p>
            <a:pPr lvl="1" marL="800100" indent="-342900">
              <a:buChar char="•"/>
              <a:defRPr sz="1800"/>
            </a:pPr>
            <a:r>
              <a:rPr sz="2800"/>
              <a:t>By default, saves “changes” for every Maven module separately! Ouch!</a:t>
            </a:r>
          </a:p>
        </p:txBody>
      </p:sp>
      <p:sp>
        <p:nvSpPr>
          <p:cNvPr id="212" name="Shape 21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 name="Shape 76"/>
          <p:cNvSpPr/>
          <p:nvPr>
            <p:ph type="title"/>
          </p:nvPr>
        </p:nvSpPr>
        <p:spPr>
          <a:prstGeom prst="rect">
            <a:avLst/>
          </a:prstGeom>
        </p:spPr>
        <p:txBody>
          <a:bodyPr/>
          <a:lstStyle/>
          <a:p>
            <a:pPr lvl="0">
              <a:defRPr b="0" sz="1800"/>
            </a:pPr>
            <a:r>
              <a:rPr b="1" sz="3200"/>
              <a:t>What’s this talk about?</a:t>
            </a:r>
          </a:p>
        </p:txBody>
      </p:sp>
      <p:sp>
        <p:nvSpPr>
          <p:cNvPr id="77" name="Shape 77"/>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
        <p:nvSpPr>
          <p:cNvPr id="78" name="Shape 78"/>
          <p:cNvSpPr/>
          <p:nvPr>
            <p:ph type="body" idx="1"/>
          </p:nvPr>
        </p:nvSpPr>
        <p:spPr>
          <a:prstGeom prst="rect">
            <a:avLst/>
          </a:prstGeom>
        </p:spPr>
        <p:txBody>
          <a:bodyPr/>
          <a:lstStyle/>
          <a:p>
            <a:pPr lvl="0">
              <a:buBlip>
                <a:blip r:embed="rId3"/>
              </a:buBlip>
              <a:defRPr sz="1800"/>
            </a:pPr>
            <a:r>
              <a:rPr sz="2800"/>
              <a:t>These are lessons learned from maintaining multiple large Jenkins instances over the years.</a:t>
            </a:r>
            <a:endParaRPr sz="2800"/>
          </a:p>
          <a:p>
            <a:pPr lvl="1" marL="800100" indent="-342900">
              <a:buBlip>
                <a:blip r:embed="rId3"/>
              </a:buBlip>
              <a:defRPr sz="1800"/>
            </a:pPr>
            <a:r>
              <a:rPr sz="2800"/>
              <a:t>Cloudera’s three masters with 1000+ jobs each (4800+ total! Ouch!) with dozens running at a time.</a:t>
            </a:r>
            <a:endParaRPr sz="2800"/>
          </a:p>
          <a:p>
            <a:pPr lvl="1" marL="800100" indent="-342900">
              <a:buBlip>
                <a:blip r:embed="rId3"/>
              </a:buBlip>
              <a:defRPr sz="1800"/>
            </a:pPr>
            <a:r>
              <a:rPr sz="2800" u="sng">
                <a:solidFill>
                  <a:srgbClr val="0000FF"/>
                </a:solidFill>
                <a:uFill>
                  <a:solidFill>
                    <a:srgbClr val="0000FF"/>
                  </a:solidFill>
                </a:uFill>
                <a:hlinkClick r:id="rId4" invalidUrl="" action="" tgtFrame="" tooltip="" history="1" highlightClick="0" endSnd="0"/>
              </a:rPr>
              <a:t>builds.apache.org</a:t>
            </a:r>
            <a:r>
              <a:rPr sz="2800"/>
              <a:t>’s 1200+ jobs from ~120 different project teams.</a:t>
            </a:r>
            <a:endParaRPr sz="2800"/>
          </a:p>
          <a:p>
            <a:pPr lvl="1" marL="800100" indent="-342900">
              <a:buBlip>
                <a:blip r:embed="rId3"/>
              </a:buBlip>
              <a:defRPr sz="1800"/>
            </a:pPr>
            <a:r>
              <a:rPr sz="2800"/>
              <a:t>Oh, and my time on IRC, working on core and plugins, etc.</a:t>
            </a:r>
          </a:p>
        </p:txBody>
      </p:sp>
    </p:spTree>
  </p:cSld>
  <p:clrMapOvr>
    <a:masterClrMapping/>
  </p:clrMapOvr>
  <p:transitio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pPr lvl="0">
              <a:defRPr b="0" cap="none" sz="1800"/>
            </a:pPr>
            <a:r>
              <a:rPr b="1" cap="all" sz="4000"/>
              <a:t>Habit 5: Integrate with other tools and services</a:t>
            </a:r>
          </a:p>
        </p:txBody>
      </p:sp>
      <p:sp>
        <p:nvSpPr>
          <p:cNvPr id="215" name="Shape 215"/>
          <p:cNvSpPr/>
          <p:nvPr>
            <p:ph type="body" idx="1"/>
          </p:nvPr>
        </p:nvSpPr>
        <p:spPr>
          <a:prstGeom prst="rect">
            <a:avLst/>
          </a:prstGeom>
        </p:spPr>
        <p:txBody>
          <a:bodyPr/>
          <a:lstStyle/>
          <a:p>
            <a:pPr lvl="0"/>
          </a:p>
        </p:txBody>
      </p:sp>
      <p:sp>
        <p:nvSpPr>
          <p:cNvPr id="216" name="Shape 21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pPr lvl="0">
              <a:defRPr b="0" sz="1800"/>
            </a:pPr>
            <a:r>
              <a:rPr b="1" sz="3200"/>
              <a:t>Jenkins plays nicely with others</a:t>
            </a:r>
          </a:p>
        </p:txBody>
      </p:sp>
      <p:sp>
        <p:nvSpPr>
          <p:cNvPr id="219" name="Shape 219"/>
          <p:cNvSpPr/>
          <p:nvPr>
            <p:ph type="body" idx="1"/>
          </p:nvPr>
        </p:nvSpPr>
        <p:spPr>
          <a:prstGeom prst="rect">
            <a:avLst/>
          </a:prstGeom>
        </p:spPr>
        <p:txBody>
          <a:bodyPr/>
          <a:lstStyle/>
          <a:p>
            <a:pPr lvl="0">
              <a:defRPr sz="1800"/>
            </a:pPr>
            <a:r>
              <a:rPr sz="2800"/>
              <a:t>Thanks to Jenkins’ plugins and REST API, services and tools can easily interact with Jenkins and vice versa.</a:t>
            </a:r>
            <a:endParaRPr sz="2800"/>
          </a:p>
          <a:p>
            <a:pPr lvl="0">
              <a:defRPr sz="1800"/>
            </a:pPr>
            <a:r>
              <a:rPr sz="2800"/>
              <a:t>Trigger builds based on GitHub pull requests, update JIRA upon successful builds and much, much more.</a:t>
            </a:r>
            <a:endParaRPr sz="2800"/>
          </a:p>
          <a:p>
            <a:pPr lvl="0">
              <a:defRPr sz="1800"/>
            </a:pPr>
            <a:r>
              <a:rPr sz="2800"/>
              <a:t>I’ll only touch on a few such tools and services - you can find many more on the Jenkins wiki.</a:t>
            </a:r>
          </a:p>
        </p:txBody>
      </p:sp>
      <p:sp>
        <p:nvSpPr>
          <p:cNvPr id="220" name="Shape 22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2" name="Shape 222"/>
          <p:cNvSpPr/>
          <p:nvPr>
            <p:ph type="title"/>
          </p:nvPr>
        </p:nvSpPr>
        <p:spPr>
          <a:prstGeom prst="rect">
            <a:avLst/>
          </a:prstGeom>
        </p:spPr>
        <p:txBody>
          <a:bodyPr/>
          <a:lstStyle/>
          <a:p>
            <a:pPr lvl="0">
              <a:defRPr b="0" sz="1800"/>
            </a:pPr>
            <a:r>
              <a:rPr b="1" sz="3200"/>
              <a:t>Source Control!</a:t>
            </a:r>
          </a:p>
        </p:txBody>
      </p:sp>
      <p:sp>
        <p:nvSpPr>
          <p:cNvPr id="223" name="Shape 223"/>
          <p:cNvSpPr/>
          <p:nvPr>
            <p:ph type="body" idx="1"/>
          </p:nvPr>
        </p:nvSpPr>
        <p:spPr>
          <a:prstGeom prst="rect">
            <a:avLst/>
          </a:prstGeom>
        </p:spPr>
        <p:txBody>
          <a:bodyPr/>
          <a:lstStyle/>
          <a:p>
            <a:pPr lvl="0">
              <a:defRPr sz="1800"/>
            </a:pPr>
            <a:r>
              <a:rPr sz="2800"/>
              <a:t>…Well, yeah.</a:t>
            </a:r>
            <a:endParaRPr sz="2800"/>
          </a:p>
          <a:p>
            <a:pPr lvl="0">
              <a:defRPr sz="1800"/>
            </a:pPr>
            <a:endParaRPr sz="2800"/>
          </a:p>
          <a:p>
            <a:pPr lvl="0">
              <a:defRPr sz="1800"/>
            </a:pPr>
            <a:endParaRPr sz="2800"/>
          </a:p>
          <a:p>
            <a:pPr lvl="0">
              <a:defRPr sz="1800"/>
            </a:pPr>
            <a:r>
              <a:rPr sz="2800"/>
              <a:t>Moving on…</a:t>
            </a:r>
          </a:p>
        </p:txBody>
      </p:sp>
      <p:sp>
        <p:nvSpPr>
          <p:cNvPr id="224" name="Shape 22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pPr lvl="0">
              <a:defRPr b="0" sz="1800"/>
            </a:pPr>
            <a:r>
              <a:rPr b="1" sz="3200"/>
              <a:t>Gerrit and GitHub pull requests</a:t>
            </a:r>
          </a:p>
        </p:txBody>
      </p:sp>
      <p:sp>
        <p:nvSpPr>
          <p:cNvPr id="227" name="Shape 227"/>
          <p:cNvSpPr/>
          <p:nvPr>
            <p:ph type="body" idx="1"/>
          </p:nvPr>
        </p:nvSpPr>
        <p:spPr>
          <a:prstGeom prst="rect">
            <a:avLst/>
          </a:prstGeom>
        </p:spPr>
        <p:txBody>
          <a:bodyPr/>
          <a:lstStyle/>
          <a:p>
            <a:pPr lvl="0">
              <a:defRPr sz="1800"/>
            </a:pPr>
            <a:r>
              <a:rPr sz="2800"/>
              <a:t>Gerrit Trigger (Hi, Robert!), GitHub Pull Request Builder, Jenkins Enterprise’s version of GitHub pull request builder - all very useful.</a:t>
            </a:r>
            <a:endParaRPr sz="2800"/>
          </a:p>
          <a:p>
            <a:pPr lvl="0">
              <a:defRPr sz="1800"/>
            </a:pPr>
            <a:r>
              <a:rPr sz="2800"/>
              <a:t>Build every proposed change, report back to the review tool.</a:t>
            </a:r>
            <a:endParaRPr sz="2800"/>
          </a:p>
          <a:p>
            <a:pPr lvl="0">
              <a:defRPr sz="1800"/>
            </a:pPr>
            <a:r>
              <a:rPr sz="2800"/>
              <a:t>With this, you can enable automatic merging of changes, promotion from branch to branch, and much more.</a:t>
            </a:r>
          </a:p>
        </p:txBody>
      </p:sp>
      <p:sp>
        <p:nvSpPr>
          <p:cNvPr id="228" name="Shape 22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pPr lvl="0">
              <a:defRPr b="0" sz="1800"/>
            </a:pPr>
            <a:r>
              <a:rPr b="1" sz="3200"/>
              <a:t>JIRA</a:t>
            </a:r>
          </a:p>
        </p:txBody>
      </p:sp>
      <p:sp>
        <p:nvSpPr>
          <p:cNvPr id="233" name="Shape 233"/>
          <p:cNvSpPr/>
          <p:nvPr>
            <p:ph type="body" idx="1"/>
          </p:nvPr>
        </p:nvSpPr>
        <p:spPr>
          <a:prstGeom prst="rect">
            <a:avLst/>
          </a:prstGeom>
        </p:spPr>
        <p:txBody>
          <a:bodyPr/>
          <a:lstStyle/>
          <a:p>
            <a:pPr lvl="0">
              <a:defRPr sz="1800"/>
            </a:pPr>
            <a:r>
              <a:rPr sz="2800"/>
              <a:t>Update JIRA issues when commits with messages containing the issues are built.</a:t>
            </a:r>
            <a:endParaRPr sz="2800"/>
          </a:p>
          <a:p>
            <a:pPr lvl="0">
              <a:defRPr sz="1800"/>
            </a:pPr>
            <a:r>
              <a:rPr sz="2800"/>
              <a:t>Follow build fingerprints to update issues in related projects as well.</a:t>
            </a:r>
            <a:endParaRPr sz="2800"/>
          </a:p>
          <a:p>
            <a:pPr lvl="0">
              <a:defRPr sz="1800"/>
            </a:pPr>
            <a:r>
              <a:rPr sz="2800"/>
              <a:t>Generate JIRA release notes as part of the build process.</a:t>
            </a:r>
          </a:p>
        </p:txBody>
      </p:sp>
      <p:sp>
        <p:nvSpPr>
          <p:cNvPr id="234" name="Shape 23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pPr lvl="0">
              <a:defRPr b="0" sz="1800"/>
            </a:pPr>
            <a:r>
              <a:rPr b="1" sz="3200"/>
              <a:t>Artifactory</a:t>
            </a:r>
          </a:p>
        </p:txBody>
      </p:sp>
      <p:sp>
        <p:nvSpPr>
          <p:cNvPr id="237" name="Shape 237"/>
          <p:cNvSpPr/>
          <p:nvPr>
            <p:ph type="body" idx="1"/>
          </p:nvPr>
        </p:nvSpPr>
        <p:spPr>
          <a:prstGeom prst="rect">
            <a:avLst/>
          </a:prstGeom>
        </p:spPr>
        <p:txBody>
          <a:bodyPr/>
          <a:lstStyle/>
          <a:p>
            <a:pPr lvl="0">
              <a:defRPr sz="1800"/>
            </a:pPr>
            <a:r>
              <a:rPr sz="2800"/>
              <a:t>Define credentials for deployment and artifact resolution globally across Jenkins jobs.</a:t>
            </a:r>
            <a:endParaRPr sz="2800"/>
          </a:p>
          <a:p>
            <a:pPr lvl="0">
              <a:defRPr sz="1800"/>
            </a:pPr>
            <a:r>
              <a:rPr sz="2800"/>
              <a:t>Override Maven distributionManagement on a per-job basis.</a:t>
            </a:r>
            <a:endParaRPr sz="2800"/>
          </a:p>
          <a:p>
            <a:pPr lvl="0">
              <a:defRPr sz="1800"/>
            </a:pPr>
            <a:r>
              <a:rPr sz="2800"/>
              <a:t>Restrict where Maven jobs and build steps will look to resolve artifacts.</a:t>
            </a:r>
            <a:endParaRPr sz="2800"/>
          </a:p>
          <a:p>
            <a:pPr lvl="0">
              <a:defRPr sz="1800"/>
            </a:pPr>
            <a:r>
              <a:rPr sz="2800"/>
              <a:t>Capture build info and relationship to artifacts in Artifactory.</a:t>
            </a:r>
          </a:p>
        </p:txBody>
      </p:sp>
      <p:sp>
        <p:nvSpPr>
          <p:cNvPr id="238" name="Shape 23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pPr lvl="0">
              <a:defRPr b="0" cap="none" sz="1800"/>
            </a:pPr>
            <a:r>
              <a:rPr b="1" cap="all" sz="4000"/>
              <a:t>Habit 6: Make your slaves fungible</a:t>
            </a:r>
          </a:p>
        </p:txBody>
      </p:sp>
      <p:sp>
        <p:nvSpPr>
          <p:cNvPr id="241" name="Shape 241"/>
          <p:cNvSpPr/>
          <p:nvPr>
            <p:ph type="body" idx="1"/>
          </p:nvPr>
        </p:nvSpPr>
        <p:spPr>
          <a:prstGeom prst="rect">
            <a:avLst/>
          </a:prstGeom>
        </p:spPr>
        <p:txBody>
          <a:bodyPr/>
          <a:lstStyle/>
          <a:p>
            <a:pPr lvl="0"/>
          </a:p>
        </p:txBody>
      </p:sp>
      <p:sp>
        <p:nvSpPr>
          <p:cNvPr id="242" name="Shape 24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pPr lvl="0">
              <a:defRPr b="0" sz="1800"/>
            </a:pPr>
            <a:r>
              <a:rPr b="1" sz="3200"/>
              <a:t>Fungible? What does that mean?</a:t>
            </a:r>
          </a:p>
        </p:txBody>
      </p:sp>
      <p:sp>
        <p:nvSpPr>
          <p:cNvPr id="245" name="Shape 245"/>
          <p:cNvSpPr/>
          <p:nvPr>
            <p:ph type="body" idx="1"/>
          </p:nvPr>
        </p:nvSpPr>
        <p:spPr>
          <a:prstGeom prst="rect">
            <a:avLst/>
          </a:prstGeom>
        </p:spPr>
        <p:txBody>
          <a:bodyPr/>
          <a:lstStyle/>
          <a:p>
            <a:pPr lvl="0">
              <a:defRPr sz="1800"/>
            </a:pPr>
            <a:r>
              <a:rPr sz="2800"/>
              <a:t>“Fungibility is the property of a good or a commodity whose individual units are capable of mutual substitution.”</a:t>
            </a:r>
            <a:endParaRPr sz="2800"/>
          </a:p>
          <a:p>
            <a:pPr lvl="0">
              <a:defRPr sz="1800"/>
            </a:pPr>
            <a:r>
              <a:rPr sz="2800"/>
              <a:t>A fungible slave is a slave you can replace easily with another slave.</a:t>
            </a:r>
            <a:endParaRPr sz="2800"/>
          </a:p>
          <a:p>
            <a:pPr lvl="0">
              <a:defRPr sz="1800"/>
            </a:pPr>
            <a:r>
              <a:rPr sz="2800"/>
              <a:t>If one dies or is busy, no problem - just add another one.</a:t>
            </a:r>
            <a:endParaRPr sz="2800"/>
          </a:p>
          <a:p>
            <a:pPr lvl="0">
              <a:defRPr sz="1800"/>
            </a:pPr>
            <a:r>
              <a:rPr sz="2800"/>
              <a:t>The easier it is to add slaves, the easier your life is.</a:t>
            </a:r>
          </a:p>
        </p:txBody>
      </p:sp>
      <p:sp>
        <p:nvSpPr>
          <p:cNvPr id="246" name="Shape 24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pPr lvl="0">
              <a:defRPr b="0" sz="1800"/>
            </a:pPr>
            <a:r>
              <a:rPr b="1" sz="3200"/>
              <a:t>How do you make your slaves </a:t>
            </a:r>
            <a:endParaRPr b="1" sz="3200"/>
          </a:p>
          <a:p>
            <a:pPr lvl="0">
              <a:defRPr b="0" sz="1800"/>
            </a:pPr>
            <a:r>
              <a:rPr b="1" sz="3200"/>
              <a:t>fungible?</a:t>
            </a:r>
          </a:p>
        </p:txBody>
      </p:sp>
      <p:sp>
        <p:nvSpPr>
          <p:cNvPr id="251" name="Shape 251"/>
          <p:cNvSpPr/>
          <p:nvPr>
            <p:ph type="body" idx="1"/>
          </p:nvPr>
        </p:nvSpPr>
        <p:spPr>
          <a:prstGeom prst="rect">
            <a:avLst/>
          </a:prstGeom>
        </p:spPr>
        <p:txBody>
          <a:bodyPr/>
          <a:lstStyle/>
          <a:p>
            <a:pPr lvl="0" marL="322325" indent="-322325" defTabSz="429768">
              <a:defRPr sz="1800"/>
            </a:pPr>
            <a:r>
              <a:rPr sz="2632"/>
              <a:t>Make creating the environments easily repeatable.</a:t>
            </a:r>
            <a:endParaRPr sz="2632"/>
          </a:p>
          <a:p>
            <a:pPr lvl="1" marL="752094" indent="-322325" defTabSz="429768">
              <a:buChar char="•"/>
              <a:defRPr sz="1800"/>
            </a:pPr>
            <a:r>
              <a:rPr sz="2632"/>
              <a:t>Config management - Puppet, Chef, Ansible, etc.</a:t>
            </a:r>
            <a:endParaRPr sz="2632"/>
          </a:p>
          <a:p>
            <a:pPr lvl="1" marL="752094" indent="-322325" defTabSz="429768">
              <a:buChar char="•"/>
              <a:defRPr sz="1800"/>
            </a:pPr>
            <a:r>
              <a:rPr sz="2632"/>
              <a:t>Pre-baked images - cloud, PXE, etc, using something like Packer and config management to build them.</a:t>
            </a:r>
            <a:endParaRPr sz="2632"/>
          </a:p>
          <a:p>
            <a:pPr lvl="0" marL="322325" indent="-322325" defTabSz="429768">
              <a:defRPr sz="1800"/>
            </a:pPr>
            <a:r>
              <a:rPr sz="2632"/>
              <a:t>I have no opinion on config management tools - to be honest, it doesn’t really matter. Anything that can set up your environment consistently is good enough!</a:t>
            </a:r>
          </a:p>
        </p:txBody>
      </p:sp>
      <p:sp>
        <p:nvSpPr>
          <p:cNvPr id="252" name="Shape 25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pPr lvl="0">
              <a:defRPr b="0" sz="1800"/>
            </a:pPr>
            <a:r>
              <a:rPr b="1" sz="3200"/>
              <a:t>Reusability and flexibility</a:t>
            </a:r>
          </a:p>
        </p:txBody>
      </p:sp>
      <p:sp>
        <p:nvSpPr>
          <p:cNvPr id="255" name="Shape 255"/>
          <p:cNvSpPr/>
          <p:nvPr>
            <p:ph type="body" idx="1"/>
          </p:nvPr>
        </p:nvSpPr>
        <p:spPr>
          <a:prstGeom prst="rect">
            <a:avLst/>
          </a:prstGeom>
        </p:spPr>
        <p:txBody>
          <a:bodyPr/>
          <a:lstStyle/>
          <a:p>
            <a:pPr lvl="0">
              <a:defRPr sz="1800"/>
            </a:pPr>
            <a:r>
              <a:rPr sz="2800"/>
              <a:t>Try to make your slaves general purpose</a:t>
            </a:r>
            <a:endParaRPr sz="2800"/>
          </a:p>
          <a:p>
            <a:pPr lvl="0">
              <a:defRPr sz="1800"/>
            </a:pPr>
            <a:r>
              <a:rPr sz="2800"/>
              <a:t>Don’t make them customized solely for use by one job or set of jobs if you can avoid it.</a:t>
            </a:r>
            <a:endParaRPr sz="2800"/>
          </a:p>
          <a:p>
            <a:pPr lvl="1" marL="800100" indent="-342900">
              <a:buChar char="•"/>
              <a:defRPr sz="1800"/>
            </a:pPr>
            <a:r>
              <a:rPr sz="2800"/>
              <a:t>Interchangeable slaves allow for more efficient usage.</a:t>
            </a:r>
            <a:endParaRPr sz="2800"/>
          </a:p>
          <a:p>
            <a:pPr lvl="0">
              <a:defRPr sz="1800"/>
            </a:pPr>
            <a:r>
              <a:rPr sz="2800"/>
              <a:t>If you need specific custom slaves, make them on-demand.</a:t>
            </a:r>
            <a:endParaRPr sz="2800"/>
          </a:p>
          <a:p>
            <a:pPr lvl="1" marL="800100" indent="-342900">
              <a:buChar char="•"/>
              <a:defRPr sz="1800"/>
            </a:pPr>
            <a:r>
              <a:rPr sz="2800"/>
              <a:t>Don’t tie up static resources with slaves that won’t be used all the time.</a:t>
            </a:r>
          </a:p>
        </p:txBody>
      </p:sp>
      <p:sp>
        <p:nvSpPr>
          <p:cNvPr id="256" name="Shape 256"/>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2" name="Shape 82"/>
          <p:cNvSpPr/>
          <p:nvPr>
            <p:ph type="title"/>
          </p:nvPr>
        </p:nvSpPr>
        <p:spPr>
          <a:prstGeom prst="rect">
            <a:avLst/>
          </a:prstGeom>
        </p:spPr>
        <p:txBody>
          <a:bodyPr/>
          <a:lstStyle/>
          <a:p>
            <a:pPr lvl="0">
              <a:defRPr b="0" sz="1800"/>
            </a:pPr>
            <a:r>
              <a:rPr b="1" sz="3200"/>
              <a:t>Your mileage may vary</a:t>
            </a:r>
          </a:p>
        </p:txBody>
      </p:sp>
      <p:sp>
        <p:nvSpPr>
          <p:cNvPr id="83" name="Shape 83"/>
          <p:cNvSpPr/>
          <p:nvPr>
            <p:ph type="body" idx="1"/>
          </p:nvPr>
        </p:nvSpPr>
        <p:spPr>
          <a:prstGeom prst="rect">
            <a:avLst/>
          </a:prstGeom>
        </p:spPr>
        <p:txBody>
          <a:bodyPr/>
          <a:lstStyle/>
          <a:p>
            <a:pPr lvl="0">
              <a:defRPr sz="1800"/>
            </a:pPr>
            <a:r>
              <a:rPr sz="2800"/>
              <a:t>These habits can be valuable on every Jenkins instance.</a:t>
            </a:r>
            <a:endParaRPr sz="2800"/>
          </a:p>
          <a:p>
            <a:pPr lvl="0">
              <a:defRPr sz="1800"/>
            </a:pPr>
            <a:r>
              <a:rPr sz="2800"/>
              <a:t>Some will be more relevant for larger instances, those with more complex jobs, and/or production-critical instances.</a:t>
            </a:r>
            <a:endParaRPr sz="2800"/>
          </a:p>
          <a:p>
            <a:pPr lvl="0">
              <a:defRPr sz="1800"/>
            </a:pPr>
            <a:r>
              <a:rPr sz="2800"/>
              <a:t>But these are *my* recommendations - you need to learn what’s best for your Jenkins setup.</a:t>
            </a:r>
          </a:p>
        </p:txBody>
      </p:sp>
      <p:sp>
        <p:nvSpPr>
          <p:cNvPr id="84" name="Shape 8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8" name="Shape 258"/>
          <p:cNvSpPr/>
          <p:nvPr>
            <p:ph type="title"/>
          </p:nvPr>
        </p:nvSpPr>
        <p:spPr>
          <a:prstGeom prst="rect">
            <a:avLst/>
          </a:prstGeom>
        </p:spPr>
        <p:txBody>
          <a:bodyPr/>
          <a:lstStyle/>
          <a:p>
            <a:pPr lvl="0">
              <a:defRPr b="0" sz="1800"/>
            </a:pPr>
            <a:r>
              <a:rPr b="1" sz="3200"/>
              <a:t>To the cloud!</a:t>
            </a:r>
          </a:p>
        </p:txBody>
      </p:sp>
      <p:sp>
        <p:nvSpPr>
          <p:cNvPr id="259" name="Shape 259"/>
          <p:cNvSpPr/>
          <p:nvPr>
            <p:ph type="body" idx="1"/>
          </p:nvPr>
        </p:nvSpPr>
        <p:spPr>
          <a:prstGeom prst="rect">
            <a:avLst/>
          </a:prstGeom>
        </p:spPr>
        <p:txBody>
          <a:bodyPr/>
          <a:lstStyle/>
          <a:p>
            <a:pPr lvl="0">
              <a:defRPr sz="1800"/>
            </a:pPr>
            <a:r>
              <a:rPr sz="2800"/>
              <a:t>More efficient usage of your resources.</a:t>
            </a:r>
            <a:endParaRPr sz="2800"/>
          </a:p>
          <a:p>
            <a:pPr lvl="0">
              <a:defRPr sz="1800"/>
            </a:pPr>
            <a:r>
              <a:rPr sz="2800"/>
              <a:t>Private cloud or public cloud - the goal is to avoid idle resources that can’t be used for anything else.</a:t>
            </a:r>
            <a:endParaRPr sz="2800"/>
          </a:p>
          <a:p>
            <a:pPr lvl="0">
              <a:defRPr sz="1800"/>
            </a:pPr>
            <a:r>
              <a:rPr sz="2800"/>
              <a:t>Mesos plugin with Docker is very intriguing - run your slaves as containers in a general purpose cluster!</a:t>
            </a:r>
            <a:endParaRPr sz="2800"/>
          </a:p>
          <a:p>
            <a:pPr lvl="0">
              <a:defRPr sz="1800"/>
            </a:pPr>
            <a:r>
              <a:rPr sz="2800"/>
              <a:t>Pre-bake your cloud slave images - faster startup time, more consistency.</a:t>
            </a:r>
          </a:p>
        </p:txBody>
      </p:sp>
      <p:sp>
        <p:nvSpPr>
          <p:cNvPr id="260" name="Shape 26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2" name="Shape 262"/>
          <p:cNvSpPr/>
          <p:nvPr>
            <p:ph type="title"/>
          </p:nvPr>
        </p:nvSpPr>
        <p:spPr>
          <a:prstGeom prst="rect">
            <a:avLst/>
          </a:prstGeom>
        </p:spPr>
        <p:txBody>
          <a:bodyPr/>
          <a:lstStyle/>
          <a:p>
            <a:pPr lvl="0">
              <a:defRPr b="0" cap="none" sz="1800"/>
            </a:pPr>
            <a:r>
              <a:rPr b="1" cap="all" sz="4000"/>
              <a:t>Habit 7: Join the community</a:t>
            </a:r>
          </a:p>
        </p:txBody>
      </p:sp>
      <p:sp>
        <p:nvSpPr>
          <p:cNvPr id="263" name="Shape 263"/>
          <p:cNvSpPr/>
          <p:nvPr>
            <p:ph type="body" idx="1"/>
          </p:nvPr>
        </p:nvSpPr>
        <p:spPr>
          <a:prstGeom prst="rect">
            <a:avLst/>
          </a:prstGeom>
        </p:spPr>
        <p:txBody>
          <a:bodyPr/>
          <a:lstStyle/>
          <a:p>
            <a:pPr lvl="0"/>
          </a:p>
        </p:txBody>
      </p:sp>
      <p:sp>
        <p:nvSpPr>
          <p:cNvPr id="264" name="Shape 26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pPr lvl="0">
              <a:defRPr b="0" sz="1800"/>
            </a:pPr>
            <a:r>
              <a:rPr b="1" sz="3200"/>
              <a:t>Get involved!</a:t>
            </a:r>
          </a:p>
        </p:txBody>
      </p:sp>
      <p:sp>
        <p:nvSpPr>
          <p:cNvPr id="267" name="Shape 267"/>
          <p:cNvSpPr/>
          <p:nvPr>
            <p:ph type="body" idx="1"/>
          </p:nvPr>
        </p:nvSpPr>
        <p:spPr>
          <a:prstGeom prst="rect">
            <a:avLst/>
          </a:prstGeom>
        </p:spPr>
        <p:txBody>
          <a:bodyPr/>
          <a:lstStyle/>
          <a:p>
            <a:pPr lvl="0">
              <a:defRPr sz="1800"/>
            </a:pPr>
            <a:r>
              <a:rPr sz="2800"/>
              <a:t>Write plugins.</a:t>
            </a:r>
            <a:endParaRPr sz="2800"/>
          </a:p>
          <a:p>
            <a:pPr lvl="1" marL="800100" indent="-342900">
              <a:buChar char="•"/>
              <a:defRPr sz="1800"/>
            </a:pPr>
            <a:r>
              <a:rPr sz="2800"/>
              <a:t>Extend existing plugins!</a:t>
            </a:r>
            <a:endParaRPr sz="2800"/>
          </a:p>
          <a:p>
            <a:pPr lvl="0">
              <a:defRPr sz="1800"/>
            </a:pPr>
            <a:r>
              <a:rPr sz="2800"/>
              <a:t>Open JIRAs.</a:t>
            </a:r>
            <a:endParaRPr sz="2800"/>
          </a:p>
          <a:p>
            <a:pPr lvl="0">
              <a:defRPr sz="1800"/>
            </a:pPr>
            <a:r>
              <a:rPr sz="2800"/>
              <a:t>Fix bugs.</a:t>
            </a:r>
            <a:endParaRPr sz="2800"/>
          </a:p>
          <a:p>
            <a:pPr lvl="0">
              <a:defRPr sz="1800"/>
            </a:pPr>
            <a:r>
              <a:rPr sz="2800"/>
              <a:t>Get help on the mailing lists or IRC.</a:t>
            </a:r>
            <a:endParaRPr sz="2800"/>
          </a:p>
          <a:p>
            <a:pPr lvl="0">
              <a:defRPr sz="1800"/>
            </a:pPr>
            <a:r>
              <a:rPr sz="2800"/>
              <a:t>Help others too!</a:t>
            </a:r>
          </a:p>
        </p:txBody>
      </p:sp>
      <p:sp>
        <p:nvSpPr>
          <p:cNvPr id="268" name="Shape 26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pPr lvl="0">
              <a:defRPr b="0" cap="none" sz="1800"/>
            </a:pPr>
            <a:r>
              <a:rPr b="1" cap="all" sz="4000"/>
              <a:t>Questions?</a:t>
            </a:r>
          </a:p>
        </p:txBody>
      </p:sp>
      <p:sp>
        <p:nvSpPr>
          <p:cNvPr id="271" name="Shape 271"/>
          <p:cNvSpPr/>
          <p:nvPr>
            <p:ph type="body" idx="1"/>
          </p:nvPr>
        </p:nvSpPr>
        <p:spPr>
          <a:prstGeom prst="rect">
            <a:avLst/>
          </a:prstGeom>
        </p:spPr>
        <p:txBody>
          <a:bodyPr/>
          <a:lstStyle/>
          <a:p>
            <a:pPr lvl="0"/>
          </a:p>
        </p:txBody>
      </p:sp>
      <p:sp>
        <p:nvSpPr>
          <p:cNvPr id="272" name="Shape 27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4" name="Shape 274"/>
          <p:cNvSpPr/>
          <p:nvPr>
            <p:ph type="title"/>
          </p:nvPr>
        </p:nvSpPr>
        <p:spPr>
          <a:xfrm>
            <a:off x="457200" y="2768025"/>
            <a:ext cx="8229600" cy="1143001"/>
          </a:xfrm>
          <a:prstGeom prst="rect">
            <a:avLst/>
          </a:prstGeom>
        </p:spPr>
        <p:txBody>
          <a:bodyPr/>
          <a:lstStyle/>
          <a:p>
            <a:pPr lvl="0">
              <a:defRPr b="0" sz="1800"/>
            </a:pPr>
            <a:r>
              <a:rPr b="1" sz="3200"/>
              <a:t>Thank you for attending!</a:t>
            </a:r>
          </a:p>
        </p:txBody>
      </p:sp>
      <p:sp>
        <p:nvSpPr>
          <p:cNvPr id="275" name="Shape 275"/>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7" name="Shape 277"/>
          <p:cNvSpPr/>
          <p:nvPr/>
        </p:nvSpPr>
        <p:spPr>
          <a:xfrm>
            <a:off x="0" y="488461"/>
            <a:ext cx="9144000" cy="6369539"/>
          </a:xfrm>
          <a:prstGeom prst="rect">
            <a:avLst/>
          </a:prstGeom>
          <a:solidFill>
            <a:srgbClr val="D9D9D9"/>
          </a:solidFill>
          <a:ln w="12700">
            <a:miter lim="400000"/>
          </a:ln>
        </p:spPr>
        <p:txBody>
          <a:bodyPr lIns="0" tIns="0" rIns="0" bIns="0" anchor="ctr"/>
          <a:lstStyle/>
          <a:p>
            <a:pPr lvl="0" algn="ctr">
              <a:defRPr>
                <a:solidFill>
                  <a:srgbClr val="FFFFFF"/>
                </a:solidFill>
              </a:defRPr>
            </a:pPr>
          </a:p>
        </p:txBody>
      </p:sp>
      <p:sp>
        <p:nvSpPr>
          <p:cNvPr id="278" name="Shape 278"/>
          <p:cNvSpPr/>
          <p:nvPr/>
        </p:nvSpPr>
        <p:spPr>
          <a:xfrm>
            <a:off x="398166" y="4762036"/>
            <a:ext cx="5590355" cy="1802679"/>
          </a:xfrm>
          <a:prstGeom prst="rect">
            <a:avLst/>
          </a:prstGeom>
          <a:solidFill>
            <a:srgbClr val="FFFFFF"/>
          </a:solidFill>
          <a:ln>
            <a:solidFill>
              <a:srgbClr val="808080"/>
            </a:solidFill>
          </a:ln>
          <a:effectLst>
            <a:outerShdw sx="100000" sy="100000" kx="0" ky="0" algn="b" rotWithShape="0" blurRad="38100" dist="23000" dir="5400000">
              <a:srgbClr val="000000">
                <a:alpha val="35000"/>
              </a:srgbClr>
            </a:outerShdw>
          </a:effectLst>
        </p:spPr>
        <p:txBody>
          <a:bodyPr lIns="0" tIns="0" rIns="0" bIns="0" anchor="ctr"/>
          <a:lstStyle/>
          <a:p>
            <a:pPr lvl="0" algn="ctr">
              <a:defRPr>
                <a:solidFill>
                  <a:srgbClr val="FFFFFF"/>
                </a:solidFill>
              </a:defRPr>
            </a:pPr>
          </a:p>
        </p:txBody>
      </p:sp>
      <p:sp>
        <p:nvSpPr>
          <p:cNvPr id="279" name="Shape 279"/>
          <p:cNvSpPr/>
          <p:nvPr/>
        </p:nvSpPr>
        <p:spPr>
          <a:xfrm>
            <a:off x="381001" y="1404999"/>
            <a:ext cx="2686541" cy="2800319"/>
          </a:xfrm>
          <a:prstGeom prst="rect">
            <a:avLst/>
          </a:prstGeom>
          <a:solidFill>
            <a:srgbClr val="FFFFFF"/>
          </a:solidFill>
          <a:ln>
            <a:solidFill>
              <a:srgbClr val="808080"/>
            </a:solidFill>
          </a:ln>
          <a:effectLst>
            <a:outerShdw sx="100000" sy="100000" kx="0" ky="0" algn="b" rotWithShape="0" blurRad="38100" dist="23000" dir="5400000">
              <a:srgbClr val="000000">
                <a:alpha val="35000"/>
              </a:srgbClr>
            </a:outerShdw>
          </a:effectLst>
        </p:spPr>
        <p:txBody>
          <a:bodyPr lIns="0" tIns="0" rIns="0" bIns="0" anchor="ctr"/>
          <a:lstStyle/>
          <a:p>
            <a:pPr lvl="0" algn="ctr">
              <a:defRPr>
                <a:solidFill>
                  <a:srgbClr val="FFFFFF"/>
                </a:solidFill>
              </a:defRPr>
            </a:pPr>
          </a:p>
        </p:txBody>
      </p:sp>
      <p:sp>
        <p:nvSpPr>
          <p:cNvPr id="280" name="Shape 280"/>
          <p:cNvSpPr/>
          <p:nvPr/>
        </p:nvSpPr>
        <p:spPr>
          <a:xfrm>
            <a:off x="3223647" y="1404999"/>
            <a:ext cx="5590355" cy="2800319"/>
          </a:xfrm>
          <a:prstGeom prst="rect">
            <a:avLst/>
          </a:prstGeom>
          <a:solidFill>
            <a:srgbClr val="FFFFFF"/>
          </a:solidFill>
          <a:ln>
            <a:solidFill>
              <a:srgbClr val="808080"/>
            </a:solidFill>
          </a:ln>
          <a:effectLst>
            <a:outerShdw sx="100000" sy="100000" kx="0" ky="0" algn="b" rotWithShape="0" blurRad="38100" dist="23000" dir="5400000">
              <a:srgbClr val="000000">
                <a:alpha val="35000"/>
              </a:srgbClr>
            </a:outerShdw>
          </a:effectLst>
        </p:spPr>
        <p:txBody>
          <a:bodyPr lIns="0" tIns="0" rIns="0" bIns="0" anchor="ctr"/>
          <a:lstStyle/>
          <a:p>
            <a:pPr lvl="0" algn="ctr">
              <a:defRPr>
                <a:solidFill>
                  <a:srgbClr val="FFFFFF"/>
                </a:solidFill>
              </a:defRPr>
            </a:pPr>
          </a:p>
        </p:txBody>
      </p:sp>
      <p:sp>
        <p:nvSpPr>
          <p:cNvPr id="281" name="Shape 281"/>
          <p:cNvSpPr/>
          <p:nvPr>
            <p:ph type="title"/>
          </p:nvPr>
        </p:nvSpPr>
        <p:spPr>
          <a:xfrm>
            <a:off x="0" y="634385"/>
            <a:ext cx="9144000" cy="720001"/>
          </a:xfrm>
          <a:prstGeom prst="rect">
            <a:avLst/>
          </a:prstGeom>
        </p:spPr>
        <p:txBody>
          <a:bodyPr/>
          <a:lstStyle>
            <a:lvl1pPr algn="ctr"/>
          </a:lstStyle>
          <a:p>
            <a:pPr lvl="0">
              <a:defRPr b="0" sz="1800"/>
            </a:pPr>
            <a:r>
              <a:rPr b="1" sz="3200"/>
              <a:t>Thank You To Our Sponsors</a:t>
            </a:r>
          </a:p>
        </p:txBody>
      </p:sp>
      <p:pic>
        <p:nvPicPr>
          <p:cNvPr id="282" name="image3.jpg" descr="CloudBees Logo_teal.jpg"/>
          <p:cNvPicPr/>
          <p:nvPr/>
        </p:nvPicPr>
        <p:blipFill>
          <a:blip r:embed="rId2">
            <a:extLst/>
          </a:blip>
          <a:stretch>
            <a:fillRect/>
          </a:stretch>
        </p:blipFill>
        <p:spPr>
          <a:xfrm>
            <a:off x="700410" y="2371630"/>
            <a:ext cx="2047724" cy="873816"/>
          </a:xfrm>
          <a:prstGeom prst="rect">
            <a:avLst/>
          </a:prstGeom>
          <a:ln w="12700">
            <a:miter lim="400000"/>
          </a:ln>
        </p:spPr>
      </p:pic>
      <p:sp>
        <p:nvSpPr>
          <p:cNvPr id="283" name="Shape 283"/>
          <p:cNvSpPr/>
          <p:nvPr/>
        </p:nvSpPr>
        <p:spPr>
          <a:xfrm>
            <a:off x="381001" y="1404246"/>
            <a:ext cx="2686541" cy="370841"/>
          </a:xfrm>
          <a:prstGeom prst="rect">
            <a:avLst/>
          </a:prstGeom>
          <a:solidFill>
            <a:srgbClr val="808080"/>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lvl="0" algn="ctr"/>
            <a:r>
              <a:rPr b="1" i="1" sz="1400">
                <a:solidFill>
                  <a:srgbClr val="FFFFFF"/>
                </a:solidFill>
              </a:rPr>
              <a:t>Platinum</a:t>
            </a:r>
            <a:r>
              <a:rPr>
                <a:solidFill>
                  <a:srgbClr val="FFFFFF"/>
                </a:solidFill>
              </a:rPr>
              <a:t> </a:t>
            </a:r>
          </a:p>
        </p:txBody>
      </p:sp>
      <p:sp>
        <p:nvSpPr>
          <p:cNvPr id="284" name="Shape 284"/>
          <p:cNvSpPr/>
          <p:nvPr/>
        </p:nvSpPr>
        <p:spPr>
          <a:xfrm>
            <a:off x="3223647" y="1428880"/>
            <a:ext cx="5590355" cy="307341"/>
          </a:xfrm>
          <a:prstGeom prst="rect">
            <a:avLst/>
          </a:prstGeom>
          <a:solidFill>
            <a:srgbClr val="7F7F7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b="1" i="1" sz="1400">
                <a:solidFill>
                  <a:srgbClr val="FFFFFF"/>
                </a:solidFill>
              </a:defRPr>
            </a:lvl1pPr>
          </a:lstStyle>
          <a:p>
            <a:pPr lvl="0">
              <a:defRPr b="0" i="0" sz="1800">
                <a:solidFill>
                  <a:srgbClr val="000000"/>
                </a:solidFill>
              </a:defRPr>
            </a:pPr>
            <a:r>
              <a:rPr b="1" i="1" sz="1400">
                <a:solidFill>
                  <a:srgbClr val="FFFFFF"/>
                </a:solidFill>
              </a:rPr>
              <a:t>Gold</a:t>
            </a:r>
          </a:p>
        </p:txBody>
      </p:sp>
      <p:sp>
        <p:nvSpPr>
          <p:cNvPr id="285" name="Shape 285"/>
          <p:cNvSpPr/>
          <p:nvPr/>
        </p:nvSpPr>
        <p:spPr>
          <a:xfrm>
            <a:off x="381001" y="4469812"/>
            <a:ext cx="5614418" cy="307341"/>
          </a:xfrm>
          <a:prstGeom prst="rect">
            <a:avLst/>
          </a:prstGeom>
          <a:solidFill>
            <a:srgbClr val="7F7F7F"/>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a:defRPr b="1" i="1" sz="1400">
                <a:solidFill>
                  <a:srgbClr val="FFFFFF"/>
                </a:solidFill>
              </a:defRPr>
            </a:lvl1pPr>
          </a:lstStyle>
          <a:p>
            <a:pPr lvl="0">
              <a:defRPr b="0" i="0" sz="1800">
                <a:solidFill>
                  <a:srgbClr val="000000"/>
                </a:solidFill>
              </a:defRPr>
            </a:pPr>
            <a:r>
              <a:rPr b="1" i="1" sz="1400">
                <a:solidFill>
                  <a:srgbClr val="FFFFFF"/>
                </a:solidFill>
              </a:rPr>
              <a:t>Silver</a:t>
            </a:r>
          </a:p>
        </p:txBody>
      </p:sp>
      <p:pic>
        <p:nvPicPr>
          <p:cNvPr id="286" name="image4.pdf" descr="JFrog Logo PRESS.pdf"/>
          <p:cNvPicPr/>
          <p:nvPr/>
        </p:nvPicPr>
        <p:blipFill>
          <a:blip r:embed="rId3">
            <a:extLst/>
          </a:blip>
          <a:srcRect l="15544" t="15135" r="7230" b="15285"/>
          <a:stretch>
            <a:fillRect/>
          </a:stretch>
        </p:blipFill>
        <p:spPr>
          <a:xfrm>
            <a:off x="7867364" y="2972799"/>
            <a:ext cx="778003" cy="700973"/>
          </a:xfrm>
          <a:prstGeom prst="rect">
            <a:avLst/>
          </a:prstGeom>
          <a:ln w="12700">
            <a:miter lim="400000"/>
          </a:ln>
        </p:spPr>
      </p:pic>
      <p:pic>
        <p:nvPicPr>
          <p:cNvPr id="287" name="image5.jpg" descr="BDS Logo.jpg"/>
          <p:cNvPicPr/>
          <p:nvPr/>
        </p:nvPicPr>
        <p:blipFill>
          <a:blip r:embed="rId4">
            <a:extLst/>
          </a:blip>
          <a:stretch>
            <a:fillRect/>
          </a:stretch>
        </p:blipFill>
        <p:spPr>
          <a:xfrm>
            <a:off x="5030868" y="3593913"/>
            <a:ext cx="2292098" cy="585217"/>
          </a:xfrm>
          <a:prstGeom prst="rect">
            <a:avLst/>
          </a:prstGeom>
          <a:ln w="12700">
            <a:miter lim="400000"/>
          </a:ln>
        </p:spPr>
      </p:pic>
      <p:pic>
        <p:nvPicPr>
          <p:cNvPr id="288" name="image11.png" descr="SOASTA_logotagline_48px.png"/>
          <p:cNvPicPr/>
          <p:nvPr/>
        </p:nvPicPr>
        <p:blipFill>
          <a:blip r:embed="rId5">
            <a:extLst/>
          </a:blip>
          <a:srcRect l="0" t="0" r="0" b="27919"/>
          <a:stretch>
            <a:fillRect/>
          </a:stretch>
        </p:blipFill>
        <p:spPr>
          <a:xfrm>
            <a:off x="660476" y="5004603"/>
            <a:ext cx="1734772" cy="348956"/>
          </a:xfrm>
          <a:prstGeom prst="rect">
            <a:avLst/>
          </a:prstGeom>
          <a:ln w="12700">
            <a:miter lim="400000"/>
          </a:ln>
        </p:spPr>
      </p:pic>
      <p:pic>
        <p:nvPicPr>
          <p:cNvPr id="289" name="image7.png"/>
          <p:cNvPicPr/>
          <p:nvPr/>
        </p:nvPicPr>
        <p:blipFill>
          <a:blip r:embed="rId6">
            <a:extLst/>
          </a:blip>
          <a:stretch>
            <a:fillRect/>
          </a:stretch>
        </p:blipFill>
        <p:spPr>
          <a:xfrm>
            <a:off x="2793177" y="5420081"/>
            <a:ext cx="2658080" cy="590685"/>
          </a:xfrm>
          <a:prstGeom prst="rect">
            <a:avLst/>
          </a:prstGeom>
          <a:ln w="12700">
            <a:miter lim="400000"/>
          </a:ln>
        </p:spPr>
      </p:pic>
      <p:pic>
        <p:nvPicPr>
          <p:cNvPr id="290" name="image8.jpeg"/>
          <p:cNvPicPr/>
          <p:nvPr/>
        </p:nvPicPr>
        <p:blipFill>
          <a:blip r:embed="rId7">
            <a:extLst/>
          </a:blip>
          <a:stretch>
            <a:fillRect/>
          </a:stretch>
        </p:blipFill>
        <p:spPr>
          <a:xfrm>
            <a:off x="613072" y="5487622"/>
            <a:ext cx="1961925" cy="314270"/>
          </a:xfrm>
          <a:prstGeom prst="rect">
            <a:avLst/>
          </a:prstGeom>
          <a:ln w="12700">
            <a:miter lim="400000"/>
          </a:ln>
        </p:spPr>
      </p:pic>
      <p:sp>
        <p:nvSpPr>
          <p:cNvPr id="291" name="Shape 291"/>
          <p:cNvSpPr/>
          <p:nvPr/>
        </p:nvSpPr>
        <p:spPr>
          <a:xfrm>
            <a:off x="6129447" y="4444319"/>
            <a:ext cx="2686541" cy="2120397"/>
          </a:xfrm>
          <a:prstGeom prst="rect">
            <a:avLst/>
          </a:prstGeom>
          <a:solidFill>
            <a:srgbClr val="FFFFFF"/>
          </a:solidFill>
          <a:ln>
            <a:solidFill>
              <a:srgbClr val="808080"/>
            </a:solidFill>
          </a:ln>
          <a:effectLst>
            <a:outerShdw sx="100000" sy="100000" kx="0" ky="0" algn="b" rotWithShape="0" blurRad="38100" dist="23000" dir="5400000">
              <a:srgbClr val="000000">
                <a:alpha val="35000"/>
              </a:srgbClr>
            </a:outerShdw>
          </a:effectLst>
        </p:spPr>
        <p:txBody>
          <a:bodyPr lIns="0" tIns="0" rIns="0" bIns="0" anchor="ctr"/>
          <a:lstStyle/>
          <a:p>
            <a:pPr lvl="0" algn="ctr">
              <a:defRPr>
                <a:solidFill>
                  <a:srgbClr val="FFFFFF"/>
                </a:solidFill>
              </a:defRPr>
            </a:pPr>
          </a:p>
        </p:txBody>
      </p:sp>
      <p:sp>
        <p:nvSpPr>
          <p:cNvPr id="292" name="Shape 292"/>
          <p:cNvSpPr/>
          <p:nvPr/>
        </p:nvSpPr>
        <p:spPr>
          <a:xfrm>
            <a:off x="6129447" y="4444319"/>
            <a:ext cx="2686541" cy="307341"/>
          </a:xfrm>
          <a:prstGeom prst="rect">
            <a:avLst/>
          </a:prstGeom>
          <a:solidFill>
            <a:srgbClr val="808080"/>
          </a:solidFill>
          <a:ln w="12700">
            <a:miter lim="400000"/>
          </a:ln>
          <a:extLst>
            <a:ext uri="{C572A759-6A51-4108-AA02-DFA0A04FC94B}">
              <ma14:wrappingTextBoxFlag xmlns:ma14="http://schemas.microsoft.com/office/mac/drawingml/2011/main" val="1"/>
            </a:ext>
          </a:extLst>
        </p:spPr>
        <p:txBody>
          <a:bodyPr lIns="0" tIns="0" rIns="0" bIns="0">
            <a:spAutoFit/>
          </a:bodyPr>
          <a:lstStyle>
            <a:lvl1pPr algn="ctr">
              <a:defRPr b="1" i="1" sz="1400">
                <a:solidFill>
                  <a:srgbClr val="FFFFFF"/>
                </a:solidFill>
              </a:defRPr>
            </a:lvl1pPr>
          </a:lstStyle>
          <a:p>
            <a:pPr lvl="0">
              <a:defRPr b="0" i="0" sz="1800">
                <a:solidFill>
                  <a:srgbClr val="000000"/>
                </a:solidFill>
              </a:defRPr>
            </a:pPr>
            <a:r>
              <a:rPr b="1" i="1" sz="1400">
                <a:solidFill>
                  <a:srgbClr val="FFFFFF"/>
                </a:solidFill>
              </a:rPr>
              <a:t>Corporate</a:t>
            </a:r>
          </a:p>
        </p:txBody>
      </p:sp>
      <p:pic>
        <p:nvPicPr>
          <p:cNvPr id="293" name="image9.png"/>
          <p:cNvPicPr/>
          <p:nvPr/>
        </p:nvPicPr>
        <p:blipFill>
          <a:blip r:embed="rId8">
            <a:extLst/>
          </a:blip>
          <a:stretch>
            <a:fillRect/>
          </a:stretch>
        </p:blipFill>
        <p:spPr>
          <a:xfrm>
            <a:off x="660476" y="5976442"/>
            <a:ext cx="1266173" cy="474816"/>
          </a:xfrm>
          <a:prstGeom prst="rect">
            <a:avLst/>
          </a:prstGeom>
          <a:ln w="12700">
            <a:miter lim="400000"/>
          </a:ln>
        </p:spPr>
      </p:pic>
      <p:pic>
        <p:nvPicPr>
          <p:cNvPr id="294" name="image10.jpg"/>
          <p:cNvPicPr/>
          <p:nvPr/>
        </p:nvPicPr>
        <p:blipFill>
          <a:blip r:embed="rId9">
            <a:extLst/>
          </a:blip>
          <a:stretch>
            <a:fillRect/>
          </a:stretch>
        </p:blipFill>
        <p:spPr>
          <a:xfrm>
            <a:off x="2864724" y="4991282"/>
            <a:ext cx="1233575" cy="332971"/>
          </a:xfrm>
          <a:prstGeom prst="rect">
            <a:avLst/>
          </a:prstGeom>
          <a:ln w="12700">
            <a:miter lim="400000"/>
          </a:ln>
        </p:spPr>
      </p:pic>
      <p:pic>
        <p:nvPicPr>
          <p:cNvPr id="295" name="image11.png"/>
          <p:cNvPicPr/>
          <p:nvPr/>
        </p:nvPicPr>
        <p:blipFill>
          <a:blip r:embed="rId10">
            <a:extLst/>
          </a:blip>
          <a:stretch>
            <a:fillRect/>
          </a:stretch>
        </p:blipFill>
        <p:spPr>
          <a:xfrm>
            <a:off x="5590239" y="3162226"/>
            <a:ext cx="1691641" cy="338329"/>
          </a:xfrm>
          <a:prstGeom prst="rect">
            <a:avLst/>
          </a:prstGeom>
          <a:ln w="12700">
            <a:miter lim="400000"/>
          </a:ln>
        </p:spPr>
      </p:pic>
      <p:pic>
        <p:nvPicPr>
          <p:cNvPr id="296" name="image12.png"/>
          <p:cNvPicPr/>
          <p:nvPr/>
        </p:nvPicPr>
        <p:blipFill>
          <a:blip r:embed="rId11">
            <a:extLst/>
          </a:blip>
          <a:stretch>
            <a:fillRect/>
          </a:stretch>
        </p:blipFill>
        <p:spPr>
          <a:xfrm>
            <a:off x="7879067" y="1932479"/>
            <a:ext cx="680480" cy="842498"/>
          </a:xfrm>
          <a:prstGeom prst="rect">
            <a:avLst/>
          </a:prstGeom>
          <a:ln w="12700">
            <a:miter lim="400000"/>
          </a:ln>
        </p:spPr>
      </p:pic>
      <p:pic>
        <p:nvPicPr>
          <p:cNvPr id="297" name="image13.png"/>
          <p:cNvPicPr/>
          <p:nvPr/>
        </p:nvPicPr>
        <p:blipFill>
          <a:blip r:embed="rId12">
            <a:extLst/>
          </a:blip>
          <a:stretch>
            <a:fillRect/>
          </a:stretch>
        </p:blipFill>
        <p:spPr>
          <a:xfrm>
            <a:off x="5628719" y="1928368"/>
            <a:ext cx="1737362" cy="403603"/>
          </a:xfrm>
          <a:prstGeom prst="rect">
            <a:avLst/>
          </a:prstGeom>
          <a:ln w="12700">
            <a:miter lim="400000"/>
          </a:ln>
        </p:spPr>
      </p:pic>
      <p:pic>
        <p:nvPicPr>
          <p:cNvPr id="298" name="image14.png"/>
          <p:cNvPicPr/>
          <p:nvPr/>
        </p:nvPicPr>
        <p:blipFill>
          <a:blip r:embed="rId13">
            <a:extLst/>
          </a:blip>
          <a:stretch>
            <a:fillRect/>
          </a:stretch>
        </p:blipFill>
        <p:spPr>
          <a:xfrm>
            <a:off x="5570384" y="2585312"/>
            <a:ext cx="1640560" cy="393193"/>
          </a:xfrm>
          <a:prstGeom prst="rect">
            <a:avLst/>
          </a:prstGeom>
          <a:ln w="12700">
            <a:miter lim="400000"/>
          </a:ln>
        </p:spPr>
      </p:pic>
      <p:pic>
        <p:nvPicPr>
          <p:cNvPr id="299" name="image15.png"/>
          <p:cNvPicPr/>
          <p:nvPr/>
        </p:nvPicPr>
        <p:blipFill>
          <a:blip r:embed="rId14">
            <a:extLst/>
          </a:blip>
          <a:srcRect l="0" t="0" r="0" b="35107"/>
          <a:stretch>
            <a:fillRect/>
          </a:stretch>
        </p:blipFill>
        <p:spPr>
          <a:xfrm>
            <a:off x="3393454" y="2031327"/>
            <a:ext cx="1753952" cy="339927"/>
          </a:xfrm>
          <a:prstGeom prst="rect">
            <a:avLst/>
          </a:prstGeom>
          <a:ln w="12700">
            <a:miter lim="400000"/>
          </a:ln>
        </p:spPr>
      </p:pic>
      <p:pic>
        <p:nvPicPr>
          <p:cNvPr id="300" name="image16.png"/>
          <p:cNvPicPr/>
          <p:nvPr/>
        </p:nvPicPr>
        <p:blipFill>
          <a:blip r:embed="rId15">
            <a:extLst/>
          </a:blip>
          <a:stretch>
            <a:fillRect/>
          </a:stretch>
        </p:blipFill>
        <p:spPr>
          <a:xfrm>
            <a:off x="2947653" y="6096570"/>
            <a:ext cx="2834641" cy="299213"/>
          </a:xfrm>
          <a:prstGeom prst="rect">
            <a:avLst/>
          </a:prstGeom>
          <a:ln w="12700">
            <a:miter lim="400000"/>
          </a:ln>
        </p:spPr>
      </p:pic>
      <p:pic>
        <p:nvPicPr>
          <p:cNvPr id="301" name="image17.png"/>
          <p:cNvPicPr/>
          <p:nvPr/>
        </p:nvPicPr>
        <p:blipFill>
          <a:blip r:embed="rId16">
            <a:extLst/>
          </a:blip>
          <a:srcRect l="16417" t="19215" r="13022" b="29047"/>
          <a:stretch>
            <a:fillRect/>
          </a:stretch>
        </p:blipFill>
        <p:spPr>
          <a:xfrm>
            <a:off x="3393453" y="3357155"/>
            <a:ext cx="1495098" cy="744072"/>
          </a:xfrm>
          <a:prstGeom prst="rect">
            <a:avLst/>
          </a:prstGeom>
          <a:ln w="12700">
            <a:miter lim="400000"/>
          </a:ln>
        </p:spPr>
      </p:pic>
      <p:pic>
        <p:nvPicPr>
          <p:cNvPr id="302" name="image18.jpg"/>
          <p:cNvPicPr/>
          <p:nvPr/>
        </p:nvPicPr>
        <p:blipFill>
          <a:blip r:embed="rId17">
            <a:extLst/>
          </a:blip>
          <a:srcRect l="3825" t="0" r="3714" b="0"/>
          <a:stretch>
            <a:fillRect/>
          </a:stretch>
        </p:blipFill>
        <p:spPr>
          <a:xfrm>
            <a:off x="3364991" y="2692530"/>
            <a:ext cx="2130553" cy="560539"/>
          </a:xfrm>
          <a:prstGeom prst="rect">
            <a:avLst/>
          </a:prstGeom>
          <a:ln w="12700">
            <a:miter lim="400000"/>
          </a:ln>
        </p:spPr>
      </p:pic>
      <p:pic>
        <p:nvPicPr>
          <p:cNvPr id="303" name="image9.png" descr="Cloudera_logo_rgb.png"/>
          <p:cNvPicPr/>
          <p:nvPr/>
        </p:nvPicPr>
        <p:blipFill>
          <a:blip r:embed="rId18">
            <a:extLst/>
          </a:blip>
          <a:stretch>
            <a:fillRect/>
          </a:stretch>
        </p:blipFill>
        <p:spPr>
          <a:xfrm>
            <a:off x="6586670" y="5462737"/>
            <a:ext cx="1790337" cy="335689"/>
          </a:xfrm>
          <a:prstGeom prst="rect">
            <a:avLst/>
          </a:prstGeom>
          <a:ln w="12700">
            <a:miter lim="400000"/>
          </a:ln>
        </p:spPr>
      </p:pic>
      <p:pic>
        <p:nvPicPr>
          <p:cNvPr id="304" name="image20.png" descr="Pivotal_Teal.png"/>
          <p:cNvPicPr/>
          <p:nvPr/>
        </p:nvPicPr>
        <p:blipFill>
          <a:blip r:embed="rId19">
            <a:extLst/>
          </a:blip>
          <a:stretch>
            <a:fillRect/>
          </a:stretch>
        </p:blipFill>
        <p:spPr>
          <a:xfrm>
            <a:off x="4098297" y="4726930"/>
            <a:ext cx="2031150" cy="795356"/>
          </a:xfrm>
          <a:prstGeom prst="rect">
            <a:avLst/>
          </a:prstGeom>
          <a:ln w="12700">
            <a:miter lim="400000"/>
          </a:ln>
        </p:spPr>
      </p:pic>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 name="Shape 86"/>
          <p:cNvSpPr/>
          <p:nvPr>
            <p:ph type="title"/>
          </p:nvPr>
        </p:nvSpPr>
        <p:spPr>
          <a:prstGeom prst="rect">
            <a:avLst/>
          </a:prstGeom>
        </p:spPr>
        <p:txBody>
          <a:bodyPr/>
          <a:lstStyle/>
          <a:p>
            <a:pPr lvl="0">
              <a:defRPr b="0" cap="none" sz="1800"/>
            </a:pPr>
            <a:r>
              <a:rPr b="1" cap="all" sz="4000"/>
              <a:t>Habit 1: Make your master stable and Restorable</a:t>
            </a:r>
          </a:p>
        </p:txBody>
      </p:sp>
      <p:sp>
        <p:nvSpPr>
          <p:cNvPr id="87" name="Shape 87"/>
          <p:cNvSpPr/>
          <p:nvPr>
            <p:ph type="body" idx="1"/>
          </p:nvPr>
        </p:nvSpPr>
        <p:spPr>
          <a:prstGeom prst="rect">
            <a:avLst/>
          </a:prstGeom>
        </p:spPr>
        <p:txBody>
          <a:bodyPr/>
          <a:lstStyle/>
          <a:p>
            <a:pPr lvl="0"/>
          </a:p>
        </p:txBody>
      </p:sp>
      <p:sp>
        <p:nvSpPr>
          <p:cNvPr id="88" name="Shape 8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 name="Shape 90"/>
          <p:cNvSpPr/>
          <p:nvPr>
            <p:ph type="title"/>
          </p:nvPr>
        </p:nvSpPr>
        <p:spPr>
          <a:prstGeom prst="rect">
            <a:avLst/>
          </a:prstGeom>
        </p:spPr>
        <p:txBody>
          <a:bodyPr/>
          <a:lstStyle/>
          <a:p>
            <a:pPr lvl="0">
              <a:defRPr b="0" sz="1800"/>
            </a:pPr>
            <a:r>
              <a:rPr b="1" sz="3200"/>
              <a:t>Use LTS Releases</a:t>
            </a:r>
          </a:p>
        </p:txBody>
      </p:sp>
      <p:sp>
        <p:nvSpPr>
          <p:cNvPr id="91" name="Shape 91"/>
          <p:cNvSpPr/>
          <p:nvPr>
            <p:ph type="body" idx="1"/>
          </p:nvPr>
        </p:nvSpPr>
        <p:spPr>
          <a:prstGeom prst="rect">
            <a:avLst/>
          </a:prstGeom>
        </p:spPr>
        <p:txBody>
          <a:bodyPr/>
          <a:lstStyle/>
          <a:p>
            <a:pPr lvl="0">
              <a:defRPr sz="1800"/>
            </a:pPr>
            <a:r>
              <a:rPr sz="2800"/>
              <a:t>LTS release trains created every 12 weeks.</a:t>
            </a:r>
            <a:endParaRPr sz="2800"/>
          </a:p>
          <a:p>
            <a:pPr lvl="0">
              <a:defRPr sz="1800"/>
            </a:pPr>
            <a:r>
              <a:rPr sz="2800"/>
              <a:t>Active train updated three times before the next one starts.</a:t>
            </a:r>
            <a:endParaRPr sz="2800"/>
          </a:p>
          <a:p>
            <a:pPr lvl="0">
              <a:defRPr sz="1800"/>
            </a:pPr>
            <a:r>
              <a:rPr sz="2800"/>
              <a:t>Avoid bleeding edge instability.</a:t>
            </a:r>
            <a:endParaRPr sz="2800"/>
          </a:p>
          <a:p>
            <a:pPr lvl="0">
              <a:defRPr sz="1800"/>
            </a:pPr>
            <a:r>
              <a:rPr sz="2800"/>
              <a:t>LTS releases go through automated acceptance testing and a manual testing matrix before going out.</a:t>
            </a:r>
          </a:p>
        </p:txBody>
      </p:sp>
      <p:sp>
        <p:nvSpPr>
          <p:cNvPr id="92" name="Shape 92"/>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 name="Shape 96"/>
          <p:cNvSpPr/>
          <p:nvPr>
            <p:ph type="title"/>
          </p:nvPr>
        </p:nvSpPr>
        <p:spPr>
          <a:prstGeom prst="rect">
            <a:avLst/>
          </a:prstGeom>
        </p:spPr>
        <p:txBody>
          <a:bodyPr/>
          <a:lstStyle/>
          <a:p>
            <a:pPr lvl="0">
              <a:defRPr b="0" sz="1800"/>
            </a:pPr>
            <a:r>
              <a:rPr b="1" sz="3200"/>
              <a:t>Be conservative about</a:t>
            </a:r>
            <a:endParaRPr b="1" sz="3200"/>
          </a:p>
          <a:p>
            <a:pPr lvl="0">
              <a:defRPr b="0" sz="1800"/>
            </a:pPr>
            <a:r>
              <a:rPr b="1" sz="3200"/>
              <a:t>upgrading plugins</a:t>
            </a:r>
          </a:p>
        </p:txBody>
      </p:sp>
      <p:sp>
        <p:nvSpPr>
          <p:cNvPr id="97" name="Shape 97"/>
          <p:cNvSpPr/>
          <p:nvPr>
            <p:ph type="body" idx="1"/>
          </p:nvPr>
        </p:nvSpPr>
        <p:spPr>
          <a:prstGeom prst="rect">
            <a:avLst/>
          </a:prstGeom>
        </p:spPr>
        <p:txBody>
          <a:bodyPr/>
          <a:lstStyle/>
          <a:p>
            <a:pPr lvl="0">
              <a:defRPr sz="1800"/>
            </a:pPr>
            <a:r>
              <a:rPr sz="2800"/>
              <a:t>Plugins can change a lot without it being obvious.</a:t>
            </a:r>
            <a:endParaRPr sz="2800"/>
          </a:p>
          <a:p>
            <a:pPr lvl="0">
              <a:defRPr sz="1800"/>
            </a:pPr>
            <a:r>
              <a:rPr sz="2800"/>
              <a:t>Backwards compatibility can sometimes break.</a:t>
            </a:r>
            <a:endParaRPr sz="2800"/>
          </a:p>
          <a:p>
            <a:pPr lvl="1" marL="800100" indent="-342900">
              <a:buChar char="•"/>
              <a:defRPr sz="1800"/>
            </a:pPr>
            <a:r>
              <a:rPr sz="2800"/>
              <a:t>Example - Extended Email plugin recipient/trigger settings recently.</a:t>
            </a:r>
            <a:endParaRPr sz="2800"/>
          </a:p>
          <a:p>
            <a:pPr lvl="0">
              <a:defRPr sz="1800"/>
            </a:pPr>
            <a:r>
              <a:rPr sz="2800"/>
              <a:t>New features can be unstable/problematic in the wild. </a:t>
            </a:r>
          </a:p>
        </p:txBody>
      </p:sp>
      <p:sp>
        <p:nvSpPr>
          <p:cNvPr id="98" name="Shape 98"/>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2" name="Shape 102"/>
          <p:cNvSpPr/>
          <p:nvPr>
            <p:ph type="title"/>
          </p:nvPr>
        </p:nvSpPr>
        <p:spPr>
          <a:prstGeom prst="rect">
            <a:avLst/>
          </a:prstGeom>
        </p:spPr>
        <p:txBody>
          <a:bodyPr/>
          <a:lstStyle/>
          <a:p>
            <a:pPr lvl="0">
              <a:defRPr b="0" sz="1800"/>
            </a:pPr>
            <a:r>
              <a:rPr b="1" sz="3200"/>
              <a:t>Have an upgrade testbed</a:t>
            </a:r>
          </a:p>
        </p:txBody>
      </p:sp>
      <p:sp>
        <p:nvSpPr>
          <p:cNvPr id="103" name="Shape 103"/>
          <p:cNvSpPr/>
          <p:nvPr>
            <p:ph type="body" idx="1"/>
          </p:nvPr>
        </p:nvSpPr>
        <p:spPr>
          <a:prstGeom prst="rect">
            <a:avLst/>
          </a:prstGeom>
        </p:spPr>
        <p:txBody>
          <a:bodyPr/>
          <a:lstStyle/>
          <a:p>
            <a:pPr lvl="0">
              <a:defRPr sz="1800"/>
            </a:pPr>
            <a:r>
              <a:rPr sz="2800"/>
              <a:t>Test out upgrades and new plugins in a testbed environment before going live in production.</a:t>
            </a:r>
            <a:endParaRPr sz="2800"/>
          </a:p>
          <a:p>
            <a:pPr lvl="0">
              <a:defRPr sz="1800"/>
            </a:pPr>
            <a:r>
              <a:rPr sz="2800"/>
              <a:t>Set up jobs to cover your plugin usage.</a:t>
            </a:r>
            <a:endParaRPr sz="2800"/>
          </a:p>
          <a:p>
            <a:pPr lvl="0">
              <a:defRPr sz="1800"/>
            </a:pPr>
            <a:r>
              <a:rPr sz="2800"/>
              <a:t>If possible, test your usage at scale.</a:t>
            </a:r>
            <a:endParaRPr sz="2800"/>
          </a:p>
          <a:p>
            <a:pPr lvl="0">
              <a:defRPr sz="1800"/>
            </a:pPr>
            <a:r>
              <a:rPr sz="2800"/>
              <a:t>Give significant changes a few days, at least, of builds running before going live.</a:t>
            </a:r>
          </a:p>
        </p:txBody>
      </p:sp>
      <p:sp>
        <p:nvSpPr>
          <p:cNvPr id="104" name="Shape 10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8" name="Shape 108"/>
          <p:cNvSpPr/>
          <p:nvPr>
            <p:ph type="title"/>
          </p:nvPr>
        </p:nvSpPr>
        <p:spPr>
          <a:prstGeom prst="rect">
            <a:avLst/>
          </a:prstGeom>
        </p:spPr>
        <p:txBody>
          <a:bodyPr/>
          <a:lstStyle/>
          <a:p>
            <a:pPr lvl="0">
              <a:defRPr b="0" sz="1800"/>
            </a:pPr>
            <a:r>
              <a:rPr b="1" sz="3200"/>
              <a:t>Back up your Jenkins configuration</a:t>
            </a:r>
          </a:p>
        </p:txBody>
      </p:sp>
      <p:sp>
        <p:nvSpPr>
          <p:cNvPr id="109" name="Shape 109"/>
          <p:cNvSpPr/>
          <p:nvPr>
            <p:ph type="body" idx="1"/>
          </p:nvPr>
        </p:nvSpPr>
        <p:spPr>
          <a:prstGeom prst="rect">
            <a:avLst/>
          </a:prstGeom>
        </p:spPr>
        <p:txBody>
          <a:bodyPr/>
          <a:lstStyle/>
          <a:p>
            <a:pPr lvl="0">
              <a:defRPr sz="1800"/>
            </a:pPr>
            <a:r>
              <a:rPr sz="2800"/>
              <a:t>Kind of obvious, isn’t it? =)</a:t>
            </a:r>
            <a:endParaRPr sz="2800"/>
          </a:p>
          <a:p>
            <a:pPr lvl="0">
              <a:defRPr sz="1800"/>
            </a:pPr>
            <a:r>
              <a:rPr sz="2800"/>
              <a:t>Lots of possible solutions</a:t>
            </a:r>
            <a:endParaRPr sz="2800"/>
          </a:p>
          <a:p>
            <a:pPr lvl="1" marL="800100" indent="-342900">
              <a:buChar char="•"/>
              <a:defRPr sz="1800"/>
            </a:pPr>
            <a:r>
              <a:rPr sz="2800"/>
              <a:t>Within Jenkins, I recommend the thinBackup plugin.</a:t>
            </a:r>
            <a:endParaRPr sz="2800"/>
          </a:p>
          <a:p>
            <a:pPr lvl="1" marL="800100" indent="-342900">
              <a:buChar char="•"/>
              <a:defRPr sz="1800"/>
            </a:pPr>
            <a:r>
              <a:rPr sz="2800"/>
              <a:t>Full copies of $JENKINS_HOME work great, but can be slow and use lots of disk.</a:t>
            </a:r>
            <a:endParaRPr sz="2800"/>
          </a:p>
          <a:p>
            <a:pPr lvl="1" marL="800100" indent="-342900">
              <a:buChar char="•"/>
              <a:defRPr sz="1800"/>
            </a:pPr>
            <a:r>
              <a:rPr sz="2800"/>
              <a:t>Config files can be copied without copying all the builds, etc as well - see </a:t>
            </a:r>
            <a:r>
              <a:rPr sz="2800" u="sng">
                <a:solidFill>
                  <a:srgbClr val="0000FF"/>
                </a:solidFill>
                <a:uFill>
                  <a:solidFill>
                    <a:srgbClr val="0000FF"/>
                  </a:solidFill>
                </a:uFill>
                <a:hlinkClick r:id="rId3" invalidUrl="" action="" tgtFrame="" tooltip="" history="1" highlightClick="0" endSnd="0"/>
              </a:rPr>
              <a:t>an example here</a:t>
            </a:r>
          </a:p>
        </p:txBody>
      </p:sp>
      <p:sp>
        <p:nvSpPr>
          <p:cNvPr id="110" name="Shape 110"/>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fld>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sx="100000" sy="100000" kx="0" ky="0" algn="b" rotWithShape="0" blurRad="38100" dist="23000" dir="54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4F81BD"/>
          </a:solidFill>
          <a:prstDash val="solid"/>
          <a:bevel/>
        </a:ln>
        <a:effectLst>
          <a:outerShdw sx="100000" sy="100000" kx="0" ky="0" algn="b" rotWithShape="0" blurRad="38100" dist="20000" dir="5400000">
            <a:srgbClr val="000000">
              <a:alpha val="38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