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SZHv/d+9fw4GC3OfrP7k1ZPyK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8"/>
          <p:cNvGrpSpPr/>
          <p:nvPr/>
        </p:nvGrpSpPr>
        <p:grpSpPr>
          <a:xfrm>
            <a:off x="0" y="-8467"/>
            <a:ext cx="12192000" cy="6866467"/>
            <a:chOff x="0" y="-8467"/>
            <a:chExt cx="12192000" cy="6866467"/>
          </a:xfrm>
        </p:grpSpPr>
        <p:cxnSp>
          <p:nvCxnSpPr>
            <p:cNvPr id="24" name="Google Shape;24;p1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04" name="Google Shape;104;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19" name="Google Shape;119;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2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2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2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2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2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p:nvPr>
            <p:ph idx="2" type="pic"/>
          </p:nvPr>
        </p:nvSpPr>
        <p:spPr>
          <a:xfrm>
            <a:off x="677334" y="609600"/>
            <a:ext cx="8596668" cy="3845718"/>
          </a:xfrm>
          <a:prstGeom prst="rect">
            <a:avLst/>
          </a:prstGeom>
          <a:noFill/>
          <a:ln>
            <a:noFill/>
          </a:ln>
        </p:spPr>
      </p:sp>
      <p:sp>
        <p:nvSpPr>
          <p:cNvPr id="86" name="Google Shape;86;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7"/>
          <p:cNvGrpSpPr/>
          <p:nvPr/>
        </p:nvGrpSpPr>
        <p:grpSpPr>
          <a:xfrm>
            <a:off x="0" y="-8467"/>
            <a:ext cx="12192000" cy="6866467"/>
            <a:chOff x="0" y="-8467"/>
            <a:chExt cx="12192000" cy="6866467"/>
          </a:xfrm>
        </p:grpSpPr>
        <p:cxnSp>
          <p:nvCxnSpPr>
            <p:cNvPr id="7" name="Google Shape;7;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ocs.netgate.com/pfsense/en/latest/" TargetMode="External"/><Relationship Id="rId4" Type="http://schemas.openxmlformats.org/officeDocument/2006/relationships/hyperlink" Target="https://www.snort.org/" TargetMode="External"/><Relationship Id="rId5" Type="http://schemas.openxmlformats.org/officeDocument/2006/relationships/hyperlink" Target="https://docs.netgate.com/pfsense/en/latest/packages/cache-proxy/squidguar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95269" y="363893"/>
            <a:ext cx="9001462" cy="110530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imes New Roman"/>
              <a:buNone/>
            </a:pPr>
            <a:r>
              <a:rPr lang="en-IN">
                <a:latin typeface="Times New Roman"/>
                <a:ea typeface="Times New Roman"/>
                <a:cs typeface="Times New Roman"/>
                <a:sym typeface="Times New Roman"/>
              </a:rPr>
              <a:t>Presentation</a:t>
            </a:r>
            <a:endParaRPr/>
          </a:p>
        </p:txBody>
      </p:sp>
      <p:sp>
        <p:nvSpPr>
          <p:cNvPr id="144" name="Google Shape;144;p1"/>
          <p:cNvSpPr txBox="1"/>
          <p:nvPr>
            <p:ph idx="1" type="subTitle"/>
          </p:nvPr>
        </p:nvSpPr>
        <p:spPr>
          <a:xfrm>
            <a:off x="1057913" y="2093377"/>
            <a:ext cx="10076100" cy="729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spcBef>
                <a:spcPts val="0"/>
              </a:spcBef>
              <a:spcAft>
                <a:spcPts val="0"/>
              </a:spcAft>
              <a:buSzPct val="80000"/>
              <a:buNone/>
            </a:pPr>
            <a:r>
              <a:rPr b="1" lang="en-IN" sz="4000">
                <a:solidFill>
                  <a:srgbClr val="002060"/>
                </a:solidFill>
                <a:latin typeface="Times New Roman"/>
                <a:ea typeface="Times New Roman"/>
                <a:cs typeface="Times New Roman"/>
                <a:sym typeface="Times New Roman"/>
              </a:rPr>
              <a:t>Securing Networks with Pfsense : A comprehensive Firewall Implementation</a:t>
            </a:r>
            <a:endParaRPr sz="1800">
              <a:solidFill>
                <a:srgbClr val="002060"/>
              </a:solidFill>
              <a:latin typeface="Times New Roman"/>
              <a:ea typeface="Times New Roman"/>
              <a:cs typeface="Times New Roman"/>
              <a:sym typeface="Times New Roman"/>
            </a:endParaRPr>
          </a:p>
        </p:txBody>
      </p:sp>
      <p:sp>
        <p:nvSpPr>
          <p:cNvPr id="145" name="Google Shape;145;p1"/>
          <p:cNvSpPr txBox="1"/>
          <p:nvPr/>
        </p:nvSpPr>
        <p:spPr>
          <a:xfrm>
            <a:off x="3047144" y="3447119"/>
            <a:ext cx="609771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000" u="none" cap="none" strike="noStrike">
                <a:solidFill>
                  <a:schemeClr val="dk1"/>
                </a:solidFill>
                <a:latin typeface="Times New Roman"/>
                <a:ea typeface="Times New Roman"/>
                <a:cs typeface="Times New Roman"/>
                <a:sym typeface="Times New Roman"/>
              </a:rPr>
              <a:t>Presented  by:</a:t>
            </a:r>
            <a:endParaRPr/>
          </a:p>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		</a:t>
            </a:r>
            <a:r>
              <a:rPr lang="en-IN" sz="2400">
                <a:solidFill>
                  <a:schemeClr val="dk1"/>
                </a:solidFill>
                <a:latin typeface="Times New Roman"/>
                <a:ea typeface="Times New Roman"/>
                <a:cs typeface="Times New Roman"/>
                <a:sym typeface="Times New Roman"/>
              </a:rPr>
              <a:t>1.Mahesh Birajdar</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            2.Pushpak Kulkarni</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IN" sz="3000">
                <a:solidFill>
                  <a:schemeClr val="dk1"/>
                </a:solidFill>
                <a:latin typeface="Times New Roman"/>
                <a:ea typeface="Times New Roman"/>
                <a:cs typeface="Times New Roman"/>
                <a:sym typeface="Times New Roman"/>
              </a:rPr>
              <a:t>Guide:</a:t>
            </a:r>
            <a:r>
              <a:rPr lang="en-IN" sz="1800">
                <a:solidFill>
                  <a:schemeClr val="dk1"/>
                </a:solidFill>
                <a:latin typeface="Times New Roman"/>
                <a:ea typeface="Times New Roman"/>
                <a:cs typeface="Times New Roman"/>
                <a:sym typeface="Times New Roman"/>
              </a:rPr>
              <a:t> </a:t>
            </a:r>
            <a:r>
              <a:rPr b="1" lang="en-IN" sz="2400">
                <a:solidFill>
                  <a:schemeClr val="dk1"/>
                </a:solidFill>
                <a:latin typeface="Times New Roman"/>
                <a:ea typeface="Times New Roman"/>
                <a:cs typeface="Times New Roman"/>
                <a:sym typeface="Times New Roman"/>
              </a:rPr>
              <a:t>Sushma Hattarki</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0"/>
          <p:cNvPicPr preferRelativeResize="0"/>
          <p:nvPr/>
        </p:nvPicPr>
        <p:blipFill rotWithShape="1">
          <a:blip r:embed="rId3">
            <a:alphaModFix/>
          </a:blip>
          <a:srcRect b="0" l="0" r="0" t="0"/>
          <a:stretch/>
        </p:blipFill>
        <p:spPr>
          <a:xfrm>
            <a:off x="1159411" y="799822"/>
            <a:ext cx="9348186" cy="52583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ph type="ctrTitle"/>
          </p:nvPr>
        </p:nvSpPr>
        <p:spPr>
          <a:xfrm>
            <a:off x="1524000" y="297543"/>
            <a:ext cx="9144000" cy="79102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92D050"/>
              </a:buClr>
              <a:buSzPts val="5400"/>
              <a:buFont typeface="Times New Roman"/>
              <a:buNone/>
            </a:pPr>
            <a:r>
              <a:rPr lang="en-IN">
                <a:solidFill>
                  <a:srgbClr val="92D050"/>
                </a:solidFill>
                <a:latin typeface="Times New Roman"/>
                <a:ea typeface="Times New Roman"/>
                <a:cs typeface="Times New Roman"/>
                <a:sym typeface="Times New Roman"/>
              </a:rPr>
              <a:t>Snort (IDS/IPS)</a:t>
            </a:r>
            <a:endParaRPr>
              <a:solidFill>
                <a:srgbClr val="92D050"/>
              </a:solidFill>
              <a:latin typeface="Times New Roman"/>
              <a:ea typeface="Times New Roman"/>
              <a:cs typeface="Times New Roman"/>
              <a:sym typeface="Times New Roman"/>
            </a:endParaRPr>
          </a:p>
        </p:txBody>
      </p:sp>
      <p:sp>
        <p:nvSpPr>
          <p:cNvPr id="246" name="Google Shape;246;p11"/>
          <p:cNvSpPr txBox="1"/>
          <p:nvPr>
            <p:ph idx="1" type="subTitle"/>
          </p:nvPr>
        </p:nvSpPr>
        <p:spPr>
          <a:xfrm>
            <a:off x="1524000" y="1342571"/>
            <a:ext cx="9144000" cy="425994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Font typeface="Arial"/>
              <a:buChar char="•"/>
            </a:pPr>
            <a:r>
              <a:rPr b="0" i="0" lang="en-IN">
                <a:solidFill>
                  <a:srgbClr val="374151"/>
                </a:solidFill>
                <a:latin typeface="Arial"/>
                <a:ea typeface="Arial"/>
                <a:cs typeface="Arial"/>
                <a:sym typeface="Arial"/>
              </a:rPr>
              <a:t>Securing web traffic at the WAN interface 192.168.80.128 is crucial for organizations to prevent cyber attacks and protect sensitive data. One way to achieve this is by configuring snort using </a:t>
            </a:r>
            <a:r>
              <a:rPr lang="en-IN">
                <a:solidFill>
                  <a:srgbClr val="374151"/>
                </a:solidFill>
                <a:latin typeface="Arial"/>
                <a:ea typeface="Arial"/>
                <a:cs typeface="Arial"/>
                <a:sym typeface="Arial"/>
              </a:rPr>
              <a:t>p</a:t>
            </a:r>
            <a:r>
              <a:rPr b="0" i="0" lang="en-IN">
                <a:solidFill>
                  <a:srgbClr val="374151"/>
                </a:solidFill>
                <a:latin typeface="Arial"/>
                <a:ea typeface="Arial"/>
                <a:cs typeface="Arial"/>
                <a:sym typeface="Arial"/>
              </a:rPr>
              <a:t>fSense, an open-source firewall software. Snort is an intrusion detection system that monitors network traffic for potential security threats and alerts system administrators in real-time. By configuring snort on the WAN interface, organizations can detect and block potential security threats at the network perimeter, enhancing their overall security posture. In this way, </a:t>
            </a:r>
            <a:r>
              <a:rPr lang="en-IN">
                <a:solidFill>
                  <a:srgbClr val="374151"/>
                </a:solidFill>
                <a:latin typeface="Arial"/>
                <a:ea typeface="Arial"/>
                <a:cs typeface="Arial"/>
                <a:sym typeface="Arial"/>
              </a:rPr>
              <a:t>p</a:t>
            </a:r>
            <a:r>
              <a:rPr b="0" i="0" lang="en-IN">
                <a:solidFill>
                  <a:srgbClr val="374151"/>
                </a:solidFill>
                <a:latin typeface="Arial"/>
                <a:ea typeface="Arial"/>
                <a:cs typeface="Arial"/>
                <a:sym typeface="Arial"/>
              </a:rPr>
              <a:t>fSense provides a powerful and effective solution for securing web traffic at the WAN interface and protecting organizations against cyber threats.</a:t>
            </a:r>
            <a:endParaRPr/>
          </a:p>
          <a:p>
            <a:pPr indent="0" lvl="0" marL="0" rtl="0" algn="r">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ctrTitle"/>
          </p:nvPr>
        </p:nvSpPr>
        <p:spPr>
          <a:xfrm>
            <a:off x="1524000" y="246743"/>
            <a:ext cx="9144000" cy="812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92D050"/>
              </a:buClr>
              <a:buSzPts val="5400"/>
              <a:buFont typeface="Times New Roman"/>
              <a:buNone/>
            </a:pPr>
            <a:r>
              <a:rPr lang="en-IN">
                <a:solidFill>
                  <a:srgbClr val="92D050"/>
                </a:solidFill>
                <a:latin typeface="Times New Roman"/>
                <a:ea typeface="Times New Roman"/>
                <a:cs typeface="Times New Roman"/>
                <a:sym typeface="Times New Roman"/>
              </a:rPr>
              <a:t>Squid</a:t>
            </a:r>
            <a:endParaRPr>
              <a:solidFill>
                <a:srgbClr val="92D050"/>
              </a:solidFill>
              <a:latin typeface="Times New Roman"/>
              <a:ea typeface="Times New Roman"/>
              <a:cs typeface="Times New Roman"/>
              <a:sym typeface="Times New Roman"/>
            </a:endParaRPr>
          </a:p>
        </p:txBody>
      </p:sp>
      <p:sp>
        <p:nvSpPr>
          <p:cNvPr id="252" name="Google Shape;252;p12"/>
          <p:cNvSpPr txBox="1"/>
          <p:nvPr>
            <p:ph idx="1" type="subTitle"/>
          </p:nvPr>
        </p:nvSpPr>
        <p:spPr>
          <a:xfrm>
            <a:off x="1524000" y="1901371"/>
            <a:ext cx="9144000" cy="378097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440"/>
              <a:buNone/>
            </a:pPr>
            <a:r>
              <a:rPr b="0" i="0" lang="en-IN">
                <a:solidFill>
                  <a:srgbClr val="374151"/>
                </a:solidFill>
                <a:latin typeface="Times New Roman"/>
                <a:ea typeface="Times New Roman"/>
                <a:cs typeface="Times New Roman"/>
                <a:sym typeface="Times New Roman"/>
              </a:rPr>
              <a:t>Squid is designed to improve the speed and efficiency of web browsing by caching frequently accessed web pages and serving them from memory instead of fetching them from the internet every time a user requests them.</a:t>
            </a:r>
            <a:endParaRPr>
              <a:latin typeface="Times New Roman"/>
              <a:ea typeface="Times New Roman"/>
              <a:cs typeface="Times New Roman"/>
              <a:sym typeface="Times New Roman"/>
            </a:endParaRPr>
          </a:p>
          <a:p>
            <a:pPr indent="0" lvl="0" marL="0" rtl="0" algn="r">
              <a:spcBef>
                <a:spcPts val="100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ctrTitle"/>
          </p:nvPr>
        </p:nvSpPr>
        <p:spPr>
          <a:xfrm>
            <a:off x="1524000" y="297543"/>
            <a:ext cx="9144000" cy="124822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92D050"/>
              </a:buClr>
              <a:buSzPts val="5400"/>
              <a:buFont typeface="Times New Roman"/>
              <a:buNone/>
            </a:pPr>
            <a:r>
              <a:rPr lang="en-IN">
                <a:solidFill>
                  <a:srgbClr val="92D050"/>
                </a:solidFill>
                <a:latin typeface="Times New Roman"/>
                <a:ea typeface="Times New Roman"/>
                <a:cs typeface="Times New Roman"/>
                <a:sym typeface="Times New Roman"/>
              </a:rPr>
              <a:t>Squid-Guard</a:t>
            </a:r>
            <a:endParaRPr>
              <a:solidFill>
                <a:srgbClr val="92D050"/>
              </a:solidFill>
              <a:latin typeface="Times New Roman"/>
              <a:ea typeface="Times New Roman"/>
              <a:cs typeface="Times New Roman"/>
              <a:sym typeface="Times New Roman"/>
            </a:endParaRPr>
          </a:p>
        </p:txBody>
      </p:sp>
      <p:sp>
        <p:nvSpPr>
          <p:cNvPr id="258" name="Google Shape;258;p13"/>
          <p:cNvSpPr txBox="1"/>
          <p:nvPr>
            <p:ph idx="1" type="subTitle"/>
          </p:nvPr>
        </p:nvSpPr>
        <p:spPr>
          <a:xfrm>
            <a:off x="1524000" y="2184400"/>
            <a:ext cx="9144000" cy="311694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Font typeface="Arial"/>
              <a:buChar char="•"/>
            </a:pPr>
            <a:r>
              <a:rPr b="0" i="0" lang="en-IN">
                <a:solidFill>
                  <a:srgbClr val="374151"/>
                </a:solidFill>
                <a:latin typeface="Times New Roman"/>
                <a:ea typeface="Times New Roman"/>
                <a:cs typeface="Times New Roman"/>
                <a:sym typeface="Times New Roman"/>
              </a:rPr>
              <a:t>Squid-Guard is highly configurable, enabling administrators to define policies based on a wide range of criteria, including website URLs, domains, IP addresses, and keywords.</a:t>
            </a:r>
            <a:endParaRPr/>
          </a:p>
          <a:p>
            <a:pPr indent="-342900" lvl="0" marL="342900" rtl="0" algn="just">
              <a:spcBef>
                <a:spcPts val="1000"/>
              </a:spcBef>
              <a:spcAft>
                <a:spcPts val="0"/>
              </a:spcAft>
              <a:buSzPts val="1440"/>
              <a:buFont typeface="Arial"/>
              <a:buChar char="•"/>
            </a:pPr>
            <a:r>
              <a:rPr b="0" i="0" lang="en-IN">
                <a:solidFill>
                  <a:srgbClr val="374151"/>
                </a:solidFill>
                <a:latin typeface="Times New Roman"/>
                <a:ea typeface="Times New Roman"/>
                <a:cs typeface="Times New Roman"/>
                <a:sym typeface="Times New Roman"/>
              </a:rPr>
              <a:t>In addition to content filtering, Squid-Guard can also be used to authenticate users and restrict access to certain parts of the internet based on their identity, location, or device. This makes it a powerful tool for protecting the organization's network from external threats and enforcing internal policies.</a:t>
            </a:r>
            <a:endParaRPr>
              <a:latin typeface="Times New Roman"/>
              <a:ea typeface="Times New Roman"/>
              <a:cs typeface="Times New Roman"/>
              <a:sym typeface="Times New Roman"/>
            </a:endParaRPr>
          </a:p>
          <a:p>
            <a:pPr indent="0" lvl="0" marL="0" rtl="0" algn="r">
              <a:spcBef>
                <a:spcPts val="1000"/>
              </a:spcBef>
              <a:spcAft>
                <a:spcPts val="0"/>
              </a:spcAft>
              <a:buSzPts val="14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4"/>
          <p:cNvSpPr txBox="1"/>
          <p:nvPr>
            <p:ph type="ctrTitle"/>
          </p:nvPr>
        </p:nvSpPr>
        <p:spPr>
          <a:xfrm>
            <a:off x="1524000" y="400692"/>
            <a:ext cx="9144000" cy="117125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5400"/>
              <a:buFont typeface="Times New Roman"/>
              <a:buNone/>
            </a:pPr>
            <a:r>
              <a:rPr lang="en-IN">
                <a:latin typeface="Times New Roman"/>
                <a:ea typeface="Times New Roman"/>
                <a:cs typeface="Times New Roman"/>
                <a:sym typeface="Times New Roman"/>
              </a:rPr>
              <a:t>Applications</a:t>
            </a:r>
            <a:endParaRPr/>
          </a:p>
        </p:txBody>
      </p:sp>
      <p:sp>
        <p:nvSpPr>
          <p:cNvPr id="264" name="Google Shape;264;p14"/>
          <p:cNvSpPr txBox="1"/>
          <p:nvPr>
            <p:ph idx="1" type="subTitle"/>
          </p:nvPr>
        </p:nvSpPr>
        <p:spPr>
          <a:xfrm>
            <a:off x="1524000" y="1828800"/>
            <a:ext cx="9144000" cy="423282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0"/>
              </a:spcBef>
              <a:spcAft>
                <a:spcPts val="0"/>
              </a:spcAft>
              <a:buSzPct val="79999"/>
              <a:buNone/>
            </a:pPr>
            <a:r>
              <a:t/>
            </a:r>
            <a:endParaRPr b="0" i="0">
              <a:latin typeface="Times New Roman"/>
              <a:ea typeface="Times New Roman"/>
              <a:cs typeface="Times New Roman"/>
              <a:sym typeface="Times New Roman"/>
            </a:endParaRPr>
          </a:p>
          <a:p>
            <a:pPr indent="-220980" lvl="0" marL="342900" rtl="0" algn="r">
              <a:spcBef>
                <a:spcPts val="1000"/>
              </a:spcBef>
              <a:spcAft>
                <a:spcPts val="0"/>
              </a:spcAft>
              <a:buSzPct val="80000"/>
              <a:buFont typeface="Arial"/>
              <a:buNone/>
            </a:pPr>
            <a:r>
              <a:t/>
            </a:r>
            <a:endParaRPr b="0" i="0" sz="9600">
              <a:solidFill>
                <a:srgbClr val="374151"/>
              </a:solidFill>
              <a:latin typeface="Times New Roman"/>
              <a:ea typeface="Times New Roman"/>
              <a:cs typeface="Times New Roman"/>
              <a:sym typeface="Times New Roman"/>
            </a:endParaRPr>
          </a:p>
          <a:p>
            <a:pPr indent="-342900" lvl="0" marL="342900" rtl="0" algn="l">
              <a:spcBef>
                <a:spcPts val="1000"/>
              </a:spcBef>
              <a:spcAft>
                <a:spcPts val="0"/>
              </a:spcAft>
              <a:buSzPct val="80000"/>
              <a:buFont typeface="Arial"/>
              <a:buChar char="•"/>
            </a:pPr>
            <a:r>
              <a:rPr b="1" i="0" lang="en-IN" sz="9600">
                <a:solidFill>
                  <a:srgbClr val="374151"/>
                </a:solidFill>
                <a:latin typeface="Times New Roman"/>
                <a:ea typeface="Times New Roman"/>
                <a:cs typeface="Times New Roman"/>
                <a:sym typeface="Times New Roman"/>
              </a:rPr>
              <a:t>Network security: </a:t>
            </a:r>
            <a:r>
              <a:rPr lang="en-IN" sz="9600">
                <a:solidFill>
                  <a:srgbClr val="374151"/>
                </a:solidFill>
                <a:latin typeface="Times New Roman"/>
                <a:ea typeface="Times New Roman"/>
                <a:cs typeface="Times New Roman"/>
                <a:sym typeface="Times New Roman"/>
              </a:rPr>
              <a:t>p</a:t>
            </a:r>
            <a:r>
              <a:rPr b="0" i="0" lang="en-IN" sz="9600">
                <a:solidFill>
                  <a:srgbClr val="374151"/>
                </a:solidFill>
                <a:latin typeface="Times New Roman"/>
                <a:ea typeface="Times New Roman"/>
                <a:cs typeface="Times New Roman"/>
                <a:sym typeface="Times New Roman"/>
              </a:rPr>
              <a:t>fSense's snort feature can detect and block potential security threats, ensuring that the organization's network is secure.</a:t>
            </a:r>
            <a:endParaRPr/>
          </a:p>
          <a:p>
            <a:pPr indent="-342900" lvl="0" marL="342900" rtl="0" algn="l">
              <a:spcBef>
                <a:spcPts val="1000"/>
              </a:spcBef>
              <a:spcAft>
                <a:spcPts val="0"/>
              </a:spcAft>
              <a:buSzPct val="80000"/>
              <a:buFont typeface="Arial"/>
              <a:buChar char="•"/>
            </a:pPr>
            <a:r>
              <a:rPr b="1" i="0" lang="en-IN" sz="9600">
                <a:solidFill>
                  <a:srgbClr val="374151"/>
                </a:solidFill>
                <a:latin typeface="Times New Roman"/>
                <a:ea typeface="Times New Roman"/>
                <a:cs typeface="Times New Roman"/>
                <a:sym typeface="Times New Roman"/>
              </a:rPr>
              <a:t>User access control: </a:t>
            </a:r>
            <a:r>
              <a:rPr lang="en-IN" sz="9600">
                <a:solidFill>
                  <a:srgbClr val="374151"/>
                </a:solidFill>
                <a:latin typeface="Times New Roman"/>
                <a:ea typeface="Times New Roman"/>
                <a:cs typeface="Times New Roman"/>
                <a:sym typeface="Times New Roman"/>
              </a:rPr>
              <a:t>p</a:t>
            </a:r>
            <a:r>
              <a:rPr b="0" i="0" lang="en-IN" sz="9600">
                <a:solidFill>
                  <a:srgbClr val="374151"/>
                </a:solidFill>
                <a:latin typeface="Times New Roman"/>
                <a:ea typeface="Times New Roman"/>
                <a:cs typeface="Times New Roman"/>
                <a:sym typeface="Times New Roman"/>
              </a:rPr>
              <a:t>fSense's captive portal feature allows organizations to control user access to the internet, ensuring that only authorized users can access the network.</a:t>
            </a:r>
            <a:endParaRPr/>
          </a:p>
          <a:p>
            <a:pPr indent="-342900" lvl="0" marL="342900" rtl="0" algn="l">
              <a:spcBef>
                <a:spcPts val="1000"/>
              </a:spcBef>
              <a:spcAft>
                <a:spcPts val="0"/>
              </a:spcAft>
              <a:buSzPct val="80000"/>
              <a:buFont typeface="Arial"/>
              <a:buChar char="•"/>
            </a:pPr>
            <a:r>
              <a:rPr b="1" i="0" lang="en-IN" sz="9600">
                <a:solidFill>
                  <a:srgbClr val="374151"/>
                </a:solidFill>
                <a:latin typeface="Times New Roman"/>
                <a:ea typeface="Times New Roman"/>
                <a:cs typeface="Times New Roman"/>
                <a:sym typeface="Times New Roman"/>
              </a:rPr>
              <a:t>Web content filtering:</a:t>
            </a:r>
            <a:r>
              <a:rPr lang="en-IN" sz="9600">
                <a:solidFill>
                  <a:srgbClr val="374151"/>
                </a:solidFill>
                <a:latin typeface="Times New Roman"/>
                <a:ea typeface="Times New Roman"/>
                <a:cs typeface="Times New Roman"/>
                <a:sym typeface="Times New Roman"/>
              </a:rPr>
              <a:t> p</a:t>
            </a:r>
            <a:r>
              <a:rPr b="0" i="0" lang="en-IN" sz="9600">
                <a:solidFill>
                  <a:srgbClr val="374151"/>
                </a:solidFill>
                <a:latin typeface="Times New Roman"/>
                <a:ea typeface="Times New Roman"/>
                <a:cs typeface="Times New Roman"/>
                <a:sym typeface="Times New Roman"/>
              </a:rPr>
              <a:t>fSense's Squid and Squid Guard features allow organizations to filter web content, preventing access to harmful or inappropriate websites.</a:t>
            </a:r>
            <a:endParaRPr/>
          </a:p>
          <a:p>
            <a:pPr indent="-342900" lvl="0" marL="342900" rtl="0" algn="l">
              <a:spcBef>
                <a:spcPts val="1000"/>
              </a:spcBef>
              <a:spcAft>
                <a:spcPts val="0"/>
              </a:spcAft>
              <a:buSzPct val="80000"/>
              <a:buFont typeface="Arial"/>
              <a:buChar char="•"/>
            </a:pPr>
            <a:r>
              <a:rPr b="1" i="0" lang="en-IN" sz="9600">
                <a:solidFill>
                  <a:srgbClr val="374151"/>
                </a:solidFill>
                <a:latin typeface="Times New Roman"/>
                <a:ea typeface="Times New Roman"/>
                <a:cs typeface="Times New Roman"/>
                <a:sym typeface="Times New Roman"/>
              </a:rPr>
              <a:t>Improved network performance: </a:t>
            </a:r>
            <a:r>
              <a:rPr lang="en-IN" sz="9600">
                <a:solidFill>
                  <a:srgbClr val="374151"/>
                </a:solidFill>
                <a:latin typeface="Times New Roman"/>
                <a:ea typeface="Times New Roman"/>
                <a:cs typeface="Times New Roman"/>
                <a:sym typeface="Times New Roman"/>
              </a:rPr>
              <a:t>p</a:t>
            </a:r>
            <a:r>
              <a:rPr b="0" i="0" lang="en-IN" sz="9600">
                <a:solidFill>
                  <a:srgbClr val="374151"/>
                </a:solidFill>
                <a:latin typeface="Times New Roman"/>
                <a:ea typeface="Times New Roman"/>
                <a:cs typeface="Times New Roman"/>
                <a:sym typeface="Times New Roman"/>
              </a:rPr>
              <a:t>fSense's DHCP service feature can improve network performance by ensuring that IP addresses are allocated efficiently.</a:t>
            </a:r>
            <a:endParaRPr/>
          </a:p>
          <a:p>
            <a:pPr indent="0" lvl="0" marL="0" rtl="0" algn="just">
              <a:spcBef>
                <a:spcPts val="1000"/>
              </a:spcBef>
              <a:spcAft>
                <a:spcPts val="0"/>
              </a:spcAft>
              <a:buSzPct val="79999"/>
              <a:buNone/>
            </a:pPr>
            <a:r>
              <a:t/>
            </a:r>
            <a:endParaRPr b="0" i="0">
              <a:latin typeface="Arial"/>
              <a:ea typeface="Arial"/>
              <a:cs typeface="Arial"/>
              <a:sym typeface="Arial"/>
            </a:endParaRPr>
          </a:p>
          <a:p>
            <a:pPr indent="0" lvl="0" marL="0" rtl="0" algn="just">
              <a:spcBef>
                <a:spcPts val="1000"/>
              </a:spcBef>
              <a:spcAft>
                <a:spcPts val="0"/>
              </a:spcAft>
              <a:buSzPct val="79999"/>
              <a:buNone/>
            </a:pPr>
            <a:r>
              <a:t/>
            </a:r>
            <a:endParaRPr b="0" i="0">
              <a:latin typeface="Arial"/>
              <a:ea typeface="Arial"/>
              <a:cs typeface="Arial"/>
              <a:sym typeface="Arial"/>
            </a:endParaRPr>
          </a:p>
          <a:p>
            <a:pPr indent="0" lvl="0" marL="0" rtl="0" algn="l">
              <a:spcBef>
                <a:spcPts val="1000"/>
              </a:spcBef>
              <a:spcAft>
                <a:spcPts val="0"/>
              </a:spcAft>
              <a:buSzPct val="79999"/>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5"/>
          <p:cNvSpPr txBox="1"/>
          <p:nvPr>
            <p:ph type="ctrTitle"/>
          </p:nvPr>
        </p:nvSpPr>
        <p:spPr>
          <a:xfrm>
            <a:off x="1524000" y="469901"/>
            <a:ext cx="9144000" cy="1270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5400"/>
              <a:buFont typeface="Times New Roman"/>
              <a:buNone/>
            </a:pPr>
            <a:r>
              <a:rPr lang="en-IN">
                <a:latin typeface="Times New Roman"/>
                <a:ea typeface="Times New Roman"/>
                <a:cs typeface="Times New Roman"/>
                <a:sym typeface="Times New Roman"/>
              </a:rPr>
              <a:t>References</a:t>
            </a:r>
            <a:endParaRPr/>
          </a:p>
        </p:txBody>
      </p:sp>
      <p:sp>
        <p:nvSpPr>
          <p:cNvPr id="270" name="Google Shape;270;p15"/>
          <p:cNvSpPr txBox="1"/>
          <p:nvPr>
            <p:ph idx="1" type="subTitle"/>
          </p:nvPr>
        </p:nvSpPr>
        <p:spPr>
          <a:xfrm>
            <a:off x="1524000" y="2059355"/>
            <a:ext cx="9616068" cy="45198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Arial"/>
              <a:buChar char="•"/>
            </a:pPr>
            <a:r>
              <a:rPr lang="en-IN" u="sng">
                <a:solidFill>
                  <a:schemeClr val="hlink"/>
                </a:solidFill>
                <a:latin typeface="Times New Roman"/>
                <a:ea typeface="Times New Roman"/>
                <a:cs typeface="Times New Roman"/>
                <a:sym typeface="Times New Roman"/>
                <a:hlinkClick r:id="rId3"/>
              </a:rPr>
              <a:t>https://docs.netgate.com/pfsense/en/latest/</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Arial"/>
              <a:buChar char="•"/>
            </a:pPr>
            <a:r>
              <a:rPr lang="en-IN" u="sng">
                <a:solidFill>
                  <a:schemeClr val="hlink"/>
                </a:solidFill>
                <a:latin typeface="Times New Roman"/>
                <a:ea typeface="Times New Roman"/>
                <a:cs typeface="Times New Roman"/>
                <a:sym typeface="Times New Roman"/>
                <a:hlinkClick r:id="rId4"/>
              </a:rPr>
              <a:t>https://www.snort.org/</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Arial"/>
              <a:buChar char="•"/>
            </a:pPr>
            <a:r>
              <a:rPr lang="en-IN" u="sng">
                <a:solidFill>
                  <a:schemeClr val="hlink"/>
                </a:solidFill>
                <a:latin typeface="Times New Roman"/>
                <a:ea typeface="Times New Roman"/>
                <a:cs typeface="Times New Roman"/>
                <a:sym typeface="Times New Roman"/>
                <a:hlinkClick r:id="rId5"/>
              </a:rPr>
              <a:t>https://docs.netgate.com/pfsense/en/latest/packages/cache-proxy/squidguard.html</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Arial"/>
              <a:buChar char="•"/>
            </a:pPr>
            <a:r>
              <a:rPr lang="en-IN">
                <a:latin typeface="Times New Roman"/>
                <a:ea typeface="Times New Roman"/>
                <a:cs typeface="Times New Roman"/>
                <a:sym typeface="Times New Roman"/>
              </a:rPr>
              <a:t>https://docs.netgate.com/pfsense/en/latest/packages/snort/setup.html</a:t>
            </a:r>
            <a:endParaRPr/>
          </a:p>
          <a:p>
            <a:pPr indent="-342900" lvl="0" marL="342900" rtl="0" algn="l">
              <a:spcBef>
                <a:spcPts val="1000"/>
              </a:spcBef>
              <a:spcAft>
                <a:spcPts val="0"/>
              </a:spcAft>
              <a:buSzPts val="1440"/>
              <a:buFont typeface="Arial"/>
              <a:buChar char="•"/>
            </a:pPr>
            <a:r>
              <a:rPr lang="en-IN">
                <a:latin typeface="Times New Roman"/>
                <a:ea typeface="Times New Roman"/>
                <a:cs typeface="Times New Roman"/>
                <a:sym typeface="Times New Roman"/>
              </a:rPr>
              <a:t>https://dsi.ut-capitole.fr/blacklists/download/blacklists_for_pfsense.tar.gz</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ph type="title"/>
          </p:nvPr>
        </p:nvSpPr>
        <p:spPr>
          <a:xfrm>
            <a:off x="838200" y="1587500"/>
            <a:ext cx="10515600" cy="3746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6000"/>
              <a:buFont typeface="Times New Roman"/>
              <a:buNone/>
            </a:pPr>
            <a:r>
              <a:rPr lang="en-IN" sz="60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ctrTitle"/>
          </p:nvPr>
        </p:nvSpPr>
        <p:spPr>
          <a:xfrm>
            <a:off x="1595269" y="401443"/>
            <a:ext cx="9001462" cy="110985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imes New Roman"/>
              <a:buNone/>
            </a:pPr>
            <a:r>
              <a:rPr lang="en-IN">
                <a:latin typeface="Times New Roman"/>
                <a:ea typeface="Times New Roman"/>
                <a:cs typeface="Times New Roman"/>
                <a:sym typeface="Times New Roman"/>
              </a:rPr>
              <a:t>Abstract </a:t>
            </a:r>
            <a:endParaRPr/>
          </a:p>
        </p:txBody>
      </p:sp>
      <p:sp>
        <p:nvSpPr>
          <p:cNvPr id="151" name="Google Shape;151;p2"/>
          <p:cNvSpPr txBox="1"/>
          <p:nvPr>
            <p:ph idx="1" type="subTitle"/>
          </p:nvPr>
        </p:nvSpPr>
        <p:spPr>
          <a:xfrm>
            <a:off x="1081668" y="2163336"/>
            <a:ext cx="9913434" cy="357954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920"/>
              <a:buNone/>
            </a:pPr>
            <a:r>
              <a:rPr lang="en-IN" sz="2400">
                <a:solidFill>
                  <a:srgbClr val="374151"/>
                </a:solidFill>
                <a:latin typeface="Times New Roman"/>
                <a:ea typeface="Times New Roman"/>
                <a:cs typeface="Times New Roman"/>
                <a:sym typeface="Times New Roman"/>
              </a:rPr>
              <a:t>In today's digital age, web security has become a critical aspect for organizations to safeguard their sensitive data and systems from cyber threats. One popular solution for securing web traffic is using </a:t>
            </a:r>
            <a:r>
              <a:rPr lang="en-IN">
                <a:solidFill>
                  <a:srgbClr val="374151"/>
                </a:solidFill>
                <a:latin typeface="Times New Roman"/>
                <a:ea typeface="Times New Roman"/>
                <a:cs typeface="Times New Roman"/>
                <a:sym typeface="Times New Roman"/>
              </a:rPr>
              <a:t>p</a:t>
            </a:r>
            <a:r>
              <a:rPr lang="en-IN" sz="2400">
                <a:solidFill>
                  <a:srgbClr val="374151"/>
                </a:solidFill>
                <a:latin typeface="Times New Roman"/>
                <a:ea typeface="Times New Roman"/>
                <a:cs typeface="Times New Roman"/>
                <a:sym typeface="Times New Roman"/>
              </a:rPr>
              <a:t>fSense, an open-source firewall software that offers a range of features such as snort, captive portal, DHCP service, Squid and Squid Guard.</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IN"/>
              <a:t> </a:t>
            </a:r>
            <a:r>
              <a:rPr lang="en-IN" sz="60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57" name="Google Shape;157;p3"/>
          <p:cNvSpPr txBox="1"/>
          <p:nvPr>
            <p:ph idx="1" type="body"/>
          </p:nvPr>
        </p:nvSpPr>
        <p:spPr>
          <a:xfrm>
            <a:off x="913795" y="2096063"/>
            <a:ext cx="10353762" cy="4244351"/>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920"/>
              <a:buNone/>
            </a:pPr>
            <a:r>
              <a:rPr b="0" i="0" lang="en-IN" sz="2400">
                <a:solidFill>
                  <a:srgbClr val="374151"/>
                </a:solidFill>
                <a:latin typeface="Times New Roman"/>
                <a:ea typeface="Times New Roman"/>
                <a:cs typeface="Times New Roman"/>
                <a:sym typeface="Times New Roman"/>
              </a:rPr>
              <a:t>In today's interconnected world, web security is of most importance for organizations to protect their sensitive data and prevent cyber attacks. One popular solution for securing web traffic is using </a:t>
            </a:r>
            <a:r>
              <a:rPr lang="en-IN" sz="2400">
                <a:solidFill>
                  <a:srgbClr val="374151"/>
                </a:solidFill>
                <a:latin typeface="Times New Roman"/>
                <a:ea typeface="Times New Roman"/>
                <a:cs typeface="Times New Roman"/>
                <a:sym typeface="Times New Roman"/>
              </a:rPr>
              <a:t>p</a:t>
            </a:r>
            <a:r>
              <a:rPr b="0" i="0" lang="en-IN" sz="2400">
                <a:solidFill>
                  <a:srgbClr val="374151"/>
                </a:solidFill>
                <a:latin typeface="Times New Roman"/>
                <a:ea typeface="Times New Roman"/>
                <a:cs typeface="Times New Roman"/>
                <a:sym typeface="Times New Roman"/>
              </a:rPr>
              <a:t>fSense, an open-source firewall software that offers a range of features such as snort, captive portal, DHCP service, Squid and Squid Guard. These features can help organizations detect and block potential security threats, control user access to the internet, filter web content, and improve network performance. In this way, </a:t>
            </a:r>
            <a:r>
              <a:rPr lang="en-IN" sz="2400">
                <a:solidFill>
                  <a:srgbClr val="374151"/>
                </a:solidFill>
                <a:latin typeface="Times New Roman"/>
                <a:ea typeface="Times New Roman"/>
                <a:cs typeface="Times New Roman"/>
                <a:sym typeface="Times New Roman"/>
              </a:rPr>
              <a:t>p</a:t>
            </a:r>
            <a:r>
              <a:rPr b="0" i="0" lang="en-IN" sz="2400">
                <a:solidFill>
                  <a:srgbClr val="374151"/>
                </a:solidFill>
                <a:latin typeface="Times New Roman"/>
                <a:ea typeface="Times New Roman"/>
                <a:cs typeface="Times New Roman"/>
                <a:sym typeface="Times New Roman"/>
              </a:rPr>
              <a:t>fSense provides a comprehensive approach to securing web traffic and creating a safer web environment for organizations.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838200" y="365125"/>
            <a:ext cx="10515600" cy="12350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92D050"/>
              </a:buClr>
              <a:buSzPts val="6000"/>
              <a:buFont typeface="Times New Roman"/>
              <a:buNone/>
            </a:pPr>
            <a:r>
              <a:rPr lang="en-IN" sz="6000">
                <a:solidFill>
                  <a:srgbClr val="92D050"/>
                </a:solidFill>
                <a:latin typeface="Times New Roman"/>
                <a:ea typeface="Times New Roman"/>
                <a:cs typeface="Times New Roman"/>
                <a:sym typeface="Times New Roman"/>
              </a:rPr>
              <a:t>Requirements</a:t>
            </a:r>
            <a:r>
              <a:rPr b="1" lang="en-IN" sz="6000">
                <a:solidFill>
                  <a:srgbClr val="AD4C11"/>
                </a:solidFill>
              </a:rPr>
              <a:t>  </a:t>
            </a:r>
            <a:endParaRPr sz="6000">
              <a:latin typeface="Times New Roman"/>
              <a:ea typeface="Times New Roman"/>
              <a:cs typeface="Times New Roman"/>
              <a:sym typeface="Times New Roman"/>
            </a:endParaRPr>
          </a:p>
        </p:txBody>
      </p:sp>
      <p:sp>
        <p:nvSpPr>
          <p:cNvPr id="163" name="Google Shape;163;p4"/>
          <p:cNvSpPr txBox="1"/>
          <p:nvPr>
            <p:ph idx="1" type="body"/>
          </p:nvPr>
        </p:nvSpPr>
        <p:spPr>
          <a:xfrm>
            <a:off x="838200" y="1825625"/>
            <a:ext cx="10515600" cy="472031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b="1" lang="en-IN" sz="4000">
                <a:latin typeface="Times New Roman"/>
                <a:ea typeface="Times New Roman"/>
                <a:cs typeface="Times New Roman"/>
                <a:sym typeface="Times New Roman"/>
              </a:rPr>
              <a:t>Hardware:</a:t>
            </a:r>
            <a:endParaRPr/>
          </a:p>
          <a:p>
            <a:pPr indent="-342900" lvl="0" marL="342900" rtl="0" algn="l">
              <a:spcBef>
                <a:spcPts val="1000"/>
              </a:spcBef>
              <a:spcAft>
                <a:spcPts val="0"/>
              </a:spcAft>
              <a:buSzPts val="1920"/>
              <a:buChar char="►"/>
            </a:pPr>
            <a:r>
              <a:rPr b="1" lang="en-IN" sz="2400">
                <a:latin typeface="Times New Roman"/>
                <a:ea typeface="Times New Roman"/>
                <a:cs typeface="Times New Roman"/>
                <a:sym typeface="Times New Roman"/>
              </a:rPr>
              <a:t>Machine With Minimum Requirement:</a:t>
            </a:r>
            <a:endParaRPr/>
          </a:p>
          <a:p>
            <a:pPr indent="-285750" lvl="1" marL="742950" rtl="0" algn="l">
              <a:spcBef>
                <a:spcPts val="1000"/>
              </a:spcBef>
              <a:spcAft>
                <a:spcPts val="0"/>
              </a:spcAft>
              <a:buSzPts val="1280"/>
              <a:buChar char="►"/>
            </a:pPr>
            <a:r>
              <a:rPr b="1" i="0" lang="en-IN">
                <a:solidFill>
                  <a:srgbClr val="374151"/>
                </a:solidFill>
                <a:latin typeface="Times New Roman"/>
                <a:ea typeface="Times New Roman"/>
                <a:cs typeface="Times New Roman"/>
                <a:sym typeface="Times New Roman"/>
              </a:rPr>
              <a:t>Processor: </a:t>
            </a:r>
            <a:r>
              <a:rPr b="0" i="0" lang="en-IN">
                <a:solidFill>
                  <a:srgbClr val="374151"/>
                </a:solidFill>
                <a:latin typeface="Times New Roman"/>
                <a:ea typeface="Times New Roman"/>
                <a:cs typeface="Times New Roman"/>
                <a:sym typeface="Times New Roman"/>
              </a:rPr>
              <a:t>Intel Core i3 or equivalent processor with at least 2 cores</a:t>
            </a:r>
            <a:endParaRPr/>
          </a:p>
          <a:p>
            <a:pPr indent="-285750" lvl="1" marL="742950" rtl="0" algn="l">
              <a:spcBef>
                <a:spcPts val="1000"/>
              </a:spcBef>
              <a:spcAft>
                <a:spcPts val="0"/>
              </a:spcAft>
              <a:buSzPts val="1280"/>
              <a:buChar char="►"/>
            </a:pPr>
            <a:r>
              <a:rPr b="1" i="0" lang="en-IN">
                <a:solidFill>
                  <a:srgbClr val="374151"/>
                </a:solidFill>
                <a:latin typeface="Times New Roman"/>
                <a:ea typeface="Times New Roman"/>
                <a:cs typeface="Times New Roman"/>
                <a:sym typeface="Times New Roman"/>
              </a:rPr>
              <a:t>Memory: </a:t>
            </a:r>
            <a:r>
              <a:rPr b="0" i="0" lang="en-IN">
                <a:solidFill>
                  <a:srgbClr val="374151"/>
                </a:solidFill>
                <a:latin typeface="Times New Roman"/>
                <a:ea typeface="Times New Roman"/>
                <a:cs typeface="Times New Roman"/>
                <a:sym typeface="Times New Roman"/>
              </a:rPr>
              <a:t>At least 4GB RAM for small to medium-sized organizations, and 8GB or more for larger organizations.</a:t>
            </a:r>
            <a:endParaRPr/>
          </a:p>
          <a:p>
            <a:pPr indent="-285750" lvl="1" marL="742950" rtl="0" algn="l">
              <a:spcBef>
                <a:spcPts val="1000"/>
              </a:spcBef>
              <a:spcAft>
                <a:spcPts val="0"/>
              </a:spcAft>
              <a:buSzPts val="1280"/>
              <a:buChar char="►"/>
            </a:pPr>
            <a:r>
              <a:rPr b="1" i="0" lang="en-IN">
                <a:solidFill>
                  <a:srgbClr val="374151"/>
                </a:solidFill>
                <a:latin typeface="Times New Roman"/>
                <a:ea typeface="Times New Roman"/>
                <a:cs typeface="Times New Roman"/>
                <a:sym typeface="Times New Roman"/>
              </a:rPr>
              <a:t>Storage: </a:t>
            </a:r>
            <a:r>
              <a:rPr b="0" i="0" lang="en-IN">
                <a:solidFill>
                  <a:srgbClr val="374151"/>
                </a:solidFill>
                <a:latin typeface="Times New Roman"/>
                <a:ea typeface="Times New Roman"/>
                <a:cs typeface="Times New Roman"/>
                <a:sym typeface="Times New Roman"/>
              </a:rPr>
              <a:t>At least 20GB of free disk space on the hard drive or SSD.</a:t>
            </a:r>
            <a:endParaRPr/>
          </a:p>
          <a:p>
            <a:pPr indent="-285750" lvl="1" marL="742950" rtl="0" algn="l">
              <a:spcBef>
                <a:spcPts val="1000"/>
              </a:spcBef>
              <a:spcAft>
                <a:spcPts val="0"/>
              </a:spcAft>
              <a:buSzPts val="1280"/>
              <a:buChar char="►"/>
            </a:pPr>
            <a:r>
              <a:rPr b="0" i="0" lang="en-IN">
                <a:solidFill>
                  <a:srgbClr val="374151"/>
                </a:solidFill>
                <a:latin typeface="Times New Roman"/>
                <a:ea typeface="Times New Roman"/>
                <a:cs typeface="Times New Roman"/>
                <a:sym typeface="Times New Roman"/>
              </a:rPr>
              <a:t>Network Interface Cards (NICs): At least two NICs, one for the WAN and one for the LAN.</a:t>
            </a:r>
            <a:endParaRPr/>
          </a:p>
          <a:p>
            <a:pPr indent="-285750" lvl="1" marL="742950" rtl="0" algn="l">
              <a:spcBef>
                <a:spcPts val="1000"/>
              </a:spcBef>
              <a:spcAft>
                <a:spcPts val="0"/>
              </a:spcAft>
              <a:buSzPts val="1280"/>
              <a:buChar char="►"/>
            </a:pPr>
            <a:r>
              <a:rPr b="1" i="0" lang="en-IN">
                <a:solidFill>
                  <a:srgbClr val="374151"/>
                </a:solidFill>
                <a:latin typeface="Times New Roman"/>
                <a:ea typeface="Times New Roman"/>
                <a:cs typeface="Times New Roman"/>
                <a:sym typeface="Times New Roman"/>
              </a:rPr>
              <a:t>Virtualization Platform: </a:t>
            </a:r>
            <a:r>
              <a:rPr b="0" i="0" lang="en-IN">
                <a:solidFill>
                  <a:srgbClr val="374151"/>
                </a:solidFill>
                <a:latin typeface="Times New Roman"/>
                <a:ea typeface="Times New Roman"/>
                <a:cs typeface="Times New Roman"/>
                <a:sym typeface="Times New Roman"/>
              </a:rPr>
              <a:t>VMware vSphere or VMware Workstation, with the appropriate licenses for the number of virtual machines required.</a:t>
            </a:r>
            <a:endParaRPr/>
          </a:p>
          <a:p>
            <a:pPr indent="0" lvl="0" marL="0" rtl="0" algn="l">
              <a:spcBef>
                <a:spcPts val="1000"/>
              </a:spcBef>
              <a:spcAft>
                <a:spcPts val="0"/>
              </a:spcAft>
              <a:buSzPts val="3200"/>
              <a:buNone/>
            </a:pPr>
            <a:r>
              <a:t/>
            </a:r>
            <a:endParaRPr sz="4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idx="1" type="subTitle"/>
          </p:nvPr>
        </p:nvSpPr>
        <p:spPr>
          <a:xfrm>
            <a:off x="928914" y="1640113"/>
            <a:ext cx="9739086" cy="44341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b="1" lang="en-IN" sz="4000">
                <a:latin typeface="Times New Roman"/>
                <a:ea typeface="Times New Roman"/>
                <a:cs typeface="Times New Roman"/>
                <a:sym typeface="Times New Roman"/>
              </a:rPr>
              <a:t>Software:</a:t>
            </a:r>
            <a:endParaRPr/>
          </a:p>
          <a:p>
            <a:pPr indent="-571500" lvl="1" marL="1028700" rtl="0" algn="l">
              <a:spcBef>
                <a:spcPts val="1000"/>
              </a:spcBef>
              <a:spcAft>
                <a:spcPts val="0"/>
              </a:spcAft>
              <a:buSzPts val="1280"/>
              <a:buFont typeface="Arial"/>
              <a:buChar char="•"/>
            </a:pPr>
            <a:r>
              <a:rPr b="1" lang="en-IN">
                <a:latin typeface="Times New Roman"/>
                <a:ea typeface="Times New Roman"/>
                <a:cs typeface="Times New Roman"/>
                <a:sym typeface="Times New Roman"/>
              </a:rPr>
              <a:t>VM-ware Workstation</a:t>
            </a:r>
            <a:endParaRPr/>
          </a:p>
          <a:p>
            <a:pPr indent="-571500" lvl="1" marL="1028700" rtl="0" algn="l">
              <a:spcBef>
                <a:spcPts val="1000"/>
              </a:spcBef>
              <a:spcAft>
                <a:spcPts val="0"/>
              </a:spcAft>
              <a:buSzPts val="1280"/>
              <a:buFont typeface="Arial"/>
              <a:buChar char="•"/>
            </a:pPr>
            <a:r>
              <a:rPr b="1" lang="en-IN">
                <a:latin typeface="Times New Roman"/>
                <a:ea typeface="Times New Roman"/>
                <a:cs typeface="Times New Roman"/>
                <a:sym typeface="Times New Roman"/>
              </a:rPr>
              <a:t>pfSense OS </a:t>
            </a:r>
            <a:endParaRPr/>
          </a:p>
          <a:p>
            <a:pPr indent="-571500" lvl="1" marL="1028700" rtl="0" algn="l">
              <a:spcBef>
                <a:spcPts val="1000"/>
              </a:spcBef>
              <a:spcAft>
                <a:spcPts val="0"/>
              </a:spcAft>
              <a:buSzPts val="1280"/>
              <a:buFont typeface="Arial"/>
              <a:buChar char="•"/>
            </a:pPr>
            <a:r>
              <a:rPr b="1" lang="en-IN">
                <a:latin typeface="Times New Roman"/>
                <a:ea typeface="Times New Roman"/>
                <a:cs typeface="Times New Roman"/>
                <a:sym typeface="Times New Roman"/>
              </a:rPr>
              <a:t>Windows OS 10 or Latest</a:t>
            </a:r>
            <a:endParaRPr/>
          </a:p>
          <a:p>
            <a:pPr indent="-571500" lvl="1" marL="1028700" rtl="0" algn="l">
              <a:spcBef>
                <a:spcPts val="1000"/>
              </a:spcBef>
              <a:spcAft>
                <a:spcPts val="0"/>
              </a:spcAft>
              <a:buSzPts val="1280"/>
              <a:buFont typeface="Arial"/>
              <a:buChar char="•"/>
            </a:pPr>
            <a:r>
              <a:rPr b="1" lang="en-IN">
                <a:latin typeface="Times New Roman"/>
                <a:ea typeface="Times New Roman"/>
                <a:cs typeface="Times New Roman"/>
                <a:sym typeface="Times New Roman"/>
              </a:rPr>
              <a:t>7-zip File Extractor</a:t>
            </a:r>
            <a:endParaRPr/>
          </a:p>
          <a:p>
            <a:pPr indent="0" lvl="0" marL="0" rtl="0" algn="l">
              <a:spcBef>
                <a:spcPts val="1000"/>
              </a:spcBef>
              <a:spcAft>
                <a:spcPts val="0"/>
              </a:spcAft>
              <a:buSzPts val="3200"/>
              <a:buNone/>
            </a:pPr>
            <a:r>
              <a:t/>
            </a:r>
            <a:endParaRPr b="1" sz="4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92D050"/>
              </a:buClr>
              <a:buSzPts val="6000"/>
              <a:buFont typeface="Times New Roman"/>
              <a:buNone/>
            </a:pPr>
            <a:r>
              <a:rPr lang="en-IN" sz="6000">
                <a:solidFill>
                  <a:srgbClr val="92D050"/>
                </a:solidFill>
                <a:latin typeface="Times New Roman"/>
                <a:ea typeface="Times New Roman"/>
                <a:cs typeface="Times New Roman"/>
                <a:sym typeface="Times New Roman"/>
              </a:rPr>
              <a:t>Why PfSense ?</a:t>
            </a:r>
            <a:endParaRPr/>
          </a:p>
        </p:txBody>
      </p:sp>
      <p:sp>
        <p:nvSpPr>
          <p:cNvPr id="174" name="Google Shape;174;p6"/>
          <p:cNvSpPr txBox="1"/>
          <p:nvPr/>
        </p:nvSpPr>
        <p:spPr>
          <a:xfrm>
            <a:off x="528604" y="2455524"/>
            <a:ext cx="9036310" cy="19389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74151"/>
              </a:buClr>
              <a:buSzPts val="2400"/>
              <a:buFont typeface="Arial"/>
              <a:buChar char="•"/>
            </a:pPr>
            <a:r>
              <a:rPr b="1" i="0" lang="en-IN" sz="2400">
                <a:solidFill>
                  <a:srgbClr val="374151"/>
                </a:solidFill>
                <a:latin typeface="Times New Roman"/>
                <a:ea typeface="Times New Roman"/>
                <a:cs typeface="Times New Roman"/>
                <a:sym typeface="Times New Roman"/>
              </a:rPr>
              <a:t>Open-source: </a:t>
            </a:r>
            <a:r>
              <a:rPr lang="en-IN" sz="2400">
                <a:solidFill>
                  <a:srgbClr val="374151"/>
                </a:solidFill>
                <a:latin typeface="Times New Roman"/>
                <a:ea typeface="Times New Roman"/>
                <a:cs typeface="Times New Roman"/>
                <a:sym typeface="Times New Roman"/>
              </a:rPr>
              <a:t>p</a:t>
            </a:r>
            <a:r>
              <a:rPr b="0" i="0" lang="en-IN" sz="2400">
                <a:solidFill>
                  <a:srgbClr val="374151"/>
                </a:solidFill>
                <a:latin typeface="Times New Roman"/>
                <a:ea typeface="Times New Roman"/>
                <a:cs typeface="Times New Roman"/>
                <a:sym typeface="Times New Roman"/>
              </a:rPr>
              <a:t>fSense is an open-source software</a:t>
            </a:r>
            <a:endParaRPr/>
          </a:p>
          <a:p>
            <a:pPr indent="-457200" lvl="0" marL="457200" marR="0" rtl="0" algn="l">
              <a:spcBef>
                <a:spcPts val="0"/>
              </a:spcBef>
              <a:spcAft>
                <a:spcPts val="0"/>
              </a:spcAft>
              <a:buClr>
                <a:srgbClr val="374151"/>
              </a:buClr>
              <a:buSzPts val="2400"/>
              <a:buFont typeface="Arial"/>
              <a:buChar char="•"/>
            </a:pPr>
            <a:r>
              <a:rPr b="0" i="0" lang="en-IN" sz="2400">
                <a:solidFill>
                  <a:srgbClr val="374151"/>
                </a:solidFill>
                <a:latin typeface="Times New Roman"/>
                <a:ea typeface="Times New Roman"/>
                <a:cs typeface="Times New Roman"/>
                <a:sym typeface="Times New Roman"/>
              </a:rPr>
              <a:t>Comprehensive security features</a:t>
            </a:r>
            <a:endParaRPr/>
          </a:p>
          <a:p>
            <a:pPr indent="-457200" lvl="0" marL="457200" marR="0" rtl="0" algn="l">
              <a:spcBef>
                <a:spcPts val="0"/>
              </a:spcBef>
              <a:spcAft>
                <a:spcPts val="0"/>
              </a:spcAft>
              <a:buClr>
                <a:srgbClr val="374151"/>
              </a:buClr>
              <a:buSzPts val="2400"/>
              <a:buFont typeface="Arial"/>
              <a:buChar char="•"/>
            </a:pPr>
            <a:r>
              <a:rPr b="0" i="0" lang="en-IN" sz="2400">
                <a:solidFill>
                  <a:srgbClr val="374151"/>
                </a:solidFill>
                <a:latin typeface="Times New Roman"/>
                <a:ea typeface="Times New Roman"/>
                <a:cs typeface="Times New Roman"/>
                <a:sym typeface="Times New Roman"/>
              </a:rPr>
              <a:t>Easy to use</a:t>
            </a:r>
            <a:endParaRPr sz="2400">
              <a:solidFill>
                <a:srgbClr val="374151"/>
              </a:solidFill>
              <a:latin typeface="Times New Roman"/>
              <a:ea typeface="Times New Roman"/>
              <a:cs typeface="Times New Roman"/>
              <a:sym typeface="Times New Roman"/>
            </a:endParaRPr>
          </a:p>
          <a:p>
            <a:pPr indent="-457200" lvl="0" marL="457200" marR="0" rtl="0" algn="l">
              <a:spcBef>
                <a:spcPts val="0"/>
              </a:spcBef>
              <a:spcAft>
                <a:spcPts val="0"/>
              </a:spcAft>
              <a:buClr>
                <a:srgbClr val="374151"/>
              </a:buClr>
              <a:buSzPts val="2400"/>
              <a:buFont typeface="Arial"/>
              <a:buChar char="•"/>
            </a:pPr>
            <a:r>
              <a:rPr b="0" i="0" lang="en-IN" sz="2400">
                <a:solidFill>
                  <a:srgbClr val="374151"/>
                </a:solidFill>
                <a:latin typeface="Times New Roman"/>
                <a:ea typeface="Times New Roman"/>
                <a:cs typeface="Times New Roman"/>
                <a:sym typeface="Times New Roman"/>
              </a:rPr>
              <a:t>High performance</a:t>
            </a:r>
            <a:endParaRPr sz="2400">
              <a:solidFill>
                <a:schemeClr val="dk1"/>
              </a:solidFill>
              <a:latin typeface="Times New Roman"/>
              <a:ea typeface="Times New Roman"/>
              <a:cs typeface="Times New Roman"/>
              <a:sym typeface="Times New Roman"/>
            </a:endParaRPr>
          </a:p>
          <a:p>
            <a:pPr indent="-304800" lvl="0" marL="457200" marR="0" rtl="0" algn="just">
              <a:spcBef>
                <a:spcPts val="0"/>
              </a:spcBef>
              <a:spcAft>
                <a:spcPts val="0"/>
              </a:spcAft>
              <a:buClr>
                <a:schemeClr val="dk1"/>
              </a:buClr>
              <a:buSzPts val="2400"/>
              <a:buFont typeface="Trebuchet MS"/>
              <a:buNone/>
            </a:pPr>
            <a:r>
              <a:t/>
            </a:r>
            <a:endParaRPr b="0" i="0"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ctrTitle"/>
          </p:nvPr>
        </p:nvSpPr>
        <p:spPr>
          <a:xfrm>
            <a:off x="1524000" y="290286"/>
            <a:ext cx="9144000" cy="93617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92D050"/>
              </a:buClr>
              <a:buSzPts val="5400"/>
              <a:buFont typeface="Times New Roman"/>
              <a:buNone/>
            </a:pPr>
            <a:r>
              <a:rPr lang="en-IN">
                <a:solidFill>
                  <a:srgbClr val="92D050"/>
                </a:solidFill>
                <a:latin typeface="Times New Roman"/>
                <a:ea typeface="Times New Roman"/>
                <a:cs typeface="Times New Roman"/>
                <a:sym typeface="Times New Roman"/>
              </a:rPr>
              <a:t>Block Diagram</a:t>
            </a:r>
            <a:endParaRPr>
              <a:solidFill>
                <a:srgbClr val="92D050"/>
              </a:solidFill>
              <a:latin typeface="Times New Roman"/>
              <a:ea typeface="Times New Roman"/>
              <a:cs typeface="Times New Roman"/>
              <a:sym typeface="Times New Roman"/>
            </a:endParaRPr>
          </a:p>
        </p:txBody>
      </p:sp>
      <p:pic>
        <p:nvPicPr>
          <p:cNvPr descr="Monitor" id="180" name="Google Shape;180;p7"/>
          <p:cNvPicPr preferRelativeResize="0"/>
          <p:nvPr/>
        </p:nvPicPr>
        <p:blipFill rotWithShape="1">
          <a:blip r:embed="rId3">
            <a:alphaModFix/>
          </a:blip>
          <a:srcRect b="0" l="0" r="0" t="0"/>
          <a:stretch/>
        </p:blipFill>
        <p:spPr>
          <a:xfrm>
            <a:off x="9252043" y="2633103"/>
            <a:ext cx="967722" cy="972488"/>
          </a:xfrm>
          <a:prstGeom prst="rect">
            <a:avLst/>
          </a:prstGeom>
          <a:noFill/>
          <a:ln>
            <a:noFill/>
          </a:ln>
        </p:spPr>
      </p:pic>
      <p:pic>
        <p:nvPicPr>
          <p:cNvPr id="181" name="Google Shape;181;p7"/>
          <p:cNvPicPr preferRelativeResize="0"/>
          <p:nvPr/>
        </p:nvPicPr>
        <p:blipFill rotWithShape="1">
          <a:blip r:embed="rId4">
            <a:alphaModFix/>
          </a:blip>
          <a:srcRect b="0" l="0" r="0" t="0"/>
          <a:stretch/>
        </p:blipFill>
        <p:spPr>
          <a:xfrm>
            <a:off x="9254396" y="3942694"/>
            <a:ext cx="1038443" cy="1005864"/>
          </a:xfrm>
          <a:prstGeom prst="rect">
            <a:avLst/>
          </a:prstGeom>
          <a:noFill/>
          <a:ln>
            <a:noFill/>
          </a:ln>
        </p:spPr>
      </p:pic>
      <p:pic>
        <p:nvPicPr>
          <p:cNvPr descr="Wireless router" id="182" name="Google Shape;182;p7"/>
          <p:cNvPicPr preferRelativeResize="0"/>
          <p:nvPr/>
        </p:nvPicPr>
        <p:blipFill rotWithShape="1">
          <a:blip r:embed="rId5">
            <a:alphaModFix/>
          </a:blip>
          <a:srcRect b="0" l="0" r="0" t="0"/>
          <a:stretch/>
        </p:blipFill>
        <p:spPr>
          <a:xfrm>
            <a:off x="844920" y="3964687"/>
            <a:ext cx="804539" cy="804539"/>
          </a:xfrm>
          <a:prstGeom prst="rect">
            <a:avLst/>
          </a:prstGeom>
          <a:noFill/>
          <a:ln>
            <a:noFill/>
          </a:ln>
        </p:spPr>
      </p:pic>
      <p:pic>
        <p:nvPicPr>
          <p:cNvPr descr="Server" id="183" name="Google Shape;183;p7"/>
          <p:cNvPicPr preferRelativeResize="0"/>
          <p:nvPr/>
        </p:nvPicPr>
        <p:blipFill rotWithShape="1">
          <a:blip r:embed="rId6">
            <a:alphaModFix/>
          </a:blip>
          <a:srcRect b="0" l="0" r="0" t="0"/>
          <a:stretch/>
        </p:blipFill>
        <p:spPr>
          <a:xfrm>
            <a:off x="5154170" y="4019617"/>
            <a:ext cx="804539" cy="804539"/>
          </a:xfrm>
          <a:prstGeom prst="rect">
            <a:avLst/>
          </a:prstGeom>
          <a:noFill/>
          <a:ln>
            <a:noFill/>
          </a:ln>
        </p:spPr>
      </p:pic>
      <p:pic>
        <p:nvPicPr>
          <p:cNvPr descr="Internet" id="184" name="Google Shape;184;p7"/>
          <p:cNvPicPr preferRelativeResize="0"/>
          <p:nvPr/>
        </p:nvPicPr>
        <p:blipFill rotWithShape="1">
          <a:blip r:embed="rId7">
            <a:alphaModFix/>
          </a:blip>
          <a:srcRect b="0" l="0" r="0" t="0"/>
          <a:stretch/>
        </p:blipFill>
        <p:spPr>
          <a:xfrm>
            <a:off x="2944614" y="3922149"/>
            <a:ext cx="914400" cy="914400"/>
          </a:xfrm>
          <a:prstGeom prst="rect">
            <a:avLst/>
          </a:prstGeom>
          <a:noFill/>
          <a:ln>
            <a:noFill/>
          </a:ln>
        </p:spPr>
      </p:pic>
      <p:sp>
        <p:nvSpPr>
          <p:cNvPr id="185" name="Google Shape;185;p7"/>
          <p:cNvSpPr/>
          <p:nvPr/>
        </p:nvSpPr>
        <p:spPr>
          <a:xfrm>
            <a:off x="1140160" y="3524643"/>
            <a:ext cx="155242" cy="440044"/>
          </a:xfrm>
          <a:prstGeom prst="downArrow">
            <a:avLst>
              <a:gd fmla="val 50000" name="adj1"/>
              <a:gd fmla="val 50000" name="adj2"/>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6" name="Google Shape;186;p7"/>
          <p:cNvSpPr/>
          <p:nvPr/>
        </p:nvSpPr>
        <p:spPr>
          <a:xfrm>
            <a:off x="1874405" y="4278451"/>
            <a:ext cx="804539" cy="143435"/>
          </a:xfrm>
          <a:prstGeom prst="rightArrow">
            <a:avLst>
              <a:gd fmla="val 50000" name="adj1"/>
              <a:gd fmla="val 50000" name="adj2"/>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7" name="Google Shape;187;p7"/>
          <p:cNvSpPr/>
          <p:nvPr/>
        </p:nvSpPr>
        <p:spPr>
          <a:xfrm>
            <a:off x="4037750" y="4278450"/>
            <a:ext cx="978408" cy="143435"/>
          </a:xfrm>
          <a:prstGeom prst="rightArrow">
            <a:avLst>
              <a:gd fmla="val 50000" name="adj1"/>
              <a:gd fmla="val 50000" name="adj2"/>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188" name="Google Shape;188;p7"/>
          <p:cNvCxnSpPr/>
          <p:nvPr/>
        </p:nvCxnSpPr>
        <p:spPr>
          <a:xfrm flipH="1" rot="10800000">
            <a:off x="5994566" y="3334871"/>
            <a:ext cx="3122540" cy="830630"/>
          </a:xfrm>
          <a:prstGeom prst="straightConnector1">
            <a:avLst/>
          </a:prstGeom>
          <a:noFill/>
          <a:ln cap="rnd" cmpd="sng" w="12700">
            <a:solidFill>
              <a:schemeClr val="dk1"/>
            </a:solidFill>
            <a:prstDash val="solid"/>
            <a:round/>
            <a:headEnd len="sm" w="sm" type="none"/>
            <a:tailEnd len="med" w="med" type="triangle"/>
          </a:ln>
        </p:spPr>
      </p:cxnSp>
      <p:cxnSp>
        <p:nvCxnSpPr>
          <p:cNvPr id="189" name="Google Shape;189;p7"/>
          <p:cNvCxnSpPr/>
          <p:nvPr/>
        </p:nvCxnSpPr>
        <p:spPr>
          <a:xfrm>
            <a:off x="5994566" y="4769226"/>
            <a:ext cx="3208330" cy="654421"/>
          </a:xfrm>
          <a:prstGeom prst="straightConnector1">
            <a:avLst/>
          </a:prstGeom>
          <a:noFill/>
          <a:ln cap="rnd" cmpd="sng" w="12700">
            <a:solidFill>
              <a:schemeClr val="accent1"/>
            </a:solidFill>
            <a:prstDash val="solid"/>
            <a:round/>
            <a:headEnd len="sm" w="sm" type="none"/>
            <a:tailEnd len="med" w="med" type="triangle"/>
          </a:ln>
        </p:spPr>
      </p:cxnSp>
      <p:sp>
        <p:nvSpPr>
          <p:cNvPr id="190" name="Google Shape;190;p7"/>
          <p:cNvSpPr txBox="1"/>
          <p:nvPr/>
        </p:nvSpPr>
        <p:spPr>
          <a:xfrm>
            <a:off x="843674" y="3236259"/>
            <a:ext cx="10994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Internet</a:t>
            </a:r>
            <a:endParaRPr/>
          </a:p>
        </p:txBody>
      </p:sp>
      <p:sp>
        <p:nvSpPr>
          <p:cNvPr id="191" name="Google Shape;191;p7"/>
          <p:cNvSpPr txBox="1"/>
          <p:nvPr/>
        </p:nvSpPr>
        <p:spPr>
          <a:xfrm>
            <a:off x="744071" y="4948557"/>
            <a:ext cx="109942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Router</a:t>
            </a:r>
            <a:endParaRPr/>
          </a:p>
        </p:txBody>
      </p:sp>
      <p:sp>
        <p:nvSpPr>
          <p:cNvPr id="192" name="Google Shape;192;p7"/>
          <p:cNvSpPr txBox="1"/>
          <p:nvPr/>
        </p:nvSpPr>
        <p:spPr>
          <a:xfrm>
            <a:off x="2489855" y="4769226"/>
            <a:ext cx="17863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PfSense</a:t>
            </a:r>
            <a:endParaRPr/>
          </a:p>
        </p:txBody>
      </p:sp>
      <p:sp>
        <p:nvSpPr>
          <p:cNvPr id="193" name="Google Shape;193;p7"/>
          <p:cNvSpPr txBox="1"/>
          <p:nvPr/>
        </p:nvSpPr>
        <p:spPr>
          <a:xfrm>
            <a:off x="5154170" y="5056094"/>
            <a:ext cx="840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Switch</a:t>
            </a:r>
            <a:endParaRPr/>
          </a:p>
        </p:txBody>
      </p:sp>
      <p:sp>
        <p:nvSpPr>
          <p:cNvPr id="194" name="Google Shape;194;p7"/>
          <p:cNvSpPr txBox="1"/>
          <p:nvPr/>
        </p:nvSpPr>
        <p:spPr>
          <a:xfrm>
            <a:off x="7167966" y="3980835"/>
            <a:ext cx="16432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Organization</a:t>
            </a:r>
            <a:endParaRPr/>
          </a:p>
        </p:txBody>
      </p:sp>
      <p:cxnSp>
        <p:nvCxnSpPr>
          <p:cNvPr id="195" name="Google Shape;195;p7"/>
          <p:cNvCxnSpPr>
            <a:stCxn id="183" idx="3"/>
            <a:endCxn id="181" idx="1"/>
          </p:cNvCxnSpPr>
          <p:nvPr/>
        </p:nvCxnSpPr>
        <p:spPr>
          <a:xfrm>
            <a:off x="5958709" y="4421887"/>
            <a:ext cx="3295800" cy="23700"/>
          </a:xfrm>
          <a:prstGeom prst="straightConnector1">
            <a:avLst/>
          </a:prstGeom>
          <a:noFill/>
          <a:ln cap="rnd" cmpd="sng" w="12700">
            <a:solidFill>
              <a:schemeClr val="accent1"/>
            </a:solidFill>
            <a:prstDash val="solid"/>
            <a:round/>
            <a:headEnd len="sm" w="sm" type="none"/>
            <a:tailEnd len="med" w="med" type="triangle"/>
          </a:ln>
        </p:spPr>
      </p:cxnSp>
      <p:cxnSp>
        <p:nvCxnSpPr>
          <p:cNvPr id="196" name="Google Shape;196;p7"/>
          <p:cNvCxnSpPr/>
          <p:nvPr/>
        </p:nvCxnSpPr>
        <p:spPr>
          <a:xfrm>
            <a:off x="5958709" y="4644949"/>
            <a:ext cx="3244187" cy="855490"/>
          </a:xfrm>
          <a:prstGeom prst="straightConnector1">
            <a:avLst/>
          </a:prstGeom>
          <a:noFill/>
          <a:ln cap="rnd" cmpd="sng" w="12700">
            <a:solidFill>
              <a:schemeClr val="dk1"/>
            </a:solidFill>
            <a:prstDash val="solid"/>
            <a:round/>
            <a:headEnd len="sm" w="sm" type="none"/>
            <a:tailEnd len="med" w="med" type="triangle"/>
          </a:ln>
        </p:spPr>
      </p:cxnSp>
      <p:pic>
        <p:nvPicPr>
          <p:cNvPr id="197" name="Google Shape;197;p7"/>
          <p:cNvPicPr preferRelativeResize="0"/>
          <p:nvPr/>
        </p:nvPicPr>
        <p:blipFill rotWithShape="1">
          <a:blip r:embed="rId4">
            <a:alphaModFix/>
          </a:blip>
          <a:srcRect b="0" l="0" r="0" t="0"/>
          <a:stretch/>
        </p:blipFill>
        <p:spPr>
          <a:xfrm>
            <a:off x="9286238" y="5071762"/>
            <a:ext cx="1038443" cy="1005864"/>
          </a:xfrm>
          <a:prstGeom prst="rect">
            <a:avLst/>
          </a:prstGeom>
          <a:noFill/>
          <a:ln>
            <a:noFill/>
          </a:ln>
        </p:spPr>
      </p:pic>
      <p:cxnSp>
        <p:nvCxnSpPr>
          <p:cNvPr id="198" name="Google Shape;198;p7"/>
          <p:cNvCxnSpPr>
            <a:stCxn id="183" idx="3"/>
            <a:endCxn id="181" idx="1"/>
          </p:cNvCxnSpPr>
          <p:nvPr/>
        </p:nvCxnSpPr>
        <p:spPr>
          <a:xfrm>
            <a:off x="5958709" y="4421887"/>
            <a:ext cx="3295800" cy="23700"/>
          </a:xfrm>
          <a:prstGeom prst="straightConnector1">
            <a:avLst/>
          </a:prstGeom>
          <a:noFill/>
          <a:ln cap="rnd" cmpd="sng" w="12700">
            <a:solidFill>
              <a:schemeClr val="dk1"/>
            </a:solidFill>
            <a:prstDash val="solid"/>
            <a:round/>
            <a:headEnd len="sm" w="sm" type="none"/>
            <a:tailEnd len="med" w="med" type="triangle"/>
          </a:ln>
        </p:spPr>
      </p:cxnSp>
      <p:pic>
        <p:nvPicPr>
          <p:cNvPr descr="Syncing cloud" id="199" name="Google Shape;199;p7"/>
          <p:cNvPicPr preferRelativeResize="0"/>
          <p:nvPr/>
        </p:nvPicPr>
        <p:blipFill rotWithShape="1">
          <a:blip r:embed="rId8">
            <a:alphaModFix/>
          </a:blip>
          <a:srcRect b="0" l="0" r="0" t="0"/>
          <a:stretch/>
        </p:blipFill>
        <p:spPr>
          <a:xfrm>
            <a:off x="647703" y="2049915"/>
            <a:ext cx="1295397" cy="12953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92D050"/>
              </a:buClr>
              <a:buSzPts val="6000"/>
              <a:buFont typeface="Times New Roman"/>
              <a:buNone/>
            </a:pPr>
            <a:r>
              <a:rPr lang="en-IN" sz="6000">
                <a:solidFill>
                  <a:srgbClr val="92D050"/>
                </a:solidFill>
                <a:latin typeface="Times New Roman"/>
                <a:ea typeface="Times New Roman"/>
                <a:cs typeface="Times New Roman"/>
                <a:sym typeface="Times New Roman"/>
              </a:rPr>
              <a:t>Project</a:t>
            </a:r>
            <a:r>
              <a:rPr b="1" lang="en-IN" sz="6000">
                <a:solidFill>
                  <a:srgbClr val="92D050"/>
                </a:solidFill>
                <a:latin typeface="Times New Roman"/>
                <a:ea typeface="Times New Roman"/>
                <a:cs typeface="Times New Roman"/>
                <a:sym typeface="Times New Roman"/>
              </a:rPr>
              <a:t> </a:t>
            </a:r>
            <a:r>
              <a:rPr lang="en-IN" sz="6000">
                <a:solidFill>
                  <a:srgbClr val="92D050"/>
                </a:solidFill>
                <a:latin typeface="Times New Roman"/>
                <a:ea typeface="Times New Roman"/>
                <a:cs typeface="Times New Roman"/>
                <a:sym typeface="Times New Roman"/>
              </a:rPr>
              <a:t>Set-Up</a:t>
            </a:r>
            <a:endParaRPr sz="6000">
              <a:solidFill>
                <a:srgbClr val="92D050"/>
              </a:solidFill>
              <a:latin typeface="Times New Roman"/>
              <a:ea typeface="Times New Roman"/>
              <a:cs typeface="Times New Roman"/>
              <a:sym typeface="Times New Roman"/>
            </a:endParaRPr>
          </a:p>
        </p:txBody>
      </p:sp>
      <p:pic>
        <p:nvPicPr>
          <p:cNvPr descr="Wireless router" id="205" name="Google Shape;205;p8"/>
          <p:cNvPicPr preferRelativeResize="0"/>
          <p:nvPr/>
        </p:nvPicPr>
        <p:blipFill rotWithShape="1">
          <a:blip r:embed="rId3">
            <a:alphaModFix/>
          </a:blip>
          <a:srcRect b="0" l="0" r="0" t="0"/>
          <a:stretch/>
        </p:blipFill>
        <p:spPr>
          <a:xfrm>
            <a:off x="954506" y="3429000"/>
            <a:ext cx="914400" cy="914400"/>
          </a:xfrm>
          <a:prstGeom prst="rect">
            <a:avLst/>
          </a:prstGeom>
          <a:noFill/>
          <a:ln>
            <a:noFill/>
          </a:ln>
        </p:spPr>
      </p:pic>
      <p:pic>
        <p:nvPicPr>
          <p:cNvPr descr="Internet" id="206" name="Google Shape;206;p8"/>
          <p:cNvPicPr preferRelativeResize="0"/>
          <p:nvPr/>
        </p:nvPicPr>
        <p:blipFill rotWithShape="1">
          <a:blip r:embed="rId4">
            <a:alphaModFix/>
          </a:blip>
          <a:srcRect b="0" l="0" r="0" t="0"/>
          <a:stretch/>
        </p:blipFill>
        <p:spPr>
          <a:xfrm>
            <a:off x="2815389" y="3429000"/>
            <a:ext cx="914400" cy="914400"/>
          </a:xfrm>
          <a:prstGeom prst="rect">
            <a:avLst/>
          </a:prstGeom>
          <a:noFill/>
          <a:ln>
            <a:noFill/>
          </a:ln>
        </p:spPr>
      </p:pic>
      <p:pic>
        <p:nvPicPr>
          <p:cNvPr descr="Tablet" id="207" name="Google Shape;207;p8"/>
          <p:cNvPicPr preferRelativeResize="0"/>
          <p:nvPr/>
        </p:nvPicPr>
        <p:blipFill rotWithShape="1">
          <a:blip r:embed="rId5">
            <a:alphaModFix/>
          </a:blip>
          <a:srcRect b="0" l="0" r="0" t="0"/>
          <a:stretch/>
        </p:blipFill>
        <p:spPr>
          <a:xfrm>
            <a:off x="4852736" y="3429000"/>
            <a:ext cx="914400" cy="914400"/>
          </a:xfrm>
          <a:prstGeom prst="rect">
            <a:avLst/>
          </a:prstGeom>
          <a:noFill/>
          <a:ln>
            <a:noFill/>
          </a:ln>
        </p:spPr>
      </p:pic>
      <p:pic>
        <p:nvPicPr>
          <p:cNvPr descr="Monitor" id="208" name="Google Shape;208;p8"/>
          <p:cNvPicPr preferRelativeResize="0"/>
          <p:nvPr/>
        </p:nvPicPr>
        <p:blipFill rotWithShape="1">
          <a:blip r:embed="rId6">
            <a:alphaModFix/>
          </a:blip>
          <a:srcRect b="0" l="0" r="0" t="0"/>
          <a:stretch/>
        </p:blipFill>
        <p:spPr>
          <a:xfrm>
            <a:off x="6890083" y="3429000"/>
            <a:ext cx="914400" cy="914400"/>
          </a:xfrm>
          <a:prstGeom prst="rect">
            <a:avLst/>
          </a:prstGeom>
          <a:noFill/>
          <a:ln>
            <a:noFill/>
          </a:ln>
        </p:spPr>
      </p:pic>
      <p:pic>
        <p:nvPicPr>
          <p:cNvPr descr="Programmer" id="209" name="Google Shape;209;p8"/>
          <p:cNvPicPr preferRelativeResize="0"/>
          <p:nvPr/>
        </p:nvPicPr>
        <p:blipFill rotWithShape="1">
          <a:blip r:embed="rId7">
            <a:alphaModFix/>
          </a:blip>
          <a:srcRect b="0" l="0" r="0" t="0"/>
          <a:stretch/>
        </p:blipFill>
        <p:spPr>
          <a:xfrm>
            <a:off x="9376611" y="2514600"/>
            <a:ext cx="994611" cy="914400"/>
          </a:xfrm>
          <a:prstGeom prst="rect">
            <a:avLst/>
          </a:prstGeom>
          <a:noFill/>
          <a:ln>
            <a:noFill/>
          </a:ln>
        </p:spPr>
      </p:pic>
      <p:pic>
        <p:nvPicPr>
          <p:cNvPr descr="Programmer" id="210" name="Google Shape;210;p8"/>
          <p:cNvPicPr preferRelativeResize="0"/>
          <p:nvPr/>
        </p:nvPicPr>
        <p:blipFill rotWithShape="1">
          <a:blip r:embed="rId7">
            <a:alphaModFix/>
          </a:blip>
          <a:srcRect b="0" l="0" r="0" t="0"/>
          <a:stretch/>
        </p:blipFill>
        <p:spPr>
          <a:xfrm>
            <a:off x="9456822" y="4572002"/>
            <a:ext cx="914400" cy="914400"/>
          </a:xfrm>
          <a:prstGeom prst="rect">
            <a:avLst/>
          </a:prstGeom>
          <a:noFill/>
          <a:ln>
            <a:noFill/>
          </a:ln>
        </p:spPr>
      </p:pic>
      <p:sp>
        <p:nvSpPr>
          <p:cNvPr id="211" name="Google Shape;211;p8"/>
          <p:cNvSpPr/>
          <p:nvPr/>
        </p:nvSpPr>
        <p:spPr>
          <a:xfrm>
            <a:off x="1868906" y="3854824"/>
            <a:ext cx="838435" cy="45719"/>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2" name="Google Shape;212;p8"/>
          <p:cNvSpPr/>
          <p:nvPr/>
        </p:nvSpPr>
        <p:spPr>
          <a:xfrm>
            <a:off x="3729789" y="3900543"/>
            <a:ext cx="946483" cy="45719"/>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3" name="Google Shape;213;p8"/>
          <p:cNvSpPr/>
          <p:nvPr/>
        </p:nvSpPr>
        <p:spPr>
          <a:xfrm>
            <a:off x="5767136" y="3854824"/>
            <a:ext cx="914400" cy="45719"/>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214" name="Google Shape;214;p8"/>
          <p:cNvCxnSpPr/>
          <p:nvPr/>
        </p:nvCxnSpPr>
        <p:spPr>
          <a:xfrm flipH="1" rot="10800000">
            <a:off x="7804483" y="3056965"/>
            <a:ext cx="1652339" cy="591670"/>
          </a:xfrm>
          <a:prstGeom prst="straightConnector1">
            <a:avLst/>
          </a:prstGeom>
          <a:noFill/>
          <a:ln cap="rnd" cmpd="sng" w="12700">
            <a:solidFill>
              <a:schemeClr val="accent1"/>
            </a:solidFill>
            <a:prstDash val="solid"/>
            <a:round/>
            <a:headEnd len="sm" w="sm" type="none"/>
            <a:tailEnd len="med" w="med" type="triangle"/>
          </a:ln>
        </p:spPr>
      </p:cxnSp>
      <p:cxnSp>
        <p:nvCxnSpPr>
          <p:cNvPr id="215" name="Google Shape;215;p8"/>
          <p:cNvCxnSpPr/>
          <p:nvPr/>
        </p:nvCxnSpPr>
        <p:spPr>
          <a:xfrm>
            <a:off x="7804483" y="4168588"/>
            <a:ext cx="1724999" cy="959224"/>
          </a:xfrm>
          <a:prstGeom prst="straightConnector1">
            <a:avLst/>
          </a:prstGeom>
          <a:noFill/>
          <a:ln cap="rnd" cmpd="sng" w="12700">
            <a:solidFill>
              <a:schemeClr val="accent1"/>
            </a:solidFill>
            <a:prstDash val="solid"/>
            <a:round/>
            <a:headEnd len="sm" w="sm" type="none"/>
            <a:tailEnd len="med" w="med" type="triangle"/>
          </a:ln>
        </p:spPr>
      </p:cxnSp>
      <p:sp>
        <p:nvSpPr>
          <p:cNvPr id="216" name="Google Shape;216;p8"/>
          <p:cNvSpPr txBox="1"/>
          <p:nvPr/>
        </p:nvSpPr>
        <p:spPr>
          <a:xfrm>
            <a:off x="2339789" y="4326367"/>
            <a:ext cx="181087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Host-Machine</a:t>
            </a:r>
            <a:endParaRPr/>
          </a:p>
        </p:txBody>
      </p:sp>
      <p:pic>
        <p:nvPicPr>
          <p:cNvPr id="217" name="Google Shape;217;p8"/>
          <p:cNvPicPr preferRelativeResize="0"/>
          <p:nvPr/>
        </p:nvPicPr>
        <p:blipFill rotWithShape="1">
          <a:blip r:embed="rId8">
            <a:alphaModFix/>
          </a:blip>
          <a:srcRect b="0" l="0" r="0" t="0"/>
          <a:stretch/>
        </p:blipFill>
        <p:spPr>
          <a:xfrm>
            <a:off x="924696" y="4168588"/>
            <a:ext cx="920576" cy="768163"/>
          </a:xfrm>
          <a:prstGeom prst="rect">
            <a:avLst/>
          </a:prstGeom>
          <a:noFill/>
          <a:ln>
            <a:noFill/>
          </a:ln>
        </p:spPr>
      </p:pic>
      <p:sp>
        <p:nvSpPr>
          <p:cNvPr id="218" name="Google Shape;218;p8"/>
          <p:cNvSpPr txBox="1"/>
          <p:nvPr/>
        </p:nvSpPr>
        <p:spPr>
          <a:xfrm>
            <a:off x="4500283" y="4168588"/>
            <a:ext cx="147021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VMware Workstation</a:t>
            </a:r>
            <a:endParaRPr/>
          </a:p>
        </p:txBody>
      </p:sp>
      <p:sp>
        <p:nvSpPr>
          <p:cNvPr id="219" name="Google Shape;219;p8"/>
          <p:cNvSpPr txBox="1"/>
          <p:nvPr/>
        </p:nvSpPr>
        <p:spPr>
          <a:xfrm>
            <a:off x="6384801" y="4295003"/>
            <a:ext cx="2048154"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PfSense</a:t>
            </a:r>
            <a:endParaRPr/>
          </a:p>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IP </a:t>
            </a:r>
            <a:endParaRPr/>
          </a:p>
          <a:p>
            <a:pPr indent="0" lvl="0" marL="0" marR="0" rtl="0" algn="ctr">
              <a:spcBef>
                <a:spcPts val="0"/>
              </a:spcBef>
              <a:spcAft>
                <a:spcPts val="0"/>
              </a:spcAft>
              <a:buNone/>
            </a:pPr>
            <a:r>
              <a:rPr lang="en-IN" sz="1400">
                <a:solidFill>
                  <a:schemeClr val="dk1"/>
                </a:solidFill>
                <a:latin typeface="Trebuchet MS"/>
                <a:ea typeface="Trebuchet MS"/>
                <a:cs typeface="Trebuchet MS"/>
                <a:sym typeface="Trebuchet MS"/>
              </a:rPr>
              <a:t>192.168.30.10</a:t>
            </a:r>
            <a:endParaRPr/>
          </a:p>
        </p:txBody>
      </p:sp>
      <p:sp>
        <p:nvSpPr>
          <p:cNvPr id="220" name="Google Shape;220;p8"/>
          <p:cNvSpPr txBox="1"/>
          <p:nvPr/>
        </p:nvSpPr>
        <p:spPr>
          <a:xfrm>
            <a:off x="9467202" y="3429000"/>
            <a:ext cx="83324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DAC</a:t>
            </a:r>
            <a:endParaRPr/>
          </a:p>
        </p:txBody>
      </p:sp>
      <p:sp>
        <p:nvSpPr>
          <p:cNvPr id="221" name="Google Shape;221;p8"/>
          <p:cNvSpPr txBox="1"/>
          <p:nvPr/>
        </p:nvSpPr>
        <p:spPr>
          <a:xfrm>
            <a:off x="9376611" y="5647765"/>
            <a:ext cx="11569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Trebuchet MS"/>
                <a:ea typeface="Trebuchet MS"/>
                <a:cs typeface="Trebuchet MS"/>
                <a:sym typeface="Trebuchet MS"/>
              </a:rPr>
              <a:t>DITISS</a:t>
            </a:r>
            <a:endParaRPr/>
          </a:p>
        </p:txBody>
      </p:sp>
      <p:sp>
        <p:nvSpPr>
          <p:cNvPr id="222" name="Google Shape;222;p8"/>
          <p:cNvSpPr txBox="1"/>
          <p:nvPr/>
        </p:nvSpPr>
        <p:spPr>
          <a:xfrm rot="-1129477">
            <a:off x="7929810" y="3015169"/>
            <a:ext cx="15841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Trebuchet MS"/>
                <a:ea typeface="Trebuchet MS"/>
                <a:cs typeface="Trebuchet MS"/>
                <a:sym typeface="Trebuchet MS"/>
              </a:rPr>
              <a:t>192.168.30.0</a:t>
            </a:r>
            <a:endParaRPr/>
          </a:p>
        </p:txBody>
      </p:sp>
      <p:sp>
        <p:nvSpPr>
          <p:cNvPr id="223" name="Google Shape;223;p8"/>
          <p:cNvSpPr txBox="1"/>
          <p:nvPr/>
        </p:nvSpPr>
        <p:spPr>
          <a:xfrm rot="1845209">
            <a:off x="8028629" y="4302813"/>
            <a:ext cx="144251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Trebuchet MS"/>
                <a:ea typeface="Trebuchet MS"/>
                <a:cs typeface="Trebuchet MS"/>
                <a:sym typeface="Trebuchet MS"/>
              </a:rPr>
              <a:t>192.168.40.0</a:t>
            </a:r>
            <a:endParaRPr/>
          </a:p>
        </p:txBody>
      </p:sp>
      <p:sp>
        <p:nvSpPr>
          <p:cNvPr id="224" name="Google Shape;224;p8"/>
          <p:cNvSpPr txBox="1"/>
          <p:nvPr/>
        </p:nvSpPr>
        <p:spPr>
          <a:xfrm rot="-1186350">
            <a:off x="8113197" y="3280409"/>
            <a:ext cx="12733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Trebuchet MS"/>
                <a:ea typeface="Trebuchet MS"/>
                <a:cs typeface="Trebuchet MS"/>
                <a:sym typeface="Trebuchet MS"/>
              </a:rPr>
              <a:t>Host-Only</a:t>
            </a:r>
            <a:endParaRPr/>
          </a:p>
        </p:txBody>
      </p:sp>
      <p:sp>
        <p:nvSpPr>
          <p:cNvPr id="225" name="Google Shape;225;p8"/>
          <p:cNvSpPr txBox="1"/>
          <p:nvPr/>
        </p:nvSpPr>
        <p:spPr>
          <a:xfrm>
            <a:off x="5875245" y="3474719"/>
            <a:ext cx="8619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WAN</a:t>
            </a:r>
            <a:endParaRPr/>
          </a:p>
        </p:txBody>
      </p:sp>
      <p:sp>
        <p:nvSpPr>
          <p:cNvPr id="226" name="Google Shape;226;p8"/>
          <p:cNvSpPr txBox="1"/>
          <p:nvPr/>
        </p:nvSpPr>
        <p:spPr>
          <a:xfrm>
            <a:off x="4829127" y="3900543"/>
            <a:ext cx="291002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Trebuchet MS"/>
                <a:ea typeface="Trebuchet MS"/>
                <a:cs typeface="Trebuchet MS"/>
                <a:sym typeface="Trebuchet MS"/>
              </a:rPr>
              <a:t>192.168.80.128/24</a:t>
            </a:r>
            <a:endParaRPr/>
          </a:p>
        </p:txBody>
      </p:sp>
      <p:sp>
        <p:nvSpPr>
          <p:cNvPr id="227" name="Google Shape;227;p8"/>
          <p:cNvSpPr txBox="1"/>
          <p:nvPr/>
        </p:nvSpPr>
        <p:spPr>
          <a:xfrm rot="1840914">
            <a:off x="8104532" y="4785544"/>
            <a:ext cx="16382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Trebuchet MS"/>
                <a:ea typeface="Trebuchet MS"/>
                <a:cs typeface="Trebuchet MS"/>
                <a:sym typeface="Trebuchet MS"/>
              </a:rPr>
              <a:t>Host-Only</a:t>
            </a:r>
            <a:endParaRPr/>
          </a:p>
        </p:txBody>
      </p:sp>
      <p:sp>
        <p:nvSpPr>
          <p:cNvPr id="228" name="Google Shape;228;p8"/>
          <p:cNvSpPr txBox="1"/>
          <p:nvPr/>
        </p:nvSpPr>
        <p:spPr>
          <a:xfrm>
            <a:off x="10239509" y="2514600"/>
            <a:ext cx="227992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IP : 192.168.30.20</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Subnet ID : 255.255.255.0</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Gateway : 192.168.30.1</a:t>
            </a:r>
            <a:endParaRPr/>
          </a:p>
        </p:txBody>
      </p:sp>
      <p:sp>
        <p:nvSpPr>
          <p:cNvPr id="229" name="Google Shape;229;p8"/>
          <p:cNvSpPr txBox="1"/>
          <p:nvPr/>
        </p:nvSpPr>
        <p:spPr>
          <a:xfrm>
            <a:off x="10239509" y="4572002"/>
            <a:ext cx="192954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IP : 192.168.40.20</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Subnet ID : 255.255.255.0</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Gateway : 192.168.40.1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ctrTitle"/>
          </p:nvPr>
        </p:nvSpPr>
        <p:spPr>
          <a:xfrm>
            <a:off x="1524000" y="272845"/>
            <a:ext cx="9144000" cy="93652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92D050"/>
              </a:buClr>
              <a:buSzPts val="5400"/>
              <a:buFont typeface="Times New Roman"/>
              <a:buNone/>
            </a:pPr>
            <a:r>
              <a:rPr lang="en-IN">
                <a:solidFill>
                  <a:srgbClr val="92D050"/>
                </a:solidFill>
                <a:latin typeface="Times New Roman"/>
                <a:ea typeface="Times New Roman"/>
                <a:cs typeface="Times New Roman"/>
                <a:sym typeface="Times New Roman"/>
              </a:rPr>
              <a:t>Captive Portal</a:t>
            </a:r>
            <a:endParaRPr>
              <a:solidFill>
                <a:srgbClr val="92D050"/>
              </a:solidFill>
              <a:latin typeface="Times New Roman"/>
              <a:ea typeface="Times New Roman"/>
              <a:cs typeface="Times New Roman"/>
              <a:sym typeface="Times New Roman"/>
            </a:endParaRPr>
          </a:p>
        </p:txBody>
      </p:sp>
      <p:sp>
        <p:nvSpPr>
          <p:cNvPr id="235" name="Google Shape;235;p9"/>
          <p:cNvSpPr txBox="1"/>
          <p:nvPr>
            <p:ph idx="1" type="subTitle"/>
          </p:nvPr>
        </p:nvSpPr>
        <p:spPr>
          <a:xfrm>
            <a:off x="1524000" y="1673942"/>
            <a:ext cx="9144000" cy="358385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Font typeface="Arial"/>
              <a:buChar char="•"/>
            </a:pPr>
            <a:r>
              <a:rPr b="0" i="0" lang="en-IN">
                <a:solidFill>
                  <a:srgbClr val="374151"/>
                </a:solidFill>
                <a:latin typeface="Times New Roman"/>
                <a:ea typeface="Times New Roman"/>
                <a:cs typeface="Times New Roman"/>
                <a:sym typeface="Times New Roman"/>
              </a:rPr>
              <a:t>With Captive Portal, organizations can control access to the internet, restrict access to certain websites, and monitor internet activity. </a:t>
            </a:r>
            <a:r>
              <a:rPr lang="en-IN">
                <a:solidFill>
                  <a:srgbClr val="374151"/>
                </a:solidFill>
                <a:latin typeface="Times New Roman"/>
                <a:ea typeface="Times New Roman"/>
                <a:cs typeface="Times New Roman"/>
                <a:sym typeface="Times New Roman"/>
              </a:rPr>
              <a:t>p</a:t>
            </a:r>
            <a:r>
              <a:rPr b="0" i="0" lang="en-IN">
                <a:solidFill>
                  <a:srgbClr val="374151"/>
                </a:solidFill>
                <a:latin typeface="Times New Roman"/>
                <a:ea typeface="Times New Roman"/>
                <a:cs typeface="Times New Roman"/>
                <a:sym typeface="Times New Roman"/>
              </a:rPr>
              <a:t>fSense allows the administrator to customize the Captive Portal page with the organization's logo, branding, and legal terms.</a:t>
            </a:r>
            <a:endParaRPr/>
          </a:p>
          <a:p>
            <a:pPr indent="-342900" lvl="0" marL="342900" rtl="0" algn="just">
              <a:spcBef>
                <a:spcPts val="1000"/>
              </a:spcBef>
              <a:spcAft>
                <a:spcPts val="0"/>
              </a:spcAft>
              <a:buSzPts val="1440"/>
              <a:buFont typeface="Arial"/>
              <a:buChar char="•"/>
            </a:pPr>
            <a:r>
              <a:rPr b="0" i="0" lang="en-IN">
                <a:solidFill>
                  <a:srgbClr val="374151"/>
                </a:solidFill>
                <a:latin typeface="Times New Roman"/>
                <a:ea typeface="Times New Roman"/>
                <a:cs typeface="Times New Roman"/>
                <a:sym typeface="Times New Roman"/>
              </a:rPr>
              <a:t>Captive Portal can be configured to authenticate users against an internal user database, or an external authentication server, such as LDAP or RADIUS. The DHCP service in </a:t>
            </a:r>
            <a:r>
              <a:rPr lang="en-IN">
                <a:solidFill>
                  <a:srgbClr val="374151"/>
                </a:solidFill>
                <a:latin typeface="Times New Roman"/>
                <a:ea typeface="Times New Roman"/>
                <a:cs typeface="Times New Roman"/>
                <a:sym typeface="Times New Roman"/>
              </a:rPr>
              <a:t>p</a:t>
            </a:r>
            <a:r>
              <a:rPr b="0" i="0" lang="en-IN">
                <a:solidFill>
                  <a:srgbClr val="374151"/>
                </a:solidFill>
                <a:latin typeface="Times New Roman"/>
                <a:ea typeface="Times New Roman"/>
                <a:cs typeface="Times New Roman"/>
                <a:sym typeface="Times New Roman"/>
              </a:rPr>
              <a:t>fSense can be configured to assign IP addresses to clients, and the Squid and Squid Guard components can be used to filter web traffic and block access to specific websites.</a:t>
            </a:r>
            <a:endParaRPr/>
          </a:p>
          <a:p>
            <a:pPr indent="0" lvl="0" marL="0" rtl="0" algn="r">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2023-02-28T06:32:46Z</dcterms:created>
  <dc:creator>Yashwant Shinganjude</dc:creator>
</cp:coreProperties>
</file>