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bookmarkIdSeed="4">
  <p:sldMasterIdLst>
    <p:sldMasterId id="2147484517" r:id="rId4"/>
  </p:sldMasterIdLst>
  <p:notesMasterIdLst>
    <p:notesMasterId r:id="rId46"/>
  </p:notesMasterIdLst>
  <p:handoutMasterIdLst>
    <p:handoutMasterId r:id="rId47"/>
  </p:handoutMasterIdLst>
  <p:sldIdLst>
    <p:sldId id="309" r:id="rId5"/>
    <p:sldId id="257" r:id="rId6"/>
    <p:sldId id="258" r:id="rId7"/>
    <p:sldId id="259" r:id="rId8"/>
    <p:sldId id="260" r:id="rId9"/>
    <p:sldId id="305" r:id="rId10"/>
    <p:sldId id="261" r:id="rId11"/>
    <p:sldId id="262" r:id="rId12"/>
    <p:sldId id="263" r:id="rId13"/>
    <p:sldId id="264" r:id="rId14"/>
    <p:sldId id="266" r:id="rId15"/>
    <p:sldId id="308" r:id="rId16"/>
    <p:sldId id="267" r:id="rId17"/>
    <p:sldId id="268" r:id="rId18"/>
    <p:sldId id="269" r:id="rId19"/>
    <p:sldId id="270" r:id="rId20"/>
    <p:sldId id="271" r:id="rId21"/>
    <p:sldId id="284" r:id="rId22"/>
    <p:sldId id="285" r:id="rId23"/>
    <p:sldId id="280" r:id="rId24"/>
    <p:sldId id="283" r:id="rId25"/>
    <p:sldId id="277" r:id="rId26"/>
    <p:sldId id="28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326" r:id="rId44"/>
    <p:sldId id="304"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184FCD6-A023-4707-813C-74BE24E7C207}">
          <p14:sldIdLst>
            <p14:sldId id="309"/>
            <p14:sldId id="257"/>
            <p14:sldId id="258"/>
            <p14:sldId id="259"/>
            <p14:sldId id="260"/>
            <p14:sldId id="305"/>
            <p14:sldId id="261"/>
            <p14:sldId id="262"/>
            <p14:sldId id="263"/>
            <p14:sldId id="264"/>
            <p14:sldId id="266"/>
            <p14:sldId id="308"/>
            <p14:sldId id="267"/>
            <p14:sldId id="268"/>
            <p14:sldId id="269"/>
            <p14:sldId id="270"/>
            <p14:sldId id="271"/>
            <p14:sldId id="284"/>
            <p14:sldId id="285"/>
            <p14:sldId id="280"/>
            <p14:sldId id="283"/>
            <p14:sldId id="277"/>
            <p14:sldId id="289"/>
            <p14:sldId id="310"/>
            <p14:sldId id="311"/>
            <p14:sldId id="312"/>
            <p14:sldId id="313"/>
            <p14:sldId id="314"/>
            <p14:sldId id="315"/>
            <p14:sldId id="316"/>
            <p14:sldId id="317"/>
            <p14:sldId id="318"/>
            <p14:sldId id="319"/>
            <p14:sldId id="320"/>
            <p14:sldId id="321"/>
            <p14:sldId id="322"/>
            <p14:sldId id="323"/>
            <p14:sldId id="324"/>
            <p14:sldId id="325"/>
            <p14:sldId id="326"/>
            <p14:sldId id="30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5580" autoAdjust="0"/>
    <p:restoredTop sz="94660"/>
  </p:normalViewPr>
  <p:slideViewPr>
    <p:cSldViewPr snapToGrid="0">
      <p:cViewPr varScale="1">
        <p:scale>
          <a:sx n="74" d="100"/>
          <a:sy n="74" d="100"/>
        </p:scale>
        <p:origin x="96"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06E352-9010-45AA-8FF5-68B6448E2A8D}" type="datetimeFigureOut">
              <a:rPr lang="en-US" smtClean="0"/>
              <a:t>11/8/2019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10FD71-23D6-4191-B397-C81498A2A3BB}" type="slidenum">
              <a:rPr lang="en-US" smtClean="0"/>
              <a:t>‹#›</a:t>
            </a:fld>
            <a:endParaRPr lang="en-US"/>
          </a:p>
        </p:txBody>
      </p:sp>
    </p:spTree>
    <p:extLst>
      <p:ext uri="{BB962C8B-B14F-4D97-AF65-F5344CB8AC3E}">
        <p14:creationId xmlns:p14="http://schemas.microsoft.com/office/powerpoint/2010/main" val="68102254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11/8/2019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360C37C-2564-424B-9B12-3FEEDAE348F5}" type="datetime1">
              <a:rPr lang="en-US" smtClean="0"/>
              <a:t>11/8/2019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r>
              <a:rPr lang="en-US" smtClean="0"/>
              <a:t>8</a:t>
            </a:r>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874595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E99C03F-24C8-43CD-A096-6846CF027AD8}" type="datetime1">
              <a:rPr lang="en-US" smtClean="0"/>
              <a:t>11/8/2019</a:t>
            </a:fld>
            <a:endParaRPr lang="en-US" dirty="0"/>
          </a:p>
        </p:txBody>
      </p:sp>
      <p:sp>
        <p:nvSpPr>
          <p:cNvPr id="6" name="Footer Placeholder 5"/>
          <p:cNvSpPr>
            <a:spLocks noGrp="1"/>
          </p:cNvSpPr>
          <p:nvPr>
            <p:ph type="ftr" sz="quarter" idx="11"/>
          </p:nvPr>
        </p:nvSpPr>
        <p:spPr/>
        <p:txBody>
          <a:bodyPr/>
          <a:lstStyle/>
          <a:p>
            <a:r>
              <a:rPr lang="en-US" smtClean="0"/>
              <a:t>8</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560525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E99C03F-24C8-43CD-A096-6846CF027AD8}" type="datetime1">
              <a:rPr lang="en-US" smtClean="0"/>
              <a:t>11/8/2019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smtClean="0"/>
              <a:t>8</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640945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E99C03F-24C8-43CD-A096-6846CF027AD8}" type="datetime1">
              <a:rPr lang="en-US" smtClean="0"/>
              <a:t>11/8/2019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smtClean="0"/>
              <a:t>8</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9812409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E99C03F-24C8-43CD-A096-6846CF027AD8}" type="datetime1">
              <a:rPr lang="en-US" smtClean="0"/>
              <a:t>11/8/2019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r>
              <a:rPr lang="en-US" smtClean="0"/>
              <a:t>8</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841689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E99C03F-24C8-43CD-A096-6846CF027AD8}" type="datetime1">
              <a:rPr lang="en-US" smtClean="0"/>
              <a:t>11/8/2019</a:t>
            </a:fld>
            <a:endParaRPr lang="en-US" dirty="0"/>
          </a:p>
        </p:txBody>
      </p:sp>
      <p:sp>
        <p:nvSpPr>
          <p:cNvPr id="4" name="Footer Placeholder 3"/>
          <p:cNvSpPr>
            <a:spLocks noGrp="1"/>
          </p:cNvSpPr>
          <p:nvPr>
            <p:ph type="ftr" sz="quarter" idx="11"/>
          </p:nvPr>
        </p:nvSpPr>
        <p:spPr/>
        <p:txBody>
          <a:bodyPr/>
          <a:lstStyle/>
          <a:p>
            <a:r>
              <a:rPr lang="en-US" smtClean="0"/>
              <a:t>8</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415654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E99C03F-24C8-43CD-A096-6846CF027AD8}" type="datetime1">
              <a:rPr lang="en-US" smtClean="0"/>
              <a:t>11/8/2019</a:t>
            </a:fld>
            <a:endParaRPr lang="en-US" dirty="0"/>
          </a:p>
        </p:txBody>
      </p:sp>
      <p:sp>
        <p:nvSpPr>
          <p:cNvPr id="4" name="Footer Placeholder 3"/>
          <p:cNvSpPr>
            <a:spLocks noGrp="1"/>
          </p:cNvSpPr>
          <p:nvPr>
            <p:ph type="ftr" sz="quarter" idx="11"/>
          </p:nvPr>
        </p:nvSpPr>
        <p:spPr/>
        <p:txBody>
          <a:bodyPr/>
          <a:lstStyle/>
          <a:p>
            <a:r>
              <a:rPr lang="en-US" smtClean="0"/>
              <a:t>8</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8783393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99C03F-24C8-43CD-A096-6846CF027AD8}" type="datetime1">
              <a:rPr lang="en-US" smtClean="0"/>
              <a:t>11/8/2019</a:t>
            </a:fld>
            <a:endParaRPr lang="en-US" dirty="0"/>
          </a:p>
        </p:txBody>
      </p:sp>
      <p:sp>
        <p:nvSpPr>
          <p:cNvPr id="5" name="Footer Placeholder 4"/>
          <p:cNvSpPr>
            <a:spLocks noGrp="1"/>
          </p:cNvSpPr>
          <p:nvPr>
            <p:ph type="ftr" sz="quarter" idx="11"/>
          </p:nvPr>
        </p:nvSpPr>
        <p:spPr/>
        <p:txBody>
          <a:bodyPr/>
          <a:lstStyle/>
          <a:p>
            <a:r>
              <a:rPr lang="en-US" smtClean="0"/>
              <a:t>8</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3874981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E99C03F-24C8-43CD-A096-6846CF027AD8}" type="datetime1">
              <a:rPr lang="en-US" smtClean="0"/>
              <a:t>11/8/2019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r>
              <a:rPr lang="en-US" smtClean="0"/>
              <a:t>8</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2240689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99C03F-24C8-43CD-A096-6846CF027AD8}" type="datetime1">
              <a:rPr lang="en-US" smtClean="0"/>
              <a:t>11/8/2019</a:t>
            </a:fld>
            <a:endParaRPr lang="en-US" dirty="0"/>
          </a:p>
        </p:txBody>
      </p:sp>
      <p:sp>
        <p:nvSpPr>
          <p:cNvPr id="5" name="Footer Placeholder 4"/>
          <p:cNvSpPr>
            <a:spLocks noGrp="1"/>
          </p:cNvSpPr>
          <p:nvPr>
            <p:ph type="ftr" sz="quarter" idx="11"/>
          </p:nvPr>
        </p:nvSpPr>
        <p:spPr/>
        <p:txBody>
          <a:bodyPr/>
          <a:lstStyle/>
          <a:p>
            <a:r>
              <a:rPr lang="en-US" smtClean="0"/>
              <a:t>8</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611375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119E4E4-8378-4353-A889-6F670477D227}" type="datetime1">
              <a:rPr lang="en-US" smtClean="0"/>
              <a:t>11/8/2019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r>
              <a:rPr lang="en-US" smtClean="0"/>
              <a:t>8</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4597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99C03F-24C8-43CD-A096-6846CF027AD8}" type="datetime1">
              <a:rPr lang="en-US" smtClean="0"/>
              <a:t>11/8/2019</a:t>
            </a:fld>
            <a:endParaRPr lang="en-US" dirty="0"/>
          </a:p>
        </p:txBody>
      </p:sp>
      <p:sp>
        <p:nvSpPr>
          <p:cNvPr id="6" name="Footer Placeholder 5"/>
          <p:cNvSpPr>
            <a:spLocks noGrp="1"/>
          </p:cNvSpPr>
          <p:nvPr>
            <p:ph type="ftr" sz="quarter" idx="11"/>
          </p:nvPr>
        </p:nvSpPr>
        <p:spPr/>
        <p:txBody>
          <a:bodyPr/>
          <a:lstStyle/>
          <a:p>
            <a:r>
              <a:rPr lang="en-US" smtClean="0"/>
              <a:t>8</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4663347"/>
      </p:ext>
    </p:extLst>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99C03F-24C8-43CD-A096-6846CF027AD8}" type="datetime1">
              <a:rPr lang="en-US" smtClean="0"/>
              <a:t>11/8/2019</a:t>
            </a:fld>
            <a:endParaRPr lang="en-US" dirty="0"/>
          </a:p>
        </p:txBody>
      </p:sp>
      <p:sp>
        <p:nvSpPr>
          <p:cNvPr id="8" name="Footer Placeholder 7"/>
          <p:cNvSpPr>
            <a:spLocks noGrp="1"/>
          </p:cNvSpPr>
          <p:nvPr>
            <p:ph type="ftr" sz="quarter" idx="11"/>
          </p:nvPr>
        </p:nvSpPr>
        <p:spPr/>
        <p:txBody>
          <a:bodyPr/>
          <a:lstStyle/>
          <a:p>
            <a:r>
              <a:rPr lang="en-US" smtClean="0"/>
              <a:t>8</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51633085"/>
      </p:ext>
    </p:extLst>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6C43B6-EED9-4D05-A968-2659AE05D5D1}" type="datetime1">
              <a:rPr lang="en-US" smtClean="0"/>
              <a:t>11/8/2019</a:t>
            </a:fld>
            <a:endParaRPr lang="en-US" dirty="0"/>
          </a:p>
        </p:txBody>
      </p:sp>
      <p:sp>
        <p:nvSpPr>
          <p:cNvPr id="4" name="Footer Placeholder 3"/>
          <p:cNvSpPr>
            <a:spLocks noGrp="1"/>
          </p:cNvSpPr>
          <p:nvPr>
            <p:ph type="ftr" sz="quarter" idx="11"/>
          </p:nvPr>
        </p:nvSpPr>
        <p:spPr/>
        <p:txBody>
          <a:bodyPr/>
          <a:lstStyle/>
          <a:p>
            <a:r>
              <a:rPr lang="en-US" smtClean="0"/>
              <a:t>8</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3179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17027D-A1C9-42E4-A06F-FFDFFBBA7D52}" type="datetime1">
              <a:rPr lang="en-US" smtClean="0"/>
              <a:t>11/8/2019</a:t>
            </a:fld>
            <a:endParaRPr lang="en-US" dirty="0"/>
          </a:p>
        </p:txBody>
      </p:sp>
      <p:sp>
        <p:nvSpPr>
          <p:cNvPr id="3" name="Footer Placeholder 2"/>
          <p:cNvSpPr>
            <a:spLocks noGrp="1"/>
          </p:cNvSpPr>
          <p:nvPr>
            <p:ph type="ftr" sz="quarter" idx="11"/>
          </p:nvPr>
        </p:nvSpPr>
        <p:spPr/>
        <p:txBody>
          <a:bodyPr/>
          <a:lstStyle/>
          <a:p>
            <a:r>
              <a:rPr lang="en-US" smtClean="0"/>
              <a:t>8</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328907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E99C03F-24C8-43CD-A096-6846CF027AD8}" type="datetime1">
              <a:rPr lang="en-US" smtClean="0"/>
              <a:t>11/8/2019</a:t>
            </a:fld>
            <a:endParaRPr lang="en-US" dirty="0"/>
          </a:p>
        </p:txBody>
      </p:sp>
      <p:sp>
        <p:nvSpPr>
          <p:cNvPr id="6" name="Footer Placeholder 5"/>
          <p:cNvSpPr>
            <a:spLocks noGrp="1"/>
          </p:cNvSpPr>
          <p:nvPr>
            <p:ph type="ftr" sz="quarter" idx="11"/>
          </p:nvPr>
        </p:nvSpPr>
        <p:spPr/>
        <p:txBody>
          <a:bodyPr/>
          <a:lstStyle/>
          <a:p>
            <a:r>
              <a:rPr lang="en-US" smtClean="0"/>
              <a:t>8</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94483825"/>
      </p:ext>
    </p:extLst>
  </p:cSld>
  <p:clrMapOvr>
    <a:masterClrMapping/>
  </p:clrMapOvr>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E7B473A-7ACA-4B7A-9585-F73433623A08}" type="datetime1">
              <a:rPr lang="en-US" smtClean="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4336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E99C03F-24C8-43CD-A096-6846CF027AD8}" type="datetime1">
              <a:rPr lang="en-US" smtClean="0"/>
              <a:t>11/8/2019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smtClean="0"/>
              <a:t>8</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84216810"/>
      </p:ext>
    </p:extLst>
  </p:cSld>
  <p:clrMap bg1="lt1" tx1="dk1" bg2="lt2" tx2="dk2" accent1="accent1" accent2="accent2" accent3="accent3" accent4="accent4" accent5="accent5" accent6="accent6" hlink="hlink" folHlink="folHlink"/>
  <p:sldLayoutIdLst>
    <p:sldLayoutId id="2147484518" r:id="rId1"/>
    <p:sldLayoutId id="2147484519" r:id="rId2"/>
    <p:sldLayoutId id="2147484520" r:id="rId3"/>
    <p:sldLayoutId id="2147484521" r:id="rId4"/>
    <p:sldLayoutId id="2147484522" r:id="rId5"/>
    <p:sldLayoutId id="2147484523" r:id="rId6"/>
    <p:sldLayoutId id="2147484524" r:id="rId7"/>
    <p:sldLayoutId id="2147484525" r:id="rId8"/>
    <p:sldLayoutId id="2147484526" r:id="rId9"/>
    <p:sldLayoutId id="2147484527" r:id="rId10"/>
    <p:sldLayoutId id="2147484528" r:id="rId11"/>
    <p:sldLayoutId id="2147484529" r:id="rId12"/>
    <p:sldLayoutId id="2147484530" r:id="rId13"/>
    <p:sldLayoutId id="2147484531" r:id="rId14"/>
    <p:sldLayoutId id="2147484532" r:id="rId15"/>
    <p:sldLayoutId id="2147484533" r:id="rId16"/>
    <p:sldLayoutId id="2147484534"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guru99.com/images/1/091318_0745_DBMSArchite3.p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E309A740-48C5-4AE5-879B-F567D3D7ACDC}"/>
              </a:ext>
            </a:extLst>
          </p:cNvPr>
          <p:cNvSpPr>
            <a:spLocks noGrp="1"/>
          </p:cNvSpPr>
          <p:nvPr>
            <p:ph type="title"/>
          </p:nvPr>
        </p:nvSpPr>
        <p:spPr>
          <a:xfrm>
            <a:off x="868680" y="1552140"/>
            <a:ext cx="8610600" cy="1269437"/>
          </a:xfrm>
        </p:spPr>
        <p:txBody>
          <a:bodyPr anchor="ctr">
            <a:noAutofit/>
          </a:bodyPr>
          <a:lstStyle/>
          <a:p>
            <a:r>
              <a:rPr lang="en-US" sz="3200" dirty="0" smtClean="0">
                <a:solidFill>
                  <a:schemeClr val="accent2"/>
                </a:solidFill>
                <a:latin typeface="Algerian" panose="04020705040A02060702" pitchFamily="82" charset="0"/>
              </a:rPr>
              <a:t>Inventory  Management System </a:t>
            </a:r>
            <a:endParaRPr lang="en-US" sz="3200" dirty="0">
              <a:solidFill>
                <a:schemeClr val="accent2"/>
              </a:solidFill>
              <a:latin typeface="Algerian" panose="04020705040A02060702" pitchFamily="82" charset="0"/>
            </a:endParaRPr>
          </a:p>
        </p:txBody>
      </p:sp>
      <p:pic>
        <p:nvPicPr>
          <p:cNvPr id="5" name="Content Placeholder 4" descr="सम्बन्धित छवि"/>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49113" y="2429691"/>
            <a:ext cx="5294811" cy="2780607"/>
          </a:xfrm>
          <a:prstGeom prst="rect">
            <a:avLst/>
          </a:prstGeom>
          <a:noFill/>
          <a:ln>
            <a:noFill/>
          </a:ln>
        </p:spPr>
      </p:pic>
      <p:sp>
        <p:nvSpPr>
          <p:cNvPr id="6" name="TextBox 5"/>
          <p:cNvSpPr txBox="1"/>
          <p:nvPr/>
        </p:nvSpPr>
        <p:spPr>
          <a:xfrm>
            <a:off x="6960449" y="5341711"/>
            <a:ext cx="2400300" cy="369332"/>
          </a:xfrm>
          <a:prstGeom prst="rect">
            <a:avLst/>
          </a:prstGeom>
          <a:noFill/>
        </p:spPr>
        <p:txBody>
          <a:bodyPr wrap="square" rtlCol="0">
            <a:spAutoFit/>
          </a:bodyPr>
          <a:lstStyle/>
          <a:p>
            <a:r>
              <a:rPr lang="en-US" dirty="0" smtClean="0">
                <a:latin typeface="Harlow Solid Italic" panose="04030604020F02020D02" pitchFamily="82" charset="0"/>
                <a:cs typeface="Arial" panose="020B0604020202020204" pitchFamily="34" charset="0"/>
              </a:rPr>
              <a:t>By Mahesh Bist</a:t>
            </a:r>
            <a:endParaRPr lang="en-US" dirty="0">
              <a:latin typeface="Harlow Solid Italic" panose="04030604020F02020D02" pitchFamily="82" charset="0"/>
              <a:cs typeface="Arial" panose="020B0604020202020204" pitchFamily="34" charset="0"/>
            </a:endParaRPr>
          </a:p>
        </p:txBody>
      </p:sp>
      <p:sp>
        <p:nvSpPr>
          <p:cNvPr id="7" name="TextBox 6"/>
          <p:cNvSpPr txBox="1"/>
          <p:nvPr/>
        </p:nvSpPr>
        <p:spPr>
          <a:xfrm>
            <a:off x="6960449" y="5657790"/>
            <a:ext cx="2400300" cy="369332"/>
          </a:xfrm>
          <a:prstGeom prst="rect">
            <a:avLst/>
          </a:prstGeom>
          <a:noFill/>
        </p:spPr>
        <p:txBody>
          <a:bodyPr wrap="square" rtlCol="0">
            <a:spAutoFit/>
          </a:bodyPr>
          <a:lstStyle/>
          <a:p>
            <a:r>
              <a:rPr lang="en-US" b="1" i="1" dirty="0" smtClean="0">
                <a:latin typeface="Arial" panose="020B0604020202020204" pitchFamily="34" charset="0"/>
                <a:cs typeface="Arial" panose="020B0604020202020204" pitchFamily="34" charset="0"/>
              </a:rPr>
              <a:t>NCC.ID: 00176100</a:t>
            </a:r>
            <a:endParaRPr lang="en-US" b="1" i="1" dirty="0">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8DE5CD8D-E704-46A1-BC3E-9A644A9FFD4E}"/>
              </a:ext>
            </a:extLst>
          </p:cNvPr>
          <p:cNvSpPr txBox="1">
            <a:spLocks/>
          </p:cNvSpPr>
          <p:nvPr/>
        </p:nvSpPr>
        <p:spPr>
          <a:xfrm>
            <a:off x="2377439" y="818590"/>
            <a:ext cx="7074752" cy="600911"/>
          </a:xfrm>
          <a:prstGeom prst="rect">
            <a:avLst/>
          </a:prstGeom>
        </p:spPr>
        <p:txBody>
          <a:bodyPr vert="horz" lIns="91440" tIns="45720" rIns="91440" bIns="45720" rtlCol="0" anchor="t">
            <a:normAutofit fontScale="90000" lnSpcReduction="100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4400" dirty="0" smtClean="0">
                <a:latin typeface="Algerian" panose="04020705040A02060702" pitchFamily="82" charset="0"/>
              </a:rPr>
              <a:t>Computing Project</a:t>
            </a:r>
            <a:endParaRPr lang="en-US" sz="5400" dirty="0"/>
          </a:p>
        </p:txBody>
      </p:sp>
      <p:sp>
        <p:nvSpPr>
          <p:cNvPr id="9" name="Title 1">
            <a:extLst>
              <a:ext uri="{FF2B5EF4-FFF2-40B4-BE49-F238E27FC236}">
                <a16:creationId xmlns:a16="http://schemas.microsoft.com/office/drawing/2014/main" id="{8DE5CD8D-E704-46A1-BC3E-9A644A9FFD4E}"/>
              </a:ext>
            </a:extLst>
          </p:cNvPr>
          <p:cNvSpPr txBox="1">
            <a:spLocks/>
          </p:cNvSpPr>
          <p:nvPr/>
        </p:nvSpPr>
        <p:spPr>
          <a:xfrm>
            <a:off x="5416731" y="1402087"/>
            <a:ext cx="1097280" cy="428737"/>
          </a:xfrm>
          <a:prstGeom prst="rect">
            <a:avLst/>
          </a:prstGeom>
        </p:spPr>
        <p:txBody>
          <a:bodyPr vert="horz" lIns="91440" tIns="45720" rIns="91440" bIns="45720" rtlCol="0" anchor="t">
            <a:normAutofit fontScale="975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2500" dirty="0" smtClean="0">
                <a:latin typeface="Algerian" panose="04020705040A02060702" pitchFamily="82" charset="0"/>
              </a:rPr>
              <a:t>ON</a:t>
            </a:r>
            <a:endParaRPr lang="en-US" sz="5400" dirty="0"/>
          </a:p>
        </p:txBody>
      </p:sp>
    </p:spTree>
    <p:extLst>
      <p:ext uri="{BB962C8B-B14F-4D97-AF65-F5344CB8AC3E}">
        <p14:creationId xmlns:p14="http://schemas.microsoft.com/office/powerpoint/2010/main" val="1469006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582" y="1384663"/>
            <a:ext cx="6666411" cy="809897"/>
          </a:xfrm>
        </p:spPr>
        <p:txBody>
          <a:bodyPr/>
          <a:lstStyle/>
          <a:p>
            <a:r>
              <a:rPr lang="en-US" dirty="0">
                <a:latin typeface="Algerian" panose="04020705040A02060702" pitchFamily="82" charset="0"/>
              </a:rPr>
              <a:t>functional </a:t>
            </a:r>
            <a:r>
              <a:rPr lang="en-US" dirty="0" smtClean="0">
                <a:latin typeface="Algerian" panose="04020705040A02060702" pitchFamily="82" charset="0"/>
              </a:rPr>
              <a:t>Requirement</a:t>
            </a:r>
            <a:endParaRPr lang="en-US"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marL="0" indent="0">
              <a:buNone/>
            </a:pPr>
            <a:r>
              <a:rPr lang="en-US" b="1" dirty="0" smtClean="0">
                <a:latin typeface="Arial" panose="020B0604020202020204" pitchFamily="34" charset="0"/>
                <a:cs typeface="Arial" panose="020B0604020202020204" pitchFamily="34" charset="0"/>
              </a:rPr>
              <a:t>For </a:t>
            </a:r>
            <a:r>
              <a:rPr lang="en-US" b="1" dirty="0" smtClean="0">
                <a:latin typeface="Arial" panose="020B0604020202020204" pitchFamily="34" charset="0"/>
                <a:cs typeface="Arial" panose="020B0604020202020204" pitchFamily="34" charset="0"/>
              </a:rPr>
              <a:t>Users</a:t>
            </a:r>
            <a:endParaRPr lang="en-US" b="1" dirty="0" smtClean="0">
              <a:latin typeface="Arial" panose="020B0604020202020204" pitchFamily="34" charset="0"/>
              <a:cs typeface="Arial" panose="020B0604020202020204" pitchFamily="34" charset="0"/>
            </a:endParaRPr>
          </a:p>
          <a:p>
            <a:pPr lvl="0"/>
            <a:r>
              <a:rPr lang="en-US" sz="1800" dirty="0" smtClean="0">
                <a:latin typeface="Arial" panose="020B0604020202020204" pitchFamily="34" charset="0"/>
                <a:cs typeface="Arial" panose="020B0604020202020204" pitchFamily="34" charset="0"/>
              </a:rPr>
              <a:t>Responsive, </a:t>
            </a:r>
            <a:r>
              <a:rPr lang="en-US" sz="1800" dirty="0">
                <a:latin typeface="Arial" panose="020B0604020202020204" pitchFamily="34" charset="0"/>
                <a:cs typeface="Arial" panose="020B0604020202020204" pitchFamily="34" charset="0"/>
              </a:rPr>
              <a:t>Mobile Friendly</a:t>
            </a:r>
          </a:p>
          <a:p>
            <a:pPr lvl="0"/>
            <a:r>
              <a:rPr lang="en-US" sz="1800" dirty="0" smtClean="0">
                <a:latin typeface="Arial" panose="020B0604020202020204" pitchFamily="34" charset="0"/>
                <a:cs typeface="Arial" panose="020B0604020202020204" pitchFamily="34" charset="0"/>
              </a:rPr>
              <a:t>User should be able to register and login.</a:t>
            </a:r>
            <a:endParaRPr lang="en-US" sz="1800" dirty="0">
              <a:latin typeface="Arial" panose="020B0604020202020204" pitchFamily="34" charset="0"/>
              <a:cs typeface="Arial" panose="020B0604020202020204" pitchFamily="34" charset="0"/>
            </a:endParaRPr>
          </a:p>
          <a:p>
            <a:pPr lvl="0"/>
            <a:r>
              <a:rPr lang="en-US" sz="1800" dirty="0" smtClean="0">
                <a:latin typeface="Arial" panose="020B0604020202020204" pitchFamily="34" charset="0"/>
                <a:cs typeface="Arial" panose="020B0604020202020204" pitchFamily="34" charset="0"/>
              </a:rPr>
              <a:t>System should contain search engine.</a:t>
            </a:r>
            <a:endParaRPr lang="en-US" sz="1800" dirty="0">
              <a:latin typeface="Arial" panose="020B0604020202020204" pitchFamily="34" charset="0"/>
              <a:cs typeface="Arial" panose="020B0604020202020204" pitchFamily="34" charset="0"/>
            </a:endParaRPr>
          </a:p>
          <a:p>
            <a:pPr lvl="0"/>
            <a:r>
              <a:rPr lang="en-US" sz="1800" dirty="0">
                <a:latin typeface="Arial" panose="020B0604020202020204" pitchFamily="34" charset="0"/>
                <a:cs typeface="Arial" panose="020B0604020202020204" pitchFamily="34" charset="0"/>
              </a:rPr>
              <a:t>View </a:t>
            </a:r>
            <a:r>
              <a:rPr lang="en-US" sz="1800" dirty="0" smtClean="0">
                <a:latin typeface="Arial" panose="020B0604020202020204" pitchFamily="34" charset="0"/>
                <a:cs typeface="Arial" panose="020B0604020202020204" pitchFamily="34" charset="0"/>
              </a:rPr>
              <a:t>Added record.</a:t>
            </a:r>
            <a:endParaRPr lang="en-US" sz="1800" dirty="0">
              <a:latin typeface="Arial" panose="020B0604020202020204" pitchFamily="34" charset="0"/>
              <a:cs typeface="Arial" panose="020B0604020202020204" pitchFamily="34" charset="0"/>
            </a:endParaRPr>
          </a:p>
          <a:p>
            <a:pPr lvl="0"/>
            <a:r>
              <a:rPr lang="en-US" sz="1800" dirty="0" smtClean="0">
                <a:latin typeface="Arial" panose="020B0604020202020204" pitchFamily="34" charset="0"/>
                <a:cs typeface="Arial" panose="020B0604020202020204" pitchFamily="34" charset="0"/>
              </a:rPr>
              <a:t>Should be able to Update, Edit, Delete, and View data.</a:t>
            </a:r>
            <a:endParaRPr lang="en-US" sz="1800" dirty="0">
              <a:latin typeface="Arial" panose="020B0604020202020204" pitchFamily="34" charset="0"/>
              <a:cs typeface="Arial" panose="020B0604020202020204" pitchFamily="34" charset="0"/>
            </a:endParaRPr>
          </a:p>
          <a:p>
            <a:pPr lvl="0"/>
            <a:r>
              <a:rPr lang="en-US" sz="1800" dirty="0" smtClean="0">
                <a:latin typeface="Arial" panose="020B0604020202020204" pitchFamily="34" charset="0"/>
                <a:cs typeface="Arial" panose="020B0604020202020204" pitchFamily="34" charset="0"/>
              </a:rPr>
              <a:t>Auto </a:t>
            </a:r>
            <a:r>
              <a:rPr lang="en-US" sz="1800" dirty="0">
                <a:latin typeface="Arial" panose="020B0604020202020204" pitchFamily="34" charset="0"/>
                <a:cs typeface="Arial" panose="020B0604020202020204" pitchFamily="34" charset="0"/>
              </a:rPr>
              <a:t>calculation can be done in Purchase invoice and sales</a:t>
            </a:r>
            <a:r>
              <a:rPr lang="en-US" sz="1800" dirty="0" smtClean="0">
                <a:latin typeface="Arial" panose="020B0604020202020204" pitchFamily="34" charset="0"/>
                <a:cs typeface="Arial" panose="020B0604020202020204" pitchFamily="34" charset="0"/>
              </a:rPr>
              <a:t>.</a:t>
            </a:r>
          </a:p>
          <a:p>
            <a:pPr lvl="0"/>
            <a:r>
              <a:rPr lang="en-US" sz="1800" dirty="0" smtClean="0">
                <a:latin typeface="Arial" panose="020B0604020202020204" pitchFamily="34" charset="0"/>
                <a:cs typeface="Arial" panose="020B0604020202020204" pitchFamily="34" charset="0"/>
              </a:rPr>
              <a:t>User </a:t>
            </a:r>
            <a:r>
              <a:rPr lang="en-US" sz="1800" dirty="0">
                <a:latin typeface="Arial" panose="020B0604020202020204" pitchFamily="34" charset="0"/>
                <a:cs typeface="Arial" panose="020B0604020202020204" pitchFamily="34" charset="0"/>
              </a:rPr>
              <a:t>can connect the database directly through the application through setting.</a:t>
            </a:r>
          </a:p>
          <a:p>
            <a:endParaRPr lang="en-US" dirty="0" smtClean="0"/>
          </a:p>
          <a:p>
            <a:pPr marL="0" indent="0">
              <a:buNone/>
            </a:pPr>
            <a:endParaRPr lang="en-US" dirty="0"/>
          </a:p>
        </p:txBody>
      </p:sp>
    </p:spTree>
    <p:extLst>
      <p:ext uri="{BB962C8B-B14F-4D97-AF65-F5344CB8AC3E}">
        <p14:creationId xmlns:p14="http://schemas.microsoft.com/office/powerpoint/2010/main" val="415692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954" y="1278179"/>
            <a:ext cx="7659189" cy="742210"/>
          </a:xfrm>
        </p:spPr>
        <p:txBody>
          <a:bodyPr/>
          <a:lstStyle/>
          <a:p>
            <a:r>
              <a:rPr lang="en-US" dirty="0" smtClean="0">
                <a:latin typeface="Algerian" panose="04020705040A02060702" pitchFamily="82" charset="0"/>
              </a:rPr>
              <a:t>Non functional requirement</a:t>
            </a:r>
            <a:endParaRPr lang="en-US" dirty="0">
              <a:latin typeface="Algerian" panose="04020705040A02060702" pitchFamily="82" charset="0"/>
            </a:endParaRPr>
          </a:p>
        </p:txBody>
      </p:sp>
      <p:sp>
        <p:nvSpPr>
          <p:cNvPr id="3" name="Content Placeholder 2"/>
          <p:cNvSpPr>
            <a:spLocks noGrp="1"/>
          </p:cNvSpPr>
          <p:nvPr>
            <p:ph idx="1"/>
          </p:nvPr>
        </p:nvSpPr>
        <p:spPr>
          <a:xfrm>
            <a:off x="685800" y="2194560"/>
            <a:ext cx="10759440" cy="4663440"/>
          </a:xfrm>
        </p:spPr>
        <p:txBody>
          <a:bodyPr>
            <a:normAutofit lnSpcReduction="10000"/>
          </a:bodyPr>
          <a:lstStyle/>
          <a:p>
            <a:pPr marL="457200" lvl="1" indent="0">
              <a:buNone/>
            </a:pPr>
            <a:r>
              <a:rPr lang="en-US" sz="1900" b="1" dirty="0">
                <a:latin typeface="Arial" panose="020B0604020202020204" pitchFamily="34" charset="0"/>
                <a:cs typeface="Arial" panose="020B0604020202020204" pitchFamily="34" charset="0"/>
              </a:rPr>
              <a:t>Performance</a:t>
            </a:r>
            <a:endParaRPr lang="en-US" sz="1900" dirty="0">
              <a:latin typeface="Arial" panose="020B0604020202020204" pitchFamily="34" charset="0"/>
              <a:cs typeface="Arial" panose="020B0604020202020204" pitchFamily="34" charset="0"/>
            </a:endParaRPr>
          </a:p>
          <a:p>
            <a:pPr marL="457200" lvl="1" indent="0">
              <a:buNone/>
            </a:pPr>
            <a:r>
              <a:rPr lang="en-US" sz="1900" dirty="0" smtClean="0">
                <a:latin typeface="Arial" panose="020B0604020202020204" pitchFamily="34" charset="0"/>
                <a:cs typeface="Arial" panose="020B0604020202020204" pitchFamily="34" charset="0"/>
              </a:rPr>
              <a:t>In </a:t>
            </a:r>
            <a:r>
              <a:rPr lang="en-US" sz="1900" dirty="0">
                <a:latin typeface="Arial" panose="020B0604020202020204" pitchFamily="34" charset="0"/>
                <a:cs typeface="Arial" panose="020B0604020202020204" pitchFamily="34" charset="0"/>
              </a:rPr>
              <a:t>this process the speed of the software will be measure </a:t>
            </a:r>
            <a:r>
              <a:rPr lang="en-US" sz="1900" dirty="0" smtClean="0">
                <a:latin typeface="Arial" panose="020B0604020202020204" pitchFamily="34" charset="0"/>
                <a:cs typeface="Arial" panose="020B0604020202020204" pitchFamily="34" charset="0"/>
              </a:rPr>
              <a:t>to check the efficiency of the Application.</a:t>
            </a:r>
            <a:endParaRPr lang="en-US" sz="1900" dirty="0" smtClean="0">
              <a:latin typeface="Arial" panose="020B0604020202020204" pitchFamily="34" charset="0"/>
              <a:cs typeface="Arial" panose="020B0604020202020204" pitchFamily="34" charset="0"/>
            </a:endParaRPr>
          </a:p>
          <a:p>
            <a:pPr marL="457200" lvl="1" indent="0">
              <a:buNone/>
            </a:pPr>
            <a:r>
              <a:rPr lang="en-US" sz="1900" b="1" dirty="0">
                <a:latin typeface="Arial" panose="020B0604020202020204" pitchFamily="34" charset="0"/>
                <a:cs typeface="Arial" panose="020B0604020202020204" pitchFamily="34" charset="0"/>
              </a:rPr>
              <a:t>Supportability</a:t>
            </a:r>
            <a:endParaRPr lang="en-US" sz="1900" dirty="0">
              <a:latin typeface="Arial" panose="020B0604020202020204" pitchFamily="34" charset="0"/>
              <a:cs typeface="Arial" panose="020B0604020202020204" pitchFamily="34" charset="0"/>
            </a:endParaRPr>
          </a:p>
          <a:p>
            <a:pPr marL="457200" lvl="1" indent="0">
              <a:buNone/>
            </a:pPr>
            <a:r>
              <a:rPr lang="en-US" sz="1900" dirty="0" smtClean="0">
                <a:latin typeface="Arial" panose="020B0604020202020204" pitchFamily="34" charset="0"/>
                <a:cs typeface="Arial" panose="020B0604020202020204" pitchFamily="34" charset="0"/>
              </a:rPr>
              <a:t>This </a:t>
            </a:r>
            <a:r>
              <a:rPr lang="en-US" sz="1900" dirty="0">
                <a:latin typeface="Arial" panose="020B0604020202020204" pitchFamily="34" charset="0"/>
                <a:cs typeface="Arial" panose="020B0604020202020204" pitchFamily="34" charset="0"/>
              </a:rPr>
              <a:t>is the process of install, configure and monitor the software in the </a:t>
            </a:r>
            <a:r>
              <a:rPr lang="en-US" sz="1900" dirty="0" smtClean="0">
                <a:latin typeface="Arial" panose="020B0604020202020204" pitchFamily="34" charset="0"/>
                <a:cs typeface="Arial" panose="020B0604020202020204" pitchFamily="34" charset="0"/>
              </a:rPr>
              <a:t>system. This </a:t>
            </a:r>
            <a:r>
              <a:rPr lang="en-US" sz="1900" dirty="0">
                <a:latin typeface="Arial" panose="020B0604020202020204" pitchFamily="34" charset="0"/>
                <a:cs typeface="Arial" panose="020B0604020202020204" pitchFamily="34" charset="0"/>
              </a:rPr>
              <a:t>process also used to find the </a:t>
            </a:r>
            <a:r>
              <a:rPr lang="en-US" sz="1900" dirty="0" smtClean="0">
                <a:latin typeface="Arial" panose="020B0604020202020204" pitchFamily="34" charset="0"/>
                <a:cs typeface="Arial" panose="020B0604020202020204" pitchFamily="34" charset="0"/>
              </a:rPr>
              <a:t>error </a:t>
            </a:r>
            <a:r>
              <a:rPr lang="en-US" sz="1900" dirty="0">
                <a:latin typeface="Arial" panose="020B0604020202020204" pitchFamily="34" charset="0"/>
                <a:cs typeface="Arial" panose="020B0604020202020204" pitchFamily="34" charset="0"/>
              </a:rPr>
              <a:t>and </a:t>
            </a:r>
            <a:r>
              <a:rPr lang="en-US" sz="1900" dirty="0" smtClean="0">
                <a:latin typeface="Arial" panose="020B0604020202020204" pitchFamily="34" charset="0"/>
                <a:cs typeface="Arial" panose="020B0604020202020204" pitchFamily="34" charset="0"/>
              </a:rPr>
              <a:t>debug in the system.</a:t>
            </a:r>
            <a:endParaRPr lang="en-US" sz="1900" dirty="0">
              <a:latin typeface="Arial" panose="020B0604020202020204" pitchFamily="34" charset="0"/>
              <a:cs typeface="Arial" panose="020B0604020202020204" pitchFamily="34" charset="0"/>
            </a:endParaRPr>
          </a:p>
          <a:p>
            <a:pPr marL="457200" lvl="1" indent="0">
              <a:buNone/>
            </a:pPr>
            <a:r>
              <a:rPr lang="en-US" sz="1900" b="1" dirty="0" smtClean="0">
                <a:latin typeface="Arial" panose="020B0604020202020204" pitchFamily="34" charset="0"/>
                <a:cs typeface="Arial" panose="020B0604020202020204" pitchFamily="34" charset="0"/>
              </a:rPr>
              <a:t>Security</a:t>
            </a:r>
            <a:endParaRPr lang="en-US" sz="1900" dirty="0">
              <a:latin typeface="Arial" panose="020B0604020202020204" pitchFamily="34" charset="0"/>
              <a:cs typeface="Arial" panose="020B0604020202020204" pitchFamily="34" charset="0"/>
            </a:endParaRPr>
          </a:p>
          <a:p>
            <a:pPr marL="457200" lvl="1" indent="0">
              <a:buNone/>
            </a:pPr>
            <a:r>
              <a:rPr lang="en-US" sz="1900" dirty="0" smtClean="0">
                <a:latin typeface="Arial" panose="020B0604020202020204" pitchFamily="34" charset="0"/>
                <a:cs typeface="Arial" panose="020B0604020202020204" pitchFamily="34" charset="0"/>
              </a:rPr>
              <a:t>This is the main requirement which we must apply on the system other wise the important data related to business can be theft through the application. So, this requirement helps to maintain security in the system.</a:t>
            </a:r>
            <a:endParaRPr lang="en-US" sz="1900" dirty="0">
              <a:latin typeface="Arial" panose="020B0604020202020204" pitchFamily="34" charset="0"/>
              <a:cs typeface="Arial" panose="020B0604020202020204" pitchFamily="34" charset="0"/>
            </a:endParaRPr>
          </a:p>
          <a:p>
            <a:pPr marL="457200" lvl="1" indent="0">
              <a:buNone/>
            </a:pPr>
            <a:r>
              <a:rPr lang="en-US" sz="1900" b="1" dirty="0">
                <a:latin typeface="Arial" panose="020B0604020202020204" pitchFamily="34" charset="0"/>
                <a:cs typeface="Arial" panose="020B0604020202020204" pitchFamily="34" charset="0"/>
              </a:rPr>
              <a:t>Maintainability</a:t>
            </a:r>
            <a:endParaRPr lang="en-US" sz="1900" dirty="0">
              <a:latin typeface="Arial" panose="020B0604020202020204" pitchFamily="34" charset="0"/>
              <a:cs typeface="Arial" panose="020B0604020202020204" pitchFamily="34" charset="0"/>
            </a:endParaRPr>
          </a:p>
          <a:p>
            <a:pPr marL="457200" lvl="1" indent="0">
              <a:buNone/>
            </a:pPr>
            <a:r>
              <a:rPr lang="en-US" sz="1900" dirty="0" smtClean="0">
                <a:latin typeface="Arial" panose="020B0604020202020204" pitchFamily="34" charset="0"/>
                <a:cs typeface="Arial" panose="020B0604020202020204" pitchFamily="34" charset="0"/>
              </a:rPr>
              <a:t>Software should contain beautiful code that helps to keep the software in maintained way. It can be easy for the developer to configure the system and reuse the code.</a:t>
            </a:r>
            <a:endParaRPr lang="en-US" sz="1900" dirty="0">
              <a:latin typeface="Arial" panose="020B0604020202020204" pitchFamily="34" charset="0"/>
              <a:cs typeface="Arial" panose="020B0604020202020204" pitchFamily="34" charset="0"/>
            </a:endParaRPr>
          </a:p>
          <a:p>
            <a:pPr marL="457200" lvl="1" indent="0">
              <a:buNone/>
            </a:pPr>
            <a:r>
              <a:rPr lang="en-US" sz="1900" b="1" dirty="0">
                <a:latin typeface="Arial" panose="020B0604020202020204" pitchFamily="34" charset="0"/>
                <a:cs typeface="Arial" panose="020B0604020202020204" pitchFamily="34" charset="0"/>
              </a:rPr>
              <a:t>Usability</a:t>
            </a:r>
            <a:endParaRPr lang="en-US" sz="1900" dirty="0">
              <a:latin typeface="Arial" panose="020B0604020202020204" pitchFamily="34" charset="0"/>
              <a:cs typeface="Arial" panose="020B0604020202020204" pitchFamily="34" charset="0"/>
            </a:endParaRPr>
          </a:p>
          <a:p>
            <a:pPr marL="457200" lvl="1" indent="0">
              <a:buNone/>
            </a:pPr>
            <a:r>
              <a:rPr lang="en-US" sz="1900" dirty="0">
                <a:latin typeface="Arial" panose="020B0604020202020204" pitchFamily="34" charset="0"/>
                <a:cs typeface="Arial" panose="020B0604020202020204" pitchFamily="34" charset="0"/>
              </a:rPr>
              <a:t>Usability is the ease of use and learnability of </a:t>
            </a:r>
            <a:r>
              <a:rPr lang="en-US" sz="1900" dirty="0" smtClean="0">
                <a:latin typeface="Arial" panose="020B0604020202020204" pitchFamily="34" charset="0"/>
                <a:cs typeface="Arial" panose="020B0604020202020204" pitchFamily="34" charset="0"/>
              </a:rPr>
              <a:t>the system. The developed software should be easier to learn and access.</a:t>
            </a:r>
            <a:endParaRPr lang="en-US" sz="1900" dirty="0">
              <a:latin typeface="Arial" panose="020B0604020202020204" pitchFamily="34" charset="0"/>
              <a:cs typeface="Arial" panose="020B0604020202020204" pitchFamily="34" charset="0"/>
            </a:endParaRPr>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16266707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406" y="1245329"/>
            <a:ext cx="2198645" cy="892359"/>
          </a:xfrm>
        </p:spPr>
        <p:txBody>
          <a:bodyPr/>
          <a:lstStyle/>
          <a:p>
            <a:r>
              <a:rPr lang="en-US" dirty="0" smtClean="0">
                <a:latin typeface="Algerian" panose="04020705040A02060702" pitchFamily="82" charset="0"/>
              </a:rPr>
              <a:t>Moscow</a:t>
            </a:r>
            <a:endParaRPr lang="en-US" dirty="0">
              <a:latin typeface="Algerian" panose="04020705040A02060702" pitchFamily="82"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6617189"/>
              </p:ext>
            </p:extLst>
          </p:nvPr>
        </p:nvGraphicFramePr>
        <p:xfrm>
          <a:off x="1309282" y="2172511"/>
          <a:ext cx="7305674" cy="4054726"/>
        </p:xfrm>
        <a:graphic>
          <a:graphicData uri="http://schemas.openxmlformats.org/drawingml/2006/table">
            <a:tbl>
              <a:tblPr firstRow="1" firstCol="1" bandRow="1">
                <a:tableStyleId>{5C22544A-7EE6-4342-B048-85BDC9FD1C3A}</a:tableStyleId>
              </a:tblPr>
              <a:tblGrid>
                <a:gridCol w="1050924">
                  <a:extLst>
                    <a:ext uri="{9D8B030D-6E8A-4147-A177-3AD203B41FA5}">
                      <a16:colId xmlns:a16="http://schemas.microsoft.com/office/drawing/2014/main" val="3742968409"/>
                    </a:ext>
                  </a:extLst>
                </a:gridCol>
                <a:gridCol w="3819265">
                  <a:extLst>
                    <a:ext uri="{9D8B030D-6E8A-4147-A177-3AD203B41FA5}">
                      <a16:colId xmlns:a16="http://schemas.microsoft.com/office/drawing/2014/main" val="2711699630"/>
                    </a:ext>
                  </a:extLst>
                </a:gridCol>
                <a:gridCol w="2435485">
                  <a:extLst>
                    <a:ext uri="{9D8B030D-6E8A-4147-A177-3AD203B41FA5}">
                      <a16:colId xmlns:a16="http://schemas.microsoft.com/office/drawing/2014/main" val="228039343"/>
                    </a:ext>
                  </a:extLst>
                </a:gridCol>
              </a:tblGrid>
              <a:tr h="250681">
                <a:tc>
                  <a:txBody>
                    <a:bodyPr/>
                    <a:lstStyle/>
                    <a:p>
                      <a:pPr marL="0" marR="0" algn="just">
                        <a:lnSpc>
                          <a:spcPct val="150000"/>
                        </a:lnSpc>
                        <a:spcBef>
                          <a:spcPts val="0"/>
                        </a:spcBef>
                        <a:spcAft>
                          <a:spcPts val="0"/>
                        </a:spcAft>
                      </a:pPr>
                      <a:r>
                        <a:rPr lang="en-US" sz="800">
                          <a:effectLst/>
                        </a:rPr>
                        <a:t>ID</a:t>
                      </a:r>
                      <a:endParaRPr lang="en-US" sz="800">
                        <a:effectLst/>
                        <a:latin typeface="Arial" panose="020B0604020202020204" pitchFamily="34" charset="0"/>
                        <a:ea typeface="Calibri" panose="020F0502020204030204" pitchFamily="34" charset="0"/>
                        <a:cs typeface="Mangal"/>
                      </a:endParaRPr>
                    </a:p>
                  </a:txBody>
                  <a:tcPr marL="49888" marR="49888" marT="0" marB="0"/>
                </a:tc>
                <a:tc>
                  <a:txBody>
                    <a:bodyPr/>
                    <a:lstStyle/>
                    <a:p>
                      <a:pPr marL="0" marR="0" algn="just">
                        <a:lnSpc>
                          <a:spcPct val="150000"/>
                        </a:lnSpc>
                        <a:spcBef>
                          <a:spcPts val="0"/>
                        </a:spcBef>
                        <a:spcAft>
                          <a:spcPts val="0"/>
                        </a:spcAft>
                      </a:pPr>
                      <a:r>
                        <a:rPr lang="en-US" sz="800">
                          <a:effectLst/>
                        </a:rPr>
                        <a:t>Title</a:t>
                      </a:r>
                      <a:endParaRPr lang="en-US" sz="800">
                        <a:effectLst/>
                        <a:latin typeface="Arial" panose="020B0604020202020204" pitchFamily="34" charset="0"/>
                        <a:ea typeface="Calibri" panose="020F0502020204030204" pitchFamily="34" charset="0"/>
                        <a:cs typeface="Mangal"/>
                      </a:endParaRPr>
                    </a:p>
                  </a:txBody>
                  <a:tcPr marL="49888" marR="49888" marT="0" marB="0"/>
                </a:tc>
                <a:tc>
                  <a:txBody>
                    <a:bodyPr/>
                    <a:lstStyle/>
                    <a:p>
                      <a:pPr marL="0" marR="0" algn="just">
                        <a:lnSpc>
                          <a:spcPct val="150000"/>
                        </a:lnSpc>
                        <a:spcBef>
                          <a:spcPts val="0"/>
                        </a:spcBef>
                        <a:spcAft>
                          <a:spcPts val="0"/>
                        </a:spcAft>
                      </a:pPr>
                      <a:r>
                        <a:rPr lang="en-US" sz="800">
                          <a:effectLst/>
                        </a:rPr>
                        <a:t>Priority</a:t>
                      </a:r>
                      <a:endParaRPr lang="en-US" sz="800">
                        <a:effectLst/>
                        <a:latin typeface="Arial" panose="020B0604020202020204" pitchFamily="34" charset="0"/>
                        <a:ea typeface="Calibri" panose="020F0502020204030204" pitchFamily="34" charset="0"/>
                        <a:cs typeface="Mangal"/>
                      </a:endParaRPr>
                    </a:p>
                  </a:txBody>
                  <a:tcPr marL="49888" marR="49888" marT="0" marB="0"/>
                </a:tc>
                <a:extLst>
                  <a:ext uri="{0D108BD9-81ED-4DB2-BD59-A6C34878D82A}">
                    <a16:rowId xmlns:a16="http://schemas.microsoft.com/office/drawing/2014/main" val="428220174"/>
                  </a:ext>
                </a:extLst>
              </a:tr>
              <a:tr h="250681">
                <a:tc gridSpan="3">
                  <a:txBody>
                    <a:bodyPr/>
                    <a:lstStyle/>
                    <a:p>
                      <a:pPr marL="0" marR="0" algn="ctr">
                        <a:lnSpc>
                          <a:spcPct val="150000"/>
                        </a:lnSpc>
                        <a:spcBef>
                          <a:spcPts val="0"/>
                        </a:spcBef>
                        <a:spcAft>
                          <a:spcPts val="0"/>
                        </a:spcAft>
                      </a:pPr>
                      <a:r>
                        <a:rPr lang="en-US" sz="800">
                          <a:effectLst/>
                        </a:rPr>
                        <a:t>Functional Requirement</a:t>
                      </a:r>
                      <a:endParaRPr lang="en-US" sz="800">
                        <a:effectLst/>
                        <a:latin typeface="Arial" panose="020B0604020202020204" pitchFamily="34" charset="0"/>
                        <a:ea typeface="Calibri" panose="020F0502020204030204" pitchFamily="34" charset="0"/>
                        <a:cs typeface="Mangal"/>
                      </a:endParaRPr>
                    </a:p>
                  </a:txBody>
                  <a:tcPr marL="49888" marR="4988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98198084"/>
                  </a:ext>
                </a:extLst>
              </a:tr>
              <a:tr h="250681">
                <a:tc>
                  <a:txBody>
                    <a:bodyPr/>
                    <a:lstStyle/>
                    <a:p>
                      <a:pPr marL="0" marR="0" algn="just">
                        <a:lnSpc>
                          <a:spcPct val="150000"/>
                        </a:lnSpc>
                        <a:spcBef>
                          <a:spcPts val="0"/>
                        </a:spcBef>
                        <a:spcAft>
                          <a:spcPts val="0"/>
                        </a:spcAft>
                      </a:pPr>
                      <a:r>
                        <a:rPr lang="en-US" sz="800">
                          <a:effectLst/>
                        </a:rPr>
                        <a:t>FR01</a:t>
                      </a:r>
                      <a:endParaRPr lang="en-US" sz="800">
                        <a:effectLst/>
                        <a:latin typeface="Arial" panose="020B0604020202020204" pitchFamily="34" charset="0"/>
                        <a:ea typeface="Calibri" panose="020F0502020204030204" pitchFamily="34" charset="0"/>
                        <a:cs typeface="Mangal"/>
                      </a:endParaRPr>
                    </a:p>
                  </a:txBody>
                  <a:tcPr marL="49888" marR="49888" marT="0" marB="0"/>
                </a:tc>
                <a:tc>
                  <a:txBody>
                    <a:bodyPr/>
                    <a:lstStyle/>
                    <a:p>
                      <a:pPr marL="0" marR="0" algn="just">
                        <a:lnSpc>
                          <a:spcPct val="150000"/>
                        </a:lnSpc>
                        <a:spcBef>
                          <a:spcPts val="0"/>
                        </a:spcBef>
                        <a:spcAft>
                          <a:spcPts val="0"/>
                        </a:spcAft>
                      </a:pPr>
                      <a:r>
                        <a:rPr lang="en-US" sz="800" dirty="0">
                          <a:effectLst/>
                        </a:rPr>
                        <a:t>Responsive </a:t>
                      </a:r>
                      <a:r>
                        <a:rPr lang="en-US" sz="800" dirty="0" smtClean="0">
                          <a:effectLst/>
                        </a:rPr>
                        <a:t>, </a:t>
                      </a:r>
                      <a:r>
                        <a:rPr lang="en-US" sz="800" dirty="0">
                          <a:effectLst/>
                        </a:rPr>
                        <a:t>Mobile Friendly</a:t>
                      </a:r>
                      <a:endParaRPr lang="en-US" sz="800" dirty="0">
                        <a:effectLst/>
                        <a:latin typeface="Arial" panose="020B0604020202020204" pitchFamily="34" charset="0"/>
                        <a:ea typeface="Calibri" panose="020F0502020204030204" pitchFamily="34" charset="0"/>
                        <a:cs typeface="Mangal"/>
                      </a:endParaRPr>
                    </a:p>
                  </a:txBody>
                  <a:tcPr marL="49888" marR="49888" marT="0" marB="0"/>
                </a:tc>
                <a:tc>
                  <a:txBody>
                    <a:bodyPr/>
                    <a:lstStyle/>
                    <a:p>
                      <a:pPr marL="0" marR="0" algn="just">
                        <a:lnSpc>
                          <a:spcPct val="150000"/>
                        </a:lnSpc>
                        <a:spcBef>
                          <a:spcPts val="0"/>
                        </a:spcBef>
                        <a:spcAft>
                          <a:spcPts val="0"/>
                        </a:spcAft>
                      </a:pPr>
                      <a:r>
                        <a:rPr lang="en-US" sz="800">
                          <a:effectLst/>
                        </a:rPr>
                        <a:t>Should have</a:t>
                      </a:r>
                      <a:endParaRPr lang="en-US" sz="800">
                        <a:effectLst/>
                        <a:latin typeface="Arial" panose="020B0604020202020204" pitchFamily="34" charset="0"/>
                        <a:ea typeface="Calibri" panose="020F0502020204030204" pitchFamily="34" charset="0"/>
                        <a:cs typeface="Mangal"/>
                      </a:endParaRPr>
                    </a:p>
                  </a:txBody>
                  <a:tcPr marL="49888" marR="49888" marT="0" marB="0"/>
                </a:tc>
                <a:extLst>
                  <a:ext uri="{0D108BD9-81ED-4DB2-BD59-A6C34878D82A}">
                    <a16:rowId xmlns:a16="http://schemas.microsoft.com/office/drawing/2014/main" val="802718625"/>
                  </a:ext>
                </a:extLst>
              </a:tr>
              <a:tr h="250681">
                <a:tc>
                  <a:txBody>
                    <a:bodyPr/>
                    <a:lstStyle/>
                    <a:p>
                      <a:pPr marL="0" marR="0" algn="just">
                        <a:lnSpc>
                          <a:spcPct val="150000"/>
                        </a:lnSpc>
                        <a:spcBef>
                          <a:spcPts val="0"/>
                        </a:spcBef>
                        <a:spcAft>
                          <a:spcPts val="0"/>
                        </a:spcAft>
                      </a:pPr>
                      <a:r>
                        <a:rPr lang="en-US" sz="800">
                          <a:effectLst/>
                        </a:rPr>
                        <a:t>FR02</a:t>
                      </a:r>
                      <a:endParaRPr lang="en-US" sz="800">
                        <a:effectLst/>
                        <a:latin typeface="Arial" panose="020B0604020202020204" pitchFamily="34" charset="0"/>
                        <a:ea typeface="Calibri" panose="020F0502020204030204" pitchFamily="34" charset="0"/>
                        <a:cs typeface="Mangal"/>
                      </a:endParaRPr>
                    </a:p>
                  </a:txBody>
                  <a:tcPr marL="49888" marR="49888" marT="0" marB="0"/>
                </a:tc>
                <a:tc>
                  <a:txBody>
                    <a:bodyPr/>
                    <a:lstStyle/>
                    <a:p>
                      <a:pPr marL="0" marR="0" algn="just">
                        <a:lnSpc>
                          <a:spcPct val="150000"/>
                        </a:lnSpc>
                        <a:spcBef>
                          <a:spcPts val="0"/>
                        </a:spcBef>
                        <a:spcAft>
                          <a:spcPts val="0"/>
                        </a:spcAft>
                      </a:pPr>
                      <a:r>
                        <a:rPr lang="en-US" sz="800" dirty="0">
                          <a:effectLst/>
                        </a:rPr>
                        <a:t>Registration </a:t>
                      </a:r>
                      <a:r>
                        <a:rPr lang="en-US" sz="800" baseline="0" dirty="0" smtClean="0">
                          <a:effectLst/>
                        </a:rPr>
                        <a:t> and  login</a:t>
                      </a:r>
                      <a:endParaRPr lang="en-US" sz="800" dirty="0">
                        <a:effectLst/>
                        <a:latin typeface="Arial" panose="020B0604020202020204" pitchFamily="34" charset="0"/>
                        <a:ea typeface="Calibri" panose="020F0502020204030204" pitchFamily="34" charset="0"/>
                        <a:cs typeface="Mangal"/>
                      </a:endParaRPr>
                    </a:p>
                  </a:txBody>
                  <a:tcPr marL="49888" marR="49888" marT="0" marB="0"/>
                </a:tc>
                <a:tc>
                  <a:txBody>
                    <a:bodyPr/>
                    <a:lstStyle/>
                    <a:p>
                      <a:pPr marL="0" marR="0" algn="just">
                        <a:lnSpc>
                          <a:spcPct val="150000"/>
                        </a:lnSpc>
                        <a:spcBef>
                          <a:spcPts val="0"/>
                        </a:spcBef>
                        <a:spcAft>
                          <a:spcPts val="0"/>
                        </a:spcAft>
                      </a:pPr>
                      <a:r>
                        <a:rPr lang="en-US" sz="800" dirty="0">
                          <a:effectLst/>
                        </a:rPr>
                        <a:t>Must Have</a:t>
                      </a:r>
                      <a:endParaRPr lang="en-US" sz="800" dirty="0">
                        <a:effectLst/>
                        <a:latin typeface="Arial" panose="020B0604020202020204" pitchFamily="34" charset="0"/>
                        <a:ea typeface="Calibri" panose="020F0502020204030204" pitchFamily="34" charset="0"/>
                        <a:cs typeface="Mangal"/>
                      </a:endParaRPr>
                    </a:p>
                  </a:txBody>
                  <a:tcPr marL="49888" marR="49888" marT="0" marB="0"/>
                </a:tc>
                <a:extLst>
                  <a:ext uri="{0D108BD9-81ED-4DB2-BD59-A6C34878D82A}">
                    <a16:rowId xmlns:a16="http://schemas.microsoft.com/office/drawing/2014/main" val="354409437"/>
                  </a:ext>
                </a:extLst>
              </a:tr>
              <a:tr h="250681">
                <a:tc>
                  <a:txBody>
                    <a:bodyPr/>
                    <a:lstStyle/>
                    <a:p>
                      <a:pPr marL="0" marR="0" algn="just">
                        <a:lnSpc>
                          <a:spcPct val="150000"/>
                        </a:lnSpc>
                        <a:spcBef>
                          <a:spcPts val="0"/>
                        </a:spcBef>
                        <a:spcAft>
                          <a:spcPts val="0"/>
                        </a:spcAft>
                      </a:pPr>
                      <a:r>
                        <a:rPr lang="en-US" sz="800">
                          <a:effectLst/>
                        </a:rPr>
                        <a:t>FR03</a:t>
                      </a:r>
                      <a:endParaRPr lang="en-US" sz="800">
                        <a:effectLst/>
                        <a:latin typeface="Arial" panose="020B0604020202020204" pitchFamily="34" charset="0"/>
                        <a:ea typeface="Calibri" panose="020F0502020204030204" pitchFamily="34" charset="0"/>
                        <a:cs typeface="Mangal"/>
                      </a:endParaRPr>
                    </a:p>
                  </a:txBody>
                  <a:tcPr marL="49888" marR="49888" marT="0" marB="0"/>
                </a:tc>
                <a:tc>
                  <a:txBody>
                    <a:bodyPr/>
                    <a:lstStyle/>
                    <a:p>
                      <a:pPr marL="0" marR="0" algn="just">
                        <a:lnSpc>
                          <a:spcPct val="150000"/>
                        </a:lnSpc>
                        <a:spcBef>
                          <a:spcPts val="0"/>
                        </a:spcBef>
                        <a:spcAft>
                          <a:spcPts val="0"/>
                        </a:spcAft>
                      </a:pPr>
                      <a:r>
                        <a:rPr lang="en-US" sz="800">
                          <a:effectLst/>
                        </a:rPr>
                        <a:t>search engine</a:t>
                      </a:r>
                      <a:endParaRPr lang="en-US" sz="800">
                        <a:effectLst/>
                        <a:latin typeface="Arial" panose="020B0604020202020204" pitchFamily="34" charset="0"/>
                        <a:ea typeface="Calibri" panose="020F0502020204030204" pitchFamily="34" charset="0"/>
                        <a:cs typeface="Mangal"/>
                      </a:endParaRPr>
                    </a:p>
                  </a:txBody>
                  <a:tcPr marL="49888" marR="49888" marT="0" marB="0"/>
                </a:tc>
                <a:tc>
                  <a:txBody>
                    <a:bodyPr/>
                    <a:lstStyle/>
                    <a:p>
                      <a:pPr marL="0" marR="0" algn="just">
                        <a:lnSpc>
                          <a:spcPct val="150000"/>
                        </a:lnSpc>
                        <a:spcBef>
                          <a:spcPts val="0"/>
                        </a:spcBef>
                        <a:spcAft>
                          <a:spcPts val="0"/>
                        </a:spcAft>
                      </a:pPr>
                      <a:r>
                        <a:rPr lang="en-US" sz="800">
                          <a:effectLst/>
                        </a:rPr>
                        <a:t>Must Have</a:t>
                      </a:r>
                      <a:endParaRPr lang="en-US" sz="800">
                        <a:effectLst/>
                        <a:latin typeface="Arial" panose="020B0604020202020204" pitchFamily="34" charset="0"/>
                        <a:ea typeface="Calibri" panose="020F0502020204030204" pitchFamily="34" charset="0"/>
                        <a:cs typeface="Mangal"/>
                      </a:endParaRPr>
                    </a:p>
                  </a:txBody>
                  <a:tcPr marL="49888" marR="49888" marT="0" marB="0"/>
                </a:tc>
                <a:extLst>
                  <a:ext uri="{0D108BD9-81ED-4DB2-BD59-A6C34878D82A}">
                    <a16:rowId xmlns:a16="http://schemas.microsoft.com/office/drawing/2014/main" val="1326844606"/>
                  </a:ext>
                </a:extLst>
              </a:tr>
              <a:tr h="250681">
                <a:tc>
                  <a:txBody>
                    <a:bodyPr/>
                    <a:lstStyle/>
                    <a:p>
                      <a:pPr marL="0" marR="0" algn="just">
                        <a:lnSpc>
                          <a:spcPct val="150000"/>
                        </a:lnSpc>
                        <a:spcBef>
                          <a:spcPts val="0"/>
                        </a:spcBef>
                        <a:spcAft>
                          <a:spcPts val="0"/>
                        </a:spcAft>
                      </a:pPr>
                      <a:r>
                        <a:rPr lang="en-US" sz="800">
                          <a:effectLst/>
                        </a:rPr>
                        <a:t>FR04</a:t>
                      </a:r>
                      <a:endParaRPr lang="en-US" sz="800">
                        <a:effectLst/>
                        <a:latin typeface="Arial" panose="020B0604020202020204" pitchFamily="34" charset="0"/>
                        <a:ea typeface="Calibri" panose="020F0502020204030204" pitchFamily="34" charset="0"/>
                        <a:cs typeface="Mangal"/>
                      </a:endParaRPr>
                    </a:p>
                  </a:txBody>
                  <a:tcPr marL="49888" marR="49888" marT="0" marB="0"/>
                </a:tc>
                <a:tc>
                  <a:txBody>
                    <a:bodyPr/>
                    <a:lstStyle/>
                    <a:p>
                      <a:pPr marL="0" marR="0" algn="just">
                        <a:lnSpc>
                          <a:spcPct val="150000"/>
                        </a:lnSpc>
                        <a:spcBef>
                          <a:spcPts val="0"/>
                        </a:spcBef>
                        <a:spcAft>
                          <a:spcPts val="0"/>
                        </a:spcAft>
                      </a:pPr>
                      <a:r>
                        <a:rPr lang="en-US" sz="800" dirty="0" smtClean="0">
                          <a:effectLst/>
                          <a:latin typeface="+mn-lt"/>
                          <a:ea typeface="+mn-ea"/>
                          <a:cs typeface="+mn-cs"/>
                        </a:rPr>
                        <a:t>View</a:t>
                      </a:r>
                      <a:r>
                        <a:rPr lang="en-US" sz="800" baseline="0" dirty="0" smtClean="0">
                          <a:effectLst/>
                          <a:latin typeface="+mn-lt"/>
                          <a:ea typeface="+mn-ea"/>
                          <a:cs typeface="+mn-cs"/>
                        </a:rPr>
                        <a:t> Record</a:t>
                      </a:r>
                      <a:endParaRPr lang="en-US" sz="800" dirty="0">
                        <a:effectLst/>
                        <a:latin typeface="Arial" panose="020B0604020202020204" pitchFamily="34" charset="0"/>
                        <a:ea typeface="Calibri" panose="020F0502020204030204" pitchFamily="34" charset="0"/>
                        <a:cs typeface="Mangal"/>
                      </a:endParaRPr>
                    </a:p>
                  </a:txBody>
                  <a:tcPr marL="49888" marR="49888" marT="0" marB="0"/>
                </a:tc>
                <a:tc>
                  <a:txBody>
                    <a:bodyPr/>
                    <a:lstStyle/>
                    <a:p>
                      <a:pPr marL="0" marR="0" algn="just">
                        <a:lnSpc>
                          <a:spcPct val="150000"/>
                        </a:lnSpc>
                        <a:spcBef>
                          <a:spcPts val="0"/>
                        </a:spcBef>
                        <a:spcAft>
                          <a:spcPts val="0"/>
                        </a:spcAft>
                      </a:pPr>
                      <a:r>
                        <a:rPr lang="en-US" sz="800">
                          <a:effectLst/>
                        </a:rPr>
                        <a:t>Should Have</a:t>
                      </a:r>
                      <a:endParaRPr lang="en-US" sz="800">
                        <a:effectLst/>
                        <a:latin typeface="Arial" panose="020B0604020202020204" pitchFamily="34" charset="0"/>
                        <a:ea typeface="Calibri" panose="020F0502020204030204" pitchFamily="34" charset="0"/>
                        <a:cs typeface="Mangal"/>
                      </a:endParaRPr>
                    </a:p>
                  </a:txBody>
                  <a:tcPr marL="49888" marR="49888" marT="0" marB="0"/>
                </a:tc>
                <a:extLst>
                  <a:ext uri="{0D108BD9-81ED-4DB2-BD59-A6C34878D82A}">
                    <a16:rowId xmlns:a16="http://schemas.microsoft.com/office/drawing/2014/main" val="3379910735"/>
                  </a:ext>
                </a:extLst>
              </a:tr>
              <a:tr h="294511">
                <a:tc>
                  <a:txBody>
                    <a:bodyPr/>
                    <a:lstStyle/>
                    <a:p>
                      <a:pPr marL="0" marR="0" algn="just">
                        <a:lnSpc>
                          <a:spcPct val="150000"/>
                        </a:lnSpc>
                        <a:spcBef>
                          <a:spcPts val="0"/>
                        </a:spcBef>
                        <a:spcAft>
                          <a:spcPts val="0"/>
                        </a:spcAft>
                      </a:pPr>
                      <a:r>
                        <a:rPr lang="en-US" sz="800">
                          <a:effectLst/>
                        </a:rPr>
                        <a:t>FR05</a:t>
                      </a:r>
                      <a:endParaRPr lang="en-US" sz="800">
                        <a:effectLst/>
                        <a:latin typeface="Arial" panose="020B0604020202020204" pitchFamily="34" charset="0"/>
                        <a:ea typeface="Calibri" panose="020F0502020204030204" pitchFamily="34" charset="0"/>
                        <a:cs typeface="Mangal"/>
                      </a:endParaRPr>
                    </a:p>
                  </a:txBody>
                  <a:tcPr marL="49888" marR="49888" marT="0" marB="0"/>
                </a:tc>
                <a:tc>
                  <a:txBody>
                    <a:bodyPr/>
                    <a:lstStyle/>
                    <a:p>
                      <a:pPr marL="0" marR="0" algn="just">
                        <a:lnSpc>
                          <a:spcPct val="150000"/>
                        </a:lnSpc>
                        <a:spcBef>
                          <a:spcPts val="0"/>
                        </a:spcBef>
                        <a:spcAft>
                          <a:spcPts val="0"/>
                        </a:spcAft>
                      </a:pPr>
                      <a:r>
                        <a:rPr lang="en-US" sz="800" dirty="0" smtClean="0">
                          <a:effectLst/>
                          <a:latin typeface="+mn-lt"/>
                          <a:ea typeface="+mn-ea"/>
                          <a:cs typeface="+mn-cs"/>
                        </a:rPr>
                        <a:t>Update</a:t>
                      </a:r>
                      <a:r>
                        <a:rPr lang="en-US" sz="800" baseline="0" dirty="0" smtClean="0">
                          <a:effectLst/>
                          <a:latin typeface="+mn-lt"/>
                          <a:ea typeface="+mn-ea"/>
                          <a:cs typeface="+mn-cs"/>
                        </a:rPr>
                        <a:t>, Edit, Delete</a:t>
                      </a:r>
                      <a:endParaRPr lang="en-US" sz="800" dirty="0">
                        <a:effectLst/>
                        <a:latin typeface="Arial" panose="020B0604020202020204" pitchFamily="34" charset="0"/>
                        <a:ea typeface="Calibri" panose="020F0502020204030204" pitchFamily="34" charset="0"/>
                        <a:cs typeface="Mangal"/>
                      </a:endParaRPr>
                    </a:p>
                  </a:txBody>
                  <a:tcPr marL="49888" marR="49888" marT="0" marB="0"/>
                </a:tc>
                <a:tc>
                  <a:txBody>
                    <a:bodyPr/>
                    <a:lstStyle/>
                    <a:p>
                      <a:pPr marL="0" marR="0" algn="just">
                        <a:lnSpc>
                          <a:spcPct val="150000"/>
                        </a:lnSpc>
                        <a:spcBef>
                          <a:spcPts val="0"/>
                        </a:spcBef>
                        <a:spcAft>
                          <a:spcPts val="0"/>
                        </a:spcAft>
                      </a:pPr>
                      <a:r>
                        <a:rPr lang="en-US" sz="800" dirty="0">
                          <a:effectLst/>
                        </a:rPr>
                        <a:t>Must Have</a:t>
                      </a:r>
                      <a:endParaRPr lang="en-US" sz="800" dirty="0">
                        <a:effectLst/>
                        <a:latin typeface="Arial" panose="020B0604020202020204" pitchFamily="34" charset="0"/>
                        <a:ea typeface="Calibri" panose="020F0502020204030204" pitchFamily="34" charset="0"/>
                        <a:cs typeface="Mangal"/>
                      </a:endParaRPr>
                    </a:p>
                  </a:txBody>
                  <a:tcPr marL="49888" marR="49888" marT="0" marB="0"/>
                </a:tc>
                <a:extLst>
                  <a:ext uri="{0D108BD9-81ED-4DB2-BD59-A6C34878D82A}">
                    <a16:rowId xmlns:a16="http://schemas.microsoft.com/office/drawing/2014/main" val="509393703"/>
                  </a:ext>
                </a:extLst>
              </a:tr>
              <a:tr h="250681">
                <a:tc>
                  <a:txBody>
                    <a:bodyPr/>
                    <a:lstStyle/>
                    <a:p>
                      <a:pPr marL="0" marR="0" algn="just">
                        <a:lnSpc>
                          <a:spcPct val="150000"/>
                        </a:lnSpc>
                        <a:spcBef>
                          <a:spcPts val="0"/>
                        </a:spcBef>
                        <a:spcAft>
                          <a:spcPts val="0"/>
                        </a:spcAft>
                      </a:pPr>
                      <a:r>
                        <a:rPr lang="en-US" sz="800" dirty="0" smtClean="0">
                          <a:effectLst/>
                        </a:rPr>
                        <a:t>FR6</a:t>
                      </a:r>
                      <a:endParaRPr lang="en-US" sz="800" dirty="0">
                        <a:effectLst/>
                        <a:latin typeface="Arial" panose="020B0604020202020204" pitchFamily="34" charset="0"/>
                        <a:ea typeface="Calibri" panose="020F0502020204030204" pitchFamily="34" charset="0"/>
                        <a:cs typeface="Mangal"/>
                      </a:endParaRPr>
                    </a:p>
                  </a:txBody>
                  <a:tcPr marL="49888" marR="49888" marT="0" marB="0"/>
                </a:tc>
                <a:tc>
                  <a:txBody>
                    <a:bodyPr/>
                    <a:lstStyle/>
                    <a:p>
                      <a:pPr marL="0" marR="0" algn="just">
                        <a:lnSpc>
                          <a:spcPct val="150000"/>
                        </a:lnSpc>
                        <a:spcBef>
                          <a:spcPts val="0"/>
                        </a:spcBef>
                        <a:spcAft>
                          <a:spcPts val="0"/>
                        </a:spcAft>
                      </a:pPr>
                      <a:r>
                        <a:rPr lang="en-US" sz="800" dirty="0" smtClean="0">
                          <a:effectLst/>
                          <a:latin typeface="+mn-lt"/>
                          <a:ea typeface="+mn-ea"/>
                          <a:cs typeface="+mn-cs"/>
                        </a:rPr>
                        <a:t>Purchase</a:t>
                      </a:r>
                      <a:r>
                        <a:rPr lang="en-US" sz="800" baseline="0" dirty="0" smtClean="0">
                          <a:effectLst/>
                          <a:latin typeface="+mn-lt"/>
                          <a:ea typeface="+mn-ea"/>
                          <a:cs typeface="+mn-cs"/>
                        </a:rPr>
                        <a:t> Invoice and sell</a:t>
                      </a:r>
                      <a:endParaRPr lang="en-US" sz="800" dirty="0">
                        <a:effectLst/>
                        <a:latin typeface="Arial" panose="020B0604020202020204" pitchFamily="34" charset="0"/>
                        <a:ea typeface="Calibri" panose="020F0502020204030204" pitchFamily="34" charset="0"/>
                        <a:cs typeface="Mangal"/>
                      </a:endParaRPr>
                    </a:p>
                  </a:txBody>
                  <a:tcPr marL="49888" marR="49888" marT="0" marB="0"/>
                </a:tc>
                <a:tc>
                  <a:txBody>
                    <a:bodyPr/>
                    <a:lstStyle/>
                    <a:p>
                      <a:pPr marL="0" marR="0" algn="just">
                        <a:lnSpc>
                          <a:spcPct val="150000"/>
                        </a:lnSpc>
                        <a:spcBef>
                          <a:spcPts val="0"/>
                        </a:spcBef>
                        <a:spcAft>
                          <a:spcPts val="0"/>
                        </a:spcAft>
                      </a:pPr>
                      <a:r>
                        <a:rPr lang="en-US" sz="800" dirty="0" smtClean="0">
                          <a:effectLst/>
                        </a:rPr>
                        <a:t>Should </a:t>
                      </a:r>
                      <a:r>
                        <a:rPr lang="en-US" sz="800" dirty="0">
                          <a:effectLst/>
                        </a:rPr>
                        <a:t>have</a:t>
                      </a:r>
                      <a:endParaRPr lang="en-US" sz="800" dirty="0">
                        <a:effectLst/>
                        <a:latin typeface="Arial" panose="020B0604020202020204" pitchFamily="34" charset="0"/>
                        <a:ea typeface="Calibri" panose="020F0502020204030204" pitchFamily="34" charset="0"/>
                        <a:cs typeface="Mangal"/>
                      </a:endParaRPr>
                    </a:p>
                  </a:txBody>
                  <a:tcPr marL="49888" marR="49888" marT="0" marB="0"/>
                </a:tc>
                <a:extLst>
                  <a:ext uri="{0D108BD9-81ED-4DB2-BD59-A6C34878D82A}">
                    <a16:rowId xmlns:a16="http://schemas.microsoft.com/office/drawing/2014/main" val="732152401"/>
                  </a:ext>
                </a:extLst>
              </a:tr>
              <a:tr h="250681">
                <a:tc>
                  <a:txBody>
                    <a:bodyPr/>
                    <a:lstStyle/>
                    <a:p>
                      <a:pPr marL="0" marR="0" algn="just">
                        <a:lnSpc>
                          <a:spcPct val="150000"/>
                        </a:lnSpc>
                        <a:spcBef>
                          <a:spcPts val="0"/>
                        </a:spcBef>
                        <a:spcAft>
                          <a:spcPts val="0"/>
                        </a:spcAft>
                      </a:pPr>
                      <a:r>
                        <a:rPr lang="en-US" sz="800" dirty="0" smtClean="0">
                          <a:effectLst/>
                        </a:rPr>
                        <a:t>FR7</a:t>
                      </a:r>
                      <a:endParaRPr lang="en-US" sz="800" dirty="0">
                        <a:effectLst/>
                        <a:latin typeface="Arial" panose="020B0604020202020204" pitchFamily="34" charset="0"/>
                        <a:ea typeface="Calibri" panose="020F0502020204030204" pitchFamily="34" charset="0"/>
                        <a:cs typeface="Mangal"/>
                      </a:endParaRPr>
                    </a:p>
                  </a:txBody>
                  <a:tcPr marL="49888" marR="49888" marT="0" marB="0"/>
                </a:tc>
                <a:tc>
                  <a:txBody>
                    <a:bodyPr/>
                    <a:lstStyle/>
                    <a:p>
                      <a:pPr marL="0" marR="0" algn="just">
                        <a:lnSpc>
                          <a:spcPct val="150000"/>
                        </a:lnSpc>
                        <a:spcBef>
                          <a:spcPts val="0"/>
                        </a:spcBef>
                        <a:spcAft>
                          <a:spcPts val="0"/>
                        </a:spcAft>
                      </a:pPr>
                      <a:r>
                        <a:rPr lang="en-US" sz="800" dirty="0" smtClean="0">
                          <a:effectLst/>
                          <a:latin typeface="+mn-lt"/>
                          <a:ea typeface="+mn-ea"/>
                          <a:cs typeface="+mn-cs"/>
                        </a:rPr>
                        <a:t>Calculator</a:t>
                      </a:r>
                      <a:endParaRPr lang="en-US" sz="800" dirty="0">
                        <a:effectLst/>
                        <a:latin typeface="Arial" panose="020B0604020202020204" pitchFamily="34" charset="0"/>
                        <a:ea typeface="Calibri" panose="020F0502020204030204" pitchFamily="34" charset="0"/>
                        <a:cs typeface="Mangal"/>
                      </a:endParaRPr>
                    </a:p>
                  </a:txBody>
                  <a:tcPr marL="49888" marR="49888" marT="0" marB="0"/>
                </a:tc>
                <a:tc>
                  <a:txBody>
                    <a:bodyPr/>
                    <a:lstStyle/>
                    <a:p>
                      <a:pPr marL="0" marR="0" algn="just">
                        <a:lnSpc>
                          <a:spcPct val="150000"/>
                        </a:lnSpc>
                        <a:spcBef>
                          <a:spcPts val="0"/>
                        </a:spcBef>
                        <a:spcAft>
                          <a:spcPts val="0"/>
                        </a:spcAft>
                      </a:pPr>
                      <a:r>
                        <a:rPr lang="en-US" sz="800" dirty="0" smtClean="0">
                          <a:effectLst/>
                        </a:rPr>
                        <a:t>Could</a:t>
                      </a:r>
                      <a:r>
                        <a:rPr lang="en-US" sz="800" baseline="0" dirty="0" smtClean="0">
                          <a:effectLst/>
                        </a:rPr>
                        <a:t> </a:t>
                      </a:r>
                      <a:r>
                        <a:rPr lang="en-US" sz="800" dirty="0" smtClean="0">
                          <a:effectLst/>
                        </a:rPr>
                        <a:t>Have</a:t>
                      </a:r>
                      <a:endParaRPr lang="en-US" sz="800" dirty="0">
                        <a:effectLst/>
                        <a:latin typeface="Arial" panose="020B0604020202020204" pitchFamily="34" charset="0"/>
                        <a:ea typeface="Calibri" panose="020F0502020204030204" pitchFamily="34" charset="0"/>
                        <a:cs typeface="Mangal"/>
                      </a:endParaRPr>
                    </a:p>
                  </a:txBody>
                  <a:tcPr marL="49888" marR="49888" marT="0" marB="0"/>
                </a:tc>
                <a:extLst>
                  <a:ext uri="{0D108BD9-81ED-4DB2-BD59-A6C34878D82A}">
                    <a16:rowId xmlns:a16="http://schemas.microsoft.com/office/drawing/2014/main" val="4285543312"/>
                  </a:ext>
                </a:extLst>
              </a:tr>
              <a:tr h="250681">
                <a:tc>
                  <a:txBody>
                    <a:bodyPr/>
                    <a:lstStyle/>
                    <a:p>
                      <a:pPr marL="0" marR="0" algn="just">
                        <a:lnSpc>
                          <a:spcPct val="150000"/>
                        </a:lnSpc>
                        <a:spcBef>
                          <a:spcPts val="0"/>
                        </a:spcBef>
                        <a:spcAft>
                          <a:spcPts val="0"/>
                        </a:spcAft>
                      </a:pPr>
                      <a:r>
                        <a:rPr lang="en-US" sz="800" dirty="0" smtClean="0">
                          <a:effectLst/>
                          <a:latin typeface="Arial" panose="020B0604020202020204" pitchFamily="34" charset="0"/>
                          <a:ea typeface="Calibri" panose="020F0502020204030204" pitchFamily="34" charset="0"/>
                          <a:cs typeface="Mangal"/>
                        </a:rPr>
                        <a:t>FR8</a:t>
                      </a:r>
                      <a:endParaRPr lang="en-US" sz="800" dirty="0">
                        <a:effectLst/>
                        <a:latin typeface="Arial" panose="020B0604020202020204" pitchFamily="34" charset="0"/>
                        <a:ea typeface="Calibri" panose="020F0502020204030204" pitchFamily="34" charset="0"/>
                        <a:cs typeface="Mangal"/>
                      </a:endParaRPr>
                    </a:p>
                  </a:txBody>
                  <a:tcPr marL="49888" marR="49888" marT="0" marB="0"/>
                </a:tc>
                <a:tc>
                  <a:txBody>
                    <a:bodyPr/>
                    <a:lstStyle/>
                    <a:p>
                      <a:pPr marL="0" marR="0" algn="just">
                        <a:lnSpc>
                          <a:spcPct val="150000"/>
                        </a:lnSpc>
                        <a:spcBef>
                          <a:spcPts val="0"/>
                        </a:spcBef>
                        <a:spcAft>
                          <a:spcPts val="0"/>
                        </a:spcAft>
                      </a:pPr>
                      <a:r>
                        <a:rPr lang="en-US" sz="800" dirty="0" smtClean="0">
                          <a:effectLst/>
                          <a:latin typeface="Arial" panose="020B0604020202020204" pitchFamily="34" charset="0"/>
                          <a:ea typeface="Calibri" panose="020F0502020204030204" pitchFamily="34" charset="0"/>
                          <a:cs typeface="Mangal"/>
                        </a:rPr>
                        <a:t>Database Connector</a:t>
                      </a:r>
                      <a:endParaRPr lang="en-US" sz="800" dirty="0">
                        <a:effectLst/>
                        <a:latin typeface="Arial" panose="020B0604020202020204" pitchFamily="34" charset="0"/>
                        <a:ea typeface="Calibri" panose="020F0502020204030204" pitchFamily="34" charset="0"/>
                        <a:cs typeface="Mangal"/>
                      </a:endParaRPr>
                    </a:p>
                  </a:txBody>
                  <a:tcPr marL="49888" marR="49888" marT="0" marB="0"/>
                </a:tc>
                <a:tc>
                  <a:txBody>
                    <a:bodyPr/>
                    <a:lstStyle/>
                    <a:p>
                      <a:pPr marL="0" marR="0" algn="just">
                        <a:lnSpc>
                          <a:spcPct val="150000"/>
                        </a:lnSpc>
                        <a:spcBef>
                          <a:spcPts val="0"/>
                        </a:spcBef>
                        <a:spcAft>
                          <a:spcPts val="0"/>
                        </a:spcAft>
                      </a:pPr>
                      <a:r>
                        <a:rPr lang="en-US" sz="800" dirty="0" smtClean="0">
                          <a:effectLst/>
                          <a:latin typeface="Arial" panose="020B0604020202020204" pitchFamily="34" charset="0"/>
                          <a:ea typeface="Calibri" panose="020F0502020204030204" pitchFamily="34" charset="0"/>
                          <a:cs typeface="Mangal"/>
                        </a:rPr>
                        <a:t>Should have</a:t>
                      </a:r>
                      <a:endParaRPr lang="en-US" sz="800" dirty="0">
                        <a:effectLst/>
                        <a:latin typeface="Arial" panose="020B0604020202020204" pitchFamily="34" charset="0"/>
                        <a:ea typeface="Calibri" panose="020F0502020204030204" pitchFamily="34" charset="0"/>
                        <a:cs typeface="Mangal"/>
                      </a:endParaRPr>
                    </a:p>
                  </a:txBody>
                  <a:tcPr marL="49888" marR="49888" marT="0" marB="0"/>
                </a:tc>
                <a:extLst>
                  <a:ext uri="{0D108BD9-81ED-4DB2-BD59-A6C34878D82A}">
                    <a16:rowId xmlns:a16="http://schemas.microsoft.com/office/drawing/2014/main" val="2870820005"/>
                  </a:ext>
                </a:extLst>
              </a:tr>
              <a:tr h="250681">
                <a:tc gridSpan="3">
                  <a:txBody>
                    <a:bodyPr/>
                    <a:lstStyle/>
                    <a:p>
                      <a:pPr marL="0" marR="0" algn="ctr">
                        <a:lnSpc>
                          <a:spcPct val="150000"/>
                        </a:lnSpc>
                        <a:spcBef>
                          <a:spcPts val="0"/>
                        </a:spcBef>
                        <a:spcAft>
                          <a:spcPts val="0"/>
                        </a:spcAft>
                      </a:pPr>
                      <a:r>
                        <a:rPr lang="en-US" sz="800">
                          <a:effectLst/>
                        </a:rPr>
                        <a:t>Non Functional requirement</a:t>
                      </a:r>
                      <a:endParaRPr lang="en-US" sz="800">
                        <a:effectLst/>
                        <a:latin typeface="Arial" panose="020B0604020202020204" pitchFamily="34" charset="0"/>
                        <a:ea typeface="Calibri" panose="020F0502020204030204" pitchFamily="34" charset="0"/>
                        <a:cs typeface="Mangal"/>
                      </a:endParaRPr>
                    </a:p>
                  </a:txBody>
                  <a:tcPr marL="49888" marR="4988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9089811"/>
                  </a:ext>
                </a:extLst>
              </a:tr>
              <a:tr h="250681">
                <a:tc>
                  <a:txBody>
                    <a:bodyPr/>
                    <a:lstStyle/>
                    <a:p>
                      <a:pPr marL="0" marR="0" algn="just">
                        <a:lnSpc>
                          <a:spcPct val="150000"/>
                        </a:lnSpc>
                        <a:spcBef>
                          <a:spcPts val="0"/>
                        </a:spcBef>
                        <a:spcAft>
                          <a:spcPts val="0"/>
                        </a:spcAft>
                      </a:pPr>
                      <a:r>
                        <a:rPr lang="en-US" sz="800" dirty="0" smtClean="0">
                          <a:effectLst/>
                        </a:rPr>
                        <a:t>FR9</a:t>
                      </a:r>
                      <a:endParaRPr lang="en-US" sz="800" dirty="0">
                        <a:effectLst/>
                        <a:latin typeface="Arial" panose="020B0604020202020204" pitchFamily="34" charset="0"/>
                        <a:ea typeface="Calibri" panose="020F0502020204030204" pitchFamily="34" charset="0"/>
                        <a:cs typeface="Mangal"/>
                      </a:endParaRPr>
                    </a:p>
                  </a:txBody>
                  <a:tcPr marL="49888" marR="49888" marT="0" marB="0"/>
                </a:tc>
                <a:tc>
                  <a:txBody>
                    <a:bodyPr/>
                    <a:lstStyle/>
                    <a:p>
                      <a:pPr marL="0" marR="0" algn="just">
                        <a:lnSpc>
                          <a:spcPct val="150000"/>
                        </a:lnSpc>
                        <a:spcBef>
                          <a:spcPts val="0"/>
                        </a:spcBef>
                        <a:spcAft>
                          <a:spcPts val="0"/>
                        </a:spcAft>
                      </a:pPr>
                      <a:r>
                        <a:rPr lang="en-US" sz="800" dirty="0">
                          <a:effectLst/>
                        </a:rPr>
                        <a:t>Performance</a:t>
                      </a:r>
                      <a:endParaRPr lang="en-US" sz="800" dirty="0">
                        <a:effectLst/>
                        <a:latin typeface="Arial" panose="020B0604020202020204" pitchFamily="34" charset="0"/>
                        <a:ea typeface="Calibri" panose="020F0502020204030204" pitchFamily="34" charset="0"/>
                        <a:cs typeface="Mangal"/>
                      </a:endParaRPr>
                    </a:p>
                  </a:txBody>
                  <a:tcPr marL="49888" marR="49888" marT="0" marB="0"/>
                </a:tc>
                <a:tc>
                  <a:txBody>
                    <a:bodyPr/>
                    <a:lstStyle/>
                    <a:p>
                      <a:pPr marL="0" marR="0" algn="just">
                        <a:lnSpc>
                          <a:spcPct val="150000"/>
                        </a:lnSpc>
                        <a:spcBef>
                          <a:spcPts val="0"/>
                        </a:spcBef>
                        <a:spcAft>
                          <a:spcPts val="0"/>
                        </a:spcAft>
                      </a:pPr>
                      <a:r>
                        <a:rPr lang="en-US" sz="800">
                          <a:effectLst/>
                        </a:rPr>
                        <a:t>Should Have</a:t>
                      </a:r>
                      <a:endParaRPr lang="en-US" sz="800">
                        <a:effectLst/>
                        <a:latin typeface="Arial" panose="020B0604020202020204" pitchFamily="34" charset="0"/>
                        <a:ea typeface="Calibri" panose="020F0502020204030204" pitchFamily="34" charset="0"/>
                        <a:cs typeface="Mangal"/>
                      </a:endParaRPr>
                    </a:p>
                  </a:txBody>
                  <a:tcPr marL="49888" marR="49888" marT="0" marB="0"/>
                </a:tc>
                <a:extLst>
                  <a:ext uri="{0D108BD9-81ED-4DB2-BD59-A6C34878D82A}">
                    <a16:rowId xmlns:a16="http://schemas.microsoft.com/office/drawing/2014/main" val="2279442860"/>
                  </a:ext>
                </a:extLst>
              </a:tr>
              <a:tr h="250681">
                <a:tc>
                  <a:txBody>
                    <a:bodyPr/>
                    <a:lstStyle/>
                    <a:p>
                      <a:pPr marL="0" marR="0" algn="just">
                        <a:lnSpc>
                          <a:spcPct val="150000"/>
                        </a:lnSpc>
                        <a:spcBef>
                          <a:spcPts val="0"/>
                        </a:spcBef>
                        <a:spcAft>
                          <a:spcPts val="0"/>
                        </a:spcAft>
                      </a:pPr>
                      <a:r>
                        <a:rPr lang="en-US" sz="800" dirty="0" smtClean="0">
                          <a:effectLst/>
                        </a:rPr>
                        <a:t>FR10</a:t>
                      </a:r>
                      <a:endParaRPr lang="en-US" sz="800" dirty="0">
                        <a:effectLst/>
                        <a:latin typeface="Arial" panose="020B0604020202020204" pitchFamily="34" charset="0"/>
                        <a:ea typeface="Calibri" panose="020F0502020204030204" pitchFamily="34" charset="0"/>
                        <a:cs typeface="Mangal"/>
                      </a:endParaRPr>
                    </a:p>
                  </a:txBody>
                  <a:tcPr marL="49888" marR="49888" marT="0" marB="0"/>
                </a:tc>
                <a:tc>
                  <a:txBody>
                    <a:bodyPr/>
                    <a:lstStyle/>
                    <a:p>
                      <a:pPr marL="0" marR="0" algn="just">
                        <a:lnSpc>
                          <a:spcPct val="150000"/>
                        </a:lnSpc>
                        <a:spcBef>
                          <a:spcPts val="0"/>
                        </a:spcBef>
                        <a:spcAft>
                          <a:spcPts val="0"/>
                        </a:spcAft>
                      </a:pPr>
                      <a:r>
                        <a:rPr lang="en-US" sz="800">
                          <a:effectLst/>
                        </a:rPr>
                        <a:t>Supportability</a:t>
                      </a:r>
                      <a:endParaRPr lang="en-US" sz="800">
                        <a:effectLst/>
                        <a:latin typeface="Arial" panose="020B0604020202020204" pitchFamily="34" charset="0"/>
                        <a:ea typeface="Calibri" panose="020F0502020204030204" pitchFamily="34" charset="0"/>
                        <a:cs typeface="Mangal"/>
                      </a:endParaRPr>
                    </a:p>
                  </a:txBody>
                  <a:tcPr marL="49888" marR="49888" marT="0" marB="0"/>
                </a:tc>
                <a:tc>
                  <a:txBody>
                    <a:bodyPr/>
                    <a:lstStyle/>
                    <a:p>
                      <a:pPr marL="0" marR="0" algn="just">
                        <a:lnSpc>
                          <a:spcPct val="150000"/>
                        </a:lnSpc>
                        <a:spcBef>
                          <a:spcPts val="0"/>
                        </a:spcBef>
                        <a:spcAft>
                          <a:spcPts val="0"/>
                        </a:spcAft>
                      </a:pPr>
                      <a:r>
                        <a:rPr lang="en-US" sz="800">
                          <a:effectLst/>
                        </a:rPr>
                        <a:t>Could Have</a:t>
                      </a:r>
                      <a:endParaRPr lang="en-US" sz="800">
                        <a:effectLst/>
                        <a:latin typeface="Arial" panose="020B0604020202020204" pitchFamily="34" charset="0"/>
                        <a:ea typeface="Calibri" panose="020F0502020204030204" pitchFamily="34" charset="0"/>
                        <a:cs typeface="Mangal"/>
                      </a:endParaRPr>
                    </a:p>
                  </a:txBody>
                  <a:tcPr marL="49888" marR="49888" marT="0" marB="0"/>
                </a:tc>
                <a:extLst>
                  <a:ext uri="{0D108BD9-81ED-4DB2-BD59-A6C34878D82A}">
                    <a16:rowId xmlns:a16="http://schemas.microsoft.com/office/drawing/2014/main" val="351404326"/>
                  </a:ext>
                </a:extLst>
              </a:tr>
              <a:tr h="250681">
                <a:tc>
                  <a:txBody>
                    <a:bodyPr/>
                    <a:lstStyle/>
                    <a:p>
                      <a:pPr marL="0" marR="0" algn="just">
                        <a:lnSpc>
                          <a:spcPct val="150000"/>
                        </a:lnSpc>
                        <a:spcBef>
                          <a:spcPts val="0"/>
                        </a:spcBef>
                        <a:spcAft>
                          <a:spcPts val="0"/>
                        </a:spcAft>
                      </a:pPr>
                      <a:r>
                        <a:rPr lang="en-US" sz="800" dirty="0" smtClean="0">
                          <a:effectLst/>
                        </a:rPr>
                        <a:t>FR11</a:t>
                      </a:r>
                      <a:endParaRPr lang="en-US" sz="800" dirty="0">
                        <a:effectLst/>
                        <a:latin typeface="Arial" panose="020B0604020202020204" pitchFamily="34" charset="0"/>
                        <a:ea typeface="Calibri" panose="020F0502020204030204" pitchFamily="34" charset="0"/>
                        <a:cs typeface="Mangal"/>
                      </a:endParaRPr>
                    </a:p>
                  </a:txBody>
                  <a:tcPr marL="49888" marR="49888" marT="0" marB="0"/>
                </a:tc>
                <a:tc>
                  <a:txBody>
                    <a:bodyPr/>
                    <a:lstStyle/>
                    <a:p>
                      <a:pPr marL="0" marR="0" algn="just">
                        <a:lnSpc>
                          <a:spcPct val="150000"/>
                        </a:lnSpc>
                        <a:spcBef>
                          <a:spcPts val="0"/>
                        </a:spcBef>
                        <a:spcAft>
                          <a:spcPts val="0"/>
                        </a:spcAft>
                      </a:pPr>
                      <a:r>
                        <a:rPr lang="en-US" sz="800">
                          <a:effectLst/>
                        </a:rPr>
                        <a:t>Security</a:t>
                      </a:r>
                      <a:endParaRPr lang="en-US" sz="800">
                        <a:effectLst/>
                        <a:latin typeface="Arial" panose="020B0604020202020204" pitchFamily="34" charset="0"/>
                        <a:ea typeface="Calibri" panose="020F0502020204030204" pitchFamily="34" charset="0"/>
                        <a:cs typeface="Mangal"/>
                      </a:endParaRPr>
                    </a:p>
                  </a:txBody>
                  <a:tcPr marL="49888" marR="49888" marT="0" marB="0"/>
                </a:tc>
                <a:tc>
                  <a:txBody>
                    <a:bodyPr/>
                    <a:lstStyle/>
                    <a:p>
                      <a:pPr marL="0" marR="0" algn="just">
                        <a:lnSpc>
                          <a:spcPct val="150000"/>
                        </a:lnSpc>
                        <a:spcBef>
                          <a:spcPts val="0"/>
                        </a:spcBef>
                        <a:spcAft>
                          <a:spcPts val="0"/>
                        </a:spcAft>
                      </a:pPr>
                      <a:r>
                        <a:rPr lang="en-US" sz="800" dirty="0">
                          <a:effectLst/>
                        </a:rPr>
                        <a:t>Must Have</a:t>
                      </a:r>
                      <a:endParaRPr lang="en-US" sz="800" dirty="0">
                        <a:effectLst/>
                        <a:latin typeface="Arial" panose="020B0604020202020204" pitchFamily="34" charset="0"/>
                        <a:ea typeface="Calibri" panose="020F0502020204030204" pitchFamily="34" charset="0"/>
                        <a:cs typeface="Mangal"/>
                      </a:endParaRPr>
                    </a:p>
                  </a:txBody>
                  <a:tcPr marL="49888" marR="49888" marT="0" marB="0"/>
                </a:tc>
                <a:extLst>
                  <a:ext uri="{0D108BD9-81ED-4DB2-BD59-A6C34878D82A}">
                    <a16:rowId xmlns:a16="http://schemas.microsoft.com/office/drawing/2014/main" val="2884203777"/>
                  </a:ext>
                </a:extLst>
              </a:tr>
              <a:tr h="250681">
                <a:tc>
                  <a:txBody>
                    <a:bodyPr/>
                    <a:lstStyle/>
                    <a:p>
                      <a:pPr marL="0" marR="0" algn="just">
                        <a:lnSpc>
                          <a:spcPct val="150000"/>
                        </a:lnSpc>
                        <a:spcBef>
                          <a:spcPts val="0"/>
                        </a:spcBef>
                        <a:spcAft>
                          <a:spcPts val="0"/>
                        </a:spcAft>
                      </a:pPr>
                      <a:r>
                        <a:rPr lang="en-US" sz="800" dirty="0" smtClean="0">
                          <a:effectLst/>
                        </a:rPr>
                        <a:t>FR12</a:t>
                      </a:r>
                      <a:endParaRPr lang="en-US" sz="800" dirty="0">
                        <a:effectLst/>
                        <a:latin typeface="Arial" panose="020B0604020202020204" pitchFamily="34" charset="0"/>
                        <a:ea typeface="Calibri" panose="020F0502020204030204" pitchFamily="34" charset="0"/>
                        <a:cs typeface="Mangal"/>
                      </a:endParaRPr>
                    </a:p>
                  </a:txBody>
                  <a:tcPr marL="49888" marR="49888" marT="0" marB="0"/>
                </a:tc>
                <a:tc>
                  <a:txBody>
                    <a:bodyPr/>
                    <a:lstStyle/>
                    <a:p>
                      <a:pPr marL="0" marR="0" algn="just">
                        <a:lnSpc>
                          <a:spcPct val="150000"/>
                        </a:lnSpc>
                        <a:spcBef>
                          <a:spcPts val="0"/>
                        </a:spcBef>
                        <a:spcAft>
                          <a:spcPts val="0"/>
                        </a:spcAft>
                      </a:pPr>
                      <a:r>
                        <a:rPr lang="en-US" sz="800">
                          <a:effectLst/>
                        </a:rPr>
                        <a:t>Maintainability</a:t>
                      </a:r>
                      <a:endParaRPr lang="en-US" sz="800">
                        <a:effectLst/>
                        <a:latin typeface="Arial" panose="020B0604020202020204" pitchFamily="34" charset="0"/>
                        <a:ea typeface="Calibri" panose="020F0502020204030204" pitchFamily="34" charset="0"/>
                        <a:cs typeface="Mangal"/>
                      </a:endParaRPr>
                    </a:p>
                  </a:txBody>
                  <a:tcPr marL="49888" marR="49888" marT="0" marB="0"/>
                </a:tc>
                <a:tc>
                  <a:txBody>
                    <a:bodyPr/>
                    <a:lstStyle/>
                    <a:p>
                      <a:pPr marL="0" marR="0" algn="just">
                        <a:lnSpc>
                          <a:spcPct val="150000"/>
                        </a:lnSpc>
                        <a:spcBef>
                          <a:spcPts val="0"/>
                        </a:spcBef>
                        <a:spcAft>
                          <a:spcPts val="0"/>
                        </a:spcAft>
                      </a:pPr>
                      <a:r>
                        <a:rPr lang="en-US" sz="800">
                          <a:effectLst/>
                        </a:rPr>
                        <a:t>Should have</a:t>
                      </a:r>
                      <a:endParaRPr lang="en-US" sz="800">
                        <a:effectLst/>
                        <a:latin typeface="Arial" panose="020B0604020202020204" pitchFamily="34" charset="0"/>
                        <a:ea typeface="Calibri" panose="020F0502020204030204" pitchFamily="34" charset="0"/>
                        <a:cs typeface="Mangal"/>
                      </a:endParaRPr>
                    </a:p>
                  </a:txBody>
                  <a:tcPr marL="49888" marR="49888" marT="0" marB="0"/>
                </a:tc>
                <a:extLst>
                  <a:ext uri="{0D108BD9-81ED-4DB2-BD59-A6C34878D82A}">
                    <a16:rowId xmlns:a16="http://schemas.microsoft.com/office/drawing/2014/main" val="123958597"/>
                  </a:ext>
                </a:extLst>
              </a:tr>
              <a:tr h="250681">
                <a:tc>
                  <a:txBody>
                    <a:bodyPr/>
                    <a:lstStyle/>
                    <a:p>
                      <a:pPr marL="0" marR="0" algn="just">
                        <a:lnSpc>
                          <a:spcPct val="150000"/>
                        </a:lnSpc>
                        <a:spcBef>
                          <a:spcPts val="0"/>
                        </a:spcBef>
                        <a:spcAft>
                          <a:spcPts val="0"/>
                        </a:spcAft>
                      </a:pPr>
                      <a:r>
                        <a:rPr lang="en-US" sz="800" dirty="0" smtClean="0">
                          <a:effectLst/>
                        </a:rPr>
                        <a:t>FR13</a:t>
                      </a:r>
                      <a:endParaRPr lang="en-US" sz="800" dirty="0">
                        <a:effectLst/>
                        <a:latin typeface="Arial" panose="020B0604020202020204" pitchFamily="34" charset="0"/>
                        <a:ea typeface="Calibri" panose="020F0502020204030204" pitchFamily="34" charset="0"/>
                        <a:cs typeface="Mangal"/>
                      </a:endParaRPr>
                    </a:p>
                  </a:txBody>
                  <a:tcPr marL="49888" marR="49888" marT="0" marB="0"/>
                </a:tc>
                <a:tc>
                  <a:txBody>
                    <a:bodyPr/>
                    <a:lstStyle/>
                    <a:p>
                      <a:pPr marL="0" marR="0" algn="just">
                        <a:lnSpc>
                          <a:spcPct val="150000"/>
                        </a:lnSpc>
                        <a:spcBef>
                          <a:spcPts val="0"/>
                        </a:spcBef>
                        <a:spcAft>
                          <a:spcPts val="0"/>
                        </a:spcAft>
                      </a:pPr>
                      <a:r>
                        <a:rPr lang="en-US" sz="800">
                          <a:effectLst/>
                        </a:rPr>
                        <a:t>Usability</a:t>
                      </a:r>
                      <a:endParaRPr lang="en-US" sz="800">
                        <a:effectLst/>
                        <a:latin typeface="Arial" panose="020B0604020202020204" pitchFamily="34" charset="0"/>
                        <a:ea typeface="Calibri" panose="020F0502020204030204" pitchFamily="34" charset="0"/>
                        <a:cs typeface="Mangal"/>
                      </a:endParaRPr>
                    </a:p>
                  </a:txBody>
                  <a:tcPr marL="49888" marR="49888" marT="0" marB="0"/>
                </a:tc>
                <a:tc>
                  <a:txBody>
                    <a:bodyPr/>
                    <a:lstStyle/>
                    <a:p>
                      <a:pPr marL="0" marR="0" algn="just">
                        <a:lnSpc>
                          <a:spcPct val="150000"/>
                        </a:lnSpc>
                        <a:spcBef>
                          <a:spcPts val="0"/>
                        </a:spcBef>
                        <a:spcAft>
                          <a:spcPts val="0"/>
                        </a:spcAft>
                      </a:pPr>
                      <a:r>
                        <a:rPr lang="en-US" sz="800" dirty="0">
                          <a:effectLst/>
                        </a:rPr>
                        <a:t>Could Have</a:t>
                      </a:r>
                      <a:endParaRPr lang="en-US" sz="800" dirty="0">
                        <a:effectLst/>
                        <a:latin typeface="Arial" panose="020B0604020202020204" pitchFamily="34" charset="0"/>
                        <a:ea typeface="Calibri" panose="020F0502020204030204" pitchFamily="34" charset="0"/>
                        <a:cs typeface="Mangal"/>
                      </a:endParaRPr>
                    </a:p>
                  </a:txBody>
                  <a:tcPr marL="49888" marR="49888" marT="0" marB="0"/>
                </a:tc>
                <a:extLst>
                  <a:ext uri="{0D108BD9-81ED-4DB2-BD59-A6C34878D82A}">
                    <a16:rowId xmlns:a16="http://schemas.microsoft.com/office/drawing/2014/main" val="1918248756"/>
                  </a:ext>
                </a:extLst>
              </a:tr>
            </a:tbl>
          </a:graphicData>
        </a:graphic>
      </p:graphicFrame>
    </p:spTree>
    <p:extLst>
      <p:ext uri="{BB962C8B-B14F-4D97-AF65-F5344CB8AC3E}">
        <p14:creationId xmlns:p14="http://schemas.microsoft.com/office/powerpoint/2010/main" val="27726926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287" y="1436914"/>
            <a:ext cx="5429794" cy="757646"/>
          </a:xfrm>
        </p:spPr>
        <p:txBody>
          <a:bodyPr>
            <a:normAutofit fontScale="90000"/>
          </a:bodyPr>
          <a:lstStyle/>
          <a:p>
            <a:r>
              <a:rPr lang="en-US" dirty="0" smtClean="0">
                <a:latin typeface="Algerian" panose="04020705040A02060702" pitchFamily="82" charset="0"/>
              </a:rPr>
              <a:t>System Architecture</a:t>
            </a:r>
            <a:endParaRPr lang="en-US"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marL="0" indent="0">
              <a:buNone/>
            </a:pPr>
            <a:r>
              <a:rPr lang="en-US" sz="1800" dirty="0">
                <a:latin typeface="Arial" panose="020B0604020202020204" pitchFamily="34" charset="0"/>
                <a:cs typeface="Arial" panose="020B0604020202020204" pitchFamily="34" charset="0"/>
              </a:rPr>
              <a:t>Inventory Management system use 3-tier architecture that have three layer which are Presentation layer, Application layer and database server. Presentation layer contain the PC, Tablet, Mobile, etc. and Application Layer that deals with the server</a:t>
            </a:r>
            <a:r>
              <a:rPr lang="en-US" sz="1800" dirty="0" smtClean="0">
                <a:latin typeface="Arial" panose="020B0604020202020204" pitchFamily="34" charset="0"/>
                <a:cs typeface="Arial" panose="020B0604020202020204" pitchFamily="34" charset="0"/>
              </a:rPr>
              <a:t>.</a:t>
            </a:r>
          </a:p>
          <a:p>
            <a:pPr marL="0" indent="0">
              <a:buNone/>
            </a:pPr>
            <a:r>
              <a:rPr lang="en-US" sz="1800" dirty="0">
                <a:latin typeface="Arial" panose="020B0604020202020204" pitchFamily="34" charset="0"/>
                <a:cs typeface="Arial" panose="020B0604020202020204" pitchFamily="34" charset="0"/>
              </a:rPr>
              <a:t>The three-tier architecture have following goals:</a:t>
            </a:r>
          </a:p>
          <a:p>
            <a:pPr marL="0" indent="0">
              <a:buNone/>
            </a:pPr>
            <a:r>
              <a:rPr lang="en-US" sz="1800" dirty="0" smtClean="0">
                <a:latin typeface="Arial" panose="020B0604020202020204" pitchFamily="34" charset="0"/>
                <a:cs typeface="Arial" panose="020B0604020202020204" pitchFamily="34" charset="0"/>
              </a:rPr>
              <a:t>•  The </a:t>
            </a:r>
            <a:r>
              <a:rPr lang="en-US" sz="1800" dirty="0">
                <a:latin typeface="Arial" panose="020B0604020202020204" pitchFamily="34" charset="0"/>
                <a:cs typeface="Arial" panose="020B0604020202020204" pitchFamily="34" charset="0"/>
              </a:rPr>
              <a:t>user application and the physical database are separated by the three-tier architecture.</a:t>
            </a:r>
          </a:p>
          <a:p>
            <a:pPr marL="0" indent="0">
              <a:buNone/>
            </a:pPr>
            <a:r>
              <a:rPr lang="en-US" sz="1800" dirty="0" smtClean="0">
                <a:latin typeface="Arial" panose="020B0604020202020204" pitchFamily="34" charset="0"/>
                <a:cs typeface="Arial" panose="020B0604020202020204" pitchFamily="34" charset="0"/>
              </a:rPr>
              <a:t>•   It </a:t>
            </a:r>
            <a:r>
              <a:rPr lang="en-US" sz="1800" dirty="0">
                <a:latin typeface="Arial" panose="020B0604020202020204" pitchFamily="34" charset="0"/>
                <a:cs typeface="Arial" panose="020B0604020202020204" pitchFamily="34" charset="0"/>
              </a:rPr>
              <a:t>helps to support DBMS characteristics.</a:t>
            </a:r>
          </a:p>
          <a:p>
            <a:pPr marL="0" indent="0">
              <a:buNone/>
            </a:pPr>
            <a:r>
              <a:rPr lang="en-US" sz="1800" dirty="0" smtClean="0">
                <a:latin typeface="Arial" panose="020B0604020202020204" pitchFamily="34" charset="0"/>
                <a:cs typeface="Arial" panose="020B0604020202020204" pitchFamily="34" charset="0"/>
              </a:rPr>
              <a:t>•   Program-data </a:t>
            </a:r>
            <a:r>
              <a:rPr lang="en-US" sz="1800" dirty="0">
                <a:latin typeface="Arial" panose="020B0604020202020204" pitchFamily="34" charset="0"/>
                <a:cs typeface="Arial" panose="020B0604020202020204" pitchFamily="34" charset="0"/>
              </a:rPr>
              <a:t>independence.</a:t>
            </a:r>
          </a:p>
          <a:p>
            <a:pPr marL="0" indent="0">
              <a:buNone/>
            </a:pPr>
            <a:r>
              <a:rPr lang="en-US" sz="1800" dirty="0" smtClean="0">
                <a:latin typeface="Arial" panose="020B0604020202020204" pitchFamily="34" charset="0"/>
                <a:cs typeface="Arial" panose="020B0604020202020204" pitchFamily="34" charset="0"/>
              </a:rPr>
              <a:t>•   It </a:t>
            </a:r>
            <a:r>
              <a:rPr lang="en-US" sz="1800" dirty="0">
                <a:latin typeface="Arial" panose="020B0604020202020204" pitchFamily="34" charset="0"/>
                <a:cs typeface="Arial" panose="020B0604020202020204" pitchFamily="34" charset="0"/>
              </a:rPr>
              <a:t>helps to support the multiple data of the system.</a:t>
            </a:r>
          </a:p>
          <a:p>
            <a:pPr marL="0"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85383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8024" y="1776550"/>
            <a:ext cx="4852851" cy="496387"/>
          </a:xfrm>
        </p:spPr>
        <p:txBody>
          <a:bodyPr>
            <a:normAutofit/>
          </a:bodyPr>
          <a:lstStyle/>
          <a:p>
            <a:pPr marL="0" indent="0">
              <a:buNone/>
            </a:pPr>
            <a:r>
              <a:rPr lang="en-US" b="1" dirty="0" smtClean="0">
                <a:latin typeface="Arial" panose="020B0604020202020204" pitchFamily="34" charset="0"/>
                <a:cs typeface="Arial" panose="020B0604020202020204" pitchFamily="34" charset="0"/>
              </a:rPr>
              <a:t>Three-Tier Architecture Diagram</a:t>
            </a:r>
            <a:endParaRPr lang="en-US" b="1" dirty="0">
              <a:latin typeface="Arial" panose="020B0604020202020204" pitchFamily="34" charset="0"/>
              <a:cs typeface="Arial" panose="020B0604020202020204" pitchFamily="34" charset="0"/>
            </a:endParaRPr>
          </a:p>
        </p:txBody>
      </p:sp>
      <p:pic>
        <p:nvPicPr>
          <p:cNvPr id="6" name="Picture 5" descr="https://www.guru99.com/images/1/091318_0745_DBMSArchite3.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319895" y="2429687"/>
            <a:ext cx="4762500" cy="3423234"/>
          </a:xfrm>
          <a:prstGeom prst="rect">
            <a:avLst/>
          </a:prstGeom>
          <a:noFill/>
          <a:ln>
            <a:noFill/>
          </a:ln>
        </p:spPr>
      </p:pic>
    </p:spTree>
    <p:extLst>
      <p:ext uri="{BB962C8B-B14F-4D97-AF65-F5344CB8AC3E}">
        <p14:creationId xmlns:p14="http://schemas.microsoft.com/office/powerpoint/2010/main" val="9884003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383" y="1045030"/>
            <a:ext cx="4341223" cy="888276"/>
          </a:xfrm>
        </p:spPr>
        <p:txBody>
          <a:bodyPr/>
          <a:lstStyle/>
          <a:p>
            <a:r>
              <a:rPr lang="en-US" dirty="0" smtClean="0">
                <a:latin typeface="Algerian" panose="04020705040A02060702" pitchFamily="82" charset="0"/>
              </a:rPr>
              <a:t>class </a:t>
            </a:r>
            <a:r>
              <a:rPr lang="en-US" dirty="0">
                <a:latin typeface="Algerian" panose="04020705040A02060702" pitchFamily="82" charset="0"/>
              </a:rPr>
              <a:t>diagram</a:t>
            </a:r>
          </a:p>
        </p:txBody>
      </p:sp>
      <p:pic>
        <p:nvPicPr>
          <p:cNvPr id="5" name="Picture 4"/>
          <p:cNvPicPr/>
          <p:nvPr/>
        </p:nvPicPr>
        <p:blipFill>
          <a:blip r:embed="rId2"/>
          <a:stretch>
            <a:fillRect/>
          </a:stretch>
        </p:blipFill>
        <p:spPr>
          <a:xfrm>
            <a:off x="1765661" y="1983378"/>
            <a:ext cx="6664236" cy="4521925"/>
          </a:xfrm>
          <a:prstGeom prst="rect">
            <a:avLst/>
          </a:prstGeom>
        </p:spPr>
      </p:pic>
    </p:spTree>
    <p:extLst>
      <p:ext uri="{BB962C8B-B14F-4D97-AF65-F5344CB8AC3E}">
        <p14:creationId xmlns:p14="http://schemas.microsoft.com/office/powerpoint/2010/main" val="25011550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4509" y="2037795"/>
            <a:ext cx="10820400" cy="3927566"/>
          </a:xfrm>
        </p:spPr>
        <p:txBody>
          <a:bodyPr>
            <a:normAutofit/>
          </a:bodyPr>
          <a:lstStyle/>
          <a:p>
            <a:pPr marL="0" indent="0">
              <a:buNone/>
            </a:pPr>
            <a:endParaRPr lang="en-US" b="1" dirty="0" smtClean="0">
              <a:latin typeface="Algerian" panose="04020705040A02060702" pitchFamily="82" charset="0"/>
            </a:endParaRPr>
          </a:p>
          <a:p>
            <a:pPr marL="0" indent="0">
              <a:buNone/>
            </a:pPr>
            <a:r>
              <a:rPr lang="en-US" sz="2000" dirty="0">
                <a:latin typeface="Arial" panose="020B0604020202020204" pitchFamily="34" charset="0"/>
                <a:cs typeface="Arial" panose="020B0604020202020204" pitchFamily="34" charset="0"/>
              </a:rPr>
              <a:t>Activity diagram is also known as the behavioral diagram that describes all the dynamic aspect that contained by the system. It is more advanced then the flow chat diagram. It describe the flow of the system or the flow of </a:t>
            </a:r>
            <a:r>
              <a:rPr lang="en-US" sz="2000" dirty="0" smtClean="0">
                <a:latin typeface="Arial" panose="020B0604020202020204" pitchFamily="34" charset="0"/>
                <a:cs typeface="Arial" panose="020B0604020202020204" pitchFamily="34" charset="0"/>
              </a:rPr>
              <a:t>activity.</a:t>
            </a:r>
          </a:p>
          <a:p>
            <a:pPr marL="0" indent="0">
              <a:buNone/>
            </a:pPr>
            <a:r>
              <a:rPr lang="en-US" sz="2000" b="1" dirty="0" smtClean="0">
                <a:latin typeface="Arial" panose="020B0604020202020204" pitchFamily="34" charset="0"/>
                <a:cs typeface="Arial" panose="020B0604020202020204" pitchFamily="34" charset="0"/>
              </a:rPr>
              <a:t>Advantages</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deals with the control flow, it means how the system flow logically.</a:t>
            </a:r>
          </a:p>
          <a:p>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will show how the system will behave when it is </a:t>
            </a:r>
            <a:r>
              <a:rPr lang="en-US" sz="2000" dirty="0" smtClean="0">
                <a:latin typeface="Arial" panose="020B0604020202020204" pitchFamily="34" charset="0"/>
                <a:cs typeface="Arial" panose="020B0604020202020204" pitchFamily="34" charset="0"/>
              </a:rPr>
              <a:t>interacted.</a:t>
            </a:r>
            <a:endParaRPr lang="en-US" sz="2000" dirty="0">
              <a:latin typeface="Arial" panose="020B0604020202020204" pitchFamily="34" charset="0"/>
              <a:cs typeface="Arial" panose="020B0604020202020204" pitchFamily="34" charset="0"/>
            </a:endParaRPr>
          </a:p>
          <a:p>
            <a:pPr marL="0" indent="0">
              <a:buNone/>
            </a:pPr>
            <a:r>
              <a:rPr lang="en-US" sz="2000" b="1" dirty="0" smtClean="0">
                <a:latin typeface="Arial" panose="020B0604020202020204" pitchFamily="34" charset="0"/>
                <a:cs typeface="Arial" panose="020B0604020202020204" pitchFamily="34" charset="0"/>
              </a:rPr>
              <a:t>Disadvantages</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Activity </a:t>
            </a:r>
            <a:r>
              <a:rPr lang="en-US" sz="2000" dirty="0">
                <a:latin typeface="Arial" panose="020B0604020202020204" pitchFamily="34" charset="0"/>
                <a:cs typeface="Arial" panose="020B0604020202020204" pitchFamily="34" charset="0"/>
              </a:rPr>
              <a:t>diagram does not describe in detail, that how the system </a:t>
            </a:r>
            <a:r>
              <a:rPr lang="en-US" sz="2000" dirty="0" smtClean="0">
                <a:latin typeface="Arial" panose="020B0604020202020204" pitchFamily="34" charset="0"/>
                <a:cs typeface="Arial" panose="020B0604020202020204" pitchFamily="34" charset="0"/>
              </a:rPr>
              <a:t>behave.</a:t>
            </a: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smtClean="0">
              <a:latin typeface="Arial" panose="020B0604020202020204" pitchFamily="34" charset="0"/>
              <a:cs typeface="Arial" panose="020B0604020202020204" pitchFamily="34" charset="0"/>
            </a:endParaRPr>
          </a:p>
          <a:p>
            <a:pPr lvl="1"/>
            <a:endParaRPr lang="en-US" dirty="0"/>
          </a:p>
        </p:txBody>
      </p:sp>
      <p:sp>
        <p:nvSpPr>
          <p:cNvPr id="5" name="Title 4"/>
          <p:cNvSpPr>
            <a:spLocks noGrp="1"/>
          </p:cNvSpPr>
          <p:nvPr>
            <p:ph type="title"/>
          </p:nvPr>
        </p:nvSpPr>
        <p:spPr>
          <a:xfrm>
            <a:off x="461541" y="1626520"/>
            <a:ext cx="4511056" cy="1168930"/>
          </a:xfrm>
        </p:spPr>
        <p:txBody>
          <a:bodyPr>
            <a:normAutofit fontScale="90000"/>
          </a:bodyPr>
          <a:lstStyle/>
          <a:p>
            <a:r>
              <a:rPr lang="en-US" dirty="0">
                <a:latin typeface="Algerian" panose="04020705040A02060702" pitchFamily="82" charset="0"/>
              </a:rPr>
              <a:t>Activity Diagram</a:t>
            </a:r>
            <a:br>
              <a:rPr lang="en-US" dirty="0">
                <a:latin typeface="Algerian" panose="04020705040A02060702" pitchFamily="82" charset="0"/>
              </a:rPr>
            </a:br>
            <a:endParaRPr lang="en-US" dirty="0"/>
          </a:p>
        </p:txBody>
      </p:sp>
    </p:spTree>
    <p:extLst>
      <p:ext uri="{BB962C8B-B14F-4D97-AF65-F5344CB8AC3E}">
        <p14:creationId xmlns:p14="http://schemas.microsoft.com/office/powerpoint/2010/main" val="4205119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5" name="Picture 4"/>
          <p:cNvPicPr/>
          <p:nvPr/>
        </p:nvPicPr>
        <p:blipFill>
          <a:blip r:embed="rId2"/>
          <a:stretch>
            <a:fillRect/>
          </a:stretch>
        </p:blipFill>
        <p:spPr>
          <a:xfrm>
            <a:off x="1672587" y="1472832"/>
            <a:ext cx="6844394" cy="5044440"/>
          </a:xfrm>
          <a:prstGeom prst="rect">
            <a:avLst/>
          </a:prstGeom>
        </p:spPr>
      </p:pic>
    </p:spTree>
    <p:extLst>
      <p:ext uri="{BB962C8B-B14F-4D97-AF65-F5344CB8AC3E}">
        <p14:creationId xmlns:p14="http://schemas.microsoft.com/office/powerpoint/2010/main" val="33419721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226" y="1402079"/>
            <a:ext cx="5153301" cy="801189"/>
          </a:xfrm>
        </p:spPr>
        <p:txBody>
          <a:bodyPr/>
          <a:lstStyle/>
          <a:p>
            <a:r>
              <a:rPr lang="en-US" dirty="0" smtClean="0">
                <a:latin typeface="Algerian" panose="04020705040A02060702" pitchFamily="82" charset="0"/>
              </a:rPr>
              <a:t>Sequence diagram</a:t>
            </a:r>
            <a:endParaRPr lang="en-US"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marL="0" indent="0">
              <a:buNone/>
            </a:pPr>
            <a:r>
              <a:rPr lang="en-US" sz="2000" dirty="0">
                <a:latin typeface="Arial" panose="020B0604020202020204" pitchFamily="34" charset="0"/>
                <a:cs typeface="Arial" panose="020B0604020202020204" pitchFamily="34" charset="0"/>
              </a:rPr>
              <a:t>A kind </a:t>
            </a:r>
            <a:r>
              <a:rPr lang="en-US" sz="2000" dirty="0" smtClean="0">
                <a:latin typeface="Arial" panose="020B0604020202020204" pitchFamily="34" charset="0"/>
                <a:cs typeface="Arial" panose="020B0604020202020204" pitchFamily="34" charset="0"/>
              </a:rPr>
              <a:t>dynamic model </a:t>
            </a:r>
            <a:r>
              <a:rPr lang="en-US" sz="2000" dirty="0">
                <a:latin typeface="Arial" panose="020B0604020202020204" pitchFamily="34" charset="0"/>
                <a:cs typeface="Arial" panose="020B0604020202020204" pitchFamily="34" charset="0"/>
              </a:rPr>
              <a:t>that arrange the interaction of the object in the time </a:t>
            </a:r>
            <a:r>
              <a:rPr lang="en-US" sz="2000" dirty="0" smtClean="0">
                <a:latin typeface="Arial" panose="020B0604020202020204" pitchFamily="34" charset="0"/>
                <a:cs typeface="Arial" panose="020B0604020202020204" pitchFamily="34" charset="0"/>
              </a:rPr>
              <a:t>sequence. It helps to show the behavior of different objects. Sequence diagram is also known as event diagram. Name of notation used in this diagram are:</a:t>
            </a:r>
            <a:endParaRPr lang="en-US" sz="1800" dirty="0">
              <a:latin typeface="Arial" panose="020B0604020202020204" pitchFamily="34" charset="0"/>
              <a:cs typeface="Arial" panose="020B0604020202020204" pitchFamily="34" charset="0"/>
            </a:endParaRPr>
          </a:p>
          <a:p>
            <a:pPr marL="457200" lvl="1" indent="0">
              <a:buNone/>
            </a:pPr>
            <a:r>
              <a:rPr lang="en-US" sz="1800" b="1" dirty="0">
                <a:latin typeface="Arial" panose="020B0604020202020204" pitchFamily="34" charset="0"/>
                <a:cs typeface="Arial" panose="020B0604020202020204" pitchFamily="34" charset="0"/>
              </a:rPr>
              <a:t>Actor</a:t>
            </a: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It </a:t>
            </a:r>
            <a:r>
              <a:rPr lang="en-US" sz="1800" dirty="0">
                <a:latin typeface="Arial" panose="020B0604020202020204" pitchFamily="34" charset="0"/>
                <a:cs typeface="Arial" panose="020B0604020202020204" pitchFamily="34" charset="0"/>
              </a:rPr>
              <a:t>will represent the user or admin for my </a:t>
            </a:r>
            <a:r>
              <a:rPr lang="en-US" sz="1800" dirty="0" smtClean="0">
                <a:latin typeface="Arial" panose="020B0604020202020204" pitchFamily="34" charset="0"/>
                <a:cs typeface="Arial" panose="020B0604020202020204" pitchFamily="34" charset="0"/>
              </a:rPr>
              <a:t>system.</a:t>
            </a:r>
            <a:endParaRPr lang="en-US" sz="1800" dirty="0">
              <a:latin typeface="Arial" panose="020B0604020202020204" pitchFamily="34" charset="0"/>
              <a:cs typeface="Arial" panose="020B0604020202020204" pitchFamily="34" charset="0"/>
            </a:endParaRPr>
          </a:p>
          <a:p>
            <a:pPr marL="457200" lvl="1" indent="0">
              <a:buNone/>
            </a:pPr>
            <a:r>
              <a:rPr lang="en-US" sz="1800" b="1" dirty="0">
                <a:latin typeface="Arial" panose="020B0604020202020204" pitchFamily="34" charset="0"/>
                <a:cs typeface="Arial" panose="020B0604020202020204" pitchFamily="34" charset="0"/>
              </a:rPr>
              <a:t>Life</a:t>
            </a: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line</a:t>
            </a: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It </a:t>
            </a:r>
            <a:r>
              <a:rPr lang="en-US" sz="1800" dirty="0">
                <a:latin typeface="Arial" panose="020B0604020202020204" pitchFamily="34" charset="0"/>
                <a:cs typeface="Arial" panose="020B0604020202020204" pitchFamily="34" charset="0"/>
              </a:rPr>
              <a:t>represents an individual person in the interaction.</a:t>
            </a:r>
          </a:p>
          <a:p>
            <a:pPr marL="457200" lvl="1" indent="0">
              <a:buNone/>
            </a:pPr>
            <a:r>
              <a:rPr lang="en-US" sz="1800" b="1" dirty="0">
                <a:latin typeface="Arial" panose="020B0604020202020204" pitchFamily="34" charset="0"/>
                <a:cs typeface="Arial" panose="020B0604020202020204" pitchFamily="34" charset="0"/>
              </a:rPr>
              <a:t>Activation</a:t>
            </a: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It </a:t>
            </a:r>
            <a:r>
              <a:rPr lang="en-US" sz="1800" dirty="0">
                <a:latin typeface="Arial" panose="020B0604020202020204" pitchFamily="34" charset="0"/>
                <a:cs typeface="Arial" panose="020B0604020202020204" pitchFamily="34" charset="0"/>
              </a:rPr>
              <a:t>will represent the time during which an element is performing an operation.</a:t>
            </a:r>
          </a:p>
          <a:p>
            <a:pPr marL="457200" lvl="1" indent="0">
              <a:buNone/>
            </a:pPr>
            <a:r>
              <a:rPr lang="en-US" sz="1800" b="1" dirty="0" smtClean="0">
                <a:latin typeface="Arial" panose="020B0604020202020204" pitchFamily="34" charset="0"/>
                <a:cs typeface="Arial" panose="020B0604020202020204" pitchFamily="34" charset="0"/>
              </a:rPr>
              <a:t>Call</a:t>
            </a:r>
            <a:r>
              <a:rPr lang="en-US" sz="1800" dirty="0" smtClean="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message</a:t>
            </a: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It </a:t>
            </a:r>
            <a:r>
              <a:rPr lang="en-US" sz="1800" dirty="0">
                <a:latin typeface="Arial" panose="020B0604020202020204" pitchFamily="34" charset="0"/>
                <a:cs typeface="Arial" panose="020B0604020202020204" pitchFamily="34" charset="0"/>
              </a:rPr>
              <a:t>represents the communication between lifelines of an interaction.</a:t>
            </a:r>
          </a:p>
          <a:p>
            <a:pPr marL="457200" lvl="1" indent="0">
              <a:buNone/>
            </a:pPr>
            <a:r>
              <a:rPr lang="en-US" sz="1800" b="1" dirty="0">
                <a:latin typeface="Arial" panose="020B0604020202020204" pitchFamily="34" charset="0"/>
                <a:cs typeface="Arial" panose="020B0604020202020204" pitchFamily="34" charset="0"/>
              </a:rPr>
              <a:t>Return</a:t>
            </a: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message</a:t>
            </a:r>
            <a:r>
              <a:rPr lang="en-US" sz="18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I</a:t>
            </a:r>
            <a:r>
              <a:rPr lang="en-US" sz="1800" dirty="0" smtClean="0">
                <a:latin typeface="Arial" panose="020B0604020202020204" pitchFamily="34" charset="0"/>
                <a:cs typeface="Arial" panose="020B0604020202020204" pitchFamily="34" charset="0"/>
              </a:rPr>
              <a:t>t </a:t>
            </a:r>
            <a:r>
              <a:rPr lang="en-US" sz="1800" dirty="0">
                <a:latin typeface="Arial" panose="020B0604020202020204" pitchFamily="34" charset="0"/>
                <a:cs typeface="Arial" panose="020B0604020202020204" pitchFamily="34" charset="0"/>
              </a:rPr>
              <a:t>represents the information back to the user of corresponded former message.</a:t>
            </a:r>
          </a:p>
          <a:p>
            <a:pPr marL="0" indent="0">
              <a:buNone/>
            </a:pPr>
            <a:endParaRPr lang="en-US" dirty="0"/>
          </a:p>
        </p:txBody>
      </p:sp>
    </p:spTree>
    <p:extLst>
      <p:ext uri="{BB962C8B-B14F-4D97-AF65-F5344CB8AC3E}">
        <p14:creationId xmlns:p14="http://schemas.microsoft.com/office/powerpoint/2010/main" val="42708476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5" name="Picture 4"/>
          <p:cNvPicPr/>
          <p:nvPr/>
        </p:nvPicPr>
        <p:blipFill>
          <a:blip r:embed="rId2"/>
          <a:stretch>
            <a:fillRect/>
          </a:stretch>
        </p:blipFill>
        <p:spPr>
          <a:xfrm>
            <a:off x="2375262" y="1089117"/>
            <a:ext cx="5943600" cy="5585460"/>
          </a:xfrm>
          <a:prstGeom prst="rect">
            <a:avLst/>
          </a:prstGeom>
        </p:spPr>
      </p:pic>
    </p:spTree>
    <p:extLst>
      <p:ext uri="{BB962C8B-B14F-4D97-AF65-F5344CB8AC3E}">
        <p14:creationId xmlns:p14="http://schemas.microsoft.com/office/powerpoint/2010/main" val="1027931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853258" y="1362076"/>
            <a:ext cx="2364452" cy="876628"/>
          </a:xfrm>
        </p:spPr>
        <p:txBody>
          <a:bodyPr>
            <a:normAutofit/>
          </a:bodyPr>
          <a:lstStyle/>
          <a:p>
            <a:r>
              <a:rPr lang="en-US" dirty="0" smtClean="0">
                <a:latin typeface="Algerian" panose="04020705040A02060702" pitchFamily="82" charset="0"/>
              </a:rPr>
              <a:t>Content</a:t>
            </a: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955401" y="2238704"/>
            <a:ext cx="5053493" cy="3979982"/>
          </a:xfrm>
        </p:spPr>
        <p:txBody>
          <a:bodyPr>
            <a:normAutofit/>
          </a:bodyPr>
          <a:lstStyle/>
          <a:p>
            <a:pPr>
              <a:lnSpc>
                <a:spcPct val="100000"/>
              </a:lnSpc>
            </a:pPr>
            <a:r>
              <a:rPr lang="en-US" sz="2000" dirty="0">
                <a:latin typeface="Arial" panose="020B0604020202020204" pitchFamily="34" charset="0"/>
                <a:cs typeface="Arial" panose="020B0604020202020204" pitchFamily="34" charset="0"/>
              </a:rPr>
              <a:t>Introduction</a:t>
            </a:r>
          </a:p>
          <a:p>
            <a:pPr>
              <a:lnSpc>
                <a:spcPct val="100000"/>
              </a:lnSpc>
            </a:pPr>
            <a:r>
              <a:rPr lang="en-US" sz="2000" dirty="0">
                <a:latin typeface="Arial" panose="020B0604020202020204" pitchFamily="34" charset="0"/>
                <a:cs typeface="Arial" panose="020B0604020202020204" pitchFamily="34" charset="0"/>
              </a:rPr>
              <a:t>Overview of the project</a:t>
            </a:r>
          </a:p>
          <a:p>
            <a:pPr>
              <a:lnSpc>
                <a:spcPct val="100000"/>
              </a:lnSpc>
            </a:pPr>
            <a:r>
              <a:rPr lang="en-US" sz="2000" dirty="0" smtClean="0">
                <a:latin typeface="Arial" panose="020B0604020202020204" pitchFamily="34" charset="0"/>
                <a:cs typeface="Arial" panose="020B0604020202020204" pitchFamily="34" charset="0"/>
              </a:rPr>
              <a:t>Justification</a:t>
            </a:r>
            <a:endParaRPr lang="en-US" sz="2000" dirty="0">
              <a:latin typeface="Arial" panose="020B0604020202020204" pitchFamily="34" charset="0"/>
              <a:cs typeface="Arial" panose="020B0604020202020204" pitchFamily="34" charset="0"/>
            </a:endParaRPr>
          </a:p>
          <a:p>
            <a:pPr>
              <a:lnSpc>
                <a:spcPct val="100000"/>
              </a:lnSpc>
            </a:pPr>
            <a:r>
              <a:rPr lang="en-US" sz="2000" dirty="0" smtClean="0">
                <a:latin typeface="Arial" panose="020B0604020202020204" pitchFamily="34" charset="0"/>
                <a:cs typeface="Arial" panose="020B0604020202020204" pitchFamily="34" charset="0"/>
              </a:rPr>
              <a:t>Aim </a:t>
            </a:r>
            <a:r>
              <a:rPr lang="en-US" sz="2000" dirty="0">
                <a:latin typeface="Arial" panose="020B0604020202020204" pitchFamily="34" charset="0"/>
                <a:cs typeface="Arial" panose="020B0604020202020204" pitchFamily="34" charset="0"/>
              </a:rPr>
              <a:t>and objectives</a:t>
            </a:r>
          </a:p>
          <a:p>
            <a:pPr>
              <a:lnSpc>
                <a:spcPct val="100000"/>
              </a:lnSpc>
            </a:pPr>
            <a:r>
              <a:rPr lang="en-US" sz="2000" dirty="0">
                <a:latin typeface="Arial" panose="020B0604020202020204" pitchFamily="34" charset="0"/>
                <a:cs typeface="Arial" panose="020B0604020202020204" pitchFamily="34" charset="0"/>
              </a:rPr>
              <a:t>A</a:t>
            </a:r>
            <a:r>
              <a:rPr lang="en-US" sz="2000" dirty="0" smtClean="0">
                <a:latin typeface="Arial" panose="020B0604020202020204" pitchFamily="34" charset="0"/>
                <a:cs typeface="Arial" panose="020B0604020202020204" pitchFamily="34" charset="0"/>
              </a:rPr>
              <a:t>nalysis methodology(waterfall </a:t>
            </a:r>
            <a:r>
              <a:rPr lang="en-US" sz="2000" dirty="0">
                <a:latin typeface="Arial" panose="020B0604020202020204" pitchFamily="34" charset="0"/>
                <a:cs typeface="Arial" panose="020B0604020202020204" pitchFamily="34" charset="0"/>
              </a:rPr>
              <a:t>model)</a:t>
            </a:r>
          </a:p>
          <a:p>
            <a:pPr>
              <a:lnSpc>
                <a:spcPct val="100000"/>
              </a:lnSpc>
            </a:pPr>
            <a:r>
              <a:rPr lang="en-US" sz="2000" dirty="0" smtClean="0">
                <a:latin typeface="Arial" panose="020B0604020202020204" pitchFamily="34" charset="0"/>
                <a:cs typeface="Arial" panose="020B0604020202020204" pitchFamily="34" charset="0"/>
              </a:rPr>
              <a:t>Functional </a:t>
            </a:r>
            <a:r>
              <a:rPr lang="en-US" sz="2000" dirty="0">
                <a:latin typeface="Arial" panose="020B0604020202020204" pitchFamily="34" charset="0"/>
                <a:cs typeface="Arial" panose="020B0604020202020204" pitchFamily="34" charset="0"/>
              </a:rPr>
              <a:t>and non functional</a:t>
            </a:r>
          </a:p>
          <a:p>
            <a:pPr>
              <a:lnSpc>
                <a:spcPct val="100000"/>
              </a:lnSpc>
            </a:pPr>
            <a:r>
              <a:rPr lang="en-US" sz="2000" dirty="0">
                <a:latin typeface="Arial" panose="020B0604020202020204" pitchFamily="34" charset="0"/>
                <a:cs typeface="Arial" panose="020B0604020202020204" pitchFamily="34" charset="0"/>
              </a:rPr>
              <a:t>MoSCoW</a:t>
            </a:r>
          </a:p>
          <a:p>
            <a:pPr>
              <a:lnSpc>
                <a:spcPct val="100000"/>
              </a:lnSpc>
            </a:pPr>
            <a:r>
              <a:rPr lang="en-US" sz="2000" dirty="0">
                <a:latin typeface="Arial" panose="020B0604020202020204" pitchFamily="34" charset="0"/>
                <a:cs typeface="Arial" panose="020B0604020202020204" pitchFamily="34" charset="0"/>
              </a:rPr>
              <a:t>Architecture</a:t>
            </a:r>
          </a:p>
          <a:p>
            <a:pPr>
              <a:lnSpc>
                <a:spcPct val="100000"/>
              </a:lnSpc>
            </a:pPr>
            <a:r>
              <a:rPr lang="en-US" sz="2000" dirty="0">
                <a:latin typeface="Arial" panose="020B0604020202020204" pitchFamily="34" charset="0"/>
                <a:cs typeface="Arial" panose="020B0604020202020204" pitchFamily="34" charset="0"/>
              </a:rPr>
              <a:t>C</a:t>
            </a:r>
            <a:r>
              <a:rPr lang="en-US" sz="2000" dirty="0" smtClean="0">
                <a:latin typeface="Arial" panose="020B0604020202020204" pitchFamily="34" charset="0"/>
                <a:cs typeface="Arial" panose="020B0604020202020204" pitchFamily="34" charset="0"/>
              </a:rPr>
              <a:t>lass </a:t>
            </a:r>
            <a:r>
              <a:rPr lang="en-US" sz="2000" dirty="0" smtClean="0">
                <a:latin typeface="Arial" panose="020B0604020202020204" pitchFamily="34" charset="0"/>
                <a:cs typeface="Arial" panose="020B0604020202020204" pitchFamily="34" charset="0"/>
              </a:rPr>
              <a:t>diagram</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4233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85800" y="2255522"/>
            <a:ext cx="10252166" cy="3770811"/>
          </a:xfrm>
        </p:spPr>
        <p:txBody>
          <a:bodyPr>
            <a:normAutofit/>
          </a:bodyPr>
          <a:lstStyle/>
          <a:p>
            <a:pPr marL="0" indent="0">
              <a:buNone/>
            </a:pPr>
            <a:r>
              <a:rPr lang="en-US" sz="2000" dirty="0">
                <a:latin typeface="Arial" panose="020B0604020202020204" pitchFamily="34" charset="0"/>
                <a:cs typeface="Arial" panose="020B0604020202020204" pitchFamily="34" charset="0"/>
              </a:rPr>
              <a:t>DFD means the data flow diagram that show the follow of data and information in a certain system and how the system process it in terms of input and output. It really focus on data and information of the certain system where it come and where it go. In the DFD each data store should have minimum one data flow and one data flow must have minimum one output</a:t>
            </a:r>
            <a:r>
              <a:rPr lang="en-US" sz="2000" dirty="0" smtClean="0">
                <a:latin typeface="Arial" panose="020B0604020202020204" pitchFamily="34" charset="0"/>
                <a:cs typeface="Arial" panose="020B0604020202020204" pitchFamily="34" charset="0"/>
              </a:rPr>
              <a:t>.</a:t>
            </a:r>
          </a:p>
          <a:p>
            <a:pPr marL="0" indent="0">
              <a:buNone/>
            </a:pPr>
            <a:r>
              <a:rPr lang="en-US" sz="2000" b="1" dirty="0">
                <a:latin typeface="Arial" panose="020B0604020202020204" pitchFamily="34" charset="0"/>
                <a:cs typeface="Arial" panose="020B0604020202020204" pitchFamily="34" charset="0"/>
              </a:rPr>
              <a:t>Why DFD:</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Through data flow Diagram, we can give the overview of the software or the system without going the deep detail of the system.</a:t>
            </a:r>
          </a:p>
          <a:p>
            <a:pPr marL="0" indent="0">
              <a:buNone/>
            </a:pPr>
            <a:endParaRPr lang="en-US" sz="1800" dirty="0">
              <a:latin typeface="Arial" panose="020B0604020202020204" pitchFamily="34" charset="0"/>
              <a:cs typeface="Arial" panose="020B0604020202020204" pitchFamily="34" charset="0"/>
            </a:endParaRPr>
          </a:p>
        </p:txBody>
      </p:sp>
      <p:sp>
        <p:nvSpPr>
          <p:cNvPr id="4" name="Title 1"/>
          <p:cNvSpPr txBox="1">
            <a:spLocks/>
          </p:cNvSpPr>
          <p:nvPr/>
        </p:nvSpPr>
        <p:spPr>
          <a:xfrm>
            <a:off x="370105" y="1497871"/>
            <a:ext cx="5177246" cy="629197"/>
          </a:xfrm>
          <a:prstGeom prst="rect">
            <a:avLst/>
          </a:prstGeom>
        </p:spPr>
        <p:txBody>
          <a:bodyPr vert="horz" lIns="91440" tIns="45720" rIns="91440" bIns="45720" rtlCol="0" anchor="ctr">
            <a:normAutofit fontScale="925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dirty="0">
                <a:latin typeface="Algerian" panose="04020705040A02060702" pitchFamily="82" charset="0"/>
              </a:rPr>
              <a:t>Data Flow Diagram</a:t>
            </a:r>
            <a:endParaRPr lang="en-US" dirty="0">
              <a:latin typeface="Algerian" panose="04020705040A02060702" pitchFamily="82" charset="0"/>
            </a:endParaRPr>
          </a:p>
        </p:txBody>
      </p:sp>
    </p:spTree>
    <p:extLst>
      <p:ext uri="{BB962C8B-B14F-4D97-AF65-F5344CB8AC3E}">
        <p14:creationId xmlns:p14="http://schemas.microsoft.com/office/powerpoint/2010/main" val="41139108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6" name="Picture 5"/>
          <p:cNvPicPr/>
          <p:nvPr/>
        </p:nvPicPr>
        <p:blipFill>
          <a:blip r:embed="rId2"/>
          <a:stretch>
            <a:fillRect/>
          </a:stretch>
        </p:blipFill>
        <p:spPr>
          <a:xfrm>
            <a:off x="1994259" y="1191809"/>
            <a:ext cx="7053943" cy="5397500"/>
          </a:xfrm>
          <a:prstGeom prst="rect">
            <a:avLst/>
          </a:prstGeom>
        </p:spPr>
      </p:pic>
    </p:spTree>
    <p:extLst>
      <p:ext uri="{BB962C8B-B14F-4D97-AF65-F5344CB8AC3E}">
        <p14:creationId xmlns:p14="http://schemas.microsoft.com/office/powerpoint/2010/main" val="23222925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058" y="1628509"/>
            <a:ext cx="8525691" cy="914400"/>
          </a:xfrm>
        </p:spPr>
        <p:txBody>
          <a:bodyPr>
            <a:normAutofit fontScale="90000"/>
          </a:bodyPr>
          <a:lstStyle/>
          <a:p>
            <a:r>
              <a:rPr lang="en-US" dirty="0" smtClean="0">
                <a:latin typeface="Algerian" panose="04020705040A02060702" pitchFamily="82" charset="0"/>
              </a:rPr>
              <a:t>Database </a:t>
            </a:r>
            <a:r>
              <a:rPr lang="en-US" dirty="0">
                <a:latin typeface="Algerian" panose="04020705040A02060702" pitchFamily="82" charset="0"/>
              </a:rPr>
              <a:t>modelling (</a:t>
            </a:r>
            <a:r>
              <a:rPr lang="en-US" dirty="0" smtClean="0">
                <a:latin typeface="Algerian" panose="04020705040A02060702" pitchFamily="82" charset="0"/>
              </a:rPr>
              <a:t>ER-Diagram)</a:t>
            </a:r>
            <a:r>
              <a:rPr lang="en-US" b="1" dirty="0">
                <a:latin typeface="Algerian" panose="04020705040A02060702" pitchFamily="82" charset="0"/>
              </a:rPr>
              <a:t/>
            </a:r>
            <a:br>
              <a:rPr lang="en-US" b="1" dirty="0">
                <a:latin typeface="Algerian" panose="04020705040A02060702" pitchFamily="82" charset="0"/>
              </a:rPr>
            </a:br>
            <a:endParaRPr lang="en-US" dirty="0">
              <a:latin typeface="Algerian" panose="04020705040A02060702" pitchFamily="82" charset="0"/>
            </a:endParaRPr>
          </a:p>
        </p:txBody>
      </p:sp>
      <p:sp>
        <p:nvSpPr>
          <p:cNvPr id="3" name="Content Placeholder 2"/>
          <p:cNvSpPr>
            <a:spLocks noGrp="1"/>
          </p:cNvSpPr>
          <p:nvPr>
            <p:ph idx="1"/>
          </p:nvPr>
        </p:nvSpPr>
        <p:spPr>
          <a:xfrm>
            <a:off x="433251" y="2342606"/>
            <a:ext cx="10820400" cy="3841245"/>
          </a:xfrm>
        </p:spPr>
        <p:txBody>
          <a:bodyPr>
            <a:normAutofit/>
          </a:bodyPr>
          <a:lstStyle/>
          <a:p>
            <a:pPr marL="457200" lvl="1" indent="0" algn="just">
              <a:buNone/>
            </a:pPr>
            <a:r>
              <a:rPr lang="en-US" dirty="0" smtClean="0">
                <a:latin typeface="Arial" panose="020B0604020202020204" pitchFamily="34" charset="0"/>
                <a:cs typeface="Arial" panose="020B0604020202020204" pitchFamily="34" charset="0"/>
              </a:rPr>
              <a:t>ER </a:t>
            </a:r>
            <a:r>
              <a:rPr lang="en-US" dirty="0">
                <a:latin typeface="Arial" panose="020B0604020202020204" pitchFamily="34" charset="0"/>
                <a:cs typeface="Arial" panose="020B0604020202020204" pitchFamily="34" charset="0"/>
              </a:rPr>
              <a:t>diagram is conceptual module and representational module which is used to show the relationship between different classes which are stored in the database. It is more helpful to design the database.</a:t>
            </a:r>
            <a:endParaRPr lang="en-US" sz="2000" dirty="0" smtClean="0">
              <a:latin typeface="Arial" panose="020B0604020202020204" pitchFamily="34" charset="0"/>
              <a:cs typeface="Arial" panose="020B0604020202020204" pitchFamily="34" charset="0"/>
            </a:endParaRPr>
          </a:p>
          <a:p>
            <a:pPr marL="457200" lvl="1" indent="0" algn="just">
              <a:buNone/>
            </a:pPr>
            <a:r>
              <a:rPr lang="en-US" sz="2000" b="1" dirty="0" smtClean="0">
                <a:latin typeface="Arial" panose="020B0604020202020204" pitchFamily="34" charset="0"/>
                <a:cs typeface="Arial" panose="020B0604020202020204" pitchFamily="34" charset="0"/>
              </a:rPr>
              <a:t>Notation used:</a:t>
            </a:r>
            <a:endParaRPr lang="en-US" sz="2000" b="1" dirty="0">
              <a:latin typeface="Arial" panose="020B0604020202020204" pitchFamily="34" charset="0"/>
              <a:cs typeface="Arial" panose="020B0604020202020204" pitchFamily="34" charset="0"/>
            </a:endParaRPr>
          </a:p>
          <a:p>
            <a:pPr lvl="1" algn="just">
              <a:buFont typeface="Wingdings" panose="05000000000000000000" pitchFamily="2" charset="2"/>
              <a:buChar char="Ø"/>
            </a:pPr>
            <a:r>
              <a:rPr lang="en-US" b="1" dirty="0" smtClean="0">
                <a:latin typeface="Arial" panose="020B0604020202020204" pitchFamily="34" charset="0"/>
                <a:cs typeface="Arial" panose="020B0604020202020204" pitchFamily="34" charset="0"/>
              </a:rPr>
              <a:t>Entity</a:t>
            </a:r>
            <a:r>
              <a:rPr lang="en-US" dirty="0" smtClean="0">
                <a:latin typeface="Arial" panose="020B0604020202020204" pitchFamily="34" charset="0"/>
                <a:cs typeface="Arial" panose="020B0604020202020204" pitchFamily="34" charset="0"/>
              </a:rPr>
              <a:t>- An entity is a definable object or model within a structure</a:t>
            </a:r>
            <a:r>
              <a:rPr lang="en-US" b="1"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lvl="1" algn="just">
              <a:buFont typeface="Wingdings" panose="05000000000000000000" pitchFamily="2" charset="2"/>
              <a:buChar char="Ø"/>
            </a:pPr>
            <a:r>
              <a:rPr lang="en-US" b="1" dirty="0" smtClean="0">
                <a:latin typeface="Arial" panose="020B0604020202020204" pitchFamily="34" charset="0"/>
                <a:cs typeface="Arial" panose="020B0604020202020204" pitchFamily="34" charset="0"/>
              </a:rPr>
              <a:t>Entity</a:t>
            </a:r>
            <a:r>
              <a:rPr lang="en-US"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Attributes</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n </a:t>
            </a:r>
            <a:r>
              <a:rPr lang="en-US" dirty="0">
                <a:latin typeface="Arial" panose="020B0604020202020204" pitchFamily="34" charset="0"/>
                <a:cs typeface="Arial" panose="020B0604020202020204" pitchFamily="34" charset="0"/>
              </a:rPr>
              <a:t>attribute is assets of the entity that holds it</a:t>
            </a:r>
            <a:r>
              <a:rPr lang="en-US" b="1"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lvl="1" algn="just">
              <a:buFont typeface="Wingdings" panose="05000000000000000000" pitchFamily="2" charset="2"/>
              <a:buChar char="Ø"/>
            </a:pPr>
            <a:r>
              <a:rPr lang="en-US" b="1" dirty="0">
                <a:latin typeface="Arial" panose="020B0604020202020204" pitchFamily="34" charset="0"/>
                <a:cs typeface="Arial" panose="020B0604020202020204" pitchFamily="34" charset="0"/>
              </a:rPr>
              <a:t>Primary</a:t>
            </a:r>
            <a:r>
              <a:rPr lang="en-US"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Key</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singular kind of entity features that are store a record in database table which state uniqueness in the table.</a:t>
            </a:r>
          </a:p>
          <a:p>
            <a:pPr lvl="1" algn="just">
              <a:buFont typeface="Wingdings" panose="05000000000000000000" pitchFamily="2" charset="2"/>
              <a:buChar char="Ø"/>
            </a:pPr>
            <a:r>
              <a:rPr lang="en-US" b="1" dirty="0">
                <a:latin typeface="Arial" panose="020B0604020202020204" pitchFamily="34" charset="0"/>
                <a:cs typeface="Arial" panose="020B0604020202020204" pitchFamily="34" charset="0"/>
              </a:rPr>
              <a:t>Cardinality</a:t>
            </a:r>
            <a:r>
              <a:rPr lang="en-US" dirty="0">
                <a:latin typeface="Arial" panose="020B0604020202020204" pitchFamily="34" charset="0"/>
                <a:cs typeface="Arial" panose="020B0604020202020204" pitchFamily="34" charset="0"/>
              </a:rPr>
              <a:t> - </a:t>
            </a:r>
            <a:r>
              <a:rPr lang="en-US" dirty="0" smtClean="0">
                <a:latin typeface="Arial" panose="020B0604020202020204" pitchFamily="34" charset="0"/>
                <a:cs typeface="Arial" panose="020B0604020202020204" pitchFamily="34" charset="0"/>
              </a:rPr>
              <a:t>Cardinality </a:t>
            </a:r>
            <a:r>
              <a:rPr lang="en-US" dirty="0">
                <a:latin typeface="Arial" panose="020B0604020202020204" pitchFamily="34" charset="0"/>
                <a:cs typeface="Arial" panose="020B0604020202020204" pitchFamily="34" charset="0"/>
              </a:rPr>
              <a:t>refers to the uniqueness of data values contained in a column.</a:t>
            </a:r>
            <a:endParaRPr lang="en-US" sz="1800" dirty="0" smtClean="0">
              <a:latin typeface="Arial" panose="020B0604020202020204" pitchFamily="34" charset="0"/>
              <a:cs typeface="Arial" panose="020B0604020202020204" pitchFamily="34" charset="0"/>
            </a:endParaRPr>
          </a:p>
        </p:txBody>
      </p:sp>
      <p:sp>
        <p:nvSpPr>
          <p:cNvPr id="4" name="Title 1"/>
          <p:cNvSpPr txBox="1">
            <a:spLocks/>
          </p:cNvSpPr>
          <p:nvPr/>
        </p:nvSpPr>
        <p:spPr>
          <a:xfrm>
            <a:off x="766342" y="1963789"/>
            <a:ext cx="3056722" cy="914400"/>
          </a:xfrm>
          <a:prstGeom prst="rect">
            <a:avLst/>
          </a:prstGeom>
        </p:spPr>
        <p:txBody>
          <a:bodyPr vert="horz" lIns="91440" tIns="45720" rIns="91440" bIns="45720" rtlCol="0" anchor="ctr">
            <a:normAutofit fontScale="975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endParaRPr lang="en-US" dirty="0">
              <a:latin typeface="Algerian" panose="04020705040A02060702" pitchFamily="82" charset="0"/>
            </a:endParaRPr>
          </a:p>
        </p:txBody>
      </p:sp>
    </p:spTree>
    <p:extLst>
      <p:ext uri="{BB962C8B-B14F-4D97-AF65-F5344CB8AC3E}">
        <p14:creationId xmlns:p14="http://schemas.microsoft.com/office/powerpoint/2010/main" val="24225273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5" name="Picture 4"/>
          <p:cNvPicPr/>
          <p:nvPr/>
        </p:nvPicPr>
        <p:blipFill>
          <a:blip r:embed="rId2"/>
          <a:stretch>
            <a:fillRect/>
          </a:stretch>
        </p:blipFill>
        <p:spPr>
          <a:xfrm>
            <a:off x="1872341" y="1235529"/>
            <a:ext cx="7089866" cy="5348151"/>
          </a:xfrm>
          <a:prstGeom prst="rect">
            <a:avLst/>
          </a:prstGeom>
        </p:spPr>
      </p:pic>
    </p:spTree>
    <p:extLst>
      <p:ext uri="{BB962C8B-B14F-4D97-AF65-F5344CB8AC3E}">
        <p14:creationId xmlns:p14="http://schemas.microsoft.com/office/powerpoint/2010/main" val="26395841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16" y="1541417"/>
            <a:ext cx="4497987" cy="681450"/>
          </a:xfrm>
        </p:spPr>
        <p:txBody>
          <a:bodyPr>
            <a:normAutofit/>
          </a:bodyPr>
          <a:lstStyle/>
          <a:p>
            <a:r>
              <a:rPr lang="en-US" dirty="0" smtClean="0">
                <a:latin typeface="Algerian" panose="04020705040A02060702" pitchFamily="82" charset="0"/>
              </a:rPr>
              <a:t>implementation</a:t>
            </a:r>
            <a:endParaRPr lang="en-US"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marL="0" indent="0">
              <a:buNone/>
            </a:pPr>
            <a:r>
              <a:rPr lang="en-US" sz="2000" dirty="0">
                <a:latin typeface="Arial" panose="020B0604020202020204" pitchFamily="34" charset="0"/>
                <a:cs typeface="Arial" panose="020B0604020202020204" pitchFamily="34" charset="0"/>
              </a:rPr>
              <a:t>This is the phase where we used to start Our Coding to develop the system </a:t>
            </a:r>
            <a:r>
              <a:rPr lang="en-US" sz="2000" dirty="0" smtClean="0">
                <a:latin typeface="Arial" panose="020B0604020202020204" pitchFamily="34" charset="0"/>
                <a:cs typeface="Arial" panose="020B0604020202020204" pitchFamily="34" charset="0"/>
              </a:rPr>
              <a:t>according </a:t>
            </a:r>
            <a:r>
              <a:rPr lang="en-US" sz="2000" dirty="0">
                <a:latin typeface="Arial" panose="020B0604020202020204" pitchFamily="34" charset="0"/>
                <a:cs typeface="Arial" panose="020B0604020202020204" pitchFamily="34" charset="0"/>
              </a:rPr>
              <a:t>to our analysis by using the best design approach</a:t>
            </a:r>
            <a:r>
              <a:rPr lang="en-US" sz="2000" dirty="0" smtClean="0">
                <a:latin typeface="Arial" panose="020B0604020202020204" pitchFamily="34" charset="0"/>
                <a:cs typeface="Arial" panose="020B0604020202020204" pitchFamily="34" charset="0"/>
              </a:rPr>
              <a:t>.</a:t>
            </a:r>
          </a:p>
          <a:p>
            <a:pPr marL="0" indent="0">
              <a:buNone/>
            </a:pPr>
            <a:r>
              <a:rPr lang="en-US" sz="2000" b="1" dirty="0">
                <a:latin typeface="Arial" panose="020B0604020202020204" pitchFamily="34" charset="0"/>
                <a:cs typeface="Arial" panose="020B0604020202020204" pitchFamily="34" charset="0"/>
              </a:rPr>
              <a:t>Language </a:t>
            </a:r>
            <a:r>
              <a:rPr lang="en-US" sz="2000" b="1" dirty="0" smtClean="0">
                <a:latin typeface="Arial" panose="020B0604020202020204" pitchFamily="34" charset="0"/>
                <a:cs typeface="Arial" panose="020B0604020202020204" pitchFamily="34" charset="0"/>
              </a:rPr>
              <a:t>Chosen/Framework:</a:t>
            </a:r>
            <a:endParaRPr lang="en-US" sz="2000" b="1"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language that I have choose to develop this application is C sharp. </a:t>
            </a:r>
            <a:r>
              <a:rPr lang="en-US" sz="2000" dirty="0" smtClean="0">
                <a:latin typeface="Arial" panose="020B0604020202020204" pitchFamily="34" charset="0"/>
                <a:cs typeface="Arial" panose="020B0604020202020204" pitchFamily="34" charset="0"/>
              </a:rPr>
              <a:t>I have developed this Desktop Application by using </a:t>
            </a:r>
            <a:r>
              <a:rPr lang="en-US" sz="2000" dirty="0">
                <a:latin typeface="Arial" panose="020B0604020202020204" pitchFamily="34" charset="0"/>
                <a:cs typeface="Arial" panose="020B0604020202020204" pitchFamily="34" charset="0"/>
              </a:rPr>
              <a:t>V</a:t>
            </a:r>
            <a:r>
              <a:rPr lang="en-US" sz="2000" dirty="0" smtClean="0">
                <a:latin typeface="Arial" panose="020B0604020202020204" pitchFamily="34" charset="0"/>
                <a:cs typeface="Arial" panose="020B0604020202020204" pitchFamily="34" charset="0"/>
              </a:rPr>
              <a:t>isual </a:t>
            </a:r>
            <a:r>
              <a:rPr lang="en-US" sz="2000" dirty="0">
                <a:latin typeface="Arial" panose="020B0604020202020204" pitchFamily="34" charset="0"/>
                <a:cs typeface="Arial" panose="020B0604020202020204" pitchFamily="34" charset="0"/>
              </a:rPr>
              <a:t>S</a:t>
            </a:r>
            <a:r>
              <a:rPr lang="en-US" sz="2000" dirty="0" smtClean="0">
                <a:latin typeface="Arial" panose="020B0604020202020204" pitchFamily="34" charset="0"/>
                <a:cs typeface="Arial" panose="020B0604020202020204" pitchFamily="34" charset="0"/>
              </a:rPr>
              <a:t>tudio.</a:t>
            </a:r>
            <a:endParaRPr lang="en-US" sz="2000" dirty="0">
              <a:latin typeface="Arial" panose="020B0604020202020204" pitchFamily="34" charset="0"/>
              <a:cs typeface="Arial" panose="020B0604020202020204" pitchFamily="34" charset="0"/>
            </a:endParaRPr>
          </a:p>
          <a:p>
            <a:pPr marL="0" indent="0">
              <a:buNone/>
            </a:pPr>
            <a:r>
              <a:rPr lang="en-US" sz="2000" b="1" dirty="0">
                <a:latin typeface="Arial" panose="020B0604020202020204" pitchFamily="34" charset="0"/>
                <a:cs typeface="Arial" panose="020B0604020202020204" pitchFamily="34" charset="0"/>
              </a:rPr>
              <a:t>Database Management </a:t>
            </a:r>
            <a:r>
              <a:rPr lang="en-US" sz="2000" b="1" dirty="0" smtClean="0">
                <a:latin typeface="Arial" panose="020B0604020202020204" pitchFamily="34" charset="0"/>
                <a:cs typeface="Arial" panose="020B0604020202020204" pitchFamily="34" charset="0"/>
              </a:rPr>
              <a:t>System:</a:t>
            </a:r>
            <a:endParaRPr lang="en-US" sz="2000" b="1"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SQL server is used in this </a:t>
            </a:r>
            <a:r>
              <a:rPr lang="en-US" sz="2000" dirty="0" smtClean="0">
                <a:latin typeface="Arial" panose="020B0604020202020204" pitchFamily="34" charset="0"/>
                <a:cs typeface="Arial" panose="020B0604020202020204" pitchFamily="34" charset="0"/>
              </a:rPr>
              <a:t>development </a:t>
            </a:r>
            <a:r>
              <a:rPr lang="en-US" sz="2000" dirty="0">
                <a:latin typeface="Arial" panose="020B0604020202020204" pitchFamily="34" charset="0"/>
                <a:cs typeface="Arial" panose="020B0604020202020204" pitchFamily="34" charset="0"/>
              </a:rPr>
              <a:t>as a database to store the </a:t>
            </a:r>
            <a:r>
              <a:rPr lang="en-US" sz="2000" dirty="0" smtClean="0">
                <a:latin typeface="Arial" panose="020B0604020202020204" pitchFamily="34" charset="0"/>
                <a:cs typeface="Arial" panose="020B0604020202020204" pitchFamily="34" charset="0"/>
              </a:rPr>
              <a:t>added or the updated data. </a:t>
            </a:r>
            <a:r>
              <a:rPr lang="en-US" sz="2000" dirty="0">
                <a:latin typeface="Arial" panose="020B0604020202020204" pitchFamily="34" charset="0"/>
                <a:cs typeface="Arial" panose="020B0604020202020204" pitchFamily="34" charset="0"/>
              </a:rPr>
              <a:t>S</a:t>
            </a:r>
            <a:r>
              <a:rPr lang="en-US" sz="2000" dirty="0" smtClean="0">
                <a:latin typeface="Arial" panose="020B0604020202020204" pitchFamily="34" charset="0"/>
                <a:cs typeface="Arial" panose="020B0604020202020204" pitchFamily="34" charset="0"/>
              </a:rPr>
              <a:t>o </a:t>
            </a:r>
            <a:r>
              <a:rPr lang="en-US" sz="2000" dirty="0">
                <a:latin typeface="Arial" panose="020B0604020202020204" pitchFamily="34" charset="0"/>
                <a:cs typeface="Arial" panose="020B0604020202020204" pitchFamily="34" charset="0"/>
              </a:rPr>
              <a:t>many </a:t>
            </a:r>
            <a:r>
              <a:rPr lang="en-US" sz="2000" dirty="0" smtClean="0">
                <a:latin typeface="Arial" panose="020B0604020202020204" pitchFamily="34" charset="0"/>
                <a:cs typeface="Arial" panose="020B0604020202020204" pitchFamily="34" charset="0"/>
              </a:rPr>
              <a:t>quarries are used </a:t>
            </a:r>
            <a:r>
              <a:rPr lang="en-US" sz="2000" dirty="0">
                <a:latin typeface="Arial" panose="020B0604020202020204" pitchFamily="34" charset="0"/>
                <a:cs typeface="Arial" panose="020B0604020202020204" pitchFamily="34" charset="0"/>
              </a:rPr>
              <a:t>to create different </a:t>
            </a:r>
            <a:r>
              <a:rPr lang="en-US" sz="2000" dirty="0" smtClean="0">
                <a:latin typeface="Arial" panose="020B0604020202020204" pitchFamily="34" charset="0"/>
                <a:cs typeface="Arial" panose="020B0604020202020204" pitchFamily="34" charset="0"/>
              </a:rPr>
              <a:t>tables and procedure for the application.</a:t>
            </a:r>
            <a:endParaRPr lang="en-US" sz="2000"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006984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110" y="2164083"/>
            <a:ext cx="5943600" cy="3908425"/>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6"/>
          <p:cNvSpPr>
            <a:spLocks noGrp="1"/>
          </p:cNvSpPr>
          <p:nvPr>
            <p:ph type="subTitle" idx="4294967295"/>
          </p:nvPr>
        </p:nvSpPr>
        <p:spPr>
          <a:xfrm>
            <a:off x="775073" y="1751013"/>
            <a:ext cx="9448800" cy="685800"/>
          </a:xfrm>
        </p:spPr>
        <p:txBody>
          <a:bodyPr/>
          <a:lstStyle/>
          <a:p>
            <a:pPr marL="0" indent="0">
              <a:buNone/>
            </a:pPr>
            <a:r>
              <a:rPr lang="en-US" altLang="en-US" dirty="0">
                <a:latin typeface="Arial" panose="020B0604020202020204" pitchFamily="34" charset="0"/>
                <a:ea typeface="Calibri" panose="020F0502020204030204" pitchFamily="34" charset="0"/>
                <a:cs typeface="Arial" panose="020B0604020202020204" pitchFamily="34" charset="0"/>
              </a:rPr>
              <a:t>Login page with username “mahesh” and password “mahesh”.</a:t>
            </a:r>
            <a:endParaRPr lang="en-US" altLang="en-US" sz="12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176610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124200" y="975360"/>
            <a:ext cx="5943600" cy="5486400"/>
          </a:xfrm>
          <a:prstGeom prst="rect">
            <a:avLst/>
          </a:prstGeom>
        </p:spPr>
      </p:pic>
    </p:spTree>
    <p:extLst>
      <p:ext uri="{BB962C8B-B14F-4D97-AF65-F5344CB8AC3E}">
        <p14:creationId xmlns:p14="http://schemas.microsoft.com/office/powerpoint/2010/main" val="1338374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671353" y="1303791"/>
            <a:ext cx="5943600" cy="5365115"/>
          </a:xfrm>
          <a:prstGeom prst="rect">
            <a:avLst/>
          </a:prstGeom>
        </p:spPr>
      </p:pic>
    </p:spTree>
    <p:extLst>
      <p:ext uri="{BB962C8B-B14F-4D97-AF65-F5344CB8AC3E}">
        <p14:creationId xmlns:p14="http://schemas.microsoft.com/office/powerpoint/2010/main" val="358478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0863" y="1445622"/>
            <a:ext cx="10071463" cy="496389"/>
          </a:xfrm>
        </p:spPr>
        <p:txBody>
          <a:bodyPr>
            <a:normAutofit/>
          </a:bodyPr>
          <a:lstStyle/>
          <a:p>
            <a:pPr marL="0" indent="0">
              <a:buNone/>
            </a:pPr>
            <a:r>
              <a:rPr lang="en-US" sz="2000" dirty="0" smtClean="0">
                <a:latin typeface="Arial" panose="020B0604020202020204" pitchFamily="34" charset="0"/>
                <a:cs typeface="Arial" panose="020B0604020202020204" pitchFamily="34" charset="0"/>
              </a:rPr>
              <a:t>Home Screen</a:t>
            </a:r>
            <a:endParaRPr lang="en-US" sz="2000" dirty="0">
              <a:latin typeface="Arial" panose="020B0604020202020204" pitchFamily="34" charset="0"/>
              <a:cs typeface="Arial" panose="020B0604020202020204" pitchFamily="34" charset="0"/>
            </a:endParaRPr>
          </a:p>
        </p:txBody>
      </p:sp>
      <p:pic>
        <p:nvPicPr>
          <p:cNvPr id="4" name="Picture 3"/>
          <p:cNvPicPr/>
          <p:nvPr/>
        </p:nvPicPr>
        <p:blipFill>
          <a:blip r:embed="rId2"/>
          <a:stretch>
            <a:fillRect/>
          </a:stretch>
        </p:blipFill>
        <p:spPr>
          <a:xfrm>
            <a:off x="1565366" y="2033225"/>
            <a:ext cx="5943600" cy="4167505"/>
          </a:xfrm>
          <a:prstGeom prst="rect">
            <a:avLst/>
          </a:prstGeom>
        </p:spPr>
      </p:pic>
    </p:spTree>
    <p:extLst>
      <p:ext uri="{BB962C8B-B14F-4D97-AF65-F5344CB8AC3E}">
        <p14:creationId xmlns:p14="http://schemas.microsoft.com/office/powerpoint/2010/main" val="3530345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958734" y="1018903"/>
            <a:ext cx="6263640" cy="5355772"/>
          </a:xfrm>
          <a:prstGeom prst="rect">
            <a:avLst/>
          </a:prstGeom>
        </p:spPr>
      </p:pic>
    </p:spTree>
    <p:extLst>
      <p:ext uri="{BB962C8B-B14F-4D97-AF65-F5344CB8AC3E}">
        <p14:creationId xmlns:p14="http://schemas.microsoft.com/office/powerpoint/2010/main" val="3222127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1051206" y="2238704"/>
            <a:ext cx="5393126" cy="3979982"/>
          </a:xfrm>
        </p:spPr>
        <p:txBody>
          <a:bodyPr>
            <a:normAutofit/>
          </a:bodyPr>
          <a:lstStyle/>
          <a:p>
            <a:pPr>
              <a:lnSpc>
                <a:spcPct val="100000"/>
              </a:lnSpc>
            </a:pPr>
            <a:r>
              <a:rPr lang="en-US" sz="2000" dirty="0" smtClean="0">
                <a:latin typeface="Arial" panose="020B0604020202020204" pitchFamily="34" charset="0"/>
                <a:cs typeface="Arial" panose="020B0604020202020204" pitchFamily="34" charset="0"/>
              </a:rPr>
              <a:t>Activity diagram</a:t>
            </a:r>
          </a:p>
          <a:p>
            <a:pPr>
              <a:lnSpc>
                <a:spcPct val="100000"/>
              </a:lnSpc>
            </a:pPr>
            <a:r>
              <a:rPr lang="en-US" sz="2000" dirty="0" smtClean="0">
                <a:latin typeface="Arial" panose="020B0604020202020204" pitchFamily="34" charset="0"/>
                <a:cs typeface="Arial" panose="020B0604020202020204" pitchFamily="34" charset="0"/>
              </a:rPr>
              <a:t>Sequence diagram</a:t>
            </a:r>
          </a:p>
          <a:p>
            <a:pPr>
              <a:lnSpc>
                <a:spcPct val="100000"/>
              </a:lnSpc>
            </a:pPr>
            <a:r>
              <a:rPr lang="en-US" sz="2000" dirty="0" smtClean="0">
                <a:latin typeface="Arial" panose="020B0604020202020204" pitchFamily="34" charset="0"/>
                <a:cs typeface="Arial" panose="020B0604020202020204" pitchFamily="34" charset="0"/>
              </a:rPr>
              <a:t>Data Flow diagram</a:t>
            </a:r>
            <a:endParaRPr lang="en-US" sz="2000" dirty="0" smtClean="0">
              <a:latin typeface="Arial" panose="020B0604020202020204" pitchFamily="34" charset="0"/>
              <a:cs typeface="Arial" panose="020B0604020202020204" pitchFamily="34" charset="0"/>
            </a:endParaRPr>
          </a:p>
          <a:p>
            <a:pPr>
              <a:lnSpc>
                <a:spcPct val="100000"/>
              </a:lnSpc>
            </a:pPr>
            <a:r>
              <a:rPr lang="en-US" sz="2000" dirty="0" smtClean="0">
                <a:latin typeface="Arial" panose="020B0604020202020204" pitchFamily="34" charset="0"/>
                <a:cs typeface="Arial" panose="020B0604020202020204" pitchFamily="34" charset="0"/>
              </a:rPr>
              <a:t>ER-diagram</a:t>
            </a:r>
          </a:p>
          <a:p>
            <a:pPr>
              <a:lnSpc>
                <a:spcPct val="100000"/>
              </a:lnSpc>
            </a:pPr>
            <a:r>
              <a:rPr lang="en-US" sz="2000" dirty="0" smtClean="0">
                <a:latin typeface="Arial" panose="020B0604020202020204" pitchFamily="34" charset="0"/>
                <a:cs typeface="Arial" panose="020B0604020202020204" pitchFamily="34" charset="0"/>
              </a:rPr>
              <a:t>Implementation</a:t>
            </a:r>
          </a:p>
          <a:p>
            <a:pPr>
              <a:lnSpc>
                <a:spcPct val="100000"/>
              </a:lnSpc>
            </a:pPr>
            <a:r>
              <a:rPr lang="en-US" sz="2000" dirty="0" smtClean="0">
                <a:latin typeface="Arial" panose="020B0604020202020204" pitchFamily="34" charset="0"/>
                <a:cs typeface="Arial" panose="020B0604020202020204" pitchFamily="34" charset="0"/>
              </a:rPr>
              <a:t>Testing</a:t>
            </a:r>
          </a:p>
          <a:p>
            <a:pPr>
              <a:lnSpc>
                <a:spcPct val="100000"/>
              </a:lnSpc>
            </a:pPr>
            <a:r>
              <a:rPr lang="en-US" sz="2000" dirty="0" smtClean="0">
                <a:latin typeface="Arial" panose="020B0604020202020204" pitchFamily="34" charset="0"/>
                <a:cs typeface="Arial" panose="020B0604020202020204" pitchFamily="34" charset="0"/>
              </a:rPr>
              <a:t>Configuration management.</a:t>
            </a:r>
            <a:endParaRPr lang="en-US" sz="2000" dirty="0">
              <a:latin typeface="Arial" panose="020B0604020202020204" pitchFamily="34" charset="0"/>
              <a:cs typeface="Arial" panose="020B0604020202020204" pitchFamily="34" charset="0"/>
            </a:endParaRPr>
          </a:p>
          <a:p>
            <a:pPr>
              <a:lnSpc>
                <a:spcPct val="100000"/>
              </a:lnSpc>
            </a:pPr>
            <a:r>
              <a:rPr lang="en-US" sz="2000" dirty="0">
                <a:latin typeface="Arial" panose="020B0604020202020204" pitchFamily="34" charset="0"/>
                <a:cs typeface="Arial" panose="020B0604020202020204" pitchFamily="34" charset="0"/>
              </a:rPr>
              <a:t>Conclusion</a:t>
            </a:r>
          </a:p>
          <a:p>
            <a:pPr>
              <a:lnSpc>
                <a:spcPct val="100000"/>
              </a:lnSpc>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4233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349134" y="1114697"/>
            <a:ext cx="5943600" cy="5199017"/>
          </a:xfrm>
          <a:prstGeom prst="rect">
            <a:avLst/>
          </a:prstGeom>
        </p:spPr>
      </p:pic>
    </p:spTree>
    <p:extLst>
      <p:ext uri="{BB962C8B-B14F-4D97-AF65-F5344CB8AC3E}">
        <p14:creationId xmlns:p14="http://schemas.microsoft.com/office/powerpoint/2010/main" val="2735438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5988" y="1480455"/>
            <a:ext cx="10400211" cy="478971"/>
          </a:xfrm>
        </p:spPr>
        <p:txBody>
          <a:bodyPr>
            <a:normAutofit/>
          </a:bodyPr>
          <a:lstStyle/>
          <a:p>
            <a:pPr marL="0" indent="0">
              <a:buNone/>
            </a:pPr>
            <a:r>
              <a:rPr lang="en-US" sz="2000" b="1" dirty="0" smtClean="0">
                <a:latin typeface="Arial" panose="020B0604020202020204" pitchFamily="34" charset="0"/>
                <a:cs typeface="Arial" panose="020B0604020202020204" pitchFamily="34" charset="0"/>
              </a:rPr>
              <a:t>User Interface</a:t>
            </a:r>
            <a:endParaRPr lang="en-US" sz="2000" b="1" dirty="0">
              <a:latin typeface="Arial" panose="020B0604020202020204" pitchFamily="34" charset="0"/>
              <a:cs typeface="Arial" panose="020B0604020202020204" pitchFamily="34" charset="0"/>
            </a:endParaRPr>
          </a:p>
        </p:txBody>
      </p:sp>
      <p:pic>
        <p:nvPicPr>
          <p:cNvPr id="4" name="Picture 3"/>
          <p:cNvPicPr/>
          <p:nvPr/>
        </p:nvPicPr>
        <p:blipFill>
          <a:blip r:embed="rId2"/>
          <a:stretch>
            <a:fillRect/>
          </a:stretch>
        </p:blipFill>
        <p:spPr>
          <a:xfrm>
            <a:off x="1105989" y="1959426"/>
            <a:ext cx="7506788" cy="4493625"/>
          </a:xfrm>
          <a:prstGeom prst="rect">
            <a:avLst/>
          </a:prstGeom>
        </p:spPr>
      </p:pic>
    </p:spTree>
    <p:extLst>
      <p:ext uri="{BB962C8B-B14F-4D97-AF65-F5344CB8AC3E}">
        <p14:creationId xmlns:p14="http://schemas.microsoft.com/office/powerpoint/2010/main" val="26620822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801980" y="1092386"/>
            <a:ext cx="5943600" cy="5500005"/>
          </a:xfrm>
          <a:prstGeom prst="rect">
            <a:avLst/>
          </a:prstGeom>
        </p:spPr>
      </p:pic>
    </p:spTree>
    <p:extLst>
      <p:ext uri="{BB962C8B-B14F-4D97-AF65-F5344CB8AC3E}">
        <p14:creationId xmlns:p14="http://schemas.microsoft.com/office/powerpoint/2010/main" val="2823965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497182" y="1079863"/>
            <a:ext cx="5943600" cy="5620433"/>
          </a:xfrm>
          <a:prstGeom prst="rect">
            <a:avLst/>
          </a:prstGeom>
        </p:spPr>
      </p:pic>
    </p:spTree>
    <p:extLst>
      <p:ext uri="{BB962C8B-B14F-4D97-AF65-F5344CB8AC3E}">
        <p14:creationId xmlns:p14="http://schemas.microsoft.com/office/powerpoint/2010/main" val="6386048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174963" y="1143817"/>
            <a:ext cx="6063345" cy="5317943"/>
          </a:xfrm>
          <a:prstGeom prst="rect">
            <a:avLst/>
          </a:prstGeom>
        </p:spPr>
      </p:pic>
    </p:spTree>
    <p:extLst>
      <p:ext uri="{BB962C8B-B14F-4D97-AF65-F5344CB8AC3E}">
        <p14:creationId xmlns:p14="http://schemas.microsoft.com/office/powerpoint/2010/main" val="2343701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57" y="1243356"/>
            <a:ext cx="2111829" cy="794461"/>
          </a:xfrm>
        </p:spPr>
        <p:txBody>
          <a:bodyPr>
            <a:normAutofit fontScale="90000"/>
          </a:bodyPr>
          <a:lstStyle/>
          <a:p>
            <a:r>
              <a:rPr lang="en-US" dirty="0" smtClean="0">
                <a:latin typeface="Algerian" panose="04020705040A02060702" pitchFamily="82" charset="0"/>
              </a:rPr>
              <a:t>Testing</a:t>
            </a:r>
            <a:endParaRPr lang="en-US" dirty="0">
              <a:latin typeface="Algerian" panose="04020705040A02060702" pitchFamily="82" charset="0"/>
            </a:endParaRPr>
          </a:p>
        </p:txBody>
      </p:sp>
      <p:sp>
        <p:nvSpPr>
          <p:cNvPr id="3" name="Content Placeholder 2"/>
          <p:cNvSpPr>
            <a:spLocks noGrp="1"/>
          </p:cNvSpPr>
          <p:nvPr>
            <p:ph idx="1"/>
          </p:nvPr>
        </p:nvSpPr>
        <p:spPr>
          <a:xfrm>
            <a:off x="685800" y="1968134"/>
            <a:ext cx="10820400" cy="4024125"/>
          </a:xfrm>
        </p:spPr>
        <p:txBody>
          <a:bodyPr>
            <a:normAutofit/>
          </a:bodyPr>
          <a:lstStyle/>
          <a:p>
            <a:pPr marL="0" indent="0">
              <a:buNone/>
            </a:pPr>
            <a:r>
              <a:rPr lang="en-US" sz="2000" dirty="0">
                <a:latin typeface="Arial" panose="020B0604020202020204" pitchFamily="34" charset="0"/>
                <a:cs typeface="Arial" panose="020B0604020202020204" pitchFamily="34" charset="0"/>
              </a:rPr>
              <a:t>Testing deals the process where it investigate, evaluate, and ascertain the completion of the software with its complete quality. It helps to identify different errors, gaps as well as missing requirements. </a:t>
            </a:r>
            <a:r>
              <a:rPr lang="en-US" sz="2000" dirty="0" smtClean="0">
                <a:latin typeface="Arial" panose="020B0604020202020204" pitchFamily="34" charset="0"/>
                <a:cs typeface="Arial" panose="020B0604020202020204" pitchFamily="34" charset="0"/>
              </a:rPr>
              <a:t>Through </a:t>
            </a:r>
            <a:r>
              <a:rPr lang="en-US" sz="2000" dirty="0">
                <a:latin typeface="Arial" panose="020B0604020202020204" pitchFamily="34" charset="0"/>
                <a:cs typeface="Arial" panose="020B0604020202020204" pitchFamily="34" charset="0"/>
              </a:rPr>
              <a:t>this process we can make our software durable</a:t>
            </a:r>
            <a:r>
              <a:rPr lang="en-US" sz="2000" dirty="0" smtClean="0">
                <a:latin typeface="Arial" panose="020B0604020202020204" pitchFamily="34" charset="0"/>
                <a:cs typeface="Arial" panose="020B0604020202020204" pitchFamily="34" charset="0"/>
              </a:rPr>
              <a:t>.</a:t>
            </a:r>
          </a:p>
          <a:p>
            <a:pPr marL="0" indent="0">
              <a:buNone/>
            </a:pPr>
            <a:r>
              <a:rPr lang="en-US" sz="2000" b="1" dirty="0" smtClean="0">
                <a:latin typeface="Algerian" panose="04020705040A02060702" pitchFamily="82" charset="0"/>
                <a:cs typeface="Arial" panose="020B0604020202020204" pitchFamily="34" charset="0"/>
              </a:rPr>
              <a:t>Types:</a:t>
            </a:r>
          </a:p>
          <a:p>
            <a:pPr marL="0" indent="0">
              <a:buNone/>
            </a:pPr>
            <a:r>
              <a:rPr lang="en-US" sz="2000" b="1" dirty="0">
                <a:latin typeface="Arial" panose="020B0604020202020204" pitchFamily="34" charset="0"/>
                <a:cs typeface="Arial" panose="020B0604020202020204" pitchFamily="34" charset="0"/>
              </a:rPr>
              <a:t>Black Box Testing</a:t>
            </a:r>
          </a:p>
          <a:p>
            <a:pPr marL="0" indent="0">
              <a:buNone/>
            </a:pPr>
            <a:r>
              <a:rPr lang="en-US" sz="2000" dirty="0">
                <a:latin typeface="Arial" panose="020B0604020202020204" pitchFamily="34" charset="0"/>
                <a:cs typeface="Arial" panose="020B0604020202020204" pitchFamily="34" charset="0"/>
              </a:rPr>
              <a:t>This is the kinds of testing that simply show input and output to show the data are valid and invalid. If result output got pass then it show the Expected result successful otherwise it show fail</a:t>
            </a:r>
            <a:r>
              <a:rPr lang="en-US" sz="2000" dirty="0" smtClean="0">
                <a:latin typeface="Arial" panose="020B0604020202020204" pitchFamily="34" charset="0"/>
                <a:cs typeface="Arial" panose="020B0604020202020204" pitchFamily="34" charset="0"/>
              </a:rPr>
              <a:t>. </a:t>
            </a:r>
          </a:p>
          <a:p>
            <a:pPr marL="0" indent="0">
              <a:buNone/>
            </a:pPr>
            <a:endParaRPr lang="en-US"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4340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443" y="1515286"/>
            <a:ext cx="10820400" cy="418018"/>
          </a:xfrm>
        </p:spPr>
        <p:txBody>
          <a:bodyPr/>
          <a:lstStyle/>
          <a:p>
            <a:pPr marL="0" indent="0">
              <a:buNone/>
            </a:pPr>
            <a:r>
              <a:rPr lang="en-US" sz="2000" dirty="0">
                <a:latin typeface="Arial" panose="020B0604020202020204" pitchFamily="34" charset="0"/>
                <a:cs typeface="Arial" panose="020B0604020202020204" pitchFamily="34" charset="0"/>
              </a:rPr>
              <a:t>Some Screenshot of Black Box </a:t>
            </a:r>
            <a:r>
              <a:rPr lang="en-US" sz="2000" dirty="0" smtClean="0">
                <a:latin typeface="Arial" panose="020B0604020202020204" pitchFamily="34" charset="0"/>
                <a:cs typeface="Arial" panose="020B0604020202020204" pitchFamily="34" charset="0"/>
              </a:rPr>
              <a:t>Testing</a:t>
            </a:r>
            <a:endParaRPr lang="en-US" sz="2000" dirty="0">
              <a:latin typeface="Arial" panose="020B0604020202020204" pitchFamily="34" charset="0"/>
              <a:cs typeface="Arial" panose="020B0604020202020204" pitchFamily="34" charset="0"/>
            </a:endParaRPr>
          </a:p>
          <a:p>
            <a:pPr marL="0" indent="0">
              <a:buNone/>
            </a:pPr>
            <a:endParaRPr lang="en-US" dirty="0"/>
          </a:p>
        </p:txBody>
      </p:sp>
      <p:pic>
        <p:nvPicPr>
          <p:cNvPr id="4" name="Picture 3"/>
          <p:cNvPicPr>
            <a:picLocks noChangeAspect="1"/>
          </p:cNvPicPr>
          <p:nvPr/>
        </p:nvPicPr>
        <p:blipFill>
          <a:blip r:embed="rId2"/>
          <a:stretch>
            <a:fillRect/>
          </a:stretch>
        </p:blipFill>
        <p:spPr>
          <a:xfrm>
            <a:off x="1334449" y="2029097"/>
            <a:ext cx="6781937" cy="5007430"/>
          </a:xfrm>
          <a:prstGeom prst="rect">
            <a:avLst/>
          </a:prstGeom>
        </p:spPr>
      </p:pic>
    </p:spTree>
    <p:extLst>
      <p:ext uri="{BB962C8B-B14F-4D97-AF65-F5344CB8AC3E}">
        <p14:creationId xmlns:p14="http://schemas.microsoft.com/office/powerpoint/2010/main" val="2934648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41785" y="1454334"/>
            <a:ext cx="7074898" cy="5029200"/>
          </a:xfrm>
          <a:prstGeom prst="rect">
            <a:avLst/>
          </a:prstGeom>
        </p:spPr>
      </p:pic>
    </p:spTree>
    <p:extLst>
      <p:ext uri="{BB962C8B-B14F-4D97-AF65-F5344CB8AC3E}">
        <p14:creationId xmlns:p14="http://schemas.microsoft.com/office/powerpoint/2010/main" val="41031839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37212"/>
            <a:ext cx="10820400" cy="2368732"/>
          </a:xfrm>
        </p:spPr>
        <p:txBody>
          <a:bodyPr>
            <a:normAutofit/>
          </a:bodyPr>
          <a:lstStyle/>
          <a:p>
            <a:pPr marL="0" indent="0">
              <a:buNone/>
            </a:pPr>
            <a:r>
              <a:rPr lang="en-US" sz="2000" b="1" dirty="0" smtClean="0">
                <a:latin typeface="Arial" panose="020B0604020202020204" pitchFamily="34" charset="0"/>
                <a:cs typeface="Arial" panose="020B0604020202020204" pitchFamily="34" charset="0"/>
              </a:rPr>
              <a:t>Unit Testing</a:t>
            </a:r>
          </a:p>
          <a:p>
            <a:pPr marL="0" indent="0">
              <a:buNone/>
            </a:pPr>
            <a:r>
              <a:rPr lang="en-US" sz="2000" dirty="0" smtClean="0">
                <a:latin typeface="Arial" panose="020B0604020202020204" pitchFamily="34" charset="0"/>
                <a:cs typeface="Arial" panose="020B0604020202020204" pitchFamily="34" charset="0"/>
              </a:rPr>
              <a:t>In </a:t>
            </a:r>
            <a:r>
              <a:rPr lang="en-US" sz="2000" dirty="0">
                <a:latin typeface="Arial" panose="020B0604020202020204" pitchFamily="34" charset="0"/>
                <a:cs typeface="Arial" panose="020B0604020202020204" pitchFamily="34" charset="0"/>
              </a:rPr>
              <a:t>this testing individual units or component of the developed software are tested. It helps to know the developer about the unfixed issued and helps to notice and fix them. This testing include the validation testing. It has few input and usually have single output. The smallest unit called method which are the most usable things to test the software</a:t>
            </a:r>
            <a:r>
              <a:rPr lang="en-US" sz="2000" dirty="0" smtClean="0">
                <a:latin typeface="Arial" panose="020B0604020202020204" pitchFamily="34" charset="0"/>
                <a:cs typeface="Arial" panose="020B0604020202020204" pitchFamily="34" charset="0"/>
              </a:rPr>
              <a:t>.</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Screenshot of Successful Unit Testing:</a:t>
            </a:r>
          </a:p>
          <a:p>
            <a:pPr marL="0" indent="0">
              <a:buNone/>
            </a:pPr>
            <a:endParaRPr lang="en-US" dirty="0"/>
          </a:p>
        </p:txBody>
      </p:sp>
      <p:pic>
        <p:nvPicPr>
          <p:cNvPr id="4" name="Picture 3"/>
          <p:cNvPicPr/>
          <p:nvPr/>
        </p:nvPicPr>
        <p:blipFill>
          <a:blip r:embed="rId2"/>
          <a:stretch>
            <a:fillRect/>
          </a:stretch>
        </p:blipFill>
        <p:spPr>
          <a:xfrm>
            <a:off x="846764" y="4136572"/>
            <a:ext cx="4082287" cy="2515194"/>
          </a:xfrm>
          <a:prstGeom prst="rect">
            <a:avLst/>
          </a:prstGeom>
        </p:spPr>
      </p:pic>
    </p:spTree>
    <p:extLst>
      <p:ext uri="{BB962C8B-B14F-4D97-AF65-F5344CB8AC3E}">
        <p14:creationId xmlns:p14="http://schemas.microsoft.com/office/powerpoint/2010/main" val="3301772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7" y="1628507"/>
            <a:ext cx="7702731" cy="1029790"/>
          </a:xfrm>
        </p:spPr>
        <p:txBody>
          <a:bodyPr>
            <a:normAutofit fontScale="90000"/>
          </a:bodyPr>
          <a:lstStyle/>
          <a:p>
            <a:r>
              <a:rPr lang="en-US" dirty="0">
                <a:latin typeface="Algerian" panose="04020705040A02060702" pitchFamily="82" charset="0"/>
              </a:rPr>
              <a:t>Configuration Management</a:t>
            </a:r>
            <a:br>
              <a:rPr lang="en-US" dirty="0">
                <a:latin typeface="Algerian" panose="04020705040A02060702" pitchFamily="82" charset="0"/>
              </a:rPr>
            </a:br>
            <a:endParaRPr lang="en-US"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marL="0" indent="0">
              <a:buNone/>
            </a:pPr>
            <a:r>
              <a:rPr lang="en-US" sz="2000" dirty="0" smtClean="0">
                <a:latin typeface="Arial" panose="020B0604020202020204" pitchFamily="34" charset="0"/>
                <a:cs typeface="Arial" panose="020B0604020202020204" pitchFamily="34" charset="0"/>
              </a:rPr>
              <a:t>A </a:t>
            </a:r>
            <a:r>
              <a:rPr lang="en-US" sz="2000" dirty="0">
                <a:latin typeface="Arial" panose="020B0604020202020204" pitchFamily="34" charset="0"/>
                <a:cs typeface="Arial" panose="020B0604020202020204" pitchFamily="34" charset="0"/>
              </a:rPr>
              <a:t>configuration is the set of characteristics that define a final product or deliverable. This includes all functional and physical specifications. Physical specifications may include the color, size, weight, shape, and materials.</a:t>
            </a:r>
          </a:p>
          <a:p>
            <a:pPr marL="0" indent="0">
              <a:buNone/>
            </a:pPr>
            <a:r>
              <a:rPr lang="en-US" sz="2000" b="1" dirty="0">
                <a:latin typeface="Arial" panose="020B0604020202020204" pitchFamily="34" charset="0"/>
                <a:cs typeface="Arial" panose="020B0604020202020204" pitchFamily="34" charset="0"/>
              </a:rPr>
              <a:t>Five key steps for the configuration management.</a:t>
            </a:r>
            <a:endParaRPr lang="en-US" sz="20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Planning should be done to manage record, track and to audit configuration.</a:t>
            </a:r>
          </a:p>
          <a:p>
            <a:pPr lvl="0"/>
            <a:r>
              <a:rPr lang="en-US" sz="2000" dirty="0">
                <a:latin typeface="Arial" panose="020B0604020202020204" pitchFamily="34" charset="0"/>
                <a:cs typeface="Arial" panose="020B0604020202020204" pitchFamily="34" charset="0"/>
              </a:rPr>
              <a:t>All configuration requirement on the project should be identify and recorded.</a:t>
            </a:r>
          </a:p>
          <a:p>
            <a:pPr lvl="0"/>
            <a:r>
              <a:rPr lang="en-US" sz="2000" dirty="0">
                <a:latin typeface="Arial" panose="020B0604020202020204" pitchFamily="34" charset="0"/>
                <a:cs typeface="Arial" panose="020B0604020202020204" pitchFamily="34" charset="0"/>
              </a:rPr>
              <a:t>The configuration must be assessed, approved, and documented. This is normally done with the project change control process.</a:t>
            </a:r>
          </a:p>
          <a:p>
            <a:pPr lvl="0"/>
            <a:r>
              <a:rPr lang="en-US" sz="2000" dirty="0">
                <a:latin typeface="Arial" panose="020B0604020202020204" pitchFamily="34" charset="0"/>
                <a:cs typeface="Arial" panose="020B0604020202020204" pitchFamily="34" charset="0"/>
              </a:rPr>
              <a:t>Project Audit should be done. This include any tests to prove that the product conform to the configuration requirement.</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1378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 y="1206333"/>
            <a:ext cx="4053840" cy="1293028"/>
          </a:xfrm>
        </p:spPr>
        <p:txBody>
          <a:bodyPr/>
          <a:lstStyle/>
          <a:p>
            <a:r>
              <a:rPr lang="en-US" dirty="0" smtClean="0">
                <a:latin typeface="Algerian" panose="04020705040A02060702" pitchFamily="82" charset="0"/>
              </a:rPr>
              <a:t>Introduction</a:t>
            </a:r>
            <a:endParaRPr lang="en-US" dirty="0">
              <a:latin typeface="Algerian" panose="04020705040A02060702" pitchFamily="82" charset="0"/>
            </a:endParaRPr>
          </a:p>
        </p:txBody>
      </p:sp>
      <p:sp>
        <p:nvSpPr>
          <p:cNvPr id="3" name="Content Placeholder 2"/>
          <p:cNvSpPr>
            <a:spLocks noGrp="1"/>
          </p:cNvSpPr>
          <p:nvPr>
            <p:ph idx="1"/>
          </p:nvPr>
        </p:nvSpPr>
        <p:spPr>
          <a:xfrm>
            <a:off x="685800" y="2194560"/>
            <a:ext cx="10820400" cy="3158490"/>
          </a:xfrm>
        </p:spPr>
        <p:txBody>
          <a:bodyPr>
            <a:noAutofit/>
          </a:bodyPr>
          <a:lstStyle/>
          <a:p>
            <a:pPr marL="0" indent="0" algn="just">
              <a:lnSpc>
                <a:spcPct val="150000"/>
              </a:lnSpc>
              <a:spcBef>
                <a:spcPts val="0"/>
              </a:spcBef>
              <a:buNone/>
            </a:pPr>
            <a:r>
              <a:rPr lang="en-US" sz="2000" dirty="0" smtClean="0">
                <a:latin typeface="Arial" panose="020B0604020202020204" pitchFamily="34" charset="0"/>
                <a:cs typeface="Arial" panose="020B0604020202020204" pitchFamily="34" charset="0"/>
              </a:rPr>
              <a:t>Inventory Management System is all about controlling the product or the stoke </a:t>
            </a:r>
            <a:r>
              <a:rPr lang="en-US" sz="2000" dirty="0">
                <a:latin typeface="Arial" panose="020B0604020202020204" pitchFamily="34" charset="0"/>
                <a:cs typeface="Arial" panose="020B0604020202020204" pitchFamily="34" charset="0"/>
              </a:rPr>
              <a:t>of Warehouse </a:t>
            </a:r>
            <a:r>
              <a:rPr lang="en-US" sz="2000" dirty="0" smtClean="0">
                <a:latin typeface="Arial" panose="020B0604020202020204" pitchFamily="34" charset="0"/>
                <a:cs typeface="Arial" panose="020B0604020202020204" pitchFamily="34" charset="0"/>
              </a:rPr>
              <a:t>that may </a:t>
            </a:r>
            <a:r>
              <a:rPr lang="en-US" sz="2000" dirty="0">
                <a:latin typeface="Arial" panose="020B0604020202020204" pitchFamily="34" charset="0"/>
                <a:cs typeface="Arial" panose="020B0604020202020204" pitchFamily="34" charset="0"/>
              </a:rPr>
              <a:t>contain different </a:t>
            </a:r>
            <a:r>
              <a:rPr lang="en-US" sz="2000" dirty="0" smtClean="0">
                <a:latin typeface="Arial" panose="020B0604020202020204" pitchFamily="34" charset="0"/>
                <a:cs typeface="Arial" panose="020B0604020202020204" pitchFamily="34" charset="0"/>
              </a:rPr>
              <a:t>category. Its like Desktop or Web application through which user can </a:t>
            </a:r>
            <a:r>
              <a:rPr lang="en-US" sz="2000" dirty="0">
                <a:latin typeface="Arial" panose="020B0604020202020204" pitchFamily="34" charset="0"/>
                <a:cs typeface="Arial" panose="020B0604020202020204" pitchFamily="34" charset="0"/>
              </a:rPr>
              <a:t>manage the product, sales, category of the products, stocks available in the company as well keep the data </a:t>
            </a:r>
            <a:r>
              <a:rPr lang="en-US" sz="2000" dirty="0" smtClean="0">
                <a:latin typeface="Arial" panose="020B0604020202020204" pitchFamily="34" charset="0"/>
                <a:cs typeface="Arial" panose="020B0604020202020204" pitchFamily="34" charset="0"/>
              </a:rPr>
              <a:t>about </a:t>
            </a:r>
            <a:r>
              <a:rPr lang="en-US" sz="2000" dirty="0">
                <a:latin typeface="Arial" panose="020B0604020202020204" pitchFamily="34" charset="0"/>
                <a:cs typeface="Arial" panose="020B0604020202020204" pitchFamily="34" charset="0"/>
              </a:rPr>
              <a:t>supplier companies. </a:t>
            </a:r>
            <a:r>
              <a:rPr lang="en-US" sz="2000" dirty="0" smtClean="0">
                <a:latin typeface="Arial" panose="020B0604020202020204" pitchFamily="34" charset="0"/>
                <a:cs typeface="Arial" panose="020B0604020202020204" pitchFamily="34" charset="0"/>
              </a:rPr>
              <a:t>The user of this application </a:t>
            </a:r>
            <a:r>
              <a:rPr lang="en-US" sz="2000" dirty="0">
                <a:latin typeface="Arial" panose="020B0604020202020204" pitchFamily="34" charset="0"/>
                <a:cs typeface="Arial" panose="020B0604020202020204" pitchFamily="34" charset="0"/>
              </a:rPr>
              <a:t>can Add, Edit, Delete, and view all the data available in the database</a:t>
            </a:r>
            <a:r>
              <a:rPr lang="en-US" sz="2000" dirty="0" smtClean="0">
                <a:latin typeface="Arial" panose="020B0604020202020204" pitchFamily="34" charset="0"/>
                <a:cs typeface="Arial" panose="020B0604020202020204" pitchFamily="34" charset="0"/>
              </a:rPr>
              <a:t>.</a:t>
            </a:r>
            <a:endParaRPr lang="en-US" sz="2000" dirty="0"/>
          </a:p>
        </p:txBody>
      </p:sp>
    </p:spTree>
    <p:extLst>
      <p:ext uri="{BB962C8B-B14F-4D97-AF65-F5344CB8AC3E}">
        <p14:creationId xmlns:p14="http://schemas.microsoft.com/office/powerpoint/2010/main" val="5333351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234435" y="2043119"/>
            <a:ext cx="5943600" cy="4645070"/>
          </a:xfrm>
          <a:prstGeom prst="rect">
            <a:avLst/>
          </a:prstGeom>
        </p:spPr>
      </p:pic>
      <p:sp>
        <p:nvSpPr>
          <p:cNvPr id="6" name="Subtitle 5"/>
          <p:cNvSpPr>
            <a:spLocks noGrp="1"/>
          </p:cNvSpPr>
          <p:nvPr>
            <p:ph type="subTitle" idx="4294967295"/>
          </p:nvPr>
        </p:nvSpPr>
        <p:spPr>
          <a:xfrm>
            <a:off x="1027613" y="1490663"/>
            <a:ext cx="6904038" cy="442912"/>
          </a:xfrm>
        </p:spPr>
        <p:txBody>
          <a:bodyPr/>
          <a:lstStyle/>
          <a:p>
            <a:pPr marL="0" indent="0">
              <a:buNone/>
            </a:pPr>
            <a:r>
              <a:rPr lang="en-US" sz="1800" b="1" dirty="0">
                <a:latin typeface="Arial" panose="020B0604020202020204" pitchFamily="34" charset="0"/>
                <a:cs typeface="Arial" panose="020B0604020202020204" pitchFamily="34" charset="0"/>
              </a:rPr>
              <a:t>Screenshot of the project data pushed on GitHub.</a:t>
            </a:r>
          </a:p>
          <a:p>
            <a:endParaRPr lang="en-US" dirty="0"/>
          </a:p>
        </p:txBody>
      </p:sp>
    </p:spTree>
    <p:extLst>
      <p:ext uri="{BB962C8B-B14F-4D97-AF65-F5344CB8AC3E}">
        <p14:creationId xmlns:p14="http://schemas.microsoft.com/office/powerpoint/2010/main" val="32749744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47" y="1539439"/>
            <a:ext cx="3056709" cy="742210"/>
          </a:xfrm>
        </p:spPr>
        <p:txBody>
          <a:bodyPr/>
          <a:lstStyle/>
          <a:p>
            <a:r>
              <a:rPr lang="en-US" dirty="0">
                <a:latin typeface="Algerian" panose="04020705040A02060702" pitchFamily="82" charset="0"/>
              </a:rPr>
              <a:t>Conclusion</a:t>
            </a:r>
          </a:p>
        </p:txBody>
      </p:sp>
      <p:sp>
        <p:nvSpPr>
          <p:cNvPr id="3" name="Content Placeholder 2"/>
          <p:cNvSpPr>
            <a:spLocks noGrp="1"/>
          </p:cNvSpPr>
          <p:nvPr>
            <p:ph idx="1"/>
          </p:nvPr>
        </p:nvSpPr>
        <p:spPr>
          <a:xfrm>
            <a:off x="563883" y="2203267"/>
            <a:ext cx="10820400" cy="4024125"/>
          </a:xfrm>
        </p:spPr>
        <p:txBody>
          <a:bodyPr>
            <a:normAutofit/>
          </a:bodyPr>
          <a:lstStyle/>
          <a:p>
            <a:pPr marL="0" indent="0">
              <a:buNone/>
            </a:pPr>
            <a:r>
              <a:rPr lang="en-US" sz="2000" dirty="0">
                <a:latin typeface="Arial" panose="020B0604020202020204" pitchFamily="34" charset="0"/>
                <a:cs typeface="Arial" panose="020B0604020202020204" pitchFamily="34" charset="0"/>
              </a:rPr>
              <a:t>I conclude an inventory management system is a system designed to help businesses automate their inventory management, whether the inventory is the company’s assets or merchandise.</a:t>
            </a:r>
          </a:p>
          <a:p>
            <a:pPr marL="0" indent="0">
              <a:buNone/>
            </a:pPr>
            <a:r>
              <a:rPr lang="en-US" sz="2000" dirty="0">
                <a:latin typeface="Arial" panose="020B0604020202020204" pitchFamily="34" charset="0"/>
                <a:cs typeface="Arial" panose="020B0604020202020204" pitchFamily="34" charset="0"/>
              </a:rPr>
              <a:t>The development of the project is done under waterfall approach.  First the analysis about the project is done to find advantage, disadvantage, and risk with its risk management, after its analysis the design of the project is done in certain date, Then Implementation with its Database design as well as GUI design is done and then finally the Testing part got completed.</a:t>
            </a:r>
          </a:p>
          <a:p>
            <a:pPr marL="0" indent="0">
              <a:buNone/>
            </a:pPr>
            <a:r>
              <a:rPr lang="en-US" sz="2000" dirty="0">
                <a:latin typeface="Arial" panose="020B0604020202020204" pitchFamily="34" charset="0"/>
                <a:cs typeface="Arial" panose="020B0604020202020204" pitchFamily="34" charset="0"/>
              </a:rPr>
              <a:t> </a:t>
            </a: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1656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314" y="1158239"/>
            <a:ext cx="5686697" cy="899161"/>
          </a:xfrm>
        </p:spPr>
        <p:txBody>
          <a:bodyPr/>
          <a:lstStyle/>
          <a:p>
            <a:r>
              <a:rPr lang="en-US" dirty="0">
                <a:latin typeface="Algerian" panose="04020705040A02060702" pitchFamily="82" charset="0"/>
              </a:rPr>
              <a:t>Overview of project</a:t>
            </a:r>
          </a:p>
        </p:txBody>
      </p:sp>
      <p:sp>
        <p:nvSpPr>
          <p:cNvPr id="3" name="Content Placeholder 2"/>
          <p:cNvSpPr>
            <a:spLocks noGrp="1"/>
          </p:cNvSpPr>
          <p:nvPr>
            <p:ph idx="1"/>
          </p:nvPr>
        </p:nvSpPr>
        <p:spPr>
          <a:xfrm>
            <a:off x="685800" y="2194560"/>
            <a:ext cx="10260874" cy="4024125"/>
          </a:xfrm>
        </p:spPr>
        <p:txBody>
          <a:bodyPr>
            <a:normAutofit/>
          </a:bodyPr>
          <a:lstStyle/>
          <a:p>
            <a:pPr algn="just">
              <a:lnSpc>
                <a:spcPct val="150000"/>
              </a:lnSpc>
              <a:spcBef>
                <a:spcPts val="0"/>
              </a:spcBef>
            </a:pPr>
            <a:r>
              <a:rPr lang="en-US" sz="2000" dirty="0">
                <a:latin typeface="Arial" panose="020B0604020202020204" pitchFamily="34" charset="0"/>
                <a:cs typeface="Arial" panose="020B0604020202020204" pitchFamily="34" charset="0"/>
              </a:rPr>
              <a:t>This project is </a:t>
            </a:r>
            <a:r>
              <a:rPr lang="en-US" sz="2000" dirty="0" smtClean="0">
                <a:latin typeface="Arial" panose="020B0604020202020204" pitchFamily="34" charset="0"/>
                <a:cs typeface="Arial" panose="020B0604020202020204" pitchFamily="34" charset="0"/>
              </a:rPr>
              <a:t>about managing the stokes or the products available in the Warehouse in easier way</a:t>
            </a:r>
            <a:r>
              <a:rPr lang="en-US" sz="2000" dirty="0" smtClean="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pPr algn="just">
              <a:lnSpc>
                <a:spcPct val="150000"/>
              </a:lnSpc>
              <a:spcBef>
                <a:spcPts val="0"/>
              </a:spcBef>
            </a:pPr>
            <a:r>
              <a:rPr lang="en-US" sz="2000" dirty="0" smtClean="0">
                <a:latin typeface="Arial" panose="020B0604020202020204" pitchFamily="34" charset="0"/>
                <a:cs typeface="Arial" panose="020B0604020202020204" pitchFamily="34" charset="0"/>
              </a:rPr>
              <a:t>This </a:t>
            </a:r>
            <a:r>
              <a:rPr lang="en-US" sz="2000" dirty="0">
                <a:latin typeface="Arial" panose="020B0604020202020204" pitchFamily="34" charset="0"/>
                <a:cs typeface="Arial" panose="020B0604020202020204" pitchFamily="34" charset="0"/>
              </a:rPr>
              <a:t>system provides </a:t>
            </a:r>
            <a:r>
              <a:rPr lang="en-US" sz="2000" dirty="0" smtClean="0">
                <a:latin typeface="Arial" panose="020B0604020202020204" pitchFamily="34" charset="0"/>
                <a:cs typeface="Arial" panose="020B0604020202020204" pitchFamily="34" charset="0"/>
              </a:rPr>
              <a:t>records of all users of this system</a:t>
            </a:r>
            <a:r>
              <a:rPr lang="en-US"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pPr algn="just">
              <a:lnSpc>
                <a:spcPct val="150000"/>
              </a:lnSpc>
              <a:spcBef>
                <a:spcPts val="0"/>
              </a:spcBef>
            </a:pP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We can search the users that are recorded by the system</a:t>
            </a:r>
            <a:r>
              <a:rPr lang="en-US" sz="2000" dirty="0" smtClean="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pPr algn="just">
              <a:lnSpc>
                <a:spcPct val="150000"/>
              </a:lnSpc>
              <a:spcBef>
                <a:spcPts val="0"/>
              </a:spcBef>
            </a:pPr>
            <a:r>
              <a:rPr lang="en-US" sz="2000" dirty="0" smtClean="0">
                <a:latin typeface="Arial" panose="020B0604020202020204" pitchFamily="34" charset="0"/>
                <a:cs typeface="Arial" panose="020B0604020202020204" pitchFamily="34" charset="0"/>
              </a:rPr>
              <a:t>The information can be updated and the updated information can be edit, delete as well as view.</a:t>
            </a:r>
            <a:r>
              <a:rPr lang="en-US" sz="2000"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pPr marL="0" indent="0">
              <a:buNone/>
            </a:pPr>
            <a:endParaRPr lang="en-US" sz="2000" dirty="0"/>
          </a:p>
        </p:txBody>
      </p:sp>
    </p:spTree>
    <p:extLst>
      <p:ext uri="{BB962C8B-B14F-4D97-AF65-F5344CB8AC3E}">
        <p14:creationId xmlns:p14="http://schemas.microsoft.com/office/powerpoint/2010/main" val="1168037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382" y="1262746"/>
            <a:ext cx="7535092" cy="757646"/>
          </a:xfrm>
        </p:spPr>
        <p:txBody>
          <a:bodyPr>
            <a:normAutofit fontScale="90000"/>
          </a:bodyPr>
          <a:lstStyle/>
          <a:p>
            <a:r>
              <a:rPr lang="en-US" dirty="0">
                <a:latin typeface="Algerian" panose="04020705040A02060702" pitchFamily="82" charset="0"/>
              </a:rPr>
              <a:t>Justification of the project	</a:t>
            </a:r>
          </a:p>
        </p:txBody>
      </p:sp>
      <p:sp>
        <p:nvSpPr>
          <p:cNvPr id="3" name="Content Placeholder 2"/>
          <p:cNvSpPr>
            <a:spLocks noGrp="1"/>
          </p:cNvSpPr>
          <p:nvPr>
            <p:ph idx="1"/>
          </p:nvPr>
        </p:nvSpPr>
        <p:spPr>
          <a:xfrm>
            <a:off x="685800" y="2055221"/>
            <a:ext cx="10820400" cy="4423956"/>
          </a:xfrm>
        </p:spPr>
        <p:txBody>
          <a:bodyPr>
            <a:normAutofit/>
          </a:bodyPr>
          <a:lstStyle/>
          <a:p>
            <a:r>
              <a:rPr lang="en-US" b="1" dirty="0"/>
              <a:t>Background of the </a:t>
            </a:r>
            <a:r>
              <a:rPr lang="en-US" b="1" dirty="0" smtClean="0"/>
              <a:t>project</a:t>
            </a:r>
          </a:p>
          <a:p>
            <a:pPr lvl="1">
              <a:buFont typeface="Wingdings" panose="05000000000000000000" pitchFamily="2" charset="2"/>
              <a:buChar char="Ø"/>
            </a:pPr>
            <a:r>
              <a:rPr lang="en-US" dirty="0" smtClean="0">
                <a:latin typeface="Arial" panose="020B0604020202020204" pitchFamily="34" charset="0"/>
                <a:cs typeface="Arial" panose="020B0604020202020204" pitchFamily="34" charset="0"/>
              </a:rPr>
              <a:t>Inventory </a:t>
            </a:r>
            <a:r>
              <a:rPr lang="en-US" dirty="0">
                <a:latin typeface="Arial" panose="020B0604020202020204" pitchFamily="34" charset="0"/>
                <a:cs typeface="Arial" panose="020B0604020202020204" pitchFamily="34" charset="0"/>
              </a:rPr>
              <a:t>M</a:t>
            </a:r>
            <a:r>
              <a:rPr lang="en-US" dirty="0" smtClean="0">
                <a:latin typeface="Arial" panose="020B0604020202020204" pitchFamily="34" charset="0"/>
                <a:cs typeface="Arial" panose="020B0604020202020204" pitchFamily="34" charset="0"/>
              </a:rPr>
              <a:t>anagement </a:t>
            </a:r>
            <a:r>
              <a:rPr lang="en-US" dirty="0">
                <a:latin typeface="Arial" panose="020B0604020202020204" pitchFamily="34" charset="0"/>
                <a:cs typeface="Arial" panose="020B0604020202020204" pitchFamily="34" charset="0"/>
              </a:rPr>
              <a:t>S</a:t>
            </a:r>
            <a:r>
              <a:rPr lang="en-US" dirty="0" smtClean="0">
                <a:latin typeface="Arial" panose="020B0604020202020204" pitchFamily="34" charset="0"/>
                <a:cs typeface="Arial" panose="020B0604020202020204" pitchFamily="34" charset="0"/>
              </a:rPr>
              <a:t>ystem </a:t>
            </a:r>
            <a:r>
              <a:rPr lang="en-US" dirty="0">
                <a:latin typeface="Arial" panose="020B0604020202020204" pitchFamily="34" charset="0"/>
                <a:cs typeface="Arial" panose="020B0604020202020204" pitchFamily="34" charset="0"/>
              </a:rPr>
              <a:t>is </a:t>
            </a:r>
            <a:r>
              <a:rPr lang="en-US" dirty="0">
                <a:latin typeface="Arial" panose="020B0604020202020204" pitchFamily="34" charset="0"/>
                <a:cs typeface="Arial" panose="020B0604020202020204" pitchFamily="34" charset="0"/>
              </a:rPr>
              <a:t>D</a:t>
            </a:r>
            <a:r>
              <a:rPr lang="en-US" dirty="0" smtClean="0">
                <a:latin typeface="Arial" panose="020B0604020202020204" pitchFamily="34" charset="0"/>
                <a:cs typeface="Arial" panose="020B0604020202020204" pitchFamily="34" charset="0"/>
              </a:rPr>
              <a:t>esktop </a:t>
            </a:r>
            <a:r>
              <a:rPr lang="en-US" dirty="0" smtClean="0">
                <a:latin typeface="Arial" panose="020B0604020202020204" pitchFamily="34" charset="0"/>
                <a:cs typeface="Arial" panose="020B0604020202020204" pitchFamily="34" charset="0"/>
              </a:rPr>
              <a:t>application </a:t>
            </a:r>
            <a:r>
              <a:rPr lang="en-US" dirty="0">
                <a:latin typeface="Arial" panose="020B0604020202020204" pitchFamily="34" charset="0"/>
                <a:cs typeface="Arial" panose="020B0604020202020204" pitchFamily="34" charset="0"/>
              </a:rPr>
              <a:t>in where </a:t>
            </a:r>
            <a:r>
              <a:rPr lang="en-US" dirty="0" smtClean="0">
                <a:latin typeface="Arial" panose="020B0604020202020204" pitchFamily="34" charset="0"/>
                <a:cs typeface="Arial" panose="020B0604020202020204" pitchFamily="34" charset="0"/>
              </a:rPr>
              <a:t>staff or the employee of warehouse</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can easily </a:t>
            </a:r>
            <a:r>
              <a:rPr lang="en-US" dirty="0" smtClean="0">
                <a:latin typeface="Arial" panose="020B0604020202020204" pitchFamily="34" charset="0"/>
                <a:cs typeface="Arial" panose="020B0604020202020204" pitchFamily="34" charset="0"/>
              </a:rPr>
              <a:t>manage and control the stock, products and other related record.</a:t>
            </a:r>
            <a:endParaRPr lang="en-US" dirty="0" smtClean="0">
              <a:latin typeface="Arial" panose="020B0604020202020204" pitchFamily="34" charset="0"/>
              <a:cs typeface="Arial" panose="020B0604020202020204" pitchFamily="34" charset="0"/>
            </a:endParaRPr>
          </a:p>
          <a:p>
            <a:pPr lvl="1">
              <a:buFont typeface="Wingdings" panose="05000000000000000000" pitchFamily="2" charset="2"/>
              <a:buChar char="Ø"/>
            </a:pPr>
            <a:r>
              <a:rPr lang="en-US" dirty="0" smtClean="0">
                <a:latin typeface="Arial" panose="020B0604020202020204" pitchFamily="34" charset="0"/>
                <a:cs typeface="Arial" panose="020B0604020202020204" pitchFamily="34" charset="0"/>
              </a:rPr>
              <a:t>This application also contain normal calculator to calculate total sales or to calculate total supplied product</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lvl="1">
              <a:buFont typeface="Wingdings" panose="05000000000000000000" pitchFamily="2" charset="2"/>
              <a:buChar char="Ø"/>
            </a:pPr>
            <a:r>
              <a:rPr lang="en-US" dirty="0">
                <a:latin typeface="Arial" panose="020B0604020202020204" pitchFamily="34" charset="0"/>
                <a:cs typeface="Arial" panose="020B0604020202020204" pitchFamily="34" charset="0"/>
              </a:rPr>
              <a:t> This desktop application is created through C sharp language and is based on object Oriented</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r>
              <a:rPr lang="en-US" b="1" dirty="0"/>
              <a:t>Problem of the project</a:t>
            </a:r>
          </a:p>
          <a:p>
            <a:pPr lvl="1">
              <a:buFont typeface="Wingdings" panose="05000000000000000000" pitchFamily="2" charset="2"/>
              <a:buChar char="Ø"/>
            </a:pPr>
            <a:r>
              <a:rPr lang="en-US" dirty="0">
                <a:latin typeface="Arial" panose="020B0604020202020204" pitchFamily="34" charset="0"/>
                <a:cs typeface="Arial" panose="020B0604020202020204" pitchFamily="34" charset="0"/>
              </a:rPr>
              <a:t>In Past, People were unknown about these Management system they used to manage the record the data in some registers by writing every related data with hand which were so time taking.</a:t>
            </a:r>
          </a:p>
          <a:p>
            <a:pPr lvl="1">
              <a:buFont typeface="Wingdings" panose="05000000000000000000" pitchFamily="2" charset="2"/>
              <a:buChar char="Ø"/>
            </a:pPr>
            <a:r>
              <a:rPr lang="en-US" dirty="0">
                <a:latin typeface="Arial" panose="020B0604020202020204" pitchFamily="34" charset="0"/>
                <a:cs typeface="Arial" panose="020B0604020202020204" pitchFamily="34" charset="0"/>
              </a:rPr>
              <a:t>But, for these automated system the staffs or employee should have some knowledge about computer.</a:t>
            </a:r>
          </a:p>
          <a:p>
            <a:pPr marL="457200" lvl="1" indent="0">
              <a:buNone/>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09673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98174"/>
            <a:ext cx="5253446" cy="836023"/>
          </a:xfrm>
        </p:spPr>
        <p:txBody>
          <a:bodyPr/>
          <a:lstStyle/>
          <a:p>
            <a:r>
              <a:rPr lang="en-US" dirty="0">
                <a:latin typeface="Algerian" panose="04020705040A02060702" pitchFamily="82" charset="0"/>
              </a:rPr>
              <a:t>aim and objectives</a:t>
            </a:r>
          </a:p>
        </p:txBody>
      </p:sp>
      <p:sp>
        <p:nvSpPr>
          <p:cNvPr id="3" name="Content Placeholder 2"/>
          <p:cNvSpPr>
            <a:spLocks noGrp="1"/>
          </p:cNvSpPr>
          <p:nvPr>
            <p:ph idx="1"/>
          </p:nvPr>
        </p:nvSpPr>
        <p:spPr>
          <a:xfrm>
            <a:off x="685800" y="2429691"/>
            <a:ext cx="10820400" cy="4024125"/>
          </a:xfrm>
        </p:spPr>
        <p:txBody>
          <a:bodyPr>
            <a:normAutofit/>
          </a:bodyPr>
          <a:lstStyle/>
          <a:p>
            <a:pPr lvl="0">
              <a:lnSpc>
                <a:spcPct val="150000"/>
              </a:lnSpc>
              <a:spcBef>
                <a:spcPts val="0"/>
              </a:spcBef>
            </a:pPr>
            <a:r>
              <a:rPr lang="en-US" sz="2000" dirty="0" smtClean="0">
                <a:latin typeface="Arial" panose="020B0604020202020204" pitchFamily="34" charset="0"/>
                <a:cs typeface="Arial" panose="020B0604020202020204" pitchFamily="34" charset="0"/>
              </a:rPr>
              <a:t>This system should be able to record the data related to inventory in easier and faster.</a:t>
            </a:r>
            <a:endParaRPr lang="en-US" sz="2000" dirty="0">
              <a:latin typeface="Arial" panose="020B0604020202020204" pitchFamily="34" charset="0"/>
              <a:cs typeface="Arial" panose="020B0604020202020204" pitchFamily="34" charset="0"/>
            </a:endParaRPr>
          </a:p>
          <a:p>
            <a:pPr lvl="0">
              <a:lnSpc>
                <a:spcPct val="150000"/>
              </a:lnSpc>
              <a:spcBef>
                <a:spcPts val="0"/>
              </a:spcBef>
            </a:pPr>
            <a:r>
              <a:rPr lang="en-US" sz="2000" dirty="0" smtClean="0">
                <a:latin typeface="Arial" panose="020B0604020202020204" pitchFamily="34" charset="0"/>
                <a:cs typeface="Arial" panose="020B0604020202020204" pitchFamily="34" charset="0"/>
              </a:rPr>
              <a:t>Through this system user should be able to search the required data.</a:t>
            </a:r>
            <a:endParaRPr lang="en-US" sz="2000" dirty="0">
              <a:latin typeface="Arial" panose="020B0604020202020204" pitchFamily="34" charset="0"/>
              <a:cs typeface="Arial" panose="020B0604020202020204" pitchFamily="34" charset="0"/>
            </a:endParaRPr>
          </a:p>
          <a:p>
            <a:pPr lvl="0">
              <a:lnSpc>
                <a:spcPct val="150000"/>
              </a:lnSpc>
              <a:spcBef>
                <a:spcPts val="0"/>
              </a:spcBef>
            </a:pPr>
            <a:r>
              <a:rPr lang="en-US" sz="2000" dirty="0" smtClean="0">
                <a:latin typeface="Arial" panose="020B0604020202020204" pitchFamily="34" charset="0"/>
                <a:cs typeface="Arial" panose="020B0604020202020204" pitchFamily="34" charset="0"/>
              </a:rPr>
              <a:t>The system should have the facility to calculate total of the sold product</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or related things.</a:t>
            </a:r>
            <a:endParaRPr lang="en-US" sz="2000"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526761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335" y="1349829"/>
            <a:ext cx="8821795" cy="853440"/>
          </a:xfrm>
        </p:spPr>
        <p:txBody>
          <a:bodyPr>
            <a:normAutofit fontScale="90000"/>
          </a:bodyPr>
          <a:lstStyle/>
          <a:p>
            <a:r>
              <a:rPr lang="en-US" dirty="0" smtClean="0">
                <a:latin typeface="Algerian" panose="04020705040A02060702" pitchFamily="82" charset="0"/>
                <a:cs typeface="Arial" panose="020B0604020202020204" pitchFamily="34" charset="0"/>
              </a:rPr>
              <a:t>Analysis </a:t>
            </a:r>
            <a:r>
              <a:rPr lang="en-US" dirty="0" smtClean="0">
                <a:latin typeface="Algerian" panose="04020705040A02060702" pitchFamily="82" charset="0"/>
                <a:cs typeface="Arial" panose="020B0604020202020204" pitchFamily="34" charset="0"/>
              </a:rPr>
              <a:t>Methodology (</a:t>
            </a:r>
            <a:r>
              <a:rPr lang="en-US" u="sng" dirty="0" smtClean="0">
                <a:latin typeface="Algerian" panose="04020705040A02060702" pitchFamily="82" charset="0"/>
                <a:cs typeface="Arial" panose="020B0604020202020204" pitchFamily="34" charset="0"/>
              </a:rPr>
              <a:t>Waterfall</a:t>
            </a:r>
            <a:r>
              <a:rPr lang="en-US" dirty="0" smtClean="0">
                <a:latin typeface="Algerian" panose="04020705040A02060702" pitchFamily="82" charset="0"/>
                <a:cs typeface="Arial" panose="020B0604020202020204" pitchFamily="34" charset="0"/>
              </a:rPr>
              <a:t>)</a:t>
            </a:r>
            <a:endParaRPr lang="en-US" dirty="0">
              <a:latin typeface="Algerian" panose="04020705040A02060702" pitchFamily="82" charset="0"/>
              <a:cs typeface="Arial" panose="020B0604020202020204" pitchFamily="34" charset="0"/>
            </a:endParaRPr>
          </a:p>
        </p:txBody>
      </p:sp>
      <p:sp>
        <p:nvSpPr>
          <p:cNvPr id="3" name="Content Placeholder 2"/>
          <p:cNvSpPr>
            <a:spLocks noGrp="1"/>
          </p:cNvSpPr>
          <p:nvPr>
            <p:ph idx="1"/>
          </p:nvPr>
        </p:nvSpPr>
        <p:spPr>
          <a:xfrm>
            <a:off x="685800" y="2194560"/>
            <a:ext cx="10820400" cy="4362994"/>
          </a:xfrm>
        </p:spPr>
        <p:txBody>
          <a:bodyPr>
            <a:normAutofit fontScale="25000" lnSpcReduction="20000"/>
          </a:bodyPr>
          <a:lstStyle/>
          <a:p>
            <a:pPr marL="0" indent="0" algn="just">
              <a:lnSpc>
                <a:spcPct val="170000"/>
              </a:lnSpc>
              <a:spcBef>
                <a:spcPts val="0"/>
              </a:spcBef>
              <a:buNone/>
            </a:pPr>
            <a:r>
              <a:rPr lang="en-US" sz="7200" spc="150" dirty="0" smtClean="0">
                <a:latin typeface="Arial" panose="020B0604020202020204" pitchFamily="34" charset="0"/>
                <a:cs typeface="Arial" panose="020B0604020202020204" pitchFamily="34" charset="0"/>
              </a:rPr>
              <a:t>Inventory Management System contain waterfall Methodology. This is easier method to learn and understand. In Waterfall methodology each steps or the phase should be completed before we move on another step. It move downward like waterfall. It contain following phase which we must complete accordingly.</a:t>
            </a:r>
            <a:endParaRPr lang="en-US" sz="7200" spc="150" dirty="0">
              <a:latin typeface="Arial" panose="020B0604020202020204" pitchFamily="34" charset="0"/>
              <a:cs typeface="Arial" panose="020B0604020202020204" pitchFamily="34" charset="0"/>
            </a:endParaRPr>
          </a:p>
          <a:p>
            <a:pPr lvl="1" algn="just">
              <a:lnSpc>
                <a:spcPct val="170000"/>
              </a:lnSpc>
              <a:spcBef>
                <a:spcPts val="0"/>
              </a:spcBef>
            </a:pPr>
            <a:r>
              <a:rPr lang="en-US" sz="7200" b="1" spc="150" dirty="0">
                <a:latin typeface="Arial" panose="020B0604020202020204" pitchFamily="34" charset="0"/>
                <a:cs typeface="Arial" panose="020B0604020202020204" pitchFamily="34" charset="0"/>
              </a:rPr>
              <a:t>Requirement analysis</a:t>
            </a:r>
          </a:p>
          <a:p>
            <a:pPr lvl="1" algn="just">
              <a:lnSpc>
                <a:spcPct val="170000"/>
              </a:lnSpc>
              <a:spcBef>
                <a:spcPts val="0"/>
              </a:spcBef>
            </a:pPr>
            <a:r>
              <a:rPr lang="en-US" sz="7200" b="1" spc="150" dirty="0" smtClean="0">
                <a:latin typeface="Arial" panose="020B0604020202020204" pitchFamily="34" charset="0"/>
                <a:cs typeface="Arial" panose="020B0604020202020204" pitchFamily="34" charset="0"/>
              </a:rPr>
              <a:t>Design</a:t>
            </a:r>
            <a:endParaRPr lang="en-US" sz="7200" b="1" spc="150" dirty="0">
              <a:latin typeface="Arial" panose="020B0604020202020204" pitchFamily="34" charset="0"/>
              <a:cs typeface="Arial" panose="020B0604020202020204" pitchFamily="34" charset="0"/>
            </a:endParaRPr>
          </a:p>
          <a:p>
            <a:pPr lvl="1" algn="just">
              <a:lnSpc>
                <a:spcPct val="170000"/>
              </a:lnSpc>
              <a:spcBef>
                <a:spcPts val="0"/>
              </a:spcBef>
            </a:pPr>
            <a:r>
              <a:rPr lang="en-US" sz="7200" b="1" spc="150" dirty="0">
                <a:latin typeface="Arial" panose="020B0604020202020204" pitchFamily="34" charset="0"/>
                <a:cs typeface="Arial" panose="020B0604020202020204" pitchFamily="34" charset="0"/>
              </a:rPr>
              <a:t>Implementation</a:t>
            </a:r>
          </a:p>
          <a:p>
            <a:pPr lvl="1" algn="just">
              <a:lnSpc>
                <a:spcPct val="170000"/>
              </a:lnSpc>
              <a:spcBef>
                <a:spcPts val="0"/>
              </a:spcBef>
            </a:pPr>
            <a:r>
              <a:rPr lang="en-US" sz="7200" b="1" spc="150" dirty="0">
                <a:latin typeface="Arial" panose="020B0604020202020204" pitchFamily="34" charset="0"/>
                <a:cs typeface="Arial" panose="020B0604020202020204" pitchFamily="34" charset="0"/>
              </a:rPr>
              <a:t>Testing</a:t>
            </a:r>
          </a:p>
          <a:p>
            <a:pPr lvl="1" algn="just">
              <a:lnSpc>
                <a:spcPct val="170000"/>
              </a:lnSpc>
              <a:spcBef>
                <a:spcPts val="0"/>
              </a:spcBef>
            </a:pPr>
            <a:r>
              <a:rPr lang="en-US" sz="7200" b="1" spc="150" dirty="0">
                <a:latin typeface="Arial" panose="020B0604020202020204" pitchFamily="34" charset="0"/>
                <a:cs typeface="Arial" panose="020B0604020202020204" pitchFamily="34" charset="0"/>
              </a:rPr>
              <a:t>Deployment</a:t>
            </a:r>
          </a:p>
          <a:p>
            <a:pPr lvl="1" algn="just">
              <a:lnSpc>
                <a:spcPct val="170000"/>
              </a:lnSpc>
              <a:spcBef>
                <a:spcPts val="0"/>
              </a:spcBef>
            </a:pPr>
            <a:r>
              <a:rPr lang="en-US" sz="7200" b="1" spc="150" dirty="0" smtClean="0">
                <a:latin typeface="Arial" panose="020B0604020202020204" pitchFamily="34" charset="0"/>
                <a:cs typeface="Arial" panose="020B0604020202020204" pitchFamily="34" charset="0"/>
              </a:rPr>
              <a:t>Maintenance</a:t>
            </a:r>
            <a:endParaRPr lang="en-US" sz="7200" b="1" spc="150" dirty="0">
              <a:latin typeface="Arial" panose="020B0604020202020204" pitchFamily="34" charset="0"/>
              <a:cs typeface="Arial" panose="020B0604020202020204" pitchFamily="34" charset="0"/>
            </a:endParaRPr>
          </a:p>
          <a:p>
            <a:pPr marL="0" indent="0">
              <a:buNone/>
            </a:pPr>
            <a:endParaRPr lang="en-US" spc="1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601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068783" y="1566908"/>
            <a:ext cx="7148744" cy="4024313"/>
          </a:xfrm>
          <a:prstGeom prst="rect">
            <a:avLst/>
          </a:prstGeom>
        </p:spPr>
      </p:pic>
    </p:spTree>
    <p:extLst>
      <p:ext uri="{BB962C8B-B14F-4D97-AF65-F5344CB8AC3E}">
        <p14:creationId xmlns:p14="http://schemas.microsoft.com/office/powerpoint/2010/main" val="394457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10EE66-8707-456F-8F2E-091D581CB030}">
  <ds:schemaRefs>
    <ds:schemaRef ds:uri="http://schemas.microsoft.com/office/infopath/2007/PartnerControls"/>
    <ds:schemaRef ds:uri="http://schemas.microsoft.com/office/2006/documentManagement/types"/>
    <ds:schemaRef ds:uri="http://purl.org/dc/terms/"/>
    <ds:schemaRef ds:uri="http://purl.org/dc/elements/1.1/"/>
    <ds:schemaRef ds:uri="http://purl.org/dc/dcmitype/"/>
    <ds:schemaRef ds:uri="http://www.w3.org/XML/1998/namespace"/>
    <ds:schemaRef ds:uri="http://schemas.openxmlformats.org/package/2006/metadata/core-properties"/>
    <ds:schemaRef ds:uri="16c05727-aa75-4e4a-9b5f-8a80a1165891"/>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0</TotalTime>
  <Words>1735</Words>
  <Application>Microsoft Office PowerPoint</Application>
  <PresentationFormat>Widescreen</PresentationFormat>
  <Paragraphs>188</Paragraphs>
  <Slides>41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Algerian</vt:lpstr>
      <vt:lpstr>Arial</vt:lpstr>
      <vt:lpstr>Calibri</vt:lpstr>
      <vt:lpstr>Century Gothic</vt:lpstr>
      <vt:lpstr>Harlow Solid Italic</vt:lpstr>
      <vt:lpstr>Mangal</vt:lpstr>
      <vt:lpstr>Wingdings</vt:lpstr>
      <vt:lpstr>Vapor Trail</vt:lpstr>
      <vt:lpstr>Inventory  Management System </vt:lpstr>
      <vt:lpstr>Content</vt:lpstr>
      <vt:lpstr>PowerPoint Presentation</vt:lpstr>
      <vt:lpstr>Introduction</vt:lpstr>
      <vt:lpstr>Overview of project</vt:lpstr>
      <vt:lpstr>Justification of the project </vt:lpstr>
      <vt:lpstr>aim and objectives</vt:lpstr>
      <vt:lpstr>Analysis Methodology (Waterfall)</vt:lpstr>
      <vt:lpstr> </vt:lpstr>
      <vt:lpstr>functional Requirement</vt:lpstr>
      <vt:lpstr>Non functional requirement</vt:lpstr>
      <vt:lpstr>Moscow</vt:lpstr>
      <vt:lpstr>System Architecture</vt:lpstr>
      <vt:lpstr>PowerPoint Presentation</vt:lpstr>
      <vt:lpstr>class diagram</vt:lpstr>
      <vt:lpstr>Activity Diagram </vt:lpstr>
      <vt:lpstr>  </vt:lpstr>
      <vt:lpstr>Sequence diagram</vt:lpstr>
      <vt:lpstr>  </vt:lpstr>
      <vt:lpstr>  </vt:lpstr>
      <vt:lpstr> </vt:lpstr>
      <vt:lpstr>Database modelling (ER-Diagram) </vt:lpstr>
      <vt:lpstr>  </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vt:lpstr>
      <vt:lpstr>PowerPoint Presentation</vt:lpstr>
      <vt:lpstr>PowerPoint Presentation</vt:lpstr>
      <vt:lpstr>PowerPoint Presentation</vt:lpstr>
      <vt:lpstr>Configuration Management </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2019-08-01T14:18:02Z</dcterms:created>
  <dcterms:modified xsi:type="dcterms:W3CDTF">2019-11-08T19:03:49Z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