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1"/>
  </p:notesMasterIdLst>
  <p:handoutMasterIdLst>
    <p:handoutMasterId r:id="rId22"/>
  </p:handoutMasterIdLst>
  <p:sldIdLst>
    <p:sldId id="256" r:id="rId5"/>
    <p:sldId id="258" r:id="rId6"/>
    <p:sldId id="259" r:id="rId7"/>
    <p:sldId id="264" r:id="rId8"/>
    <p:sldId id="265" r:id="rId9"/>
    <p:sldId id="266" r:id="rId10"/>
    <p:sldId id="267" r:id="rId11"/>
    <p:sldId id="268" r:id="rId12"/>
    <p:sldId id="270" r:id="rId13"/>
    <p:sldId id="269" r:id="rId14"/>
    <p:sldId id="271" r:id="rId15"/>
    <p:sldId id="272" r:id="rId16"/>
    <p:sldId id="273" r:id="rId17"/>
    <p:sldId id="274" r:id="rId18"/>
    <p:sldId id="275" r:id="rId19"/>
    <p:sldId id="25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hanu Prakash Reddy" initials="BR" lastIdx="2" clrIdx="0">
    <p:extLst>
      <p:ext uri="{19B8F6BF-5375-455C-9EA6-DF929625EA0E}">
        <p15:presenceInfo xmlns:p15="http://schemas.microsoft.com/office/powerpoint/2012/main" userId="66eaccd1052b9bd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6046B"/>
    <a:srgbClr val="B0008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1F3F6-FB1C-1C40-86CD-953B85A2C70D}" v="17" dt="2025-05-06T14:59:29.681"/>
    <p1510:client id="{2F6DC25F-0ACB-3E46-9EE4-9C4CA720093C}" v="83" dt="2025-05-06T16:53:52.981"/>
    <p1510:client id="{33C97576-8E62-1892-4367-19D9AC32742F}" v="67" dt="2025-05-06T16:19:23.104"/>
    <p1510:client id="{3F2624E5-53B1-03CE-5C16-63F516DDB6EA}" v="14" dt="2025-05-06T14:46:14.741"/>
    <p1510:client id="{59C65E1B-326B-C3EF-23BD-A35C08629623}" v="166" dt="2025-05-06T15:58:29.155"/>
    <p1510:client id="{AC783296-0092-F301-FB98-D68D60121D54}" v="13" dt="2025-05-08T02:02:36.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5/8/2025</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1T09:05:51.283"/>
    </inkml:context>
    <inkml:brush xml:id="br0">
      <inkml:brushProperty name="width" value="0.1" units="cm"/>
      <inkml:brushProperty name="height" value="0.1" units="cm"/>
    </inkml:brush>
  </inkml:definitions>
  <inkml:trace contextRef="#ctx0" brushRef="#br0">8117 3392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350511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5/8/2025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5/8/2025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5/8/2025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5/8/2025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5/8/2025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maheshchallagiri/SBI-banking-application-process-/blob/main/main.c#L1" TargetMode="External"/><Relationship Id="rId2" Type="http://schemas.openxmlformats.org/officeDocument/2006/relationships/hyperlink" Target="https://github.com/maheshchallagiri/sbi-banking-application-using-queue/blob/main/deepseek_c_20250502_5cbebd.c"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4889" y="-5892"/>
            <a:ext cx="13097107" cy="6869172"/>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rot="10800000" flipV="1">
            <a:off x="1711760" y="1996256"/>
            <a:ext cx="10734223" cy="1140215"/>
          </a:xfrm>
        </p:spPr>
        <p:txBody>
          <a:bodyPr>
            <a:noAutofit/>
          </a:bodyPr>
          <a:lstStyle/>
          <a:p>
            <a:r>
              <a:rPr lang="en-IN">
                <a:solidFill>
                  <a:srgbClr val="FFFF00"/>
                </a:solidFill>
              </a:rPr>
              <a:t>SBI CREDIT CARD PROCESSING APPLICATION</a:t>
            </a:r>
            <a:endParaRPr lang="en-US" sz="6000">
              <a:solidFill>
                <a:srgbClr val="FFFF00"/>
              </a:solidFill>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rot="10800000" flipV="1">
            <a:off x="1840003" y="3723578"/>
            <a:ext cx="9098003" cy="444915"/>
          </a:xfrm>
        </p:spPr>
        <p:txBody>
          <a:bodyPr>
            <a:normAutofit fontScale="85000" lnSpcReduction="20000"/>
          </a:bodyPr>
          <a:lstStyle/>
          <a:p>
            <a:pPr algn="ctr" rtl="1">
              <a:spcBef>
                <a:spcPts val="1400"/>
              </a:spcBef>
            </a:pPr>
            <a:r>
              <a:rPr lang="en-US" b="1">
                <a:solidFill>
                  <a:srgbClr val="FFFF00"/>
                </a:solidFill>
                <a:latin typeface="Arial Black"/>
              </a:rPr>
              <a:t>SBI CREDIT CARD PROCESSING APPLICATION  SYSTEM using</a:t>
            </a:r>
            <a:r>
              <a:rPr lang="en-US" sz="3200" b="1">
                <a:solidFill>
                  <a:srgbClr val="FFFF00"/>
                </a:solidFill>
                <a:latin typeface="Arial Black"/>
              </a:rPr>
              <a:t> </a:t>
            </a:r>
            <a:r>
              <a:rPr lang="en-US" b="1">
                <a:solidFill>
                  <a:srgbClr val="FFFF00"/>
                </a:solidFill>
                <a:latin typeface="Arial Black"/>
              </a:rPr>
              <a:t>QUEUE IN C</a:t>
            </a:r>
            <a:endParaRPr lang="en-US">
              <a:solidFill>
                <a:srgbClr val="FFFF00"/>
              </a:solidFill>
            </a:endParaRPr>
          </a:p>
        </p:txBody>
      </p:sp>
      <p:sp>
        <p:nvSpPr>
          <p:cNvPr id="6" name="TextBox 5">
            <a:extLst>
              <a:ext uri="{FF2B5EF4-FFF2-40B4-BE49-F238E27FC236}">
                <a16:creationId xmlns:a16="http://schemas.microsoft.com/office/drawing/2014/main" id="{0C33BA00-0734-4740-6E41-FD3B4F3089D1}"/>
              </a:ext>
            </a:extLst>
          </p:cNvPr>
          <p:cNvSpPr txBox="1"/>
          <p:nvPr/>
        </p:nvSpPr>
        <p:spPr>
          <a:xfrm>
            <a:off x="2697915" y="502450"/>
            <a:ext cx="7101881" cy="1200329"/>
          </a:xfrm>
          <a:prstGeom prst="rect">
            <a:avLst/>
          </a:prstGeom>
          <a:noFill/>
        </p:spPr>
        <p:txBody>
          <a:bodyPr wrap="square" lIns="91440" tIns="45720" rIns="91440" bIns="45720" rtlCol="0" anchor="t">
            <a:spAutoFit/>
          </a:bodyPr>
          <a:lstStyle/>
          <a:p>
            <a:pPr algn="ctr"/>
            <a:r>
              <a:rPr lang="en-US" sz="3600">
                <a:solidFill>
                  <a:srgbClr val="FFFF00"/>
                </a:solidFill>
                <a:latin typeface="Arial Black"/>
                <a:cs typeface="Aharoni"/>
              </a:rPr>
              <a:t>N.B.K.R.I.S.T </a:t>
            </a:r>
          </a:p>
          <a:p>
            <a:pPr algn="ctr"/>
            <a:r>
              <a:rPr lang="en-US" sz="3600">
                <a:solidFill>
                  <a:srgbClr val="FFFF00"/>
                </a:solidFill>
                <a:latin typeface="Arial Black"/>
                <a:cs typeface="Aharoni"/>
              </a:rPr>
              <a:t>VIDYANAGAR</a:t>
            </a:r>
          </a:p>
        </p:txBody>
      </p:sp>
      <p:sp>
        <p:nvSpPr>
          <p:cNvPr id="8" name="TextBox 7">
            <a:extLst>
              <a:ext uri="{FF2B5EF4-FFF2-40B4-BE49-F238E27FC236}">
                <a16:creationId xmlns:a16="http://schemas.microsoft.com/office/drawing/2014/main" id="{8E117203-CC9B-8CCC-6E39-4D6205C856CB}"/>
              </a:ext>
            </a:extLst>
          </p:cNvPr>
          <p:cNvSpPr txBox="1"/>
          <p:nvPr/>
        </p:nvSpPr>
        <p:spPr>
          <a:xfrm rot="10800000" flipV="1">
            <a:off x="4865077" y="1599092"/>
            <a:ext cx="3727145" cy="800219"/>
          </a:xfrm>
          <a:prstGeom prst="rect">
            <a:avLst/>
          </a:prstGeom>
          <a:noFill/>
        </p:spPr>
        <p:txBody>
          <a:bodyPr wrap="square" lIns="91440" tIns="45720" rIns="91440" bIns="45720" rtlCol="0" anchor="t">
            <a:spAutoFit/>
          </a:bodyPr>
          <a:lstStyle/>
          <a:p>
            <a:r>
              <a:rPr lang="en-US" sz="2800">
                <a:solidFill>
                  <a:srgbClr val="FFFF00"/>
                </a:solidFill>
                <a:latin typeface="Arial Black"/>
                <a:cs typeface="Aharoni"/>
              </a:rPr>
              <a:t>AUTONOMUS</a:t>
            </a:r>
          </a:p>
          <a:p>
            <a:pPr algn="ctr"/>
            <a:endParaRPr lang="en-IN"/>
          </a:p>
        </p:txBody>
      </p:sp>
      <p:sp>
        <p:nvSpPr>
          <p:cNvPr id="9" name="TextBox 8">
            <a:extLst>
              <a:ext uri="{FF2B5EF4-FFF2-40B4-BE49-F238E27FC236}">
                <a16:creationId xmlns:a16="http://schemas.microsoft.com/office/drawing/2014/main" id="{67D04610-92EB-B5F7-999A-70899BF82574}"/>
              </a:ext>
            </a:extLst>
          </p:cNvPr>
          <p:cNvSpPr txBox="1"/>
          <p:nvPr/>
        </p:nvSpPr>
        <p:spPr>
          <a:xfrm>
            <a:off x="7312782" y="4809065"/>
            <a:ext cx="4430482" cy="1895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IN" sz="1600">
                <a:solidFill>
                  <a:srgbClr val="00B0F0"/>
                </a:solidFill>
                <a:cs typeface="Segoe UI"/>
              </a:rPr>
              <a:t>V.BHANUPRAKESHREDDY </a:t>
            </a:r>
            <a:r>
              <a:rPr lang="en-US" sz="1600">
                <a:solidFill>
                  <a:srgbClr val="00B0F0"/>
                </a:solidFill>
                <a:cs typeface="Segoe UI"/>
              </a:rPr>
              <a:t>(24KB1A30C5)</a:t>
            </a:r>
            <a:r>
              <a:rPr lang="en-IN" sz="1600">
                <a:solidFill>
                  <a:srgbClr val="00B0F0"/>
                </a:solidFill>
                <a:cs typeface="Segoe UI"/>
              </a:rPr>
              <a:t>​</a:t>
            </a:r>
            <a:endParaRPr lang="en-US" sz="1600"/>
          </a:p>
          <a:p>
            <a:pPr algn="just">
              <a:lnSpc>
                <a:spcPct val="150000"/>
              </a:lnSpc>
            </a:pPr>
            <a:r>
              <a:rPr lang="en-IN" sz="1600">
                <a:solidFill>
                  <a:srgbClr val="00B0F0"/>
                </a:solidFill>
                <a:cs typeface="Segoe UI"/>
              </a:rPr>
              <a:t>CH.MAHESH </a:t>
            </a:r>
            <a:r>
              <a:rPr lang="en-US" sz="1600">
                <a:solidFill>
                  <a:srgbClr val="00B0F0"/>
                </a:solidFill>
                <a:cs typeface="Segoe UI"/>
              </a:rPr>
              <a:t>(24KB1A3017)</a:t>
            </a:r>
            <a:r>
              <a:rPr lang="en-IN" sz="1600">
                <a:solidFill>
                  <a:srgbClr val="00B0F0"/>
                </a:solidFill>
                <a:cs typeface="Segoe UI"/>
              </a:rPr>
              <a:t>​</a:t>
            </a:r>
          </a:p>
          <a:p>
            <a:pPr algn="just">
              <a:lnSpc>
                <a:spcPct val="150000"/>
              </a:lnSpc>
            </a:pPr>
            <a:r>
              <a:rPr lang="en-IN" sz="1600">
                <a:solidFill>
                  <a:srgbClr val="00B0F0"/>
                </a:solidFill>
                <a:cs typeface="Segoe UI"/>
              </a:rPr>
              <a:t>J.SAI KRISHNA </a:t>
            </a:r>
            <a:r>
              <a:rPr lang="en-US" sz="1600">
                <a:solidFill>
                  <a:srgbClr val="00B0F0"/>
                </a:solidFill>
                <a:cs typeface="Segoe UI"/>
              </a:rPr>
              <a:t>(24KB1A3035)</a:t>
            </a:r>
            <a:r>
              <a:rPr lang="en-IN" sz="1600">
                <a:solidFill>
                  <a:srgbClr val="00B0F0"/>
                </a:solidFill>
                <a:cs typeface="Segoe UI"/>
              </a:rPr>
              <a:t>​</a:t>
            </a:r>
          </a:p>
          <a:p>
            <a:pPr algn="just">
              <a:lnSpc>
                <a:spcPct val="150000"/>
              </a:lnSpc>
            </a:pPr>
            <a:r>
              <a:rPr lang="en-IN" sz="1600">
                <a:solidFill>
                  <a:srgbClr val="00B0F0"/>
                </a:solidFill>
                <a:cs typeface="Segoe UI"/>
              </a:rPr>
              <a:t>G.SRI HARI </a:t>
            </a:r>
            <a:r>
              <a:rPr lang="en-US" sz="1600">
                <a:solidFill>
                  <a:srgbClr val="00B0F0"/>
                </a:solidFill>
                <a:cs typeface="Segoe UI"/>
              </a:rPr>
              <a:t>(24KB1A3029)</a:t>
            </a:r>
            <a:r>
              <a:rPr lang="en-IN" sz="1600">
                <a:solidFill>
                  <a:srgbClr val="00B0F0"/>
                </a:solidFill>
                <a:cs typeface="Segoe UI"/>
              </a:rPr>
              <a:t>​</a:t>
            </a:r>
          </a:p>
          <a:p>
            <a:pPr algn="just">
              <a:lnSpc>
                <a:spcPct val="150000"/>
              </a:lnSpc>
            </a:pPr>
            <a:r>
              <a:rPr lang="en-IN" sz="1600">
                <a:solidFill>
                  <a:srgbClr val="00B0F0"/>
                </a:solidFill>
                <a:cs typeface="Segoe UI"/>
              </a:rPr>
              <a:t>​</a:t>
            </a:r>
          </a:p>
        </p:txBody>
      </p:sp>
      <p:sp>
        <p:nvSpPr>
          <p:cNvPr id="23" name="TextBox 22">
            <a:extLst>
              <a:ext uri="{FF2B5EF4-FFF2-40B4-BE49-F238E27FC236}">
                <a16:creationId xmlns:a16="http://schemas.microsoft.com/office/drawing/2014/main" id="{DD724498-41D3-D5D8-5916-8039A2F9AC2A}"/>
              </a:ext>
            </a:extLst>
          </p:cNvPr>
          <p:cNvSpPr txBox="1"/>
          <p:nvPr/>
        </p:nvSpPr>
        <p:spPr>
          <a:xfrm rot="10800000" flipV="1">
            <a:off x="8210628" y="4430406"/>
            <a:ext cx="237631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50"/>
                </a:solidFill>
              </a:rPr>
              <a:t>PRESENTED BY</a:t>
            </a:r>
          </a:p>
          <a:p>
            <a:endParaRPr lang="en-US">
              <a:solidFill>
                <a:srgbClr val="00B050"/>
              </a:solidFill>
            </a:endParaRPr>
          </a:p>
        </p:txBody>
      </p:sp>
      <p:sp>
        <p:nvSpPr>
          <p:cNvPr id="24" name="TextBox 23">
            <a:extLst>
              <a:ext uri="{FF2B5EF4-FFF2-40B4-BE49-F238E27FC236}">
                <a16:creationId xmlns:a16="http://schemas.microsoft.com/office/drawing/2014/main" id="{6123EFAF-4E49-AE8F-E2A6-27F922E44CCB}"/>
              </a:ext>
            </a:extLst>
          </p:cNvPr>
          <p:cNvSpPr txBox="1"/>
          <p:nvPr/>
        </p:nvSpPr>
        <p:spPr>
          <a:xfrm>
            <a:off x="1321875" y="481101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50"/>
                </a:solidFill>
              </a:rPr>
              <a:t>UNDER GUIDENCE</a:t>
            </a:r>
          </a:p>
          <a:p>
            <a:endParaRPr lang="en-US"/>
          </a:p>
          <a:p>
            <a:r>
              <a:rPr lang="en-US">
                <a:solidFill>
                  <a:srgbClr val="00B0F0"/>
                </a:solidFill>
              </a:rPr>
              <a:t>PRASANTH SIR</a:t>
            </a:r>
          </a:p>
          <a:p>
            <a:r>
              <a:rPr lang="en-US">
                <a:solidFill>
                  <a:srgbClr val="00B0F0"/>
                </a:solidFill>
              </a:rPr>
              <a:t>SURESH GUPTHA SIR</a:t>
            </a: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7EC248-431B-DAB1-63AA-B640489167B5}"/>
              </a:ext>
            </a:extLst>
          </p:cNvPr>
          <p:cNvPicPr>
            <a:picLocks noChangeAspect="1"/>
          </p:cNvPicPr>
          <p:nvPr/>
        </p:nvPicPr>
        <p:blipFill>
          <a:blip r:embed="rId2"/>
          <a:stretch>
            <a:fillRect/>
          </a:stretch>
        </p:blipFill>
        <p:spPr>
          <a:xfrm>
            <a:off x="1808342" y="1584343"/>
            <a:ext cx="7483510" cy="5273657"/>
          </a:xfrm>
          <a:prstGeom prst="rect">
            <a:avLst/>
          </a:prstGeom>
        </p:spPr>
      </p:pic>
      <p:sp>
        <p:nvSpPr>
          <p:cNvPr id="4" name="TextBox 3">
            <a:extLst>
              <a:ext uri="{FF2B5EF4-FFF2-40B4-BE49-F238E27FC236}">
                <a16:creationId xmlns:a16="http://schemas.microsoft.com/office/drawing/2014/main" id="{EE33BFF1-539E-2955-35C2-69CD8305E55E}"/>
              </a:ext>
            </a:extLst>
          </p:cNvPr>
          <p:cNvSpPr txBox="1"/>
          <p:nvPr/>
        </p:nvSpPr>
        <p:spPr>
          <a:xfrm>
            <a:off x="2815803" y="870172"/>
            <a:ext cx="61891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User views all applications:</a:t>
            </a:r>
          </a:p>
        </p:txBody>
      </p:sp>
    </p:spTree>
    <p:extLst>
      <p:ext uri="{BB962C8B-B14F-4D97-AF65-F5344CB8AC3E}">
        <p14:creationId xmlns:p14="http://schemas.microsoft.com/office/powerpoint/2010/main" val="1854089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29971B-D901-13E3-E94C-C87258476464}"/>
              </a:ext>
            </a:extLst>
          </p:cNvPr>
          <p:cNvSpPr txBox="1"/>
          <p:nvPr/>
        </p:nvSpPr>
        <p:spPr>
          <a:xfrm>
            <a:off x="5183109" y="2516863"/>
            <a:ext cx="1828800" cy="369332"/>
          </a:xfrm>
          <a:prstGeom prst="rect">
            <a:avLst/>
          </a:prstGeom>
          <a:noFill/>
        </p:spPr>
        <p:txBody>
          <a:bodyPr wrap="square" rtlCol="0">
            <a:spAutoFit/>
          </a:bodyPr>
          <a:lstStyle/>
          <a:p>
            <a:pPr algn="l"/>
            <a:endParaRPr lang="en-US">
              <a:solidFill>
                <a:srgbClr val="0070C0"/>
              </a:solidFill>
            </a:endParaRPr>
          </a:p>
        </p:txBody>
      </p:sp>
      <p:pic>
        <p:nvPicPr>
          <p:cNvPr id="2" name="Picture 1">
            <a:extLst>
              <a:ext uri="{FF2B5EF4-FFF2-40B4-BE49-F238E27FC236}">
                <a16:creationId xmlns:a16="http://schemas.microsoft.com/office/drawing/2014/main" id="{BD0B8FC4-CD7E-7D3A-6D30-C443242245B9}"/>
              </a:ext>
            </a:extLst>
          </p:cNvPr>
          <p:cNvPicPr>
            <a:picLocks noChangeAspect="1"/>
          </p:cNvPicPr>
          <p:nvPr/>
        </p:nvPicPr>
        <p:blipFill>
          <a:blip r:embed="rId2"/>
          <a:stretch>
            <a:fillRect/>
          </a:stretch>
        </p:blipFill>
        <p:spPr>
          <a:xfrm>
            <a:off x="1199550" y="1963216"/>
            <a:ext cx="7970068" cy="4614637"/>
          </a:xfrm>
          <a:prstGeom prst="rect">
            <a:avLst/>
          </a:prstGeom>
        </p:spPr>
      </p:pic>
      <p:sp>
        <p:nvSpPr>
          <p:cNvPr id="3" name="TextBox 2">
            <a:extLst>
              <a:ext uri="{FF2B5EF4-FFF2-40B4-BE49-F238E27FC236}">
                <a16:creationId xmlns:a16="http://schemas.microsoft.com/office/drawing/2014/main" id="{22ED01F5-17C3-D86F-1C52-918788CC9E72}"/>
              </a:ext>
            </a:extLst>
          </p:cNvPr>
          <p:cNvSpPr txBox="1"/>
          <p:nvPr/>
        </p:nvSpPr>
        <p:spPr>
          <a:xfrm>
            <a:off x="807281" y="1116740"/>
            <a:ext cx="69157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searches for Alice:</a:t>
            </a:r>
            <a:endParaRPr lang="en-US"/>
          </a:p>
        </p:txBody>
      </p:sp>
    </p:spTree>
    <p:extLst>
      <p:ext uri="{BB962C8B-B14F-4D97-AF65-F5344CB8AC3E}">
        <p14:creationId xmlns:p14="http://schemas.microsoft.com/office/powerpoint/2010/main" val="2431866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10;&#10;AI-generated content may be incorrect.">
            <a:extLst>
              <a:ext uri="{FF2B5EF4-FFF2-40B4-BE49-F238E27FC236}">
                <a16:creationId xmlns:a16="http://schemas.microsoft.com/office/drawing/2014/main" id="{07E231D9-9389-2643-972A-70EDA77B3DAE}"/>
              </a:ext>
            </a:extLst>
          </p:cNvPr>
          <p:cNvPicPr>
            <a:picLocks noChangeAspect="1"/>
          </p:cNvPicPr>
          <p:nvPr/>
        </p:nvPicPr>
        <p:blipFill>
          <a:blip r:embed="rId2"/>
          <a:stretch>
            <a:fillRect/>
          </a:stretch>
        </p:blipFill>
        <p:spPr>
          <a:xfrm>
            <a:off x="851233" y="1400736"/>
            <a:ext cx="4404739" cy="5457265"/>
          </a:xfrm>
          <a:prstGeom prst="rect">
            <a:avLst/>
          </a:prstGeom>
        </p:spPr>
      </p:pic>
      <p:pic>
        <p:nvPicPr>
          <p:cNvPr id="4" name="Picture 3" descr="A screen shot of a computer&#10;&#10;AI-generated content may be incorrect.">
            <a:extLst>
              <a:ext uri="{FF2B5EF4-FFF2-40B4-BE49-F238E27FC236}">
                <a16:creationId xmlns:a16="http://schemas.microsoft.com/office/drawing/2014/main" id="{CDFFC24E-FC16-5109-5CB3-10088867B5CB}"/>
              </a:ext>
            </a:extLst>
          </p:cNvPr>
          <p:cNvPicPr>
            <a:picLocks noChangeAspect="1"/>
          </p:cNvPicPr>
          <p:nvPr/>
        </p:nvPicPr>
        <p:blipFill>
          <a:blip r:embed="rId3"/>
          <a:stretch>
            <a:fillRect/>
          </a:stretch>
        </p:blipFill>
        <p:spPr>
          <a:xfrm>
            <a:off x="5252197" y="1296521"/>
            <a:ext cx="7200900" cy="5676900"/>
          </a:xfrm>
          <a:prstGeom prst="rect">
            <a:avLst/>
          </a:prstGeom>
        </p:spPr>
      </p:pic>
      <p:sp>
        <p:nvSpPr>
          <p:cNvPr id="5" name="TextBox 4">
            <a:extLst>
              <a:ext uri="{FF2B5EF4-FFF2-40B4-BE49-F238E27FC236}">
                <a16:creationId xmlns:a16="http://schemas.microsoft.com/office/drawing/2014/main" id="{DE31FD1C-C242-A0CE-EB2C-751BBE2FAAE1}"/>
              </a:ext>
            </a:extLst>
          </p:cNvPr>
          <p:cNvSpPr txBox="1"/>
          <p:nvPr/>
        </p:nvSpPr>
        <p:spPr>
          <a:xfrm>
            <a:off x="699644" y="699644"/>
            <a:ext cx="40364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updates Bob’s application:</a:t>
            </a:r>
          </a:p>
        </p:txBody>
      </p:sp>
      <p:sp>
        <p:nvSpPr>
          <p:cNvPr id="6" name="TextBox 5">
            <a:extLst>
              <a:ext uri="{FF2B5EF4-FFF2-40B4-BE49-F238E27FC236}">
                <a16:creationId xmlns:a16="http://schemas.microsoft.com/office/drawing/2014/main" id="{02853197-2D05-9620-F498-299855F78355}"/>
              </a:ext>
            </a:extLst>
          </p:cNvPr>
          <p:cNvSpPr txBox="1"/>
          <p:nvPr/>
        </p:nvSpPr>
        <p:spPr>
          <a:xfrm>
            <a:off x="5946977" y="1251286"/>
            <a:ext cx="53684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deletes Alice’s application:</a:t>
            </a:r>
            <a:endParaRPr lang="en-US"/>
          </a:p>
        </p:txBody>
      </p:sp>
    </p:spTree>
    <p:extLst>
      <p:ext uri="{BB962C8B-B14F-4D97-AF65-F5344CB8AC3E}">
        <p14:creationId xmlns:p14="http://schemas.microsoft.com/office/powerpoint/2010/main" val="405065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AI-generated content may be incorrect.">
            <a:extLst>
              <a:ext uri="{FF2B5EF4-FFF2-40B4-BE49-F238E27FC236}">
                <a16:creationId xmlns:a16="http://schemas.microsoft.com/office/drawing/2014/main" id="{67C32D10-B4C6-B22A-E869-8BE24FD220D0}"/>
              </a:ext>
            </a:extLst>
          </p:cNvPr>
          <p:cNvPicPr>
            <a:picLocks noChangeAspect="1"/>
          </p:cNvPicPr>
          <p:nvPr/>
        </p:nvPicPr>
        <p:blipFill>
          <a:blip r:embed="rId2"/>
          <a:stretch>
            <a:fillRect/>
          </a:stretch>
        </p:blipFill>
        <p:spPr>
          <a:xfrm>
            <a:off x="-734" y="1243853"/>
            <a:ext cx="5436322" cy="3148855"/>
          </a:xfrm>
          <a:prstGeom prst="rect">
            <a:avLst/>
          </a:prstGeom>
        </p:spPr>
      </p:pic>
      <p:pic>
        <p:nvPicPr>
          <p:cNvPr id="3" name="Picture 2" descr="A screen shot of a computer screen&#10;&#10;AI-generated content may be incorrect.">
            <a:extLst>
              <a:ext uri="{FF2B5EF4-FFF2-40B4-BE49-F238E27FC236}">
                <a16:creationId xmlns:a16="http://schemas.microsoft.com/office/drawing/2014/main" id="{FAC7F657-73FB-6821-12B1-1FAD481B8285}"/>
              </a:ext>
            </a:extLst>
          </p:cNvPr>
          <p:cNvPicPr>
            <a:picLocks noChangeAspect="1"/>
          </p:cNvPicPr>
          <p:nvPr/>
        </p:nvPicPr>
        <p:blipFill>
          <a:blip r:embed="rId3"/>
          <a:stretch>
            <a:fillRect/>
          </a:stretch>
        </p:blipFill>
        <p:spPr>
          <a:xfrm>
            <a:off x="6093759" y="1240491"/>
            <a:ext cx="5898777" cy="4993342"/>
          </a:xfrm>
          <a:prstGeom prst="rect">
            <a:avLst/>
          </a:prstGeom>
        </p:spPr>
      </p:pic>
      <p:sp>
        <p:nvSpPr>
          <p:cNvPr id="4" name="TextBox 3">
            <a:extLst>
              <a:ext uri="{FF2B5EF4-FFF2-40B4-BE49-F238E27FC236}">
                <a16:creationId xmlns:a16="http://schemas.microsoft.com/office/drawing/2014/main" id="{03F56B33-AB42-C254-E9A7-D2BD073EDFBB}"/>
              </a:ext>
            </a:extLst>
          </p:cNvPr>
          <p:cNvSpPr txBox="1"/>
          <p:nvPr/>
        </p:nvSpPr>
        <p:spPr>
          <a:xfrm>
            <a:off x="309458" y="968738"/>
            <a:ext cx="42785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processes the next application (Bob):</a:t>
            </a:r>
            <a:endParaRPr lang="en-US"/>
          </a:p>
        </p:txBody>
      </p:sp>
      <p:sp>
        <p:nvSpPr>
          <p:cNvPr id="6" name="TextBox 5">
            <a:extLst>
              <a:ext uri="{FF2B5EF4-FFF2-40B4-BE49-F238E27FC236}">
                <a16:creationId xmlns:a16="http://schemas.microsoft.com/office/drawing/2014/main" id="{D16AE072-F6DF-6599-83EF-9821AEE24F59}"/>
              </a:ext>
            </a:extLst>
          </p:cNvPr>
          <p:cNvSpPr txBox="1"/>
          <p:nvPr/>
        </p:nvSpPr>
        <p:spPr>
          <a:xfrm>
            <a:off x="6552438" y="988939"/>
            <a:ext cx="40713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tries to view applications again:</a:t>
            </a:r>
            <a:endParaRPr lang="en-US"/>
          </a:p>
        </p:txBody>
      </p:sp>
    </p:spTree>
    <p:extLst>
      <p:ext uri="{BB962C8B-B14F-4D97-AF65-F5344CB8AC3E}">
        <p14:creationId xmlns:p14="http://schemas.microsoft.com/office/powerpoint/2010/main" val="2585726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AI-generated content may be incorrect.">
            <a:extLst>
              <a:ext uri="{FF2B5EF4-FFF2-40B4-BE49-F238E27FC236}">
                <a16:creationId xmlns:a16="http://schemas.microsoft.com/office/drawing/2014/main" id="{4783159C-7154-EB63-7161-A76C7ED6FCCB}"/>
              </a:ext>
            </a:extLst>
          </p:cNvPr>
          <p:cNvPicPr>
            <a:picLocks noChangeAspect="1"/>
          </p:cNvPicPr>
          <p:nvPr/>
        </p:nvPicPr>
        <p:blipFill>
          <a:blip r:embed="rId2"/>
          <a:stretch>
            <a:fillRect/>
          </a:stretch>
        </p:blipFill>
        <p:spPr>
          <a:xfrm>
            <a:off x="1209675" y="1123950"/>
            <a:ext cx="9772650" cy="4610100"/>
          </a:xfrm>
          <a:prstGeom prst="rect">
            <a:avLst/>
          </a:prstGeom>
        </p:spPr>
      </p:pic>
      <p:sp>
        <p:nvSpPr>
          <p:cNvPr id="5" name="TextBox 4">
            <a:extLst>
              <a:ext uri="{FF2B5EF4-FFF2-40B4-BE49-F238E27FC236}">
                <a16:creationId xmlns:a16="http://schemas.microsoft.com/office/drawing/2014/main" id="{1598873F-B3DE-5526-DB57-42A89C91B8EB}"/>
              </a:ext>
            </a:extLst>
          </p:cNvPr>
          <p:cNvSpPr txBox="1"/>
          <p:nvPr/>
        </p:nvSpPr>
        <p:spPr>
          <a:xfrm>
            <a:off x="2098933" y="740008"/>
            <a:ext cx="386149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User exits the program:</a:t>
            </a:r>
            <a:endParaRPr lang="en-US"/>
          </a:p>
        </p:txBody>
      </p:sp>
    </p:spTree>
    <p:extLst>
      <p:ext uri="{BB962C8B-B14F-4D97-AF65-F5344CB8AC3E}">
        <p14:creationId xmlns:p14="http://schemas.microsoft.com/office/powerpoint/2010/main" val="382739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693E2D-58A5-BA1F-5364-81C2E181FF49}"/>
              </a:ext>
            </a:extLst>
          </p:cNvPr>
          <p:cNvSpPr txBox="1"/>
          <p:nvPr/>
        </p:nvSpPr>
        <p:spPr>
          <a:xfrm>
            <a:off x="386425" y="856856"/>
            <a:ext cx="11147271" cy="57246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 </a:t>
            </a:r>
            <a:r>
              <a:rPr lang="en-US" sz="2800" b="1"/>
              <a:t>Conclusion </a:t>
            </a:r>
            <a:endParaRPr lang="en-US" sz="2800"/>
          </a:p>
          <a:p>
            <a:pPr marL="457200" indent="-457200">
              <a:buFont typeface="Arial"/>
              <a:buChar char="•"/>
            </a:pPr>
            <a:r>
              <a:rPr lang="en-US" sz="3200">
                <a:ea typeface="+mn-lt"/>
                <a:cs typeface="+mn-lt"/>
              </a:rPr>
              <a:t>In this project, we created a simple system to manage credit card applications using the concept of </a:t>
            </a:r>
            <a:r>
              <a:rPr lang="en-US" sz="3200" b="1">
                <a:ea typeface="+mn-lt"/>
                <a:cs typeface="+mn-lt"/>
              </a:rPr>
              <a:t>queues</a:t>
            </a:r>
            <a:r>
              <a:rPr lang="en-US" sz="3200">
                <a:ea typeface="+mn-lt"/>
                <a:cs typeface="+mn-lt"/>
              </a:rPr>
              <a:t> in C language.</a:t>
            </a:r>
            <a:endParaRPr lang="en-US" sz="3200"/>
          </a:p>
          <a:p>
            <a:pPr marL="457200" indent="-457200">
              <a:buFont typeface="Arial"/>
              <a:buChar char="•"/>
            </a:pPr>
            <a:r>
              <a:rPr lang="en-US" sz="3200">
                <a:ea typeface="+mn-lt"/>
                <a:cs typeface="+mn-lt"/>
              </a:rPr>
              <a:t>Users can apply for a card, view their application, search by name, update or delete it, and process applications one by one in the order they came.</a:t>
            </a:r>
            <a:endParaRPr lang="en-US" sz="3200"/>
          </a:p>
          <a:p>
            <a:pPr marL="457200" indent="-457200">
              <a:buFont typeface="Arial"/>
              <a:buChar char="•"/>
            </a:pPr>
            <a:r>
              <a:rPr lang="en-US" sz="3200">
                <a:ea typeface="+mn-lt"/>
                <a:cs typeface="+mn-lt"/>
              </a:rPr>
              <a:t>We used a </a:t>
            </a:r>
            <a:r>
              <a:rPr lang="en-US" sz="3200" b="1">
                <a:ea typeface="+mn-lt"/>
                <a:cs typeface="+mn-lt"/>
              </a:rPr>
              <a:t>linked list</a:t>
            </a:r>
            <a:r>
              <a:rPr lang="en-US" sz="3200">
                <a:ea typeface="+mn-lt"/>
                <a:cs typeface="+mn-lt"/>
              </a:rPr>
              <a:t> to make the queue work well even when applications are added or removed.</a:t>
            </a:r>
            <a:endParaRPr lang="en-US" sz="3200"/>
          </a:p>
          <a:p>
            <a:pPr marL="457200" indent="-457200">
              <a:buFont typeface="Arial"/>
              <a:buChar char="•"/>
            </a:pPr>
            <a:r>
              <a:rPr lang="en-US" sz="3200">
                <a:ea typeface="+mn-lt"/>
                <a:cs typeface="+mn-lt"/>
              </a:rPr>
              <a:t>This project helped us understand </a:t>
            </a:r>
            <a:r>
              <a:rPr lang="en-US" sz="3200" b="1">
                <a:ea typeface="+mn-lt"/>
                <a:cs typeface="+mn-lt"/>
              </a:rPr>
              <a:t>how data structures like queues</a:t>
            </a:r>
            <a:r>
              <a:rPr lang="en-US" sz="3200">
                <a:ea typeface="+mn-lt"/>
                <a:cs typeface="+mn-lt"/>
              </a:rPr>
              <a:t> work in real programs. We also practiced </a:t>
            </a:r>
            <a:r>
              <a:rPr lang="en-US" sz="3200" b="1">
                <a:ea typeface="+mn-lt"/>
                <a:cs typeface="+mn-lt"/>
              </a:rPr>
              <a:t>functions, pointers, and user input</a:t>
            </a:r>
            <a:r>
              <a:rPr lang="en-US" sz="3200">
                <a:ea typeface="+mn-lt"/>
                <a:cs typeface="+mn-lt"/>
              </a:rPr>
              <a:t> in C.</a:t>
            </a:r>
            <a:endParaRPr lang="en-US" sz="3200"/>
          </a:p>
          <a:p>
            <a:pPr marL="285750" indent="-285750" algn="l">
              <a:buFont typeface="Arial"/>
              <a:buChar char="•"/>
            </a:pPr>
            <a:endParaRPr lang="en-US"/>
          </a:p>
        </p:txBody>
      </p:sp>
    </p:spTree>
    <p:extLst>
      <p:ext uri="{BB962C8B-B14F-4D97-AF65-F5344CB8AC3E}">
        <p14:creationId xmlns:p14="http://schemas.microsoft.com/office/powerpoint/2010/main" val="138324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文本框 10"/>
          <p:cNvSpPr txBox="1"/>
          <p:nvPr/>
        </p:nvSpPr>
        <p:spPr>
          <a:xfrm>
            <a:off x="-533241" y="2941758"/>
            <a:ext cx="12167601" cy="1445260"/>
          </a:xfrm>
          <a:prstGeom prst="rect">
            <a:avLst/>
          </a:prstGeom>
          <a:noFill/>
        </p:spPr>
        <p:txBody>
          <a:bodyPr wrap="square" rtlCol="0">
            <a:spAutoFit/>
          </a:bodyPr>
          <a:lstStyle/>
          <a:p>
            <a:pPr algn="ctr"/>
            <a:r>
              <a:rPr lang="en-US" altLang="zh-CN" sz="8800" b="1">
                <a:solidFill>
                  <a:schemeClr val="bg1"/>
                </a:solidFill>
                <a:effectLst>
                  <a:outerShdw blurRad="38100" dist="38100" dir="2700000" algn="tl">
                    <a:srgbClr val="000000">
                      <a:alpha val="43137"/>
                    </a:srgbClr>
                  </a:outerShdw>
                </a:effectLst>
                <a:latin typeface="Montserrat" panose="00000500000000000000" charset="0"/>
                <a:ea typeface="Montserrat" panose="00000500000000000000" charset="0"/>
                <a:sym typeface="Source Han Sans CN"/>
              </a:rPr>
              <a:t>THANK    YOU</a:t>
            </a:r>
          </a:p>
        </p:txBody>
      </p:sp>
    </p:spTree>
  </p:cSld>
  <p:clrMapOvr>
    <a:masterClrMapping/>
  </p:clrMapOvr>
  <mc:AlternateContent xmlns:mc="http://schemas.openxmlformats.org/markup-compatibility/2006" xmlns:p14="http://schemas.microsoft.com/office/powerpoint/2010/main">
    <mc:Choice Requires="p14">
      <p:transition spd="slow" p14:dur="1250" advClick="0" advTm="0">
        <p:randomBar dir="vert"/>
      </p:transition>
    </mc:Choice>
    <mc:Fallback xmlns="">
      <p:transition spd="slow" advClick="0" advTm="0">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A6D47F9-7DF4-083C-AA05-D32A5D52E238}"/>
              </a:ext>
            </a:extLst>
          </p:cNvPr>
          <p:cNvSpPr txBox="1"/>
          <p:nvPr/>
        </p:nvSpPr>
        <p:spPr>
          <a:xfrm>
            <a:off x="4164391" y="731761"/>
            <a:ext cx="3853542" cy="769441"/>
          </a:xfrm>
          <a:prstGeom prst="rect">
            <a:avLst/>
          </a:prstGeom>
          <a:noFill/>
        </p:spPr>
        <p:txBody>
          <a:bodyPr wrap="square" lIns="91440" tIns="45720" rIns="91440" bIns="45720" rtlCol="0" anchor="t">
            <a:spAutoFit/>
          </a:bodyPr>
          <a:lstStyle/>
          <a:p>
            <a:pPr algn="ctr"/>
            <a:r>
              <a:rPr lang="en-IN" sz="4400">
                <a:solidFill>
                  <a:srgbClr val="FFFF00"/>
                </a:solidFill>
                <a:latin typeface="Arial Black" panose="020B0A04020102020204" pitchFamily="34" charset="0"/>
              </a:rPr>
              <a:t>OBJECTIVE</a:t>
            </a:r>
            <a:endParaRPr lang="en-US"/>
          </a:p>
        </p:txBody>
      </p:sp>
      <p:sp>
        <p:nvSpPr>
          <p:cNvPr id="2" name="TextBox 1">
            <a:extLst>
              <a:ext uri="{FF2B5EF4-FFF2-40B4-BE49-F238E27FC236}">
                <a16:creationId xmlns:a16="http://schemas.microsoft.com/office/drawing/2014/main" id="{72ECCEBC-FC41-C9B3-447C-43BA16C2FB12}"/>
              </a:ext>
            </a:extLst>
          </p:cNvPr>
          <p:cNvSpPr txBox="1"/>
          <p:nvPr/>
        </p:nvSpPr>
        <p:spPr>
          <a:xfrm>
            <a:off x="644828" y="2553986"/>
            <a:ext cx="1145017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This project simulates a real-world credit card application processing system using data structures. It uses a queue-based approach to handle multiple applications in the order they are received. Linked list concepts are applied for dynamic memory allocation and flexibility in managing the queue. Users can apply, view, and process credit card applications efficiently through a command-line menu interface. The system helps reinforce understanding of queue operations like enqueue, dequeue, and peek using C programming.</a:t>
            </a:r>
            <a:endParaRPr lang="en-US" sz="280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2A0C7AB-3920-5A3B-FE32-CF38AAF33429}"/>
              </a:ext>
            </a:extLst>
          </p:cNvPr>
          <p:cNvSpPr>
            <a:spLocks noGrp="1" noChangeArrowheads="1"/>
          </p:cNvSpPr>
          <p:nvPr>
            <p:ph type="title"/>
          </p:nvPr>
        </p:nvSpPr>
        <p:spPr bwMode="auto">
          <a:xfrm>
            <a:off x="451207" y="2235745"/>
            <a:ext cx="7516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a:spcAft>
                <a:spcPct val="0"/>
              </a:spcAft>
            </a:pPr>
            <a:r>
              <a:rPr lang="en-US" sz="1400" cap="none">
                <a:solidFill>
                  <a:srgbClr val="FFFFFF"/>
                </a:solidFill>
                <a:latin typeface="Nunito"/>
                <a:cs typeface="Arial"/>
              </a:rPr>
              <a:t>A </a:t>
            </a:r>
            <a:r>
              <a:rPr lang="en-US" sz="1400" b="1" cap="none">
                <a:solidFill>
                  <a:srgbClr val="FFFFFF"/>
                </a:solidFill>
                <a:latin typeface="Nunito"/>
                <a:cs typeface="Arial"/>
              </a:rPr>
              <a:t>Queue Data Structure </a:t>
            </a:r>
            <a:r>
              <a:rPr lang="en-US" sz="1400" cap="none">
                <a:solidFill>
                  <a:srgbClr val="FFFFFF"/>
                </a:solidFill>
                <a:latin typeface="Nunito"/>
                <a:cs typeface="Arial"/>
              </a:rPr>
              <a:t>is a fundamental concept in computer science used for storing and managing data in a specific order.</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FDD638C2-A394-89D2-3268-0208AB491F4A}"/>
                  </a:ext>
                </a:extLst>
              </p14:cNvPr>
              <p14:cNvContentPartPr/>
              <p14:nvPr/>
            </p14:nvContentPartPr>
            <p14:xfrm>
              <a:off x="2977331" y="1447185"/>
              <a:ext cx="15362" cy="15362"/>
            </p14:xfrm>
          </p:contentPart>
        </mc:Choice>
        <mc:Fallback xmlns="">
          <p:pic>
            <p:nvPicPr>
              <p:cNvPr id="3" name="Ink 2">
                <a:extLst>
                  <a:ext uri="{FF2B5EF4-FFF2-40B4-BE49-F238E27FC236}">
                    <a16:creationId xmlns:a16="http://schemas.microsoft.com/office/drawing/2014/main" id="{FDD638C2-A394-89D2-3268-0208AB491F4A}"/>
                  </a:ext>
                </a:extLst>
              </p:cNvPr>
              <p:cNvPicPr/>
              <p:nvPr/>
            </p:nvPicPr>
            <p:blipFill>
              <a:blip r:embed="rId4"/>
              <a:stretch>
                <a:fillRect/>
              </a:stretch>
            </p:blipFill>
            <p:spPr>
              <a:xfrm>
                <a:off x="2209231" y="679085"/>
                <a:ext cx="1536200" cy="1536200"/>
              </a:xfrm>
              <a:prstGeom prst="rect">
                <a:avLst/>
              </a:prstGeom>
            </p:spPr>
          </p:pic>
        </mc:Fallback>
      </mc:AlternateContent>
      <p:sp>
        <p:nvSpPr>
          <p:cNvPr id="9" name="TextBox 8">
            <a:extLst>
              <a:ext uri="{FF2B5EF4-FFF2-40B4-BE49-F238E27FC236}">
                <a16:creationId xmlns:a16="http://schemas.microsoft.com/office/drawing/2014/main" id="{611E5DC8-7B85-FC3F-3625-FF026BEEB438}"/>
              </a:ext>
            </a:extLst>
          </p:cNvPr>
          <p:cNvSpPr txBox="1"/>
          <p:nvPr/>
        </p:nvSpPr>
        <p:spPr>
          <a:xfrm>
            <a:off x="446689" y="2036379"/>
            <a:ext cx="1129599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sz="2400">
                <a:latin typeface="Gill Sans MT"/>
              </a:rPr>
              <a:t>A Queue Data Structure is a fundamental concept in computer science used for storing and managing data in a specific order.</a:t>
            </a:r>
            <a:endParaRPr lang="en-US" sz="2400"/>
          </a:p>
        </p:txBody>
      </p:sp>
      <p:sp>
        <p:nvSpPr>
          <p:cNvPr id="11" name="TextBox 10">
            <a:extLst>
              <a:ext uri="{FF2B5EF4-FFF2-40B4-BE49-F238E27FC236}">
                <a16:creationId xmlns:a16="http://schemas.microsoft.com/office/drawing/2014/main" id="{4C0D79A5-B608-9543-9BB7-71C99D4049A0}"/>
              </a:ext>
            </a:extLst>
          </p:cNvPr>
          <p:cNvSpPr txBox="1"/>
          <p:nvPr/>
        </p:nvSpPr>
        <p:spPr>
          <a:xfrm>
            <a:off x="446689" y="3021724"/>
            <a:ext cx="1113833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a:latin typeface="Gill Sans MT"/>
              </a:rPr>
              <a:t>It</a:t>
            </a:r>
            <a:r>
              <a:rPr lang="en-US" sz="2400"/>
              <a:t> follows the principle of "First in, First out" (FIFO), where the first element added to the queue is the first one to be removed.</a:t>
            </a:r>
          </a:p>
        </p:txBody>
      </p:sp>
      <p:pic>
        <p:nvPicPr>
          <p:cNvPr id="20" name="Picture 19">
            <a:extLst>
              <a:ext uri="{FF2B5EF4-FFF2-40B4-BE49-F238E27FC236}">
                <a16:creationId xmlns:a16="http://schemas.microsoft.com/office/drawing/2014/main" id="{223F80C7-9631-8472-DCD7-64E15102D856}"/>
              </a:ext>
            </a:extLst>
          </p:cNvPr>
          <p:cNvPicPr>
            <a:picLocks noChangeAspect="1"/>
          </p:cNvPicPr>
          <p:nvPr/>
        </p:nvPicPr>
        <p:blipFill>
          <a:blip r:embed="rId5"/>
          <a:stretch>
            <a:fillRect/>
          </a:stretch>
        </p:blipFill>
        <p:spPr>
          <a:xfrm>
            <a:off x="1533588" y="3996197"/>
            <a:ext cx="8565275" cy="2515583"/>
          </a:xfrm>
          <a:prstGeom prst="rect">
            <a:avLst/>
          </a:prstGeom>
        </p:spPr>
      </p:pic>
      <p:sp>
        <p:nvSpPr>
          <p:cNvPr id="22" name="TextBox 21">
            <a:extLst>
              <a:ext uri="{FF2B5EF4-FFF2-40B4-BE49-F238E27FC236}">
                <a16:creationId xmlns:a16="http://schemas.microsoft.com/office/drawing/2014/main" id="{51CFB64B-8FE4-2973-061A-DFFE1A5A3223}"/>
              </a:ext>
            </a:extLst>
          </p:cNvPr>
          <p:cNvSpPr txBox="1"/>
          <p:nvPr/>
        </p:nvSpPr>
        <p:spPr>
          <a:xfrm>
            <a:off x="2216471" y="805044"/>
            <a:ext cx="7867030" cy="830997"/>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b="1">
                <a:solidFill>
                  <a:srgbClr val="FFFF00"/>
                </a:solidFill>
              </a:rPr>
              <a:t>QUEUE</a:t>
            </a: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7EC7CC-1874-F63D-37EE-F3EABB23843A}"/>
              </a:ext>
              <a:ext uri="{C183D7F6-B498-43B3-948B-1728B52AA6E4}">
                <adec:decorative xmlns:adec="http://schemas.microsoft.com/office/drawing/2017/decorative" val="0"/>
              </a:ext>
            </a:extLst>
          </p:cNvPr>
          <p:cNvSpPr txBox="1"/>
          <p:nvPr/>
        </p:nvSpPr>
        <p:spPr>
          <a:xfrm>
            <a:off x="460269" y="0"/>
            <a:ext cx="11244404" cy="461665"/>
          </a:xfrm>
          <a:prstGeom prst="rect">
            <a:avLst/>
          </a:prstGeom>
          <a:solidFill>
            <a:schemeClr val="accent1"/>
          </a:solidFill>
        </p:spPr>
        <p:txBody>
          <a:bodyPr wrap="square" rtlCol="0">
            <a:spAutoFit/>
          </a:bodyPr>
          <a:lstStyle/>
          <a:p>
            <a:pPr algn="ctr"/>
            <a:r>
              <a:rPr lang="en-IN" b="1" err="1">
                <a:solidFill>
                  <a:srgbClr val="FFFF00"/>
                </a:solidFill>
              </a:rPr>
              <a:t>Diagramatic</a:t>
            </a:r>
            <a:r>
              <a:rPr lang="en-IN" b="1">
                <a:solidFill>
                  <a:srgbClr val="FFFF00"/>
                </a:solidFill>
              </a:rPr>
              <a:t> </a:t>
            </a:r>
            <a:r>
              <a:rPr lang="en-IN" sz="2400" b="1">
                <a:solidFill>
                  <a:srgbClr val="FFFF00"/>
                </a:solidFill>
              </a:rPr>
              <a:t>view of</a:t>
            </a:r>
            <a:r>
              <a:rPr lang="en-IN" b="1">
                <a:solidFill>
                  <a:srgbClr val="FFFF00"/>
                </a:solidFill>
              </a:rPr>
              <a:t> the application</a:t>
            </a:r>
          </a:p>
        </p:txBody>
      </p:sp>
      <p:pic>
        <p:nvPicPr>
          <p:cNvPr id="5" name="Picture 4">
            <a:extLst>
              <a:ext uri="{FF2B5EF4-FFF2-40B4-BE49-F238E27FC236}">
                <a16:creationId xmlns:a16="http://schemas.microsoft.com/office/drawing/2014/main" id="{8DCE319D-D181-B00B-F32A-932A476EC250}"/>
              </a:ext>
            </a:extLst>
          </p:cNvPr>
          <p:cNvPicPr>
            <a:picLocks noChangeAspect="1"/>
          </p:cNvPicPr>
          <p:nvPr/>
        </p:nvPicPr>
        <p:blipFill>
          <a:blip r:embed="rId2"/>
          <a:stretch>
            <a:fillRect/>
          </a:stretch>
        </p:blipFill>
        <p:spPr>
          <a:xfrm>
            <a:off x="3490037" y="707888"/>
            <a:ext cx="5184869" cy="5943473"/>
          </a:xfrm>
          <a:prstGeom prst="rect">
            <a:avLst/>
          </a:prstGeom>
        </p:spPr>
      </p:pic>
    </p:spTree>
    <p:extLst>
      <p:ext uri="{BB962C8B-B14F-4D97-AF65-F5344CB8AC3E}">
        <p14:creationId xmlns:p14="http://schemas.microsoft.com/office/powerpoint/2010/main" val="3094838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71C48-82BB-FA29-CC76-92E5D08F31E6}"/>
              </a:ext>
            </a:extLst>
          </p:cNvPr>
          <p:cNvSpPr txBox="1"/>
          <p:nvPr/>
        </p:nvSpPr>
        <p:spPr>
          <a:xfrm>
            <a:off x="413657" y="870857"/>
            <a:ext cx="9361714" cy="5715000"/>
          </a:xfrm>
          <a:prstGeom prst="rect">
            <a:avLst/>
          </a:prstGeom>
          <a:noFill/>
        </p:spPr>
        <p:txBody>
          <a:bodyPr wrap="square" rtlCol="0">
            <a:spAutoFit/>
          </a:bodyPr>
          <a:lstStyle/>
          <a:p>
            <a:endParaRPr lang="en-IN"/>
          </a:p>
        </p:txBody>
      </p:sp>
      <p:pic>
        <p:nvPicPr>
          <p:cNvPr id="6" name="Picture 5">
            <a:extLst>
              <a:ext uri="{FF2B5EF4-FFF2-40B4-BE49-F238E27FC236}">
                <a16:creationId xmlns:a16="http://schemas.microsoft.com/office/drawing/2014/main" id="{CBB40064-2F9B-03E1-8A21-2BBEA199DEF7}"/>
              </a:ext>
            </a:extLst>
          </p:cNvPr>
          <p:cNvPicPr>
            <a:picLocks noChangeAspect="1"/>
          </p:cNvPicPr>
          <p:nvPr/>
        </p:nvPicPr>
        <p:blipFill>
          <a:blip r:embed="rId2"/>
          <a:stretch>
            <a:fillRect/>
          </a:stretch>
        </p:blipFill>
        <p:spPr>
          <a:xfrm>
            <a:off x="1553225" y="867853"/>
            <a:ext cx="9361714" cy="5715000"/>
          </a:xfrm>
          <a:prstGeom prst="rect">
            <a:avLst/>
          </a:prstGeom>
          <a:effectLst>
            <a:innerShdw blurRad="63500" dist="50800" dir="5400000">
              <a:prstClr val="black">
                <a:alpha val="50000"/>
              </a:prstClr>
            </a:innerShdw>
          </a:effectLst>
        </p:spPr>
      </p:pic>
    </p:spTree>
    <p:extLst>
      <p:ext uri="{BB962C8B-B14F-4D97-AF65-F5344CB8AC3E}">
        <p14:creationId xmlns:p14="http://schemas.microsoft.com/office/powerpoint/2010/main" val="265641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2CBA31-F280-0391-0553-2A98ABB3BE56}"/>
              </a:ext>
            </a:extLst>
          </p:cNvPr>
          <p:cNvSpPr txBox="1"/>
          <p:nvPr/>
        </p:nvSpPr>
        <p:spPr>
          <a:xfrm>
            <a:off x="479090" y="616571"/>
            <a:ext cx="11344736" cy="369332"/>
          </a:xfrm>
          <a:prstGeom prst="rect">
            <a:avLst/>
          </a:prstGeom>
          <a:solidFill>
            <a:schemeClr val="accent1"/>
          </a:solidFill>
        </p:spPr>
        <p:txBody>
          <a:bodyPr wrap="square" lIns="91440" tIns="45720" rIns="91440" bIns="45720" rtlCol="0" anchor="t">
            <a:spAutoFit/>
          </a:bodyPr>
          <a:lstStyle/>
          <a:p>
            <a:pPr algn="ctr"/>
            <a:r>
              <a:rPr lang="en-IN" b="1">
                <a:solidFill>
                  <a:srgbClr val="FFFF00"/>
                </a:solidFill>
                <a:latin typeface="Arial Black"/>
              </a:rPr>
              <a:t>FLOW CHART</a:t>
            </a:r>
          </a:p>
        </p:txBody>
      </p:sp>
      <p:pic>
        <p:nvPicPr>
          <p:cNvPr id="5" name="Picture 4">
            <a:extLst>
              <a:ext uri="{FF2B5EF4-FFF2-40B4-BE49-F238E27FC236}">
                <a16:creationId xmlns:a16="http://schemas.microsoft.com/office/drawing/2014/main" id="{13FE6C28-5E42-97AD-7226-4AB85A1BB13C}"/>
              </a:ext>
            </a:extLst>
          </p:cNvPr>
          <p:cNvPicPr>
            <a:picLocks noChangeAspect="1"/>
          </p:cNvPicPr>
          <p:nvPr/>
        </p:nvPicPr>
        <p:blipFill>
          <a:blip r:embed="rId2"/>
          <a:stretch>
            <a:fillRect/>
          </a:stretch>
        </p:blipFill>
        <p:spPr>
          <a:xfrm>
            <a:off x="3272865" y="1434457"/>
            <a:ext cx="5095128" cy="4437639"/>
          </a:xfrm>
          <a:prstGeom prst="rect">
            <a:avLst/>
          </a:prstGeom>
        </p:spPr>
      </p:pic>
    </p:spTree>
    <p:extLst>
      <p:ext uri="{BB962C8B-B14F-4D97-AF65-F5344CB8AC3E}">
        <p14:creationId xmlns:p14="http://schemas.microsoft.com/office/powerpoint/2010/main" val="3063929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62737B9D-0E28-3183-183B-DE87B5C6D7E2}"/>
              </a:ext>
            </a:extLst>
          </p:cNvPr>
          <p:cNvSpPr txBox="1"/>
          <p:nvPr/>
        </p:nvSpPr>
        <p:spPr>
          <a:xfrm>
            <a:off x="538656" y="840828"/>
            <a:ext cx="11243439" cy="646331"/>
          </a:xfrm>
          <a:prstGeom prst="rect">
            <a:avLst/>
          </a:prstGeom>
          <a:solidFill>
            <a:schemeClr val="accent1"/>
          </a:solidFill>
          <a:ln>
            <a:solidFill>
              <a:srgbClr val="FFFFFF"/>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rgbClr val="FFFF00"/>
                </a:solidFill>
                <a:latin typeface="Google Sans"/>
              </a:rPr>
              <a:t>SOURCE LINK</a:t>
            </a:r>
          </a:p>
        </p:txBody>
      </p:sp>
      <p:sp>
        <p:nvSpPr>
          <p:cNvPr id="3" name="TextBox 2">
            <a:hlinkClick r:id="rId2" invalidUrl="https://github.com/maheshchallagiri/sbi-banking-application-using-queue/blob/main/deepseek_c_20250502_5cbebd.c#L11"/>
            <a:extLst>
              <a:ext uri="{FF2B5EF4-FFF2-40B4-BE49-F238E27FC236}">
                <a16:creationId xmlns:a16="http://schemas.microsoft.com/office/drawing/2014/main" id="{C3E0C0C5-F429-6156-55CE-FFD78D5597FE}"/>
              </a:ext>
            </a:extLst>
          </p:cNvPr>
          <p:cNvSpPr txBox="1"/>
          <p:nvPr/>
        </p:nvSpPr>
        <p:spPr>
          <a:xfrm>
            <a:off x="-141179" y="3244334"/>
            <a:ext cx="121752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hlinkClick r:id="rId3"/>
              </a:rPr>
              <a:t>https://github.com/maheshchallagiri/SBI-banking-application-process-/blob/main/main.c#L1 </a:t>
            </a:r>
            <a:endParaRPr lang="en-US"/>
          </a:p>
        </p:txBody>
      </p:sp>
    </p:spTree>
    <p:extLst>
      <p:ext uri="{BB962C8B-B14F-4D97-AF65-F5344CB8AC3E}">
        <p14:creationId xmlns:p14="http://schemas.microsoft.com/office/powerpoint/2010/main" val="246615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CD121A90-BBE6-118B-AEC5-4FD3065517A9}"/>
              </a:ext>
            </a:extLst>
          </p:cNvPr>
          <p:cNvSpPr txBox="1"/>
          <p:nvPr/>
        </p:nvSpPr>
        <p:spPr>
          <a:xfrm>
            <a:off x="5181415" y="2466763"/>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5CC5BBE1-99B3-12F9-42BA-B78FADC38499}"/>
              </a:ext>
            </a:extLst>
          </p:cNvPr>
          <p:cNvSpPr txBox="1"/>
          <p:nvPr/>
        </p:nvSpPr>
        <p:spPr>
          <a:xfrm>
            <a:off x="5183109" y="251686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55094C70-421B-F6B4-91D6-046924526DCC}"/>
              </a:ext>
            </a:extLst>
          </p:cNvPr>
          <p:cNvSpPr txBox="1"/>
          <p:nvPr/>
        </p:nvSpPr>
        <p:spPr>
          <a:xfrm>
            <a:off x="467757" y="647836"/>
            <a:ext cx="11229320" cy="655863"/>
          </a:xfrm>
          <a:prstGeom prst="rect">
            <a:avLst/>
          </a:prstGeom>
          <a:solidFill>
            <a:schemeClr val="accent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rgbClr val="FFFF00"/>
                </a:solidFill>
              </a:rPr>
              <a:t>Sample output</a:t>
            </a:r>
          </a:p>
        </p:txBody>
      </p:sp>
      <p:pic>
        <p:nvPicPr>
          <p:cNvPr id="3" name="Picture 2" descr="A screen shot of a computer&#10;&#10;AI-generated content may be incorrect.">
            <a:extLst>
              <a:ext uri="{FF2B5EF4-FFF2-40B4-BE49-F238E27FC236}">
                <a16:creationId xmlns:a16="http://schemas.microsoft.com/office/drawing/2014/main" id="{782C4B9A-B1F7-6787-4088-799EAD202209}"/>
              </a:ext>
            </a:extLst>
          </p:cNvPr>
          <p:cNvPicPr>
            <a:picLocks noChangeAspect="1"/>
          </p:cNvPicPr>
          <p:nvPr/>
        </p:nvPicPr>
        <p:blipFill>
          <a:blip r:embed="rId2"/>
          <a:stretch>
            <a:fillRect/>
          </a:stretch>
        </p:blipFill>
        <p:spPr>
          <a:xfrm>
            <a:off x="128682" y="1542352"/>
            <a:ext cx="11934265" cy="4667812"/>
          </a:xfrm>
          <a:prstGeom prst="rect">
            <a:avLst/>
          </a:prstGeom>
        </p:spPr>
      </p:pic>
    </p:spTree>
    <p:extLst>
      <p:ext uri="{BB962C8B-B14F-4D97-AF65-F5344CB8AC3E}">
        <p14:creationId xmlns:p14="http://schemas.microsoft.com/office/powerpoint/2010/main" val="3108768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4BF0037F-18C0-B10E-95DF-90B40497BD15}"/>
              </a:ext>
            </a:extLst>
          </p:cNvPr>
          <p:cNvPicPr>
            <a:picLocks noChangeAspect="1"/>
          </p:cNvPicPr>
          <p:nvPr/>
        </p:nvPicPr>
        <p:blipFill>
          <a:blip r:embed="rId2"/>
          <a:srcRect l="7316" t="12720" r="34460" b="11350"/>
          <a:stretch/>
        </p:blipFill>
        <p:spPr>
          <a:xfrm>
            <a:off x="324970" y="1569664"/>
            <a:ext cx="6459281" cy="4355124"/>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A9B3A51E-D9BA-80D2-61C4-4E85BA93089F}"/>
              </a:ext>
            </a:extLst>
          </p:cNvPr>
          <p:cNvPicPr>
            <a:picLocks noChangeAspect="1"/>
          </p:cNvPicPr>
          <p:nvPr/>
        </p:nvPicPr>
        <p:blipFill>
          <a:blip r:embed="rId3"/>
          <a:stretch>
            <a:fillRect/>
          </a:stretch>
        </p:blipFill>
        <p:spPr>
          <a:xfrm>
            <a:off x="6092623" y="324971"/>
            <a:ext cx="6752695" cy="6858000"/>
          </a:xfrm>
          <a:prstGeom prst="rect">
            <a:avLst/>
          </a:prstGeom>
        </p:spPr>
      </p:pic>
      <p:sp>
        <p:nvSpPr>
          <p:cNvPr id="5" name="TextBox 4">
            <a:extLst>
              <a:ext uri="{FF2B5EF4-FFF2-40B4-BE49-F238E27FC236}">
                <a16:creationId xmlns:a16="http://schemas.microsoft.com/office/drawing/2014/main" id="{88C9197F-4FB5-F8BB-C96C-BBC4BB914A3C}"/>
              </a:ext>
            </a:extLst>
          </p:cNvPr>
          <p:cNvSpPr txBox="1"/>
          <p:nvPr/>
        </p:nvSpPr>
        <p:spPr>
          <a:xfrm>
            <a:off x="591399" y="752689"/>
            <a:ext cx="4569898" cy="7123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Box 7">
            <a:extLst>
              <a:ext uri="{FF2B5EF4-FFF2-40B4-BE49-F238E27FC236}">
                <a16:creationId xmlns:a16="http://schemas.microsoft.com/office/drawing/2014/main" id="{BCEDA660-1A54-7993-22E6-19CD424D894C}"/>
              </a:ext>
            </a:extLst>
          </p:cNvPr>
          <p:cNvSpPr txBox="1"/>
          <p:nvPr/>
        </p:nvSpPr>
        <p:spPr>
          <a:xfrm>
            <a:off x="587432" y="924030"/>
            <a:ext cx="30811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(User applies for </a:t>
            </a:r>
            <a:r>
              <a:rPr lang="en-US">
                <a:ea typeface="+mn-lt"/>
                <a:cs typeface="+mn-lt"/>
              </a:rPr>
              <a:t>a service)</a:t>
            </a:r>
            <a:endParaRPr lang="en-US"/>
          </a:p>
        </p:txBody>
      </p:sp>
      <p:sp>
        <p:nvSpPr>
          <p:cNvPr id="10" name="TextBox 9">
            <a:extLst>
              <a:ext uri="{FF2B5EF4-FFF2-40B4-BE49-F238E27FC236}">
                <a16:creationId xmlns:a16="http://schemas.microsoft.com/office/drawing/2014/main" id="{3F526EAF-1DB9-C9A6-CF21-ECF3EDA8365F}"/>
              </a:ext>
            </a:extLst>
          </p:cNvPr>
          <p:cNvSpPr txBox="1"/>
          <p:nvPr/>
        </p:nvSpPr>
        <p:spPr>
          <a:xfrm>
            <a:off x="6700439" y="605461"/>
            <a:ext cx="4682235" cy="201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TextBox 11">
            <a:extLst>
              <a:ext uri="{FF2B5EF4-FFF2-40B4-BE49-F238E27FC236}">
                <a16:creationId xmlns:a16="http://schemas.microsoft.com/office/drawing/2014/main" id="{CE3C698F-9DC9-3A17-311A-93F3361F5EF9}"/>
              </a:ext>
            </a:extLst>
          </p:cNvPr>
          <p:cNvSpPr txBox="1"/>
          <p:nvPr/>
        </p:nvSpPr>
        <p:spPr>
          <a:xfrm>
            <a:off x="6861896" y="551642"/>
            <a:ext cx="46284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User adds another application:</a:t>
            </a:r>
          </a:p>
        </p:txBody>
      </p:sp>
      <p:sp>
        <p:nvSpPr>
          <p:cNvPr id="13" name="TextBox 12">
            <a:extLst>
              <a:ext uri="{FF2B5EF4-FFF2-40B4-BE49-F238E27FC236}">
                <a16:creationId xmlns:a16="http://schemas.microsoft.com/office/drawing/2014/main" id="{8251B9DD-8AEC-3796-E154-9E6E1C7BAD0D}"/>
              </a:ext>
            </a:extLst>
          </p:cNvPr>
          <p:cNvSpPr txBox="1"/>
          <p:nvPr/>
        </p:nvSpPr>
        <p:spPr>
          <a:xfrm>
            <a:off x="336367" y="6256435"/>
            <a:ext cx="592006" cy="242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78587699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16c05727-aa75-4e4a-9b5f-8a80a1165891"/>
    <ds:schemaRef ds:uri="230e9df3-be65-4c73-a93b-d1236ebd677e"/>
    <ds:schemaRef ds:uri="71af3243-3dd4-4a8d-8c0d-dd76da1f02a5"/>
    <ds:schemaRef ds:uri="http://schemas.microsoft.com/office/2006/metadata/contentType"/>
    <ds:schemaRef ds:uri="http://schemas.microsoft.com/office/2006/metadata/properties/metaAttributes"/>
    <ds:schemaRef ds:uri="http://schemas.microsoft.com/sharepoint/v3"/>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design</Template>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Custom</vt:lpstr>
      <vt:lpstr>SBI CREDIT CARD PROCESSING APPLICATION</vt:lpstr>
      <vt:lpstr>PowerPoint Presentation</vt:lpstr>
      <vt:lpstr>A Queue Data Structure is a fundamental concept in computer science used for storing and managing data in a specific 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SBI CREDIT CARD PROCESSING APPLICATION</dc:title>
  <dc:creator>Ch Mahesh</dc:creator>
  <cp:revision>16</cp:revision>
  <dcterms:created xsi:type="dcterms:W3CDTF">2025-04-29T17:04:53Z</dcterms:created>
  <dcterms:modified xsi:type="dcterms:W3CDTF">2025-05-08T07:49:38Z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