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drawingml.chartshapes+xml" PartName="/ppt/drawings/drawing2.xml"/>
  <Override ContentType="application/vnd.openxmlformats-officedocument.drawingml.chartshapes+xml" PartName="/ppt/drawings/drawing1.xml"/>
  <Override ContentType="application/vnd.openxmlformats-officedocument.drawingml.chartshapes+xml" PartName="/ppt/drawings/drawing3.xml"/>
  <Override ContentType="application/vnd.openxmlformats-officedocument.drawingml.chartshapes+xml" PartName="/ppt/drawings/drawing4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1.xml"/>
  <Override ContentType="application/vnd.ms-office.chartstyle+xml" PartName="/ppt/charts/style6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gxe8QF4ZIV/WT5KPAEdqpzWIO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7711C8-B57C-4D22-BC61-C2BF4F8B0F69}">
  <a:tblStyle styleId="{3D7711C8-B57C-4D22-BC61-C2BF4F8B0F6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MAHESH%20DETHE\Downloads\TORONTO.xlsx" TargetMode="Externa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MAHESH%20DETHE\Downloads\TORONTO.xlsx" TargetMode="Externa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C:\Users\MAHESH%20DETHE\Downloads\TORONTO.xlsx" TargetMode="Externa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C:\Users\MAHESH%20DETHE\Downloads\TORONTO.xlsx" TargetMode="Externa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C:\Users\MAHESH%20DETHE\Downloads\TORONTO.xlsx" TargetMode="External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C:\Users\MAHESH%20DETHE\Downloads\TORONT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[TORONTO.xlsx]Acc_rate,profile!PivotTable5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1" dirty="0"/>
              <a:t>ACCEPTANCE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509886590218481E-2"/>
          <c:y val="0.14425969031098834"/>
          <c:w val="0.89842658966042022"/>
          <c:h val="0.773267326732673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'Acc_rate,profile'!$B$17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1"/>
              <c:layout>
                <c:manualLayout>
                  <c:x val="4.704612148029275E-3"/>
                  <c:y val="0.1525056923470057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593243451245458"/>
                      <c:h val="7.516236617473062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2565-47C8-B3EF-7C4D5BBF82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'Acc_rate,profile'!$A$18:$A$19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'Acc_rate,profile'!$B$18:$B$19</c:f>
              <c:numCache>
                <c:formatCode>General</c:formatCode>
                <c:ptCount val="2"/>
                <c:pt idx="0">
                  <c:v>74</c:v>
                </c:pt>
                <c:pt idx="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CC-4B63-9AB4-0D3E284B488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08133903"/>
        <c:axId val="277266623"/>
      </c:barChart>
      <c:catAx>
        <c:axId val="3081339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7266623"/>
        <c:crosses val="autoZero"/>
        <c:auto val="1"/>
        <c:lblAlgn val="ctr"/>
        <c:lblOffset val="100"/>
        <c:noMultiLvlLbl val="0"/>
      </c:catAx>
      <c:valAx>
        <c:axId val="2772666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813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[TORONTO.xlsx]Acc_rate,profile!PivotTable1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1" dirty="0"/>
              <a:t>RESPONSE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'Acc_rate,profile'!$B$25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'Acc_rate,profile'!$A$26:$A$27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'Acc_rate,profile'!$B$26:$B$27</c:f>
              <c:numCache>
                <c:formatCode>General</c:formatCode>
                <c:ptCount val="2"/>
                <c:pt idx="0">
                  <c:v>84</c:v>
                </c:pt>
                <c:pt idx="1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71-464E-A8E9-AC5C55897A6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08133903"/>
        <c:axId val="277266623"/>
      </c:barChart>
      <c:catAx>
        <c:axId val="3081339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7266623"/>
        <c:crosses val="autoZero"/>
        <c:auto val="1"/>
        <c:lblAlgn val="ctr"/>
        <c:lblOffset val="100"/>
        <c:noMultiLvlLbl val="0"/>
      </c:catAx>
      <c:valAx>
        <c:axId val="2772666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813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MONTHLY AVG BOOKINGS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FALSE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2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</c:strLit>
          </c:cat>
          <c:val>
            <c:numLit>
              <c:formatCode>General</c:formatCode>
              <c:ptCount val="12"/>
              <c:pt idx="0">
                <c:v>50100</c:v>
              </c:pt>
              <c:pt idx="1">
                <c:v>45087</c:v>
              </c:pt>
              <c:pt idx="2">
                <c:v>54446</c:v>
              </c:pt>
              <c:pt idx="3">
                <c:v>50656</c:v>
              </c:pt>
              <c:pt idx="4">
                <c:v>49747</c:v>
              </c:pt>
              <c:pt idx="5">
                <c:v>49145</c:v>
              </c:pt>
              <c:pt idx="6">
                <c:v>50066</c:v>
              </c:pt>
              <c:pt idx="7">
                <c:v>49012</c:v>
              </c:pt>
              <c:pt idx="8">
                <c:v>49170</c:v>
              </c:pt>
              <c:pt idx="9">
                <c:v>50780</c:v>
              </c:pt>
              <c:pt idx="10">
                <c:v>48676</c:v>
              </c:pt>
              <c:pt idx="11">
                <c:v>50849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F618-4865-8481-51017C626EDC}"/>
            </c:ext>
          </c:extLst>
        </c:ser>
        <c:ser>
          <c:idx val="1"/>
          <c:order val="1"/>
          <c:tx>
            <c:v>TRUE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2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</c:strLit>
          </c:cat>
          <c:val>
            <c:numLit>
              <c:formatCode>General</c:formatCode>
              <c:ptCount val="12"/>
              <c:pt idx="0">
                <c:v>10187</c:v>
              </c:pt>
              <c:pt idx="1">
                <c:v>9009</c:v>
              </c:pt>
              <c:pt idx="2">
                <c:v>15166</c:v>
              </c:pt>
              <c:pt idx="3">
                <c:v>13681</c:v>
              </c:pt>
              <c:pt idx="4">
                <c:v>11131</c:v>
              </c:pt>
              <c:pt idx="5">
                <c:v>11068</c:v>
              </c:pt>
              <c:pt idx="6">
                <c:v>10716</c:v>
              </c:pt>
              <c:pt idx="7">
                <c:v>9877</c:v>
              </c:pt>
              <c:pt idx="8">
                <c:v>9935</c:v>
              </c:pt>
              <c:pt idx="9">
                <c:v>9994</c:v>
              </c:pt>
              <c:pt idx="10">
                <c:v>9414</c:v>
              </c:pt>
              <c:pt idx="11">
                <c:v>10464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F618-4865-8481-51017C626ED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29843280"/>
        <c:axId val="2129852848"/>
      </c:lineChart>
      <c:catAx>
        <c:axId val="2129843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852848"/>
        <c:crosses val="autoZero"/>
        <c:auto val="1"/>
        <c:lblAlgn val="ctr"/>
        <c:lblOffset val="100"/>
        <c:noMultiLvlLbl val="0"/>
      </c:catAx>
      <c:valAx>
        <c:axId val="212985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Avg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84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[TORONTO.xlsx]Acc_rate,profile!PivotTable4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1" dirty="0"/>
              <a:t>AVERAGE</a:t>
            </a:r>
            <a:r>
              <a:rPr lang="en-US" b="1" baseline="0" dirty="0"/>
              <a:t> RATING</a:t>
            </a:r>
            <a:r>
              <a:rPr lang="en-US" b="1" dirty="0"/>
              <a:t>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'Acc_rate,profile'!$B$12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'Acc_rate,profile'!$A$13:$A$14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'Acc_rate,profile'!$B$13:$B$14</c:f>
              <c:numCache>
                <c:formatCode>General</c:formatCode>
                <c:ptCount val="2"/>
                <c:pt idx="0">
                  <c:v>4.6265898661293399</c:v>
                </c:pt>
                <c:pt idx="1">
                  <c:v>4.8009163002430197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C1-408E-9F6A-8AA7CAF7E10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08133903"/>
        <c:axId val="277266623"/>
      </c:barChart>
      <c:catAx>
        <c:axId val="3081339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7266623"/>
        <c:crosses val="autoZero"/>
        <c:auto val="1"/>
        <c:lblAlgn val="ctr"/>
        <c:lblOffset val="100"/>
        <c:noMultiLvlLbl val="0"/>
      </c:catAx>
      <c:valAx>
        <c:axId val="2772666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813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IN" b="1" dirty="0"/>
              <a:t>RESPONSE RATE -LOCAL HOST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5077611347646061E-2"/>
          <c:y val="0.14799781010480212"/>
          <c:w val="0.94984477730470784"/>
          <c:h val="0.77554199906147347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92.37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D83-4C68-8058-2B39D1714CF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90.71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D83-4C68-8058-2B39D1714C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'Local-outside'!$M$14:$M$15</c:f>
              <c:strCache>
                <c:ptCount val="2"/>
                <c:pt idx="0">
                  <c:v>Local host RR</c:v>
                </c:pt>
                <c:pt idx="1">
                  <c:v>other host RR</c:v>
                </c:pt>
              </c:strCache>
            </c:strRef>
          </c:cat>
          <c:val>
            <c:numRef>
              <c:f>'Local-outside'!$N$14:$N$15</c:f>
              <c:numCache>
                <c:formatCode>General</c:formatCode>
                <c:ptCount val="2"/>
                <c:pt idx="0">
                  <c:v>92.372827799999996</c:v>
                </c:pt>
                <c:pt idx="1">
                  <c:v>90.711227149999999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2B-4ED0-BF58-94141592EA0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499942144"/>
        <c:axId val="1499942560"/>
      </c:barChart>
      <c:catAx>
        <c:axId val="149994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9942560"/>
        <c:crosses val="autoZero"/>
        <c:auto val="1"/>
        <c:lblAlgn val="ctr"/>
        <c:lblOffset val="100"/>
        <c:noMultiLvlLbl val="0"/>
      </c:catAx>
      <c:valAx>
        <c:axId val="1499942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9994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IN" b="1" dirty="0"/>
              <a:t>ACCEPTANCE RATE- LOCAL HOST</a:t>
            </a:r>
          </a:p>
        </c:rich>
      </c:tx>
      <c:layout>
        <c:manualLayout>
          <c:xMode val="edge"/>
          <c:yMode val="edge"/>
          <c:x val="0.14075417251598812"/>
          <c:y val="2.18293445956514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75.86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87B-4285-95DE-1FCC00CA4B1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77.28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87B-4285-95DE-1FCC00CA4B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'Local-outside'!$J$14:$J$15</c:f>
              <c:strCache>
                <c:ptCount val="2"/>
                <c:pt idx="0">
                  <c:v>Local host AR</c:v>
                </c:pt>
                <c:pt idx="1">
                  <c:v>Other Host AR</c:v>
                </c:pt>
              </c:strCache>
            </c:strRef>
          </c:cat>
          <c:val>
            <c:numRef>
              <c:f>'Local-outside'!$K$14:$K$15</c:f>
              <c:numCache>
                <c:formatCode>General</c:formatCode>
                <c:ptCount val="2"/>
                <c:pt idx="0">
                  <c:v>75.862559239999996</c:v>
                </c:pt>
                <c:pt idx="1">
                  <c:v>77.288501030000006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3-4C6C-A53F-6F9DCFA09E0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647814960"/>
        <c:axId val="1647815376"/>
      </c:barChart>
      <c:catAx>
        <c:axId val="164781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7815376"/>
        <c:crosses val="autoZero"/>
        <c:auto val="1"/>
        <c:lblAlgn val="ctr"/>
        <c:lblOffset val="100"/>
        <c:noMultiLvlLbl val="0"/>
      </c:catAx>
      <c:valAx>
        <c:axId val="1647815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781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0.22883</cdr:x>
      <cdr:y>0.81806</cdr:y>
    </cdr:from>
    <cdr:to>
      <cdr:x>0.36667</cdr:x>
      <cdr:y>0.91806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64ED0CB-2FC6-B735-8E1F-6E21242CE8D5}"/>
            </a:ext>
          </a:extLst>
        </cdr:cNvPr>
        <cdr:cNvSpPr txBox="1"/>
      </cdr:nvSpPr>
      <cdr:spPr>
        <a:xfrm xmlns:a="http://schemas.openxmlformats.org/drawingml/2006/main">
          <a:off x="1235414" y="3358196"/>
          <a:ext cx="744183" cy="4105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100" b="1" dirty="0"/>
            <a:t>Host</a:t>
          </a:r>
        </a:p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0.62162</cdr:x>
      <cdr:y>0.66806</cdr:y>
    </cdr:from>
    <cdr:to>
      <cdr:x>0.84505</cdr:x>
      <cdr:y>0.74882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3F83AD8-27BC-559E-ED61-B3C3A6D55CDA}"/>
            </a:ext>
          </a:extLst>
        </cdr:cNvPr>
        <cdr:cNvSpPr txBox="1"/>
      </cdr:nvSpPr>
      <cdr:spPr>
        <a:xfrm xmlns:a="http://schemas.openxmlformats.org/drawingml/2006/main">
          <a:off x="3356045" y="2742435"/>
          <a:ext cx="1206230" cy="3315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IN" sz="1100" b="1" dirty="0"/>
            <a:t>Super host</a:t>
          </a:r>
        </a:p>
        <a:p xmlns:a="http://schemas.openxmlformats.org/drawingml/2006/main">
          <a:endParaRPr lang="en-IN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0.16819</cdr:x>
      <cdr:y>0.81806</cdr:y>
    </cdr:from>
    <cdr:to>
      <cdr:x>0.34004</cdr:x>
      <cdr:y>0.91806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64ED0CB-2FC6-B735-8E1F-6E21242CE8D5}"/>
            </a:ext>
          </a:extLst>
        </cdr:cNvPr>
        <cdr:cNvSpPr txBox="1"/>
      </cdr:nvSpPr>
      <cdr:spPr>
        <a:xfrm xmlns:a="http://schemas.openxmlformats.org/drawingml/2006/main">
          <a:off x="894945" y="3358196"/>
          <a:ext cx="914399" cy="4105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IN" sz="1100" b="1" dirty="0"/>
            <a:t>Host</a:t>
          </a:r>
        </a:p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0.65265</cdr:x>
      <cdr:y>0.66806</cdr:y>
    </cdr:from>
    <cdr:to>
      <cdr:x>0.87203</cdr:x>
      <cdr:y>0.77725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3F83AD8-27BC-559E-ED61-B3C3A6D55CDA}"/>
            </a:ext>
          </a:extLst>
        </cdr:cNvPr>
        <cdr:cNvSpPr txBox="1"/>
      </cdr:nvSpPr>
      <cdr:spPr>
        <a:xfrm xmlns:a="http://schemas.openxmlformats.org/drawingml/2006/main">
          <a:off x="3472775" y="2742435"/>
          <a:ext cx="1167319" cy="4482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100" b="1" dirty="0"/>
            <a:t>Super host</a:t>
          </a:r>
        </a:p>
        <a:p xmlns:a="http://schemas.openxmlformats.org/drawingml/2006/main">
          <a:endParaRPr lang="en-IN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0.55</cdr:x>
      <cdr:y>0.1125</cdr:y>
    </cdr:from>
    <cdr:to>
      <cdr:x>0.66</cdr:x>
      <cdr:y>0.19583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391CA1E-E43B-DF44-6201-C7BFE1AEEE70}"/>
            </a:ext>
          </a:extLst>
        </cdr:cNvPr>
        <cdr:cNvSpPr txBox="1"/>
      </cdr:nvSpPr>
      <cdr:spPr>
        <a:xfrm xmlns:a="http://schemas.openxmlformats.org/drawingml/2006/main">
          <a:off x="2514600" y="308610"/>
          <a:ext cx="50292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100"/>
            <a:t>Hosts</a:t>
          </a:r>
        </a:p>
      </cdr:txBody>
    </cdr:sp>
  </cdr:relSizeAnchor>
  <cdr:relSizeAnchor xmlns:cdr="http://schemas.openxmlformats.org/drawingml/2006/chartDrawing">
    <cdr:from>
      <cdr:x>0.26333</cdr:x>
      <cdr:y>0.52917</cdr:y>
    </cdr:from>
    <cdr:to>
      <cdr:x>0.38898</cdr:x>
      <cdr:y>0.64028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B00FACF4-A0AB-6A00-6468-CB4BE9729755}"/>
            </a:ext>
          </a:extLst>
        </cdr:cNvPr>
        <cdr:cNvSpPr txBox="1"/>
      </cdr:nvSpPr>
      <cdr:spPr>
        <a:xfrm xmlns:a="http://schemas.openxmlformats.org/drawingml/2006/main">
          <a:off x="1201938" y="1451619"/>
          <a:ext cx="573522" cy="3047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100"/>
            <a:t>Super Hosts</a:t>
          </a:r>
        </a:p>
      </cdr:txBody>
    </cdr:sp>
  </cdr:relSizeAnchor>
  <cdr:relSizeAnchor xmlns:cdr="http://schemas.openxmlformats.org/drawingml/2006/chartDrawing">
    <cdr:from>
      <cdr:x>0.10258</cdr:x>
      <cdr:y>0.37732</cdr:y>
    </cdr:from>
    <cdr:to>
      <cdr:x>0.87111</cdr:x>
      <cdr:y>0.50558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2A473F1D-98D8-C10C-3285-85E3E09C50D7}"/>
            </a:ext>
          </a:extLst>
        </cdr:cNvPr>
        <cdr:cNvSpPr txBox="1"/>
      </cdr:nvSpPr>
      <cdr:spPr>
        <a:xfrm xmlns:a="http://schemas.openxmlformats.org/drawingml/2006/main">
          <a:off x="1167319" y="1974715"/>
          <a:ext cx="8745166" cy="6712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600" b="1" dirty="0">
              <a:solidFill>
                <a:schemeClr val="bg1"/>
              </a:solidFill>
            </a:rPr>
            <a:t>The monthly average bookings of hosts are more than the Super </a:t>
          </a:r>
          <a:r>
            <a:rPr lang="en-IN" sz="1600" b="1" dirty="0" err="1">
              <a:solidFill>
                <a:schemeClr val="bg1"/>
              </a:solidFill>
            </a:rPr>
            <a:t>hosts.So</a:t>
          </a:r>
          <a:r>
            <a:rPr lang="en-IN" sz="1600" b="1" dirty="0">
              <a:solidFill>
                <a:schemeClr val="bg1"/>
              </a:solidFill>
            </a:rPr>
            <a:t> this cannot be correlated with the criteria for being Super hosts. 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0.17727</cdr:x>
      <cdr:y>0.76759</cdr:y>
    </cdr:from>
    <cdr:to>
      <cdr:x>0.38947</cdr:x>
      <cdr:y>0.86296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64ED0CB-2FC6-B735-8E1F-6E21242CE8D5}"/>
            </a:ext>
          </a:extLst>
        </cdr:cNvPr>
        <cdr:cNvSpPr txBox="1"/>
      </cdr:nvSpPr>
      <cdr:spPr>
        <a:xfrm xmlns:a="http://schemas.openxmlformats.org/drawingml/2006/main">
          <a:off x="1403784" y="3361360"/>
          <a:ext cx="1680352" cy="4176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IN" sz="1100" dirty="0"/>
            <a:t>            Host</a:t>
          </a:r>
        </a:p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0.61895</cdr:x>
      <cdr:y>0.66806</cdr:y>
    </cdr:from>
    <cdr:to>
      <cdr:x>0.8542</cdr:x>
      <cdr:y>0.7963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3F83AD8-27BC-559E-ED61-B3C3A6D55CDA}"/>
            </a:ext>
          </a:extLst>
        </cdr:cNvPr>
        <cdr:cNvSpPr txBox="1"/>
      </cdr:nvSpPr>
      <cdr:spPr>
        <a:xfrm xmlns:a="http://schemas.openxmlformats.org/drawingml/2006/main">
          <a:off x="4901341" y="2925502"/>
          <a:ext cx="1862868" cy="561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IN" sz="1100" dirty="0"/>
            <a:t>Super host</a:t>
          </a:r>
        </a:p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0.06555</cdr:x>
      <cdr:y>0.13005</cdr:y>
    </cdr:from>
    <cdr:to>
      <cdr:x>0.50901</cdr:x>
      <cdr:y>0.46771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EEBD3CAB-20BC-8249-DE09-AAB15DD134CF}"/>
            </a:ext>
          </a:extLst>
        </cdr:cNvPr>
        <cdr:cNvSpPr txBox="1"/>
      </cdr:nvSpPr>
      <cdr:spPr>
        <a:xfrm xmlns:a="http://schemas.openxmlformats.org/drawingml/2006/main">
          <a:off x="519051" y="569522"/>
          <a:ext cx="3511685" cy="14786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600" b="1" dirty="0"/>
            <a:t>The average ratings of Super hosts listings are slightly more than the normal hosts. </a:t>
          </a:r>
        </a:p>
      </cdr:txBody>
    </cdr:sp>
  </cdr:relSizeAnchor>
</c:userShape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c2c2d450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c2c2d45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c2c2d4501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c2c2d45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docs.google.com/spreadsheets/d/1DGEEK8bu2bGCrvt6nVEf7a_dLveE2txp/edit?usp=sharing&amp;ouid=117118421674614055939&amp;rtpof=true&amp;sd=tru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body"/>
          </p:nvPr>
        </p:nvSpPr>
        <p:spPr>
          <a:xfrm>
            <a:off x="3725700" y="980397"/>
            <a:ext cx="5204400" cy="55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i="0" lang="en-IN" sz="3200" u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    </a:t>
            </a:r>
            <a:r>
              <a:rPr i="0" lang="en-IN" sz="10800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</a:t>
            </a:r>
            <a:r>
              <a:rPr lang="en-IN" sz="10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EXCEL </a:t>
            </a:r>
            <a:r>
              <a:rPr i="0" lang="en-IN" sz="10800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i="0" lang="en-IN" sz="9600" u="sng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0" sz="11200" u="sng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i="0" sz="7200" u="none" strike="noStrike">
              <a:solidFill>
                <a:srgbClr val="0C0C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IN" sz="5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</a:t>
            </a:r>
            <a:r>
              <a:rPr lang="en-IN" sz="40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b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10399059" y="5731441"/>
            <a:ext cx="1335742" cy="369332"/>
          </a:xfrm>
          <a:prstGeom prst="rect">
            <a:avLst/>
          </a:prstGeom>
          <a:gradFill>
            <a:gsLst>
              <a:gs pos="0">
                <a:srgbClr val="489BE7"/>
              </a:gs>
              <a:gs pos="100000">
                <a:srgbClr val="91CC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28-05-2022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324908" y="2028573"/>
            <a:ext cx="8181000" cy="1754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900"/>
              <a:buFont typeface="Twentieth Century"/>
              <a:buNone/>
            </a:pPr>
            <a:r>
              <a:rPr b="0" i="0" lang="en-IN" sz="900" u="none" cap="none" strike="noStrike">
                <a:solidFill>
                  <a:srgbClr val="833C0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IN" sz="3600" u="none" cap="none" strike="noStrike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 BEHAVIOUR ANALYSIS FOR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3600"/>
              <a:buFont typeface="Times New Roman"/>
              <a:buNone/>
            </a:pPr>
            <a:r>
              <a:rPr b="0" i="0" lang="en-IN" sz="3600" u="none" cap="none" strike="noStrike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RENTAL COMPANY      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3600"/>
              <a:buFont typeface="Times New Roman"/>
              <a:buNone/>
            </a:pPr>
            <a:r>
              <a:rPr b="0" i="0" lang="en-IN" sz="3600" u="none" cap="none" strike="noStrike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endParaRPr b="0" i="0" sz="3600" u="none" cap="none" strike="noStrike">
              <a:solidFill>
                <a:srgbClr val="833C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966662" y="5349623"/>
            <a:ext cx="2465400" cy="78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   PRASHANT PAGARE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   MAHESH DETHE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321015" y="223737"/>
            <a:ext cx="11401196" cy="71012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CONCLUSION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321015" y="1371600"/>
            <a:ext cx="11498100" cy="403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three most critical factors to being a SuperHost: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Acceptance Rate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Response Rate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R</a:t>
            </a:r>
            <a:r>
              <a:rPr lang="en-IN" sz="3200">
                <a:solidFill>
                  <a:schemeClr val="dk1"/>
                </a:solidFill>
              </a:rPr>
              <a:t>eviews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/>
        </p:nvSpPr>
        <p:spPr>
          <a:xfrm>
            <a:off x="663485" y="1847256"/>
            <a:ext cx="10929900" cy="120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Link  </a:t>
            </a:r>
            <a:r>
              <a:rPr b="0" i="0" lang="en-IN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https://drive.google.com/drive/folders/1zXzvhxK4EIwlPi86ZoRfBoLS_mFzM9Du?usp=sharing</a:t>
            </a:r>
            <a:endParaRPr b="0" i="0" sz="2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5068116" y="297869"/>
            <a:ext cx="2120631" cy="52322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2130357" y="2393004"/>
            <a:ext cx="791831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1011678" y="2553212"/>
            <a:ext cx="10097310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IN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!!!</a:t>
            </a:r>
            <a:endParaRPr b="1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250210" y="129654"/>
            <a:ext cx="11655187" cy="75745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250150" y="1089725"/>
            <a:ext cx="11655300" cy="5157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3000">
                <a:latin typeface="Arial"/>
                <a:ea typeface="Arial"/>
                <a:cs typeface="Arial"/>
                <a:sym typeface="Arial"/>
              </a:rPr>
              <a:t>OBJECTIVE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IN" sz="3000">
                <a:latin typeface="Arial"/>
                <a:ea typeface="Arial"/>
                <a:cs typeface="Arial"/>
                <a:sym typeface="Arial"/>
              </a:rPr>
              <a:t> ABOUT DATA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OF ACCEPTANCE &amp; RESPONSE RATE</a:t>
            </a:r>
            <a:endParaRPr sz="3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OF MONTHLY BOOKINGS</a:t>
            </a:r>
            <a:endParaRPr sz="3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OF RATINGS</a:t>
            </a:r>
            <a:endParaRPr sz="3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OF LOCAL AND FOREIGN HOSTS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OF TORONTO AND VANCOUVER </a:t>
            </a:r>
            <a:r>
              <a:rPr lang="en-IN" sz="3000">
                <a:latin typeface="Arial"/>
                <a:ea typeface="Arial"/>
                <a:cs typeface="Arial"/>
                <a:sym typeface="Arial"/>
              </a:rPr>
              <a:t>HOSTS</a:t>
            </a: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c2c2d4501_0_0"/>
          <p:cNvSpPr txBox="1"/>
          <p:nvPr/>
        </p:nvSpPr>
        <p:spPr>
          <a:xfrm>
            <a:off x="4678550" y="334200"/>
            <a:ext cx="226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Calibri"/>
                <a:ea typeface="Calibri"/>
                <a:cs typeface="Calibri"/>
                <a:sym typeface="Calibri"/>
              </a:rPr>
              <a:t>OBJECTIVE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8c2c2d4501_0_0"/>
          <p:cNvSpPr txBox="1"/>
          <p:nvPr/>
        </p:nvSpPr>
        <p:spPr>
          <a:xfrm>
            <a:off x="1366650" y="1205950"/>
            <a:ext cx="9458700" cy="4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IN" sz="2700">
                <a:solidFill>
                  <a:schemeClr val="dk1"/>
                </a:solidFill>
              </a:rPr>
              <a:t>Analyze different metrics to draw the distinction between Super Host and Other Hosts.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</a:rPr>
              <a:t>     </a:t>
            </a:r>
            <a:endParaRPr sz="23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IN" sz="2700">
                <a:solidFill>
                  <a:schemeClr val="dk1"/>
                </a:solidFill>
              </a:rPr>
              <a:t>Identify top 3 crucial metrics one needs to maintain to become a SuperHost.</a:t>
            </a:r>
            <a:endParaRPr sz="2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IN" sz="2700">
                <a:solidFill>
                  <a:schemeClr val="dk1"/>
                </a:solidFill>
              </a:rPr>
              <a:t>Analyze how does the comments of reviewers vary for listings of Super Hosts vs Other Hosts.</a:t>
            </a:r>
            <a:endParaRPr sz="2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IN" sz="2700">
                <a:solidFill>
                  <a:schemeClr val="dk1"/>
                </a:solidFill>
              </a:rPr>
              <a:t>Analyze do Super Hosts tend to have large property types as compared to Other Hosts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c2c2d4501_0_3"/>
          <p:cNvSpPr txBox="1"/>
          <p:nvPr/>
        </p:nvSpPr>
        <p:spPr>
          <a:xfrm>
            <a:off x="4547800" y="174350"/>
            <a:ext cx="268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Calibri"/>
                <a:ea typeface="Calibri"/>
                <a:cs typeface="Calibri"/>
                <a:sym typeface="Calibri"/>
              </a:rPr>
              <a:t>ABOUT DATA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18c2c2d4501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425" y="913250"/>
            <a:ext cx="9667875" cy="507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8c2c2d4501_0_3"/>
          <p:cNvSpPr txBox="1"/>
          <p:nvPr/>
        </p:nvSpPr>
        <p:spPr>
          <a:xfrm>
            <a:off x="10955375" y="5986225"/>
            <a:ext cx="103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METADATA</a:t>
            </a:r>
            <a:r>
              <a:rPr lang="en-I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Link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205386" y="252919"/>
            <a:ext cx="11389983" cy="74903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ACCEPTANCE &amp; RESPONSE RATE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" name="Google Shape;112;p4"/>
          <p:cNvGraphicFramePr/>
          <p:nvPr/>
        </p:nvGraphicFramePr>
        <p:xfrm>
          <a:off x="389105" y="1449420"/>
          <a:ext cx="5398851" cy="4105073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13" name="Google Shape;113;p4"/>
          <p:cNvGraphicFramePr/>
          <p:nvPr/>
        </p:nvGraphicFramePr>
        <p:xfrm>
          <a:off x="6274340" y="1449420"/>
          <a:ext cx="5321030" cy="4105073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114" name="Google Shape;114;p4"/>
          <p:cNvSpPr txBox="1"/>
          <p:nvPr/>
        </p:nvSpPr>
        <p:spPr>
          <a:xfrm>
            <a:off x="379379" y="5817140"/>
            <a:ext cx="54377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Acceptance rate of the Host is less than the Super hosts. So Super Hosts are more likely to be accepted rather than normal hosts.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6222482" y="5765258"/>
            <a:ext cx="54377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Response rate of the Host is less than the Super hosts. So Super Hosts are more likely to be answered rather than normal hosts.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3083667" y="246195"/>
            <a:ext cx="6906639" cy="532018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MONTHLY BOOKINGS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1" name="Google Shape;121;p5"/>
          <p:cNvGraphicFramePr/>
          <p:nvPr/>
        </p:nvGraphicFramePr>
        <p:xfrm>
          <a:off x="496100" y="1017075"/>
          <a:ext cx="11379000" cy="54921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3540383" y="273089"/>
            <a:ext cx="5360426" cy="75745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RATINGS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Google Shape;127;p6"/>
          <p:cNvGraphicFramePr/>
          <p:nvPr/>
        </p:nvGraphicFramePr>
        <p:xfrm>
          <a:off x="2136600" y="1249550"/>
          <a:ext cx="7918800" cy="43791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/>
        </p:nvSpPr>
        <p:spPr>
          <a:xfrm>
            <a:off x="1624525" y="203424"/>
            <a:ext cx="9221700" cy="6312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0"/>
              <a:buFont typeface="Calibri"/>
              <a:buNone/>
            </a:pPr>
            <a:r>
              <a:rPr b="0" i="0" lang="en-IN" sz="3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LOCAL AND FOREIGN HOSTS</a:t>
            </a:r>
            <a:endParaRPr b="0" i="0" sz="22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0"/>
              <a:buFont typeface="Calibri"/>
              <a:buNone/>
            </a:pPr>
            <a:r>
              <a:t/>
            </a:r>
            <a:endParaRPr b="0" i="0" sz="24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7"/>
          <p:cNvGraphicFramePr/>
          <p:nvPr/>
        </p:nvGraphicFramePr>
        <p:xfrm>
          <a:off x="525294" y="1438425"/>
          <a:ext cx="5570706" cy="38358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34" name="Google Shape;134;p7"/>
          <p:cNvGraphicFramePr/>
          <p:nvPr/>
        </p:nvGraphicFramePr>
        <p:xfrm>
          <a:off x="6683650" y="1438425"/>
          <a:ext cx="5128800" cy="3835800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135" name="Google Shape;135;p7"/>
          <p:cNvSpPr txBox="1"/>
          <p:nvPr/>
        </p:nvSpPr>
        <p:spPr>
          <a:xfrm>
            <a:off x="525294" y="5583677"/>
            <a:ext cx="55707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Response rate for local hosts is slightly greater than the foreign hosts.</a:t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6683649" y="5522066"/>
            <a:ext cx="51970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Response rate for local hosts is slightly greater than the foreign hosts.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/>
        </p:nvSpPr>
        <p:spPr>
          <a:xfrm>
            <a:off x="252919" y="184827"/>
            <a:ext cx="11401196" cy="55448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TORONTO &amp; VANCOUVER LISTINGS SALES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2" name="Google Shape;142;p9"/>
          <p:cNvGraphicFramePr/>
          <p:nvPr/>
        </p:nvGraphicFramePr>
        <p:xfrm>
          <a:off x="618565" y="113813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{3D7711C8-B57C-4D22-BC61-C2BF4F8B0F69}</a:tableStyleId>
              </a:tblPr>
              <a:tblGrid>
                <a:gridCol w="320700"/>
                <a:gridCol w="10788325"/>
              </a:tblGrid>
              <a:tr h="34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The Response rate of Toronto’s Super host is greater than the response rate of Vancouver’s Super host.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34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The Acceptance rate of Toronto’s Super host is smaller than the response rate of Vancouver’s Super host.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34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The Average review scores of Toronto's Super host are better than that of Vancouver's Super host.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55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The percentage of Toronto’s Super host whose Identity has not verified are greater than the Vancouver's Super host.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34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The average bookings of Vancouver's hosts is 126% percent higher than the average bookings of Toronto's.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The  price for listings of  local hosts will be decreasing in the upcoming year  both the cities.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34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The  price for  listings of  Foreign hosts will be increasing in the upcoming year  both the cities.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8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The no of hosts is in Toronto city as compared to Vancouver.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The percentage of  Vancouver's super host is more than Toronto's super host.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2022-05-27T17:25:24Z</dcterms:created>
  <dc:creator>Mahesh Dethe</dc:creator>
</cp:coreProperties>
</file>