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  <p:sldMasterId id="2147483672" r:id="rId6"/>
    <p:sldMasterId id="2147483674" r:id="rId7"/>
    <p:sldMasterId id="2147483678" r:id="rId8"/>
    <p:sldMasterId id="2147483682" r:id="rId9"/>
    <p:sldMasterId id="2147483686" r:id="rId10"/>
    <p:sldMasterId id="2147483699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y="6858000" cx="12188825"/>
  <p:notesSz cx="6858000" cy="9144000"/>
  <p:embeddedFontLst>
    <p:embeddedFont>
      <p:font typeface="Tahoma"/>
      <p:regular r:id="rId28"/>
      <p:bold r:id="rId29"/>
    </p:embeddedFont>
    <p:embeddedFont>
      <p:font typeface="Quattrocento Sans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roYVb0MmtAW277FESJPius7Z5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font" Target="fonts/Tahoma-regular.fntdata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Tahoma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Master" Target="slideMasters/slideMaster8.xml"/><Relationship Id="rId33" Type="http://schemas.openxmlformats.org/officeDocument/2006/relationships/font" Target="fonts/QuattrocentoSans-boldItalic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1.xml"/><Relationship Id="rId35" Type="http://schemas.openxmlformats.org/officeDocument/2006/relationships/font" Target="fonts/OpenSans-bold.fntdata"/><Relationship Id="rId12" Type="http://schemas.openxmlformats.org/officeDocument/2006/relationships/notesMaster" Target="notesMasters/notesMaster1.xml"/><Relationship Id="rId34" Type="http://schemas.openxmlformats.org/officeDocument/2006/relationships/font" Target="fonts/OpenSans-regular.fntdata"/><Relationship Id="rId15" Type="http://schemas.openxmlformats.org/officeDocument/2006/relationships/slide" Target="slides/slide3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2.xml"/><Relationship Id="rId36" Type="http://schemas.openxmlformats.org/officeDocument/2006/relationships/font" Target="fonts/OpenSans-italic.fntdata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38" Type="http://customschemas.google.com/relationships/presentationmetadata" Target="metadata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677159" y="609600"/>
            <a:ext cx="8594429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99"/>
              <a:buFont typeface="Trebuchet MS"/>
              <a:buNone/>
              <a:defRPr b="0" sz="439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677159" y="4470400"/>
            <a:ext cx="8594429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39"/>
              <a:buNone/>
              <a:defRPr sz="1799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39"/>
              <a:buNone/>
              <a:defRPr sz="1799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6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931092" y="609600"/>
            <a:ext cx="8092026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99"/>
              <a:buFont typeface="Trebuchet MS"/>
              <a:buNone/>
              <a:defRPr b="0" sz="439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1365783" y="3632200"/>
            <a:ext cx="722264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2" type="body"/>
          </p:nvPr>
        </p:nvSpPr>
        <p:spPr>
          <a:xfrm>
            <a:off x="677159" y="4470400"/>
            <a:ext cx="8594429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39"/>
              <a:buNone/>
              <a:defRPr sz="1799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39"/>
              <a:buNone/>
              <a:defRPr sz="1799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8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7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8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799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677159" y="1931988"/>
            <a:ext cx="8594429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99"/>
              <a:buFont typeface="Trebuchet MS"/>
              <a:buNone/>
              <a:defRPr b="0" sz="439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677159" y="4527448"/>
            <a:ext cx="8594429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39"/>
              <a:buNone/>
              <a:defRPr sz="1799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39"/>
              <a:buNone/>
              <a:defRPr sz="1799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931092" y="609600"/>
            <a:ext cx="8092026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99"/>
              <a:buFont typeface="Trebuchet MS"/>
              <a:buNone/>
              <a:defRPr b="0" sz="439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677156" y="4013200"/>
            <a:ext cx="8594430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19"/>
              <a:buFont typeface="Trebuchet MS"/>
              <a:buNone/>
              <a:defRPr sz="2399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2" type="body"/>
          </p:nvPr>
        </p:nvSpPr>
        <p:spPr>
          <a:xfrm>
            <a:off x="677159" y="4527448"/>
            <a:ext cx="8594429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39"/>
              <a:buNone/>
              <a:defRPr sz="1799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39"/>
              <a:buNone/>
              <a:defRPr sz="1799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8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9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8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685621" y="609600"/>
            <a:ext cx="8585966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99"/>
              <a:buFont typeface="Trebuchet MS"/>
              <a:buNone/>
              <a:defRPr b="0" sz="439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677156" y="4013200"/>
            <a:ext cx="8594430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19"/>
              <a:buFont typeface="Trebuchet MS"/>
              <a:buNone/>
              <a:defRPr sz="2399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2" type="body"/>
          </p:nvPr>
        </p:nvSpPr>
        <p:spPr>
          <a:xfrm>
            <a:off x="677159" y="4527448"/>
            <a:ext cx="8594429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39"/>
              <a:buNone/>
              <a:defRPr sz="1799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39"/>
              <a:buNone/>
              <a:defRPr sz="1799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 rot="5400000">
            <a:off x="3033986" y="-196238"/>
            <a:ext cx="3880773" cy="8594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 rot="5400000">
            <a:off x="5992075" y="2583124"/>
            <a:ext cx="5251451" cy="1304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" type="body"/>
          </p:nvPr>
        </p:nvSpPr>
        <p:spPr>
          <a:xfrm rot="5400000">
            <a:off x="1580590" y="-293831"/>
            <a:ext cx="5251450" cy="7058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34"/>
          <p:cNvSpPr txBox="1"/>
          <p:nvPr>
            <p:ph type="ctrTitle"/>
          </p:nvPr>
        </p:nvSpPr>
        <p:spPr>
          <a:xfrm>
            <a:off x="472565" y="3685163"/>
            <a:ext cx="103605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" type="subTitle"/>
          </p:nvPr>
        </p:nvSpPr>
        <p:spPr>
          <a:xfrm>
            <a:off x="472560" y="4343400"/>
            <a:ext cx="1037743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2" name="Google Shape;162;p34"/>
          <p:cNvSpPr/>
          <p:nvPr/>
        </p:nvSpPr>
        <p:spPr>
          <a:xfrm>
            <a:off x="0" y="1976445"/>
            <a:ext cx="12188825" cy="847725"/>
          </a:xfrm>
          <a:prstGeom prst="rect">
            <a:avLst/>
          </a:prstGeom>
          <a:solidFill>
            <a:srgbClr val="0067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34"/>
          <p:cNvGrpSpPr/>
          <p:nvPr/>
        </p:nvGrpSpPr>
        <p:grpSpPr>
          <a:xfrm>
            <a:off x="565006" y="428625"/>
            <a:ext cx="4348617" cy="376238"/>
            <a:chOff x="267" y="270"/>
            <a:chExt cx="2055" cy="237"/>
          </a:xfrm>
        </p:grpSpPr>
        <p:sp>
          <p:nvSpPr>
            <p:cNvPr id="164" name="Google Shape;164;p34"/>
            <p:cNvSpPr/>
            <p:nvPr/>
          </p:nvSpPr>
          <p:spPr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4"/>
            <p:cNvSpPr/>
            <p:nvPr/>
          </p:nvSpPr>
          <p:spPr>
            <a:xfrm>
              <a:off x="1382" y="270"/>
              <a:ext cx="462" cy="80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4"/>
            <p:cNvSpPr/>
            <p:nvPr/>
          </p:nvSpPr>
          <p:spPr>
            <a:xfrm>
              <a:off x="617" y="270"/>
              <a:ext cx="737" cy="80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4"/>
            <p:cNvSpPr/>
            <p:nvPr/>
          </p:nvSpPr>
          <p:spPr>
            <a:xfrm>
              <a:off x="267" y="271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4"/>
            <p:cNvSpPr/>
            <p:nvPr/>
          </p:nvSpPr>
          <p:spPr>
            <a:xfrm>
              <a:off x="1328" y="402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34"/>
          <p:cNvSpPr/>
          <p:nvPr/>
        </p:nvSpPr>
        <p:spPr>
          <a:xfrm>
            <a:off x="10906743" y="424801"/>
            <a:ext cx="647109" cy="424339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:\Repro 2\New guidelines 2011_12\Final 260411\PPT\OLD\050511\WMF\TATA Patter revised.wmf" id="170" name="Google Shape;17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" y="1345407"/>
            <a:ext cx="3281232" cy="12600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NAGESH\TCSL.wmf" id="171" name="Google Shape;17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656" y="6400811"/>
            <a:ext cx="3047208" cy="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1726754" y="331694"/>
            <a:ext cx="10055781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548052" y="1189037"/>
            <a:ext cx="1123448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1726754" y="331694"/>
            <a:ext cx="10055781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99"/>
              <a:buFont typeface="Trebuchet MS"/>
              <a:buNone/>
              <a:defRPr sz="35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2389099" y="4876801"/>
            <a:ext cx="731329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8"/>
          <p:cNvSpPr/>
          <p:nvPr>
            <p:ph idx="2" type="pic"/>
          </p:nvPr>
        </p:nvSpPr>
        <p:spPr>
          <a:xfrm>
            <a:off x="2389099" y="1143007"/>
            <a:ext cx="7313295" cy="3660775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8"/>
          <p:cNvSpPr txBox="1"/>
          <p:nvPr>
            <p:ph idx="1" type="body"/>
          </p:nvPr>
        </p:nvSpPr>
        <p:spPr>
          <a:xfrm>
            <a:off x="2389099" y="5443539"/>
            <a:ext cx="731329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>
  <p:cSld name="Title and Tabl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title"/>
          </p:nvPr>
        </p:nvSpPr>
        <p:spPr>
          <a:xfrm>
            <a:off x="1726754" y="331694"/>
            <a:ext cx="10055781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/>
          <p:nvPr>
            <p:ph type="title"/>
          </p:nvPr>
        </p:nvSpPr>
        <p:spPr>
          <a:xfrm>
            <a:off x="485521" y="2721864"/>
            <a:ext cx="10969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4"/>
          <p:cNvSpPr txBox="1"/>
          <p:nvPr>
            <p:ph type="ctrTitle"/>
          </p:nvPr>
        </p:nvSpPr>
        <p:spPr>
          <a:xfrm>
            <a:off x="472565" y="3685163"/>
            <a:ext cx="103605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4"/>
          <p:cNvSpPr txBox="1"/>
          <p:nvPr>
            <p:ph idx="1" type="subTitle"/>
          </p:nvPr>
        </p:nvSpPr>
        <p:spPr>
          <a:xfrm>
            <a:off x="472560" y="4343400"/>
            <a:ext cx="1037743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>
            <p:ph type="title"/>
          </p:nvPr>
        </p:nvSpPr>
        <p:spPr>
          <a:xfrm>
            <a:off x="485521" y="2712339"/>
            <a:ext cx="10969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  <a:defRPr b="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5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/>
          <p:nvPr>
            <p:ph type="title"/>
          </p:nvPr>
        </p:nvSpPr>
        <p:spPr>
          <a:xfrm>
            <a:off x="485521" y="2712339"/>
            <a:ext cx="10969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8"/>
          <p:cNvSpPr txBox="1"/>
          <p:nvPr>
            <p:ph type="ctrTitle"/>
          </p:nvPr>
        </p:nvSpPr>
        <p:spPr>
          <a:xfrm>
            <a:off x="472565" y="3685163"/>
            <a:ext cx="103605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8"/>
          <p:cNvSpPr txBox="1"/>
          <p:nvPr>
            <p:ph idx="1" type="subTitle"/>
          </p:nvPr>
        </p:nvSpPr>
        <p:spPr>
          <a:xfrm>
            <a:off x="472560" y="4343400"/>
            <a:ext cx="1037743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/>
          <p:nvPr>
            <p:ph type="title"/>
          </p:nvPr>
        </p:nvSpPr>
        <p:spPr>
          <a:xfrm>
            <a:off x="485521" y="2712339"/>
            <a:ext cx="10969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  <a:defRPr b="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19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8" name="Google Shape;38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" name="Google Shape;40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1" name="Google Shape;41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" name="Google Shape;42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4" name="Google Shape;44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6" name="Google Shape;46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19"/>
          <p:cNvSpPr txBox="1"/>
          <p:nvPr>
            <p:ph type="ctrTitle"/>
          </p:nvPr>
        </p:nvSpPr>
        <p:spPr>
          <a:xfrm>
            <a:off x="1506675" y="2404534"/>
            <a:ext cx="7764913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98"/>
              <a:buFont typeface="Trebuchet MS"/>
              <a:buNone/>
              <a:defRPr sz="5398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subTitle"/>
          </p:nvPr>
        </p:nvSpPr>
        <p:spPr>
          <a:xfrm>
            <a:off x="1506675" y="4050834"/>
            <a:ext cx="7764913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39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1"/>
          <p:cNvSpPr txBox="1"/>
          <p:nvPr>
            <p:ph type="title"/>
          </p:nvPr>
        </p:nvSpPr>
        <p:spPr>
          <a:xfrm>
            <a:off x="485521" y="2721864"/>
            <a:ext cx="10969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"/>
          <p:cNvSpPr txBox="1"/>
          <p:nvPr>
            <p:ph type="ctrTitle"/>
          </p:nvPr>
        </p:nvSpPr>
        <p:spPr>
          <a:xfrm>
            <a:off x="472565" y="3685163"/>
            <a:ext cx="103605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2"/>
          <p:cNvSpPr txBox="1"/>
          <p:nvPr>
            <p:ph idx="1" type="subTitle"/>
          </p:nvPr>
        </p:nvSpPr>
        <p:spPr>
          <a:xfrm>
            <a:off x="472560" y="4343400"/>
            <a:ext cx="1037743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>
            <p:ph type="title"/>
          </p:nvPr>
        </p:nvSpPr>
        <p:spPr>
          <a:xfrm>
            <a:off x="485521" y="2712339"/>
            <a:ext cx="10969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  <a:defRPr b="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3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55"/>
          <p:cNvSpPr txBox="1"/>
          <p:nvPr>
            <p:ph type="ctrTitle"/>
          </p:nvPr>
        </p:nvSpPr>
        <p:spPr>
          <a:xfrm>
            <a:off x="472565" y="3685163"/>
            <a:ext cx="103605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5"/>
          <p:cNvSpPr txBox="1"/>
          <p:nvPr>
            <p:ph idx="1" type="subTitle"/>
          </p:nvPr>
        </p:nvSpPr>
        <p:spPr>
          <a:xfrm>
            <a:off x="472560" y="4343400"/>
            <a:ext cx="1037743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1" name="Google Shape;251;p55"/>
          <p:cNvSpPr/>
          <p:nvPr/>
        </p:nvSpPr>
        <p:spPr>
          <a:xfrm>
            <a:off x="0" y="1976445"/>
            <a:ext cx="12188825" cy="847725"/>
          </a:xfrm>
          <a:prstGeom prst="rect">
            <a:avLst/>
          </a:prstGeom>
          <a:solidFill>
            <a:srgbClr val="0067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55"/>
          <p:cNvGrpSpPr/>
          <p:nvPr/>
        </p:nvGrpSpPr>
        <p:grpSpPr>
          <a:xfrm>
            <a:off x="565006" y="428625"/>
            <a:ext cx="4348617" cy="376238"/>
            <a:chOff x="267" y="270"/>
            <a:chExt cx="2055" cy="237"/>
          </a:xfrm>
        </p:grpSpPr>
        <p:sp>
          <p:nvSpPr>
            <p:cNvPr id="253" name="Google Shape;253;p55"/>
            <p:cNvSpPr/>
            <p:nvPr/>
          </p:nvSpPr>
          <p:spPr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5"/>
            <p:cNvSpPr/>
            <p:nvPr/>
          </p:nvSpPr>
          <p:spPr>
            <a:xfrm>
              <a:off x="1382" y="270"/>
              <a:ext cx="462" cy="80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5"/>
            <p:cNvSpPr/>
            <p:nvPr/>
          </p:nvSpPr>
          <p:spPr>
            <a:xfrm>
              <a:off x="617" y="270"/>
              <a:ext cx="737" cy="80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5"/>
            <p:cNvSpPr/>
            <p:nvPr/>
          </p:nvSpPr>
          <p:spPr>
            <a:xfrm>
              <a:off x="267" y="271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5"/>
            <p:cNvSpPr/>
            <p:nvPr/>
          </p:nvSpPr>
          <p:spPr>
            <a:xfrm>
              <a:off x="1328" y="402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55"/>
          <p:cNvSpPr/>
          <p:nvPr/>
        </p:nvSpPr>
        <p:spPr>
          <a:xfrm>
            <a:off x="10906743" y="424801"/>
            <a:ext cx="647109" cy="424339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:\Repro 2\New guidelines 2011_12\Final 260411\PPT\OLD\050511\WMF\TATA Patter revised.wmf" id="259" name="Google Shape;259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" y="1345407"/>
            <a:ext cx="3281232" cy="12600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NAGESH\TCSL.wmf" id="260" name="Google Shape;26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656" y="6400811"/>
            <a:ext cx="3047208" cy="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6"/>
          <p:cNvSpPr txBox="1"/>
          <p:nvPr>
            <p:ph type="title"/>
          </p:nvPr>
        </p:nvSpPr>
        <p:spPr>
          <a:xfrm>
            <a:off x="1726754" y="152400"/>
            <a:ext cx="10055781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6"/>
          <p:cNvSpPr txBox="1"/>
          <p:nvPr>
            <p:ph idx="1" type="body"/>
          </p:nvPr>
        </p:nvSpPr>
        <p:spPr>
          <a:xfrm>
            <a:off x="548052" y="1189037"/>
            <a:ext cx="1123448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7"/>
          <p:cNvSpPr txBox="1"/>
          <p:nvPr>
            <p:ph type="title"/>
          </p:nvPr>
        </p:nvSpPr>
        <p:spPr>
          <a:xfrm>
            <a:off x="962833" y="3886200"/>
            <a:ext cx="10360501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sz="2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57"/>
          <p:cNvSpPr txBox="1"/>
          <p:nvPr>
            <p:ph idx="1" type="body"/>
          </p:nvPr>
        </p:nvSpPr>
        <p:spPr>
          <a:xfrm>
            <a:off x="962833" y="2906724"/>
            <a:ext cx="10360501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8"/>
          <p:cNvSpPr txBox="1"/>
          <p:nvPr>
            <p:ph type="title"/>
          </p:nvPr>
        </p:nvSpPr>
        <p:spPr>
          <a:xfrm>
            <a:off x="1726754" y="152400"/>
            <a:ext cx="10055781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8"/>
          <p:cNvSpPr txBox="1"/>
          <p:nvPr>
            <p:ph idx="1" type="body"/>
          </p:nvPr>
        </p:nvSpPr>
        <p:spPr>
          <a:xfrm>
            <a:off x="570750" y="1189037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0" name="Google Shape;270;p58"/>
          <p:cNvSpPr txBox="1"/>
          <p:nvPr>
            <p:ph idx="2" type="body"/>
          </p:nvPr>
        </p:nvSpPr>
        <p:spPr>
          <a:xfrm>
            <a:off x="6370113" y="1189037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9"/>
          <p:cNvSpPr txBox="1"/>
          <p:nvPr>
            <p:ph type="title"/>
          </p:nvPr>
        </p:nvSpPr>
        <p:spPr>
          <a:xfrm>
            <a:off x="1726754" y="152400"/>
            <a:ext cx="10055781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9"/>
          <p:cNvSpPr txBox="1"/>
          <p:nvPr>
            <p:ph idx="1" type="body"/>
          </p:nvPr>
        </p:nvSpPr>
        <p:spPr>
          <a:xfrm>
            <a:off x="570752" y="1187460"/>
            <a:ext cx="5385514" cy="71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4" name="Google Shape;274;p59"/>
          <p:cNvSpPr txBox="1"/>
          <p:nvPr>
            <p:ph idx="2" type="body"/>
          </p:nvPr>
        </p:nvSpPr>
        <p:spPr>
          <a:xfrm>
            <a:off x="570752" y="1916112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75" name="Google Shape;275;p59"/>
          <p:cNvSpPr txBox="1"/>
          <p:nvPr>
            <p:ph idx="3" type="body"/>
          </p:nvPr>
        </p:nvSpPr>
        <p:spPr>
          <a:xfrm>
            <a:off x="6346530" y="1187460"/>
            <a:ext cx="5387630" cy="71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6" name="Google Shape;276;p59"/>
          <p:cNvSpPr txBox="1"/>
          <p:nvPr>
            <p:ph idx="4" type="body"/>
          </p:nvPr>
        </p:nvSpPr>
        <p:spPr>
          <a:xfrm>
            <a:off x="6346530" y="1916112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0"/>
          <p:cNvSpPr txBox="1"/>
          <p:nvPr>
            <p:ph type="title"/>
          </p:nvPr>
        </p:nvSpPr>
        <p:spPr>
          <a:xfrm>
            <a:off x="1726754" y="152400"/>
            <a:ext cx="10055781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677159" y="2700868"/>
            <a:ext cx="8594429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99"/>
              <a:buFont typeface="Trebuchet MS"/>
              <a:buNone/>
              <a:defRPr b="0" sz="399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677159" y="4527448"/>
            <a:ext cx="859442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599"/>
              <a:buNone/>
              <a:defRPr sz="1999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39"/>
              <a:buNone/>
              <a:defRPr sz="1799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2"/>
          <p:cNvSpPr txBox="1"/>
          <p:nvPr>
            <p:ph type="title"/>
          </p:nvPr>
        </p:nvSpPr>
        <p:spPr>
          <a:xfrm>
            <a:off x="570754" y="1125548"/>
            <a:ext cx="4010039" cy="787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1"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2"/>
          <p:cNvSpPr txBox="1"/>
          <p:nvPr>
            <p:ph idx="1" type="body"/>
          </p:nvPr>
        </p:nvSpPr>
        <p:spPr>
          <a:xfrm>
            <a:off x="4804186" y="1125539"/>
            <a:ext cx="6813892" cy="519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3" name="Google Shape;283;p62"/>
          <p:cNvSpPr txBox="1"/>
          <p:nvPr>
            <p:ph idx="2" type="body"/>
          </p:nvPr>
        </p:nvSpPr>
        <p:spPr>
          <a:xfrm>
            <a:off x="570754" y="1951043"/>
            <a:ext cx="4010039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200"/>
              <a:buNone/>
              <a:defRPr sz="22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3"/>
          <p:cNvSpPr txBox="1"/>
          <p:nvPr>
            <p:ph type="title"/>
          </p:nvPr>
        </p:nvSpPr>
        <p:spPr>
          <a:xfrm>
            <a:off x="2389099" y="4876801"/>
            <a:ext cx="731329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3"/>
          <p:cNvSpPr/>
          <p:nvPr>
            <p:ph idx="2" type="pic"/>
          </p:nvPr>
        </p:nvSpPr>
        <p:spPr>
          <a:xfrm>
            <a:off x="2389099" y="1143007"/>
            <a:ext cx="7313295" cy="3660775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63"/>
          <p:cNvSpPr txBox="1"/>
          <p:nvPr>
            <p:ph idx="1" type="body"/>
          </p:nvPr>
        </p:nvSpPr>
        <p:spPr>
          <a:xfrm>
            <a:off x="2389099" y="5443539"/>
            <a:ext cx="731329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>
  <p:cSld name="Title and Table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4"/>
          <p:cNvSpPr txBox="1"/>
          <p:nvPr>
            <p:ph type="title"/>
          </p:nvPr>
        </p:nvSpPr>
        <p:spPr>
          <a:xfrm>
            <a:off x="1726754" y="152400"/>
            <a:ext cx="10055781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>
  <p:cSld name="Title and Vertical Tex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5"/>
          <p:cNvSpPr txBox="1"/>
          <p:nvPr>
            <p:ph type="title"/>
          </p:nvPr>
        </p:nvSpPr>
        <p:spPr>
          <a:xfrm>
            <a:off x="1726754" y="152400"/>
            <a:ext cx="10055781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65"/>
          <p:cNvSpPr txBox="1"/>
          <p:nvPr>
            <p:ph idx="1" type="body"/>
          </p:nvPr>
        </p:nvSpPr>
        <p:spPr>
          <a:xfrm rot="5400000">
            <a:off x="3587194" y="-1870741"/>
            <a:ext cx="5156200" cy="11234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6"/>
          <p:cNvSpPr txBox="1"/>
          <p:nvPr>
            <p:ph type="title"/>
          </p:nvPr>
        </p:nvSpPr>
        <p:spPr>
          <a:xfrm rot="5400000">
            <a:off x="7872522" y="2385580"/>
            <a:ext cx="5135563" cy="2742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66"/>
          <p:cNvSpPr txBox="1"/>
          <p:nvPr>
            <p:ph idx="1" type="body"/>
          </p:nvPr>
        </p:nvSpPr>
        <p:spPr>
          <a:xfrm rot="5400000">
            <a:off x="2109438" y="-368998"/>
            <a:ext cx="5135563" cy="82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8"/>
          <p:cNvSpPr txBox="1"/>
          <p:nvPr>
            <p:ph type="title"/>
          </p:nvPr>
        </p:nvSpPr>
        <p:spPr>
          <a:xfrm>
            <a:off x="485521" y="2721864"/>
            <a:ext cx="10969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9"/>
          <p:cNvSpPr txBox="1"/>
          <p:nvPr>
            <p:ph type="title"/>
          </p:nvPr>
        </p:nvSpPr>
        <p:spPr>
          <a:xfrm>
            <a:off x="485521" y="2712339"/>
            <a:ext cx="10969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  <a:defRPr b="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69"/>
          <p:cNvSpPr txBox="1"/>
          <p:nvPr>
            <p:ph idx="1" type="body"/>
          </p:nvPr>
        </p:nvSpPr>
        <p:spPr>
          <a:xfrm>
            <a:off x="548052" y="1189037"/>
            <a:ext cx="1123448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677158" y="2160589"/>
            <a:ext cx="418294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5088645" y="2160590"/>
            <a:ext cx="418294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99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675570" y="2160983"/>
            <a:ext cx="418453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19"/>
              <a:buNone/>
              <a:defRPr b="0" sz="2399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599"/>
              <a:buNone/>
              <a:defRPr b="1" sz="1999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39"/>
              <a:buNone/>
              <a:defRPr b="1" sz="1799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675570" y="2737246"/>
            <a:ext cx="418453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3" type="body"/>
          </p:nvPr>
        </p:nvSpPr>
        <p:spPr>
          <a:xfrm>
            <a:off x="5087058" y="2160983"/>
            <a:ext cx="41845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19"/>
              <a:buNone/>
              <a:defRPr b="0" sz="2399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599"/>
              <a:buNone/>
              <a:defRPr b="1" sz="1999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39"/>
              <a:buNone/>
              <a:defRPr b="1" sz="1799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22"/>
          <p:cNvSpPr txBox="1"/>
          <p:nvPr>
            <p:ph idx="4" type="body"/>
          </p:nvPr>
        </p:nvSpPr>
        <p:spPr>
          <a:xfrm>
            <a:off x="5087059" y="2737246"/>
            <a:ext cx="418452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677158" y="1498604"/>
            <a:ext cx="3853524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Trebuchet MS"/>
              <a:buNone/>
              <a:defRPr sz="19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4759222" y="514925"/>
            <a:ext cx="4512366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2" type="body"/>
          </p:nvPr>
        </p:nvSpPr>
        <p:spPr>
          <a:xfrm>
            <a:off x="677158" y="2777069"/>
            <a:ext cx="3853524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677158" y="4800600"/>
            <a:ext cx="8594428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9"/>
              <a:buFont typeface="Trebuchet MS"/>
              <a:buNone/>
              <a:defRPr b="0" sz="239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/>
          <p:nvPr>
            <p:ph idx="2" type="pic"/>
          </p:nvPr>
        </p:nvSpPr>
        <p:spPr>
          <a:xfrm>
            <a:off x="677158" y="609600"/>
            <a:ext cx="8594429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677158" y="5367338"/>
            <a:ext cx="8594428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9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4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11" name="Google Shape;11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6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99"/>
              <a:buFont typeface="Trebuchet MS"/>
              <a:buNone/>
              <a:defRPr b="0" i="0" sz="3599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9989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39"/>
              <a:buFont typeface="Noto Sans Symbols"/>
              <a:buChar char="►"/>
              <a:defRPr b="0" i="0" sz="1799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3"/>
          <p:cNvSpPr/>
          <p:nvPr/>
        </p:nvSpPr>
        <p:spPr>
          <a:xfrm>
            <a:off x="0" y="0"/>
            <a:ext cx="12188825" cy="10668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33"/>
          <p:cNvSpPr txBox="1"/>
          <p:nvPr>
            <p:ph type="title"/>
          </p:nvPr>
        </p:nvSpPr>
        <p:spPr>
          <a:xfrm>
            <a:off x="1726754" y="331694"/>
            <a:ext cx="10055781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548052" y="1189037"/>
            <a:ext cx="1123448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Open Sans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8" name="Google Shape;148;p33"/>
          <p:cNvSpPr txBox="1"/>
          <p:nvPr/>
        </p:nvSpPr>
        <p:spPr>
          <a:xfrm>
            <a:off x="11305881" y="6573838"/>
            <a:ext cx="884536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pSp>
        <p:nvGrpSpPr>
          <p:cNvPr id="149" name="Google Shape;149;p33"/>
          <p:cNvGrpSpPr/>
          <p:nvPr/>
        </p:nvGrpSpPr>
        <p:grpSpPr>
          <a:xfrm>
            <a:off x="567119" y="6426200"/>
            <a:ext cx="3229348" cy="279400"/>
            <a:chOff x="240" y="3744"/>
            <a:chExt cx="2055" cy="237"/>
          </a:xfrm>
        </p:grpSpPr>
        <p:sp>
          <p:nvSpPr>
            <p:cNvPr id="150" name="Google Shape;150;p33"/>
            <p:cNvSpPr/>
            <p:nvPr/>
          </p:nvSpPr>
          <p:spPr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3"/>
            <p:cNvSpPr/>
            <p:nvPr/>
          </p:nvSpPr>
          <p:spPr>
            <a:xfrm>
              <a:off x="1355" y="3744"/>
              <a:ext cx="462" cy="80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3"/>
            <p:cNvSpPr/>
            <p:nvPr/>
          </p:nvSpPr>
          <p:spPr>
            <a:xfrm>
              <a:off x="590" y="3744"/>
              <a:ext cx="737" cy="80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3"/>
            <p:cNvSpPr/>
            <p:nvPr/>
          </p:nvSpPr>
          <p:spPr>
            <a:xfrm>
              <a:off x="240" y="3745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3"/>
            <p:cNvSpPr/>
            <p:nvPr/>
          </p:nvSpPr>
          <p:spPr>
            <a:xfrm>
              <a:off x="1301" y="3876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33"/>
          <p:cNvSpPr/>
          <p:nvPr/>
        </p:nvSpPr>
        <p:spPr>
          <a:xfrm>
            <a:off x="0" y="3810002"/>
            <a:ext cx="12188825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:\Repro 2\New guidelines 2011_12\Final 260411\PPT\OLD\050511\WMF\text slide pattern_2 boxes_060511.wmf" id="156" name="Google Shape;15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" y="1"/>
            <a:ext cx="1658011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 txBox="1"/>
          <p:nvPr/>
        </p:nvSpPr>
        <p:spPr>
          <a:xfrm>
            <a:off x="5490726" y="6596390"/>
            <a:ext cx="17668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TCS-Ericsson</a:t>
            </a: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Confidential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/>
        </p:nvSpPr>
        <p:spPr>
          <a:xfrm>
            <a:off x="660228" y="3789402"/>
            <a:ext cx="107667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86" name="Google Shape;186;p40"/>
          <p:cNvSpPr/>
          <p:nvPr/>
        </p:nvSpPr>
        <p:spPr>
          <a:xfrm>
            <a:off x="0" y="1976447"/>
            <a:ext cx="12188825" cy="847725"/>
          </a:xfrm>
          <a:prstGeom prst="rect">
            <a:avLst/>
          </a:prstGeom>
          <a:solidFill>
            <a:srgbClr val="0067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0"/>
          <p:cNvSpPr/>
          <p:nvPr/>
        </p:nvSpPr>
        <p:spPr>
          <a:xfrm>
            <a:off x="567120" y="5899150"/>
            <a:ext cx="1825197" cy="579120"/>
          </a:xfrm>
          <a:custGeom>
            <a:rect b="b" l="l" r="r" t="t"/>
            <a:pathLst>
              <a:path extrusionOk="0" h="5676" w="13427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40"/>
          <p:cNvGrpSpPr/>
          <p:nvPr/>
        </p:nvGrpSpPr>
        <p:grpSpPr>
          <a:xfrm>
            <a:off x="565003" y="428625"/>
            <a:ext cx="4348617" cy="376238"/>
            <a:chOff x="267" y="270"/>
            <a:chExt cx="2055" cy="237"/>
          </a:xfrm>
        </p:grpSpPr>
        <p:sp>
          <p:nvSpPr>
            <p:cNvPr id="189" name="Google Shape;189;p40"/>
            <p:cNvSpPr/>
            <p:nvPr/>
          </p:nvSpPr>
          <p:spPr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1382" y="270"/>
              <a:ext cx="462" cy="80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617" y="270"/>
              <a:ext cx="737" cy="80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0"/>
            <p:cNvSpPr/>
            <p:nvPr/>
          </p:nvSpPr>
          <p:spPr>
            <a:xfrm>
              <a:off x="267" y="271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0"/>
            <p:cNvSpPr/>
            <p:nvPr/>
          </p:nvSpPr>
          <p:spPr>
            <a:xfrm>
              <a:off x="1328" y="402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40"/>
          <p:cNvSpPr/>
          <p:nvPr/>
        </p:nvSpPr>
        <p:spPr>
          <a:xfrm>
            <a:off x="10906739" y="424804"/>
            <a:ext cx="647109" cy="424339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:\Repro 2\New guidelines 2011_12\Final 260411\PPT\OLD\050511\WMF\TATA Patter revised.wmf" id="195" name="Google Shape;19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1345407"/>
            <a:ext cx="3281232" cy="12600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2"/>
          <p:cNvPicPr preferRelativeResize="0"/>
          <p:nvPr/>
        </p:nvPicPr>
        <p:blipFill rotWithShape="1">
          <a:blip r:embed="rId2">
            <a:alphaModFix/>
          </a:blip>
          <a:srcRect b="8757" l="19609" r="5391" t="20409"/>
          <a:stretch/>
        </p:blipFill>
        <p:spPr>
          <a:xfrm>
            <a:off x="0" y="0"/>
            <a:ext cx="12188825" cy="690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ta-trans-new" id="199" name="Google Shape;1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0009" y="429385"/>
            <a:ext cx="622891" cy="4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2"/>
          <p:cNvSpPr txBox="1"/>
          <p:nvPr>
            <p:ph type="title"/>
          </p:nvPr>
        </p:nvSpPr>
        <p:spPr>
          <a:xfrm>
            <a:off x="485521" y="2712339"/>
            <a:ext cx="10969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4"/>
    <p:sldLayoutId id="2147483676" r:id="rId5"/>
    <p:sldLayoutId id="2147483677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6"/>
          <p:cNvPicPr preferRelativeResize="0"/>
          <p:nvPr/>
        </p:nvPicPr>
        <p:blipFill rotWithShape="1">
          <a:blip r:embed="rId2">
            <a:alphaModFix/>
          </a:blip>
          <a:srcRect b="9277" l="19608" r="5468" t="20410"/>
          <a:stretch/>
        </p:blipFill>
        <p:spPr>
          <a:xfrm>
            <a:off x="131" y="0"/>
            <a:ext cx="1217612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ta-trans-new" id="211" name="Google Shape;21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0009" y="429385"/>
            <a:ext cx="622891" cy="4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6"/>
          <p:cNvSpPr txBox="1"/>
          <p:nvPr>
            <p:ph type="title"/>
          </p:nvPr>
        </p:nvSpPr>
        <p:spPr>
          <a:xfrm>
            <a:off x="485521" y="2712339"/>
            <a:ext cx="10969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4"/>
    <p:sldLayoutId id="2147483680" r:id="rId5"/>
    <p:sldLayoutId id="2147483681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50"/>
          <p:cNvPicPr preferRelativeResize="0"/>
          <p:nvPr/>
        </p:nvPicPr>
        <p:blipFill rotWithShape="1">
          <a:blip r:embed="rId2">
            <a:alphaModFix/>
          </a:blip>
          <a:srcRect b="9374" l="19530" r="5391" t="20410"/>
          <a:stretch/>
        </p:blipFill>
        <p:spPr>
          <a:xfrm>
            <a:off x="-12566" y="105"/>
            <a:ext cx="12201522" cy="684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ta-trans-new" id="223" name="Google Shape;2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0009" y="429389"/>
            <a:ext cx="622891" cy="4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0"/>
          <p:cNvSpPr txBox="1"/>
          <p:nvPr>
            <p:ph type="title"/>
          </p:nvPr>
        </p:nvSpPr>
        <p:spPr>
          <a:xfrm>
            <a:off x="485521" y="2712339"/>
            <a:ext cx="10969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4"/>
    <p:sldLayoutId id="2147483684" r:id="rId5"/>
    <p:sldLayoutId id="2147483685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4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4"/>
          <p:cNvSpPr/>
          <p:nvPr/>
        </p:nvSpPr>
        <p:spPr>
          <a:xfrm>
            <a:off x="0" y="0"/>
            <a:ext cx="12188825" cy="761999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54"/>
          <p:cNvSpPr txBox="1"/>
          <p:nvPr>
            <p:ph type="title"/>
          </p:nvPr>
        </p:nvSpPr>
        <p:spPr>
          <a:xfrm>
            <a:off x="1726754" y="152400"/>
            <a:ext cx="10055781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54"/>
          <p:cNvSpPr txBox="1"/>
          <p:nvPr>
            <p:ph idx="1" type="body"/>
          </p:nvPr>
        </p:nvSpPr>
        <p:spPr>
          <a:xfrm>
            <a:off x="548052" y="1189037"/>
            <a:ext cx="1123448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Open Sans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8" name="Google Shape;238;p54"/>
          <p:cNvSpPr txBox="1"/>
          <p:nvPr/>
        </p:nvSpPr>
        <p:spPr>
          <a:xfrm>
            <a:off x="11305881" y="6573838"/>
            <a:ext cx="884536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grpSp>
        <p:nvGrpSpPr>
          <p:cNvPr id="239" name="Google Shape;239;p54"/>
          <p:cNvGrpSpPr/>
          <p:nvPr/>
        </p:nvGrpSpPr>
        <p:grpSpPr>
          <a:xfrm>
            <a:off x="567119" y="6426200"/>
            <a:ext cx="3229348" cy="279400"/>
            <a:chOff x="240" y="3744"/>
            <a:chExt cx="2055" cy="237"/>
          </a:xfrm>
        </p:grpSpPr>
        <p:sp>
          <p:nvSpPr>
            <p:cNvPr id="240" name="Google Shape;240;p54"/>
            <p:cNvSpPr/>
            <p:nvPr/>
          </p:nvSpPr>
          <p:spPr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4"/>
            <p:cNvSpPr/>
            <p:nvPr/>
          </p:nvSpPr>
          <p:spPr>
            <a:xfrm>
              <a:off x="1355" y="3744"/>
              <a:ext cx="462" cy="80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4"/>
            <p:cNvSpPr/>
            <p:nvPr/>
          </p:nvSpPr>
          <p:spPr>
            <a:xfrm>
              <a:off x="590" y="3744"/>
              <a:ext cx="737" cy="80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4"/>
            <p:cNvSpPr/>
            <p:nvPr/>
          </p:nvSpPr>
          <p:spPr>
            <a:xfrm>
              <a:off x="240" y="3745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4"/>
            <p:cNvSpPr/>
            <p:nvPr/>
          </p:nvSpPr>
          <p:spPr>
            <a:xfrm>
              <a:off x="1301" y="3876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54"/>
          <p:cNvSpPr/>
          <p:nvPr/>
        </p:nvSpPr>
        <p:spPr>
          <a:xfrm>
            <a:off x="0" y="3810002"/>
            <a:ext cx="12188825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:\Repro 2\New guidelines 2011_12\Final 260411\PPT\OLD\050511\WMF\text slide pattern_2 boxes_060511.wmf" id="246" name="Google Shape;24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" y="1"/>
            <a:ext cx="1658011" cy="7619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67"/>
          <p:cNvPicPr preferRelativeResize="0"/>
          <p:nvPr/>
        </p:nvPicPr>
        <p:blipFill rotWithShape="1">
          <a:blip r:embed="rId2">
            <a:alphaModFix/>
          </a:blip>
          <a:srcRect b="8757" l="19609" r="5391" t="20409"/>
          <a:stretch/>
        </p:blipFill>
        <p:spPr>
          <a:xfrm>
            <a:off x="0" y="0"/>
            <a:ext cx="12188825" cy="690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ta-trans-new" id="298" name="Google Shape;29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0009" y="429385"/>
            <a:ext cx="622891" cy="4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67"/>
          <p:cNvSpPr txBox="1"/>
          <p:nvPr>
            <p:ph type="title"/>
          </p:nvPr>
        </p:nvSpPr>
        <p:spPr>
          <a:xfrm>
            <a:off x="485521" y="2712339"/>
            <a:ext cx="10969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4"/>
    <p:sldLayoutId id="214748370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"/>
          <p:cNvSpPr/>
          <p:nvPr/>
        </p:nvSpPr>
        <p:spPr>
          <a:xfrm>
            <a:off x="760412" y="1357525"/>
            <a:ext cx="8610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Welcome to  “MS-Azure Devops Demo” Session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Google Shape;310;p1"/>
          <p:cNvSpPr/>
          <p:nvPr/>
        </p:nvSpPr>
        <p:spPr>
          <a:xfrm>
            <a:off x="227012" y="207994"/>
            <a:ext cx="8610600" cy="7620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MS-Azure Devops Demo by Sekhar</a:t>
            </a:r>
            <a:endParaRPr b="0" i="1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"/>
          <p:cNvSpPr txBox="1"/>
          <p:nvPr>
            <p:ph type="title"/>
          </p:nvPr>
        </p:nvSpPr>
        <p:spPr>
          <a:xfrm>
            <a:off x="677158" y="609600"/>
            <a:ext cx="859442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b="1" lang="en-US"/>
              <a:t>Azure DevOps Components:</a:t>
            </a:r>
            <a:endParaRPr/>
          </a:p>
        </p:txBody>
      </p:sp>
      <p:sp>
        <p:nvSpPr>
          <p:cNvPr id="365" name="Google Shape;365;p10"/>
          <p:cNvSpPr txBox="1"/>
          <p:nvPr>
            <p:ph idx="1" type="body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97" lvl="0" marL="342797" rtl="0" algn="l"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b="1" lang="en-US">
                <a:solidFill>
                  <a:srgbClr val="2E756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Boards</a:t>
            </a:r>
            <a:endParaRPr b="1">
              <a:solidFill>
                <a:srgbClr val="2E756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Deliver value to your users faster using proven agile tools to plan, track and discuss work across your teams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Define and update issues, bugs, user stories, &amp; other work with customizable Scrum, Kanban, and Agile tools.</a:t>
            </a:r>
            <a:endParaRPr/>
          </a:p>
          <a:p>
            <a:pPr indent="-251407" lvl="0" marL="342797" rtl="0" algn="l">
              <a:spcBef>
                <a:spcPts val="1000"/>
              </a:spcBef>
              <a:spcAft>
                <a:spcPts val="0"/>
              </a:spcAft>
              <a:buSzPts val="1439"/>
              <a:buNone/>
            </a:pPr>
            <a:r>
              <a:t/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Get unlimited, cloud-hosted private Git repos and collaborate to build better code with pull requests and advanced file management.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b="1" lang="en-US"/>
              <a:t>Get unlimited private Git repository hosting and support for TFVC which scales from a hobby project to the world’s largest repository.</a:t>
            </a:r>
            <a:endParaRPr/>
          </a:p>
          <a:p>
            <a:pPr indent="-251407" lvl="0" marL="342797" rtl="0" algn="l">
              <a:spcBef>
                <a:spcPts val="1000"/>
              </a:spcBef>
              <a:spcAft>
                <a:spcPts val="0"/>
              </a:spcAft>
              <a:buSzPts val="1439"/>
              <a:buNone/>
            </a:pPr>
            <a:r>
              <a:t/>
            </a:r>
            <a:endParaRPr/>
          </a:p>
        </p:txBody>
      </p:sp>
      <p:sp>
        <p:nvSpPr>
          <p:cNvPr id="366" name="Google Shape;366;p10"/>
          <p:cNvSpPr/>
          <p:nvPr/>
        </p:nvSpPr>
        <p:spPr>
          <a:xfrm>
            <a:off x="989012" y="3916310"/>
            <a:ext cx="1530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D83B0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Repos</a:t>
            </a:r>
            <a:endParaRPr b="1" i="0" sz="1800">
              <a:solidFill>
                <a:srgbClr val="D83B0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b="1" lang="en-US"/>
              <a:t>Cloud Service Models</a:t>
            </a:r>
            <a:br>
              <a:rPr lang="en-US"/>
            </a:br>
            <a:endParaRPr/>
          </a:p>
        </p:txBody>
      </p:sp>
      <p:sp>
        <p:nvSpPr>
          <p:cNvPr id="372" name="Google Shape;372;p11"/>
          <p:cNvSpPr txBox="1"/>
          <p:nvPr>
            <p:ph idx="1" type="body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07" lvl="0" marL="342797" rtl="0" algn="l">
              <a:spcBef>
                <a:spcPts val="0"/>
              </a:spcBef>
              <a:spcAft>
                <a:spcPts val="0"/>
              </a:spcAft>
              <a:buSzPts val="1439"/>
              <a:buNone/>
            </a:pPr>
            <a:r>
              <a:t/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Build, test and deploy with CI/CD which works with any language, platform and cloud. Connect to GitHub or any other Git provider and deploy continuously.</a:t>
            </a:r>
            <a:endParaRPr b="1"/>
          </a:p>
          <a:p>
            <a:pPr indent="-251407" lvl="0" marL="342797" rtl="0" algn="l">
              <a:spcBef>
                <a:spcPts val="1000"/>
              </a:spcBef>
              <a:spcAft>
                <a:spcPts val="0"/>
              </a:spcAft>
              <a:buSzPts val="1439"/>
              <a:buNone/>
            </a:pPr>
            <a:r>
              <a:t/>
            </a:r>
            <a:endParaRPr/>
          </a:p>
          <a:p>
            <a:pPr indent="-251407" lvl="0" marL="342797" rtl="0" algn="l">
              <a:spcBef>
                <a:spcPts val="1000"/>
              </a:spcBef>
              <a:spcAft>
                <a:spcPts val="0"/>
              </a:spcAft>
              <a:buSzPts val="1439"/>
              <a:buNone/>
            </a:pPr>
            <a:r>
              <a:t/>
            </a:r>
            <a:endParaRPr b="1"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Test and ship with confidence using manual and exploratory testing tools.</a:t>
            </a:r>
            <a:endParaRPr b="1"/>
          </a:p>
          <a:p>
            <a:pPr indent="-251407" lvl="0" marL="342797" rtl="0" algn="l">
              <a:spcBef>
                <a:spcPts val="1000"/>
              </a:spcBef>
              <a:spcAft>
                <a:spcPts val="0"/>
              </a:spcAft>
              <a:buSzPts val="1439"/>
              <a:buNone/>
            </a:pPr>
            <a:r>
              <a:t/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Create, host and share packages with your team and add artifacts to your CI/CD pipelines with a single click.</a:t>
            </a:r>
            <a:endParaRPr/>
          </a:p>
        </p:txBody>
      </p:sp>
      <p:sp>
        <p:nvSpPr>
          <p:cNvPr id="373" name="Google Shape;373;p11"/>
          <p:cNvSpPr/>
          <p:nvPr/>
        </p:nvSpPr>
        <p:spPr>
          <a:xfrm>
            <a:off x="836612" y="2189023"/>
            <a:ext cx="1847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560E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Pipelines</a:t>
            </a:r>
            <a:endParaRPr b="1" i="0" sz="1800">
              <a:solidFill>
                <a:srgbClr val="2560E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4" name="Google Shape;374;p11"/>
          <p:cNvSpPr/>
          <p:nvPr/>
        </p:nvSpPr>
        <p:spPr>
          <a:xfrm>
            <a:off x="743509" y="3731644"/>
            <a:ext cx="1940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12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Test Plans</a:t>
            </a:r>
            <a:endParaRPr b="1" i="0" sz="1800">
              <a:solidFill>
                <a:srgbClr val="612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5" name="Google Shape;375;p11"/>
          <p:cNvSpPr/>
          <p:nvPr/>
        </p:nvSpPr>
        <p:spPr>
          <a:xfrm>
            <a:off x="642588" y="4701837"/>
            <a:ext cx="1932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B2E6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Azure Artifacts</a:t>
            </a:r>
            <a:endParaRPr b="1" i="0" sz="1800">
              <a:solidFill>
                <a:srgbClr val="CB2E6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 txBox="1"/>
          <p:nvPr>
            <p:ph type="title"/>
          </p:nvPr>
        </p:nvSpPr>
        <p:spPr>
          <a:xfrm>
            <a:off x="677158" y="609600"/>
            <a:ext cx="8594429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249"/>
              <a:buFont typeface="Trebuchet MS"/>
              <a:buNone/>
            </a:pPr>
            <a:r>
              <a:rPr b="1" lang="en-US"/>
              <a:t>Architecture</a:t>
            </a:r>
            <a:br>
              <a:rPr b="1" lang="en-US"/>
            </a:br>
            <a:endParaRPr/>
          </a:p>
        </p:txBody>
      </p:sp>
      <p:pic>
        <p:nvPicPr>
          <p:cNvPr id="381" name="Google Shape;38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946" y="1219200"/>
            <a:ext cx="9235866" cy="51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lang="en-US"/>
              <a:t>EPIC</a:t>
            </a:r>
            <a:endParaRPr/>
          </a:p>
        </p:txBody>
      </p:sp>
      <p:sp>
        <p:nvSpPr>
          <p:cNvPr id="387" name="Google Shape;387;p13"/>
          <p:cNvSpPr txBox="1"/>
          <p:nvPr>
            <p:ph idx="1" type="body"/>
          </p:nvPr>
        </p:nvSpPr>
        <p:spPr>
          <a:xfrm>
            <a:off x="677158" y="1447800"/>
            <a:ext cx="9989254" cy="459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97" lvl="0" marL="342797" rtl="0" algn="l"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b="1" lang="en-US"/>
              <a:t>Epic</a:t>
            </a:r>
            <a:r>
              <a:rPr lang="en-US"/>
              <a:t> Definition in </a:t>
            </a:r>
            <a:r>
              <a:rPr b="1" lang="en-US"/>
              <a:t>Agile</a:t>
            </a:r>
            <a:r>
              <a:rPr lang="en-US"/>
              <a:t> Scrum Methodology</a:t>
            </a:r>
            <a:br>
              <a:rPr lang="en-US"/>
            </a:br>
            <a:br>
              <a:rPr lang="en-US"/>
            </a:br>
            <a:r>
              <a:rPr lang="en-US"/>
              <a:t>An </a:t>
            </a:r>
            <a:r>
              <a:rPr b="1" lang="en-US"/>
              <a:t>Epic</a:t>
            </a:r>
            <a:r>
              <a:rPr lang="en-US"/>
              <a:t> can be defined as a big chunk of work that has one common objective. It could be a </a:t>
            </a:r>
            <a:r>
              <a:rPr b="1" lang="en-US"/>
              <a:t>feature</a:t>
            </a:r>
            <a:r>
              <a:rPr lang="en-US"/>
              <a:t>, customer request or business requirement. ... These details are defined in User Stories. An </a:t>
            </a:r>
            <a:r>
              <a:rPr b="1" lang="en-US"/>
              <a:t>epic</a:t>
            </a:r>
            <a:r>
              <a:rPr lang="en-US"/>
              <a:t> usually takes more than one sprint to complete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"/>
          <p:cNvSpPr txBox="1"/>
          <p:nvPr>
            <p:ph type="title"/>
          </p:nvPr>
        </p:nvSpPr>
        <p:spPr>
          <a:xfrm>
            <a:off x="677158" y="609600"/>
            <a:ext cx="8594429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lang="en-US"/>
              <a:t>Azure Devops benefits</a:t>
            </a:r>
            <a:endParaRPr/>
          </a:p>
        </p:txBody>
      </p:sp>
      <p:sp>
        <p:nvSpPr>
          <p:cNvPr id="393" name="Google Shape;393;p14"/>
          <p:cNvSpPr txBox="1"/>
          <p:nvPr>
            <p:ph idx="1" type="body"/>
          </p:nvPr>
        </p:nvSpPr>
        <p:spPr>
          <a:xfrm>
            <a:off x="677158" y="1676400"/>
            <a:ext cx="8594429" cy="436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97" lvl="0" marL="342797" rtl="0" algn="l"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The app is easy to install and takes only a few minutes in configuration. You can run other apps with it and enjoy effortless multitasking.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It supports various platforms and a runs on multiple frameworks. The developers using Java, Node, PHP, .NET, and Python can efficiently work on it.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You can start your own app or bring a new app from Git as DevOps projects let you avail both options.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Make an instant analysis of the applications by using built-in applications while you can also use cloud features by using Visual Studio Team Services.</a:t>
            </a:r>
            <a:endParaRPr/>
          </a:p>
          <a:p>
            <a:pPr indent="-251407" lvl="0" marL="342797" rtl="0" algn="l">
              <a:spcBef>
                <a:spcPts val="1000"/>
              </a:spcBef>
              <a:spcAft>
                <a:spcPts val="0"/>
              </a:spcAft>
              <a:buSzPts val="1439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5"/>
          <p:cNvSpPr txBox="1"/>
          <p:nvPr>
            <p:ph idx="1" type="body"/>
          </p:nvPr>
        </p:nvSpPr>
        <p:spPr>
          <a:xfrm>
            <a:off x="1979612" y="764705"/>
            <a:ext cx="8363272" cy="5361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</p:txBody>
      </p:sp>
      <p:pic>
        <p:nvPicPr>
          <p:cNvPr id="399" name="Google Shape;3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6220" y="1844824"/>
            <a:ext cx="3384376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16" name="Google Shape;316;p2"/>
          <p:cNvSpPr txBox="1"/>
          <p:nvPr>
            <p:ph idx="1" type="body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97" lvl="0" marL="342797" rtl="0" algn="l"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What is Devops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What is AzureDevops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Advantages of Azure Devops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Implementation Azure Devops for projects.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lang="en-US"/>
              <a:t>Devops</a:t>
            </a:r>
            <a:endParaRPr/>
          </a:p>
        </p:txBody>
      </p:sp>
      <p:sp>
        <p:nvSpPr>
          <p:cNvPr id="322" name="Google Shape;322;p3"/>
          <p:cNvSpPr txBox="1"/>
          <p:nvPr>
            <p:ph idx="1" type="body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97" lvl="0" marL="342797" rtl="0" algn="l"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b="1" lang="en-US"/>
              <a:t>DevOps</a:t>
            </a:r>
            <a:r>
              <a:rPr lang="en-US"/>
              <a:t> is the combination of cultural philosophies, practices, and tools that increases an organization's ability to deliver applications and services at high velocity: evolving and improving products at a faster pace than organizations using traditional software development and infrastructure management processes.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How its works: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b="1" lang="en-US"/>
              <a:t>DevOps</a:t>
            </a:r>
            <a:r>
              <a:rPr lang="en-US"/>
              <a:t> is Development and Operation's Collaboration, It's a Union of Process, People and Working Product that enable continuous integration and continuous delivery of value to our end users. </a:t>
            </a:r>
            <a:r>
              <a:rPr b="1" lang="en-US"/>
              <a:t>DevOps</a:t>
            </a:r>
            <a:r>
              <a:rPr lang="en-US"/>
              <a:t> accelerate the process to deliver applications and software services at high speed and high velocity.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lang="en-US"/>
              <a:t>Azure Devops</a:t>
            </a:r>
            <a:endParaRPr/>
          </a:p>
        </p:txBody>
      </p:sp>
      <p:sp>
        <p:nvSpPr>
          <p:cNvPr id="328" name="Google Shape;328;p4"/>
          <p:cNvSpPr txBox="1"/>
          <p:nvPr>
            <p:ph idx="1" type="body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97" lvl="0" marL="342797" rtl="0" algn="l"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What is Azure DevOps?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Azure DevOps is a Software as a service (SaaS) platform from Microsoft that provides an end-to-end DevOps toolchain for developing and deploying software.  It also integrates with most leading tools on the market and is a great option for orchestrating a DevOps toolchain.  At DevOpsGroup, we have lots of customers who have found Azure DevOps fits their needs irrespective of their language, platform or cloud.</a:t>
            </a:r>
            <a:endParaRPr/>
          </a:p>
          <a:p>
            <a:pPr indent="-251407" lvl="0" marL="342797" rtl="0" algn="l">
              <a:spcBef>
                <a:spcPts val="1000"/>
              </a:spcBef>
              <a:spcAft>
                <a:spcPts val="0"/>
              </a:spcAft>
              <a:buSzPts val="1439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lang="en-US"/>
              <a:t>What can Azure DevOps do?</a:t>
            </a:r>
            <a:br>
              <a:rPr lang="en-US"/>
            </a:br>
            <a:endParaRPr/>
          </a:p>
        </p:txBody>
      </p:sp>
      <p:sp>
        <p:nvSpPr>
          <p:cNvPr id="334" name="Google Shape;334;p5"/>
          <p:cNvSpPr txBox="1"/>
          <p:nvPr>
            <p:ph idx="1" type="body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797" lvl="0" marL="342797" rtl="0" algn="l"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Azure DevOps comprises a range of services covering the full development life-cycle.  At the time of writing these are: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Azure Boards: agile planning, work item tracking, visualisation and reporting tool.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Azure Pipelines: a language, platform and cloud agnostic CI/CD platform with support for containers or Kubernetes.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Azure Repos: provides cloud-hosted private git repos.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Azure Artifacts: provides integrated package management with support for Maven, npm, Python and NuGet package feeds from public or private sources.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Azure Test Plans: provides an integrated planned and exploratory testing solution.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Azure DevOps can also be used to orchestrate third-party tools.</a:t>
            </a:r>
            <a:endParaRPr/>
          </a:p>
          <a:p>
            <a:pPr indent="-251407" lvl="0" marL="342797" rtl="0" algn="l">
              <a:spcBef>
                <a:spcPts val="1000"/>
              </a:spcBef>
              <a:spcAft>
                <a:spcPts val="0"/>
              </a:spcAft>
              <a:buSzPts val="1439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lang="en-US"/>
              <a:t>When was Azure DevOps launched?</a:t>
            </a:r>
            <a:br>
              <a:rPr lang="en-US"/>
            </a:br>
            <a:endParaRPr/>
          </a:p>
        </p:txBody>
      </p:sp>
      <p:sp>
        <p:nvSpPr>
          <p:cNvPr id="340" name="Google Shape;340;p6"/>
          <p:cNvSpPr txBox="1"/>
          <p:nvPr>
            <p:ph idx="1" type="body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97" lvl="0" marL="342797" rtl="0" algn="l"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Despite being launched in October 2018, Azure DevOps is not the new kid on the DevOps block. 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lang="en-US"/>
              <a:t>Devops</a:t>
            </a:r>
            <a:endParaRPr/>
          </a:p>
        </p:txBody>
      </p:sp>
      <p:sp>
        <p:nvSpPr>
          <p:cNvPr id="346" name="Google Shape;346;p7"/>
          <p:cNvSpPr txBox="1"/>
          <p:nvPr>
            <p:ph idx="1" type="body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797" lvl="0" marL="342797" rtl="0" algn="l"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b="1" lang="en-US"/>
              <a:t>DevOps</a:t>
            </a:r>
            <a:r>
              <a:rPr lang="en-US"/>
              <a:t> is a set of practices that combines software development (Dev) and information-</a:t>
            </a:r>
            <a:r>
              <a:rPr b="1" lang="en-US"/>
              <a:t>technology</a:t>
            </a:r>
            <a:r>
              <a:rPr lang="en-US"/>
              <a:t> operations (Ops) </a:t>
            </a:r>
            <a:endParaRPr b="1"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b="1" lang="en-US"/>
              <a:t>DevOps</a:t>
            </a:r>
            <a:r>
              <a:rPr lang="en-US"/>
              <a:t> (development and operations) is an enterprise software development phrase used to </a:t>
            </a:r>
            <a:r>
              <a:rPr b="1" lang="en-US"/>
              <a:t>mean</a:t>
            </a:r>
            <a:r>
              <a:rPr lang="en-US"/>
              <a:t> a type of agile relationship between development and IT operations. The goal of </a:t>
            </a:r>
            <a:r>
              <a:rPr b="1" lang="en-US"/>
              <a:t>DevOps</a:t>
            </a:r>
            <a:r>
              <a:rPr lang="en-US"/>
              <a:t> is to change and improve the relationship by advocating better communication and collaboration between these two business units.</a:t>
            </a:r>
            <a:endParaRPr/>
          </a:p>
          <a:p>
            <a:pPr indent="-251407" lvl="0" marL="342797" rtl="0" algn="l">
              <a:spcBef>
                <a:spcPts val="1000"/>
              </a:spcBef>
              <a:spcAft>
                <a:spcPts val="0"/>
              </a:spcAft>
              <a:buSzPts val="1439"/>
              <a:buNone/>
            </a:pPr>
            <a:r>
              <a:t/>
            </a:r>
            <a:endParaRPr/>
          </a:p>
        </p:txBody>
      </p:sp>
      <p:pic>
        <p:nvPicPr>
          <p:cNvPr id="347" name="Google Shape;3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9812" y="4100976"/>
            <a:ext cx="5191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lang="en-US"/>
              <a:t>What is Azure Devops</a:t>
            </a:r>
            <a:endParaRPr/>
          </a:p>
        </p:txBody>
      </p:sp>
      <p:sp>
        <p:nvSpPr>
          <p:cNvPr id="353" name="Google Shape;353;p8"/>
          <p:cNvSpPr txBox="1"/>
          <p:nvPr>
            <p:ph idx="1" type="body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07" lvl="0" marL="342797" rtl="0" algn="l">
              <a:spcBef>
                <a:spcPts val="0"/>
              </a:spcBef>
              <a:spcAft>
                <a:spcPts val="0"/>
              </a:spcAft>
              <a:buSzPts val="1439"/>
              <a:buNone/>
            </a:pPr>
            <a:r>
              <a:t/>
            </a:r>
            <a:endParaRPr b="1"/>
          </a:p>
          <a:p>
            <a:pPr indent="-251407" lvl="0" marL="342797" rtl="0" algn="l">
              <a:spcBef>
                <a:spcPts val="1000"/>
              </a:spcBef>
              <a:spcAft>
                <a:spcPts val="0"/>
              </a:spcAft>
              <a:buSzPts val="1439"/>
              <a:buNone/>
            </a:pPr>
            <a:r>
              <a:t/>
            </a:r>
            <a:endParaRPr b="1"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b="1" lang="en-US"/>
              <a:t>Azure DevOps</a:t>
            </a:r>
            <a:r>
              <a:rPr lang="en-US"/>
              <a:t> is the evolution of VSTS and github.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b="1" lang="en-US"/>
              <a:t>Azure DevOps</a:t>
            </a:r>
            <a:r>
              <a:rPr lang="en-US"/>
              <a:t> integrates with the </a:t>
            </a:r>
            <a:r>
              <a:rPr b="1" lang="en-US"/>
              <a:t>tools</a:t>
            </a:r>
            <a:r>
              <a:rPr lang="en-US"/>
              <a:t> of your choice(VSTS and Github etc..)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Bring development, IT operations and quality engineering teams together to build, test, deploy, monitor and manage applications in the cloud.</a:t>
            </a:r>
            <a:endParaRPr/>
          </a:p>
          <a:p>
            <a:pPr indent="-342797" lvl="0" marL="342797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/>
              <a:t>With Azure DevOps you get Azure Boards, Azure Repos, Azure Pipelines, Azure Test Plans and Azure Artifacts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"/>
          <p:cNvSpPr txBox="1"/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Trebuchet MS"/>
              <a:buNone/>
            </a:pPr>
            <a:r>
              <a:rPr lang="en-US"/>
              <a:t>Azure Devops Components</a:t>
            </a:r>
            <a:endParaRPr/>
          </a:p>
        </p:txBody>
      </p:sp>
      <p:pic>
        <p:nvPicPr>
          <p:cNvPr id="359" name="Google Shape;35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58" y="1752600"/>
            <a:ext cx="9528104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ivider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r 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r 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TCS Theme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Divider 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hank You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TCS Theme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2013-08-02T06:54:43Z</dcterms:created>
  <dc:creator>TCS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0x01010033283FB213699243850684CF001116CF</vt:lpwstr>
  </property>
</Properties>
</file>