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1"/>
  </p:notesMasterIdLst>
  <p:handoutMasterIdLst>
    <p:handoutMasterId r:id="rId12"/>
  </p:handoutMasterIdLst>
  <p:sldIdLst>
    <p:sldId id="312" r:id="rId3"/>
    <p:sldId id="313" r:id="rId4"/>
    <p:sldId id="314" r:id="rId5"/>
    <p:sldId id="315" r:id="rId6"/>
    <p:sldId id="316" r:id="rId7"/>
    <p:sldId id="318" r:id="rId8"/>
    <p:sldId id="321" r:id="rId9"/>
    <p:sldId id="32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91"/>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7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8C66D5-35F2-4B2B-B66A-28018F619124}" type="datetimeFigureOut">
              <a:rPr lang="en-US" smtClean="0"/>
              <a:pPr/>
              <a:t>8/8/2025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073D5-63C2-4933-B970-D96552757D44}" type="slidenum">
              <a:rPr lang="en-US" smtClean="0"/>
              <a:pPr/>
              <a:t>‹#›</a:t>
            </a:fld>
            <a:endParaRPr lang="en-US"/>
          </a:p>
        </p:txBody>
      </p:sp>
    </p:spTree>
    <p:extLst>
      <p:ext uri="{BB962C8B-B14F-4D97-AF65-F5344CB8AC3E}">
        <p14:creationId xmlns:p14="http://schemas.microsoft.com/office/powerpoint/2010/main" val="1000481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B7E8A-1102-47A1-B1C3-36AE88809383}" type="datetimeFigureOut">
              <a:rPr lang="en-US" smtClean="0"/>
              <a:pPr/>
              <a:t>8/8/2025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11EAB-687D-4AE4-B775-678A923E9436}" type="slidenum">
              <a:rPr lang="en-US" smtClean="0"/>
              <a:pPr/>
              <a:t>‹#›</a:t>
            </a:fld>
            <a:endParaRPr lang="en-US"/>
          </a:p>
        </p:txBody>
      </p:sp>
    </p:spTree>
    <p:extLst>
      <p:ext uri="{BB962C8B-B14F-4D97-AF65-F5344CB8AC3E}">
        <p14:creationId xmlns:p14="http://schemas.microsoft.com/office/powerpoint/2010/main" val="43010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p:nvGrpSpPr>
        <p:grpSpPr>
          <a:xfrm>
            <a:off x="3048" y="0"/>
            <a:ext cx="12188952" cy="6858000"/>
            <a:chOff x="3048" y="0"/>
            <a:chExt cx="12188952" cy="6858000"/>
          </a:xfrm>
        </p:grpSpPr>
        <p:sp>
          <p:nvSpPr>
            <p:cNvPr id="4" name="Rectangle 3"/>
            <p:cNvSpPr/>
            <p:nvPr/>
          </p:nvSpPr>
          <p:spPr>
            <a:xfrm>
              <a:off x="3048" y="0"/>
              <a:ext cx="12188952"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8" name="Group 17"/>
            <p:cNvGrpSpPr/>
            <p:nvPr/>
          </p:nvGrpSpPr>
          <p:grpSpPr>
            <a:xfrm>
              <a:off x="1574798" y="3537161"/>
              <a:ext cx="9144001" cy="196717"/>
              <a:chOff x="1523999" y="4379129"/>
              <a:chExt cx="9144001" cy="196717"/>
            </a:xfrm>
          </p:grpSpPr>
          <p:sp>
            <p:nvSpPr>
              <p:cNvPr id="19" name="Rectangle 18" descr="Gold bar"/>
              <p:cNvSpPr>
                <a:spLocks noChangeArrowheads="1"/>
              </p:cNvSpPr>
              <p:nvPr/>
            </p:nvSpPr>
            <p:spPr bwMode="auto">
              <a:xfrm rot="16200000" flipH="1">
                <a:off x="2949872" y="2953256"/>
                <a:ext cx="196717" cy="3048463"/>
              </a:xfrm>
              <a:prstGeom prst="rect">
                <a:avLst/>
              </a:prstGeom>
              <a:solidFill>
                <a:schemeClr val="accent1"/>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Orange bar"/>
              <p:cNvSpPr>
                <a:spLocks noChangeArrowheads="1"/>
              </p:cNvSpPr>
              <p:nvPr/>
            </p:nvSpPr>
            <p:spPr bwMode="auto">
              <a:xfrm rot="16200000" flipH="1">
                <a:off x="5998335" y="2953256"/>
                <a:ext cx="196717" cy="3048463"/>
              </a:xfrm>
              <a:prstGeom prst="rect">
                <a:avLst/>
              </a:prstGeom>
              <a:solidFill>
                <a:schemeClr val="accent4"/>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1" name="Rectangle 20" descr="Slate bar"/>
              <p:cNvSpPr>
                <a:spLocks noChangeArrowheads="1"/>
              </p:cNvSpPr>
              <p:nvPr/>
            </p:nvSpPr>
            <p:spPr bwMode="auto">
              <a:xfrm rot="16200000" flipH="1">
                <a:off x="9045410" y="2953256"/>
                <a:ext cx="196717" cy="3048463"/>
              </a:xfrm>
              <a:prstGeom prst="rect">
                <a:avLst/>
              </a:prstGeom>
              <a:solidFill>
                <a:schemeClr val="accent6"/>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3" name="Subtitle 2"/>
          <p:cNvSpPr>
            <a:spLocks noGrp="1"/>
          </p:cNvSpPr>
          <p:nvPr>
            <p:ph type="subTitle" idx="1"/>
          </p:nvPr>
        </p:nvSpPr>
        <p:spPr>
          <a:xfrm>
            <a:off x="1524000" y="4056115"/>
            <a:ext cx="9144000"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p:cNvSpPr>
            <a:spLocks noGrp="1"/>
          </p:cNvSpPr>
          <p:nvPr>
            <p:ph type="ctrTitle"/>
          </p:nvPr>
        </p:nvSpPr>
        <p:spPr>
          <a:xfrm>
            <a:off x="1524000" y="912610"/>
            <a:ext cx="9144000" cy="2387600"/>
          </a:xfrm>
          <a:prstGeom prst="rect">
            <a:avLst/>
          </a:prstGeom>
        </p:spPr>
        <p:txBody>
          <a:bodyPr anchor="b"/>
          <a:lstStyle>
            <a:lvl1pPr algn="ctr">
              <a:defRPr sz="6000">
                <a:solidFill>
                  <a:schemeClr val="tx2"/>
                </a:solidFill>
              </a:defRPr>
            </a:lvl1pPr>
          </a:lstStyle>
          <a:p>
            <a:r>
              <a:rPr lang="en-US"/>
              <a:t>Click to edit Master title style</a:t>
            </a:r>
          </a:p>
        </p:txBody>
      </p:sp>
      <p:sp>
        <p:nvSpPr>
          <p:cNvPr id="1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5DE3B5DE-687E-4601-9C25-48F7ABE0D7C5}" type="datetime1">
              <a:rPr lang="en-US" smtClean="0"/>
              <a:pPr/>
              <a:t>8/8/2025</a:t>
            </a:fld>
            <a:endParaRPr lang="en-US"/>
          </a:p>
        </p:txBody>
      </p:sp>
      <p:sp>
        <p:nvSpPr>
          <p:cNvPr id="1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81080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BFD467DE-D084-42AA-B27F-22F6084CB8BB}" type="datetime1">
              <a:rPr lang="en-US" smtClean="0"/>
              <a:pPr/>
              <a:t>8/8/2025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4392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3782E027-C2A0-4932-A761-986BAD82B671}" type="datetime1">
              <a:rPr lang="en-US" smtClean="0"/>
              <a:pPr/>
              <a:t>8/8/2025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2971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96AC42F1-294F-4AFB-8F78-2EF579F09459}" type="datetime1">
              <a:rPr lang="en-US" smtClean="0"/>
              <a:pPr/>
              <a:t>8/8/2025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81807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2" name="Title 1"/>
          <p:cNvSpPr>
            <a:spLocks noGrp="1"/>
          </p:cNvSpPr>
          <p:nvPr>
            <p:ph type="title"/>
          </p:nvPr>
        </p:nvSpPr>
        <p:spPr>
          <a:xfrm>
            <a:off x="831850" y="1709738"/>
            <a:ext cx="10515600" cy="2862262"/>
          </a:xfrm>
          <a:prstGeom prst="rect">
            <a:avLst/>
          </a:prstGeom>
        </p:spPr>
        <p:txBody>
          <a:bodyPr anchor="b"/>
          <a:lstStyle>
            <a:lvl1pPr>
              <a:defRPr sz="6000"/>
            </a:lvl1pPr>
          </a:lstStyle>
          <a:p>
            <a:r>
              <a:rPr lang="en-US"/>
              <a:t>Click to edit Master title style</a:t>
            </a:r>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1580A6EB-69F5-4723-B5E3-A6D9E36A957A}" type="datetime1">
              <a:rPr lang="en-US" smtClean="0"/>
              <a:pPr/>
              <a:t>8/8/2025</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29414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72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0FB02ED0-9CAE-481B-8D1D-B242F0282967}" type="datetime1">
              <a:rPr lang="en-US" smtClean="0"/>
              <a:pPr/>
              <a:t>8/8/2025</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71780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6189663" y="2193925"/>
            <a:ext cx="5157787"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p:nvPr>
        </p:nvSpPr>
        <p:spPr>
          <a:xfrm>
            <a:off x="831850" y="1489075"/>
            <a:ext cx="5156200" cy="6413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831850" y="274638"/>
            <a:ext cx="10515600" cy="1143000"/>
          </a:xfrm>
          <a:prstGeom prst="rect">
            <a:avLst/>
          </a:prstGeom>
        </p:spPr>
        <p:txBody>
          <a:bodyPr/>
          <a:lstStyle/>
          <a:p>
            <a:r>
              <a:rPr lang="en-US"/>
              <a:t>Click to edit Master title style</a:t>
            </a:r>
          </a:p>
        </p:txBody>
      </p:sp>
      <p:sp>
        <p:nvSpPr>
          <p:cNvPr id="10"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4696AB3F-7B84-45BD-A122-497866A73F4B}" type="datetime1">
              <a:rPr lang="en-US" smtClean="0"/>
              <a:pPr/>
              <a:t>8/8/2025</a:t>
            </a:fld>
            <a:endParaRPr lang="en-US"/>
          </a:p>
        </p:txBody>
      </p:sp>
      <p:sp>
        <p:nvSpPr>
          <p:cNvPr id="11" name="Footer Placeholder 4"/>
          <p:cNvSpPr>
            <a:spLocks noGrp="1"/>
          </p:cNvSpPr>
          <p:nvPr>
            <p:ph type="ftr" sz="quarter" idx="11"/>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2" name="Slide Number Placeholder 5"/>
          <p:cNvSpPr>
            <a:spLocks noGrp="1"/>
          </p:cNvSpPr>
          <p:nvPr>
            <p:ph type="sldNum" sz="quarter" idx="12"/>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2510624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6"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6395E536-1457-4CE4-8497-197239F05587}" type="datetime1">
              <a:rPr lang="en-US" smtClean="0"/>
              <a:pPr/>
              <a:t>8/8/2025</a:t>
            </a:fld>
            <a:endParaRPr lang="en-US"/>
          </a:p>
        </p:txBody>
      </p:sp>
      <p:sp>
        <p:nvSpPr>
          <p:cNvPr id="7"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8"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940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A4AF2F65-2726-4707-A7A6-DE21D14E80C5}" type="datetime1">
              <a:rPr lang="en-US" smtClean="0"/>
              <a:pPr/>
              <a:t>8/8/2025</a:t>
            </a:fld>
            <a:endParaRPr lang="en-US"/>
          </a:p>
        </p:txBody>
      </p:sp>
      <p:sp>
        <p:nvSpPr>
          <p:cNvPr id="6"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7"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5234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1FA85564-6B99-4FC4-9CE3-22E750398B2E}" type="datetime1">
              <a:rPr lang="en-US" smtClean="0"/>
              <a:pPr/>
              <a:t>8/8/2025</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301459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8" name="Date Placeholder 3"/>
          <p:cNvSpPr>
            <a:spLocks noGrp="1"/>
          </p:cNvSpPr>
          <p:nvPr>
            <p:ph type="dt" sz="half" idx="10"/>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2BCD2BEA-7F40-407D-B082-13022E8B2C99}" type="datetime1">
              <a:rPr lang="en-US" smtClean="0"/>
              <a:pPr/>
              <a:t>8/8/2025</a:t>
            </a:fld>
            <a:endParaRPr lang="en-US"/>
          </a:p>
        </p:txBody>
      </p:sp>
      <p:sp>
        <p:nvSpPr>
          <p:cNvPr id="9"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10"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Tree>
    <p:extLst>
      <p:ext uri="{BB962C8B-B14F-4D97-AF65-F5344CB8AC3E}">
        <p14:creationId xmlns:p14="http://schemas.microsoft.com/office/powerpoint/2010/main" val="159550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0" y="-6"/>
            <a:ext cx="12188952" cy="6858006"/>
            <a:chOff x="-2728" y="-5"/>
            <a:chExt cx="12188952" cy="6858006"/>
          </a:xfrm>
        </p:grpSpPr>
        <p:sp>
          <p:nvSpPr>
            <p:cNvPr id="26" name="Rectangle 25"/>
            <p:cNvSpPr/>
            <p:nvPr/>
          </p:nvSpPr>
          <p:spPr>
            <a:xfrm>
              <a:off x="-2728" y="1"/>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2727" y="-5"/>
              <a:ext cx="716424" cy="6858000"/>
              <a:chOff x="-2727" y="-5"/>
              <a:chExt cx="716424" cy="6858000"/>
            </a:xfrm>
          </p:grpSpPr>
          <p:grpSp>
            <p:nvGrpSpPr>
              <p:cNvPr id="40" name="Group 39"/>
              <p:cNvGrpSpPr/>
              <p:nvPr/>
            </p:nvGrpSpPr>
            <p:grpSpPr>
              <a:xfrm>
                <a:off x="-2727" y="-5"/>
                <a:ext cx="571473" cy="6858000"/>
                <a:chOff x="6048440" y="-936481"/>
                <a:chExt cx="196717" cy="9144001"/>
              </a:xfrm>
            </p:grpSpPr>
            <p:sp>
              <p:nvSpPr>
                <p:cNvPr id="46" name="Rectangle 45" descr="Gold bar"/>
                <p:cNvSpPr>
                  <a:spLocks noChangeArrowheads="1"/>
                </p:cNvSpPr>
                <p:nvPr/>
              </p:nvSpPr>
              <p:spPr bwMode="auto">
                <a:xfrm rot="10800000" flipH="1">
                  <a:off x="6048440" y="5159057"/>
                  <a:ext cx="196717" cy="3048463"/>
                </a:xfrm>
                <a:prstGeom prst="rect">
                  <a:avLst/>
                </a:prstGeom>
                <a:solidFill>
                  <a:schemeClr val="accent6"/>
                </a:solidFill>
                <a:ln w="9525">
                  <a:noFill/>
                  <a:miter lim="800000"/>
                  <a:headEnd/>
                  <a:tailEnd/>
                </a:ln>
                <a:effectLst/>
              </p:spPr>
              <p:txBody>
                <a:bodyPr wrap="none" anchor="ctr"/>
                <a:lstStyle/>
                <a:p>
                  <a:pPr algn="ctr" eaLnBrk="1" hangingPunct="1"/>
                  <a:endParaRPr lang="en-US" sz="2400">
                    <a:latin typeface="Times New Roman" panose="02020603050405020304" pitchFamily="18" charset="0"/>
                  </a:endParaRPr>
                </a:p>
              </p:txBody>
            </p:sp>
            <p:sp>
              <p:nvSpPr>
                <p:cNvPr id="47" name="Rectangle 46" descr="Orange bar"/>
                <p:cNvSpPr>
                  <a:spLocks noChangeArrowheads="1"/>
                </p:cNvSpPr>
                <p:nvPr/>
              </p:nvSpPr>
              <p:spPr bwMode="auto">
                <a:xfrm rot="10800000" flipH="1">
                  <a:off x="6048440" y="2110594"/>
                  <a:ext cx="196717" cy="3048463"/>
                </a:xfrm>
                <a:prstGeom prst="rect">
                  <a:avLst/>
                </a:prstGeom>
                <a:solidFill>
                  <a:schemeClr val="accent4"/>
                </a:solidFill>
                <a:ln w="9525">
                  <a:noFill/>
                  <a:miter lim="800000"/>
                  <a:headEnd/>
                  <a:tailEnd/>
                </a:ln>
                <a:effectLst/>
              </p:spPr>
              <p:txBody>
                <a:bodyPr wrap="none" anchor="ctr"/>
                <a:lstStyle/>
                <a:p>
                  <a:pPr algn="ctr" eaLnBrk="1" hangingPunct="1"/>
                  <a:endParaRPr lang="en-US" sz="2400">
                    <a:latin typeface="Times New Roman" panose="02020603050405020304" pitchFamily="18" charset="0"/>
                  </a:endParaRPr>
                </a:p>
              </p:txBody>
            </p:sp>
            <p:sp>
              <p:nvSpPr>
                <p:cNvPr id="48" name="Rectangle 47" descr="Slate bar"/>
                <p:cNvSpPr>
                  <a:spLocks noChangeArrowheads="1"/>
                </p:cNvSpPr>
                <p:nvPr/>
              </p:nvSpPr>
              <p:spPr bwMode="auto">
                <a:xfrm rot="10800000" flipH="1">
                  <a:off x="6048440" y="-936481"/>
                  <a:ext cx="196717" cy="3048463"/>
                </a:xfrm>
                <a:prstGeom prst="rect">
                  <a:avLst/>
                </a:prstGeom>
                <a:solidFill>
                  <a:schemeClr val="accent1"/>
                </a:solidFill>
                <a:ln w="9525">
                  <a:noFill/>
                  <a:miter lim="800000"/>
                  <a:headEnd/>
                  <a:tailEnd/>
                </a:ln>
                <a:effectLst/>
              </p:spPr>
              <p:txBody>
                <a:bodyPr wrap="none" anchor="ctr"/>
                <a:lstStyle/>
                <a:p>
                  <a:pPr algn="ctr" eaLnBrk="1" hangingPunct="1"/>
                  <a:endParaRPr lang="en-US" sz="2400">
                    <a:latin typeface="Times New Roman" panose="02020603050405020304" pitchFamily="18" charset="0"/>
                  </a:endParaRPr>
                </a:p>
              </p:txBody>
            </p:sp>
          </p:grpSp>
          <p:grpSp>
            <p:nvGrpSpPr>
              <p:cNvPr id="41" name="Group 40"/>
              <p:cNvGrpSpPr/>
              <p:nvPr/>
            </p:nvGrpSpPr>
            <p:grpSpPr>
              <a:xfrm>
                <a:off x="566005" y="-5"/>
                <a:ext cx="147692" cy="6858000"/>
                <a:chOff x="6048440" y="-936481"/>
                <a:chExt cx="196717" cy="9144001"/>
              </a:xfrm>
            </p:grpSpPr>
            <p:sp>
              <p:nvSpPr>
                <p:cNvPr id="43" name="Rectangle 42" descr="Gold bar"/>
                <p:cNvSpPr>
                  <a:spLocks noChangeArrowheads="1"/>
                </p:cNvSpPr>
                <p:nvPr/>
              </p:nvSpPr>
              <p:spPr bwMode="auto">
                <a:xfrm rot="10800000" flipH="1">
                  <a:off x="6048440" y="5159057"/>
                  <a:ext cx="196717" cy="3048463"/>
                </a:xfrm>
                <a:prstGeom prst="rect">
                  <a:avLst/>
                </a:prstGeom>
                <a:gradFill flip="none" rotWithShape="1">
                  <a:gsLst>
                    <a:gs pos="0">
                      <a:schemeClr val="accent6">
                        <a:lumMod val="40000"/>
                        <a:lumOff val="60000"/>
                      </a:schemeClr>
                    </a:gs>
                    <a:gs pos="100000">
                      <a:prstClr val="white"/>
                    </a:gs>
                  </a:gsLst>
                  <a:lin ang="0" scaled="1"/>
                  <a:tileRect/>
                </a:gradFill>
                <a:ln w="9525">
                  <a:noFill/>
                  <a:miter lim="800000"/>
                  <a:headEnd/>
                  <a:tailEnd/>
                </a:ln>
                <a:effectLst/>
              </p:spPr>
              <p:txBody>
                <a:bodyPr wrap="none" anchor="ctr"/>
                <a:lstStyle/>
                <a:p>
                  <a:pPr lvl="0" algn="ctr"/>
                  <a:endParaRPr lang="en-US" sz="2400">
                    <a:latin typeface="Times New Roman" panose="02020603050405020304" pitchFamily="18" charset="0"/>
                  </a:endParaRPr>
                </a:p>
              </p:txBody>
            </p:sp>
            <p:sp>
              <p:nvSpPr>
                <p:cNvPr id="44" name="Rectangle 43" descr="Orange bar"/>
                <p:cNvSpPr>
                  <a:spLocks noChangeArrowheads="1"/>
                </p:cNvSpPr>
                <p:nvPr/>
              </p:nvSpPr>
              <p:spPr bwMode="auto">
                <a:xfrm rot="10800000" flipH="1">
                  <a:off x="6048440" y="2110594"/>
                  <a:ext cx="196717" cy="3048463"/>
                </a:xfrm>
                <a:prstGeom prst="rect">
                  <a:avLst/>
                </a:prstGeom>
                <a:gradFill flip="none" rotWithShape="1">
                  <a:gsLst>
                    <a:gs pos="0">
                      <a:schemeClr val="accent4">
                        <a:lumMod val="40000"/>
                        <a:lumOff val="60000"/>
                      </a:schemeClr>
                    </a:gs>
                    <a:gs pos="100000">
                      <a:prstClr val="white"/>
                    </a:gs>
                  </a:gsLst>
                  <a:lin ang="0" scaled="1"/>
                  <a:tileRect/>
                </a:gradFill>
                <a:ln w="9525">
                  <a:noFill/>
                  <a:miter lim="800000"/>
                  <a:headEnd/>
                  <a:tailEnd/>
                </a:ln>
                <a:effectLst/>
              </p:spPr>
              <p:txBody>
                <a:bodyPr wrap="none" anchor="ctr"/>
                <a:lstStyle/>
                <a:p>
                  <a:pPr algn="ctr" eaLnBrk="1" hangingPunct="1"/>
                  <a:endParaRPr lang="en-US" sz="2400">
                    <a:latin typeface="Times New Roman" panose="02020603050405020304" pitchFamily="18" charset="0"/>
                  </a:endParaRPr>
                </a:p>
              </p:txBody>
            </p:sp>
            <p:sp>
              <p:nvSpPr>
                <p:cNvPr id="45" name="Rectangle 44" descr="Slate bar"/>
                <p:cNvSpPr>
                  <a:spLocks noChangeArrowheads="1"/>
                </p:cNvSpPr>
                <p:nvPr/>
              </p:nvSpPr>
              <p:spPr bwMode="auto">
                <a:xfrm rot="10800000" flipH="1">
                  <a:off x="6048440" y="-936481"/>
                  <a:ext cx="196717" cy="3048463"/>
                </a:xfrm>
                <a:prstGeom prst="rect">
                  <a:avLst/>
                </a:prstGeom>
                <a:gradFill flip="none" rotWithShape="1">
                  <a:gsLst>
                    <a:gs pos="0">
                      <a:schemeClr val="accent1">
                        <a:lumMod val="60000"/>
                        <a:lumOff val="40000"/>
                      </a:schemeClr>
                    </a:gs>
                    <a:gs pos="100000">
                      <a:schemeClr val="bg1"/>
                    </a:gs>
                  </a:gsLst>
                  <a:lin ang="0" scaled="1"/>
                  <a:tileRect/>
                </a:gradFill>
                <a:ln w="9525">
                  <a:noFill/>
                  <a:miter lim="800000"/>
                  <a:headEnd/>
                  <a:tailEnd/>
                </a:ln>
                <a:effectLst/>
              </p:spPr>
              <p:txBody>
                <a:bodyPr wrap="none" anchor="ctr"/>
                <a:lstStyle/>
                <a:p>
                  <a:pPr algn="ctr" eaLnBrk="1" hangingPunct="1"/>
                  <a:endParaRPr lang="en-US" sz="2400">
                    <a:latin typeface="Times New Roman" panose="02020603050405020304" pitchFamily="18" charset="0"/>
                  </a:endParaRPr>
                </a:p>
              </p:txBody>
            </p:sp>
          </p:grpSp>
          <p:sp>
            <p:nvSpPr>
              <p:cNvPr id="42" name="Rectangle 41"/>
              <p:cNvSpPr/>
              <p:nvPr/>
            </p:nvSpPr>
            <p:spPr>
              <a:xfrm>
                <a:off x="646782" y="-5"/>
                <a:ext cx="45719" cy="6858000"/>
              </a:xfrm>
              <a:prstGeom prst="rect">
                <a:avLst/>
              </a:prstGeom>
              <a:solidFill>
                <a:schemeClr val="bg1"/>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sp>
        <p:nvSpPr>
          <p:cNvPr id="3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accent3"/>
                </a:solidFill>
              </a:defRPr>
            </a:lvl1pPr>
          </a:lstStyle>
          <a:p>
            <a:fld id="{CA734DBA-6852-4C6A-AB8B-E28C0C52CB53}" type="datetime1">
              <a:rPr lang="en-US" smtClean="0"/>
              <a:pPr/>
              <a:t>8/8/2025</a:t>
            </a:fld>
            <a:endParaRPr lang="en-US"/>
          </a:p>
        </p:txBody>
      </p:sp>
      <p:sp>
        <p:nvSpPr>
          <p:cNvPr id="3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accent3"/>
                </a:solidFill>
              </a:defRPr>
            </a:lvl1pPr>
          </a:lstStyle>
          <a:p>
            <a:endParaRPr lang="en-US"/>
          </a:p>
        </p:txBody>
      </p:sp>
      <p:sp>
        <p:nvSpPr>
          <p:cNvPr id="3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accent3"/>
                </a:solidFill>
              </a:defRPr>
            </a:lvl1pPr>
          </a:lstStyle>
          <a:p>
            <a:fld id="{10E4A4DB-036F-4816-A98C-42C4167E83C5}" type="slidenum">
              <a:rPr lang="en-US" smtClean="0"/>
              <a:pPr/>
              <a:t>‹#›</a:t>
            </a:fld>
            <a:endParaRPr lang="en-US"/>
          </a:p>
        </p:txBody>
      </p:sp>
      <p:sp>
        <p:nvSpPr>
          <p:cNvPr id="3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1719088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682581"/>
            <a:ext cx="11242183" cy="6078828"/>
          </a:xfrm>
        </p:spPr>
        <p:txBody>
          <a:bodyPr>
            <a:normAutofit/>
          </a:bodyPr>
          <a:lstStyle/>
          <a:p>
            <a:r>
              <a:rPr lang="en-US" sz="1800" b="1" dirty="0">
                <a:solidFill>
                  <a:srgbClr val="0070C0"/>
                </a:solidFill>
                <a:effectLst>
                  <a:outerShdw blurRad="38100" dist="38100" dir="2700000" algn="tl">
                    <a:srgbClr val="000000">
                      <a:alpha val="43137"/>
                    </a:srgbClr>
                  </a:outerShdw>
                </a:effectLst>
              </a:rPr>
              <a:t>Array</a:t>
            </a:r>
            <a:r>
              <a:rPr lang="en-US" sz="1800" dirty="0"/>
              <a:t> in C language is a </a:t>
            </a:r>
            <a:r>
              <a:rPr lang="en-US" sz="1800" i="1" dirty="0"/>
              <a:t>collection</a:t>
            </a:r>
            <a:r>
              <a:rPr lang="en-US" sz="1800" dirty="0"/>
              <a:t> or </a:t>
            </a:r>
            <a:r>
              <a:rPr lang="en-US" sz="1800" i="1" dirty="0"/>
              <a:t>group</a:t>
            </a:r>
            <a:r>
              <a:rPr lang="en-US" sz="1800" dirty="0"/>
              <a:t> of elements (data). All the elements of c array are </a:t>
            </a:r>
            <a:r>
              <a:rPr lang="en-US" sz="1800" i="1" dirty="0"/>
              <a:t>homogeneous</a:t>
            </a:r>
            <a:r>
              <a:rPr lang="en-US" sz="1800" dirty="0"/>
              <a:t> (similar).</a:t>
            </a:r>
            <a:r>
              <a:rPr lang="en-US" sz="1800" b="1" dirty="0">
                <a:solidFill>
                  <a:srgbClr val="C00000"/>
                </a:solidFill>
              </a:rPr>
              <a:t> It has contiguous memory location.</a:t>
            </a:r>
          </a:p>
          <a:p>
            <a:r>
              <a:rPr lang="en-US" sz="1800" b="1" dirty="0">
                <a:solidFill>
                  <a:srgbClr val="0070C0"/>
                </a:solidFill>
                <a:effectLst>
                  <a:outerShdw blurRad="38100" dist="38100" dir="2700000" algn="tl">
                    <a:srgbClr val="000000">
                      <a:alpha val="43137"/>
                    </a:srgbClr>
                  </a:outerShdw>
                </a:effectLst>
              </a:rPr>
              <a:t>Advantage of C Array</a:t>
            </a:r>
          </a:p>
          <a:p>
            <a:r>
              <a:rPr lang="en-US" sz="1800" b="1" dirty="0"/>
              <a:t>1) Code Optimization: </a:t>
            </a:r>
            <a:r>
              <a:rPr lang="en-US" sz="1800" dirty="0"/>
              <a:t>Less code to the access the data.</a:t>
            </a:r>
          </a:p>
          <a:p>
            <a:r>
              <a:rPr lang="en-US" sz="1800" b="1" dirty="0"/>
              <a:t>2) Easy to traverse data: </a:t>
            </a:r>
            <a:r>
              <a:rPr lang="en-US" sz="1800" dirty="0"/>
              <a:t>By using the for loop, we can retrieve the elements of an array easily.</a:t>
            </a:r>
          </a:p>
          <a:p>
            <a:r>
              <a:rPr lang="en-US" sz="1800" b="1" dirty="0"/>
              <a:t>3) Easy to sort data: </a:t>
            </a:r>
            <a:r>
              <a:rPr lang="en-US" sz="1800" dirty="0"/>
              <a:t>To sort the elements of array, we need a few lines of code only.</a:t>
            </a:r>
          </a:p>
          <a:p>
            <a:r>
              <a:rPr lang="en-US" sz="1800" b="1" dirty="0"/>
              <a:t>4) Random Access: </a:t>
            </a:r>
            <a:r>
              <a:rPr lang="en-US" sz="1800" dirty="0"/>
              <a:t>We can access any element randomly using the array.</a:t>
            </a:r>
          </a:p>
          <a:p>
            <a:endParaRPr lang="en-US" sz="1800" dirty="0"/>
          </a:p>
          <a:p>
            <a:r>
              <a:rPr lang="en-US" sz="1800" b="1" dirty="0">
                <a:solidFill>
                  <a:srgbClr val="0070C0"/>
                </a:solidFill>
                <a:effectLst>
                  <a:outerShdw blurRad="38100" dist="38100" dir="2700000" algn="tl">
                    <a:srgbClr val="000000">
                      <a:alpha val="43137"/>
                    </a:srgbClr>
                  </a:outerShdw>
                </a:effectLst>
              </a:rPr>
              <a:t>Disadvantage of C Array</a:t>
            </a:r>
          </a:p>
          <a:p>
            <a:r>
              <a:rPr lang="en-US" sz="1800" b="1" dirty="0"/>
              <a:t>1) Fixed Size</a:t>
            </a:r>
            <a:r>
              <a:rPr lang="en-US" sz="1800" dirty="0"/>
              <a:t>: Whatever size, we define at the time of declaration of array, we can't exceed the limit. So, it doesn't grow the size dynamically like LinkedList which we will learn later.</a:t>
            </a:r>
          </a:p>
          <a:p>
            <a:r>
              <a:rPr lang="en-US" sz="2000" b="1" dirty="0">
                <a:solidFill>
                  <a:srgbClr val="0070C0"/>
                </a:solidFill>
                <a:effectLst>
                  <a:outerShdw blurRad="38100" dist="38100" dir="2700000" algn="tl">
                    <a:srgbClr val="000000">
                      <a:alpha val="43137"/>
                    </a:srgbClr>
                  </a:outerShdw>
                </a:effectLst>
              </a:rPr>
              <a:t>Declaration of C Array </a:t>
            </a:r>
          </a:p>
          <a:p>
            <a:r>
              <a:rPr lang="en-US" sz="1800" dirty="0"/>
              <a:t>We can declare an array in the c language in the following way:   </a:t>
            </a:r>
          </a:p>
          <a:p>
            <a:pPr marL="0" indent="0">
              <a:buNone/>
            </a:pPr>
            <a:r>
              <a:rPr lang="en-US" sz="1800" dirty="0"/>
              <a:t>    </a:t>
            </a:r>
            <a:r>
              <a:rPr lang="en-US" sz="1800" b="1" dirty="0" err="1"/>
              <a:t>data_type</a:t>
            </a:r>
            <a:r>
              <a:rPr lang="en-US" sz="1800" b="1" dirty="0"/>
              <a:t> </a:t>
            </a:r>
            <a:r>
              <a:rPr lang="en-US" sz="1800" b="1" dirty="0" err="1"/>
              <a:t>array_name</a:t>
            </a:r>
            <a:r>
              <a:rPr lang="en-US" sz="1800" b="1" dirty="0"/>
              <a:t>[</a:t>
            </a:r>
            <a:r>
              <a:rPr lang="en-US" sz="1800" b="1" dirty="0" err="1"/>
              <a:t>array_size</a:t>
            </a:r>
            <a:r>
              <a:rPr lang="en-US" sz="1800" b="1" dirty="0"/>
              <a:t>];  </a:t>
            </a:r>
          </a:p>
          <a:p>
            <a:r>
              <a:rPr lang="en-US" sz="1800" dirty="0"/>
              <a:t>Now, let us see the example to declare array:  </a:t>
            </a:r>
            <a:r>
              <a:rPr lang="en-US" sz="1800" b="1" dirty="0"/>
              <a:t>int marks[5];  </a:t>
            </a:r>
          </a:p>
          <a:p>
            <a:r>
              <a:rPr lang="en-US" sz="1800" dirty="0"/>
              <a:t>Here, int is the </a:t>
            </a:r>
            <a:r>
              <a:rPr lang="en-US" sz="1800" b="1" dirty="0" err="1"/>
              <a:t>data_type</a:t>
            </a:r>
            <a:r>
              <a:rPr lang="en-US" sz="1800" b="1" dirty="0"/>
              <a:t>, </a:t>
            </a:r>
            <a:r>
              <a:rPr lang="en-US" sz="1800" dirty="0"/>
              <a:t>marks is the </a:t>
            </a:r>
            <a:r>
              <a:rPr lang="en-US" sz="1800" b="1" dirty="0" err="1"/>
              <a:t>array_name</a:t>
            </a:r>
            <a:r>
              <a:rPr lang="en-US" sz="1800" dirty="0"/>
              <a:t> and 5 is the </a:t>
            </a:r>
            <a:r>
              <a:rPr lang="en-US" sz="1800" b="1" dirty="0" err="1"/>
              <a:t>array_size</a:t>
            </a:r>
            <a:r>
              <a:rPr lang="en-US" sz="1800" b="1" dirty="0"/>
              <a:t>.</a:t>
            </a:r>
          </a:p>
        </p:txBody>
      </p:sp>
      <p:sp>
        <p:nvSpPr>
          <p:cNvPr id="3" name="Title 2"/>
          <p:cNvSpPr>
            <a:spLocks noGrp="1"/>
          </p:cNvSpPr>
          <p:nvPr>
            <p:ph type="title"/>
          </p:nvPr>
        </p:nvSpPr>
        <p:spPr>
          <a:xfrm>
            <a:off x="838200" y="1"/>
            <a:ext cx="10379299" cy="566669"/>
          </a:xfrm>
        </p:spPr>
        <p:txBody>
          <a:bodyPr>
            <a:normAutofit fontScale="90000"/>
          </a:bodyPr>
          <a:lstStyle/>
          <a:p>
            <a:pPr algn="ctr"/>
            <a:br>
              <a:rPr lang="en-US" b="1" dirty="0"/>
            </a:br>
            <a:br>
              <a:rPr lang="en-US" b="1" dirty="0"/>
            </a:br>
            <a:r>
              <a:rPr lang="en-US" b="1" dirty="0">
                <a:effectLst>
                  <a:outerShdw blurRad="38100" dist="38100" dir="2700000" algn="tl">
                    <a:srgbClr val="000000">
                      <a:alpha val="43137"/>
                    </a:srgbClr>
                  </a:outerShdw>
                </a:effectLst>
              </a:rPr>
              <a:t>Array in C</a:t>
            </a:r>
            <a:br>
              <a:rPr lang="en-US" b="1" dirty="0">
                <a:effectLst>
                  <a:outerShdw blurRad="38100" dist="38100" dir="2700000" algn="tl">
                    <a:srgbClr val="000000">
                      <a:alpha val="43137"/>
                    </a:srgbClr>
                  </a:outerShdw>
                </a:effectLst>
              </a:rPr>
            </a:br>
            <a:br>
              <a:rPr lang="en-US" b="1" dirty="0"/>
            </a:br>
            <a:endParaRPr lang="en-US" dirty="0"/>
          </a:p>
        </p:txBody>
      </p:sp>
    </p:spTree>
    <p:extLst>
      <p:ext uri="{BB962C8B-B14F-4D97-AF65-F5344CB8AC3E}">
        <p14:creationId xmlns:p14="http://schemas.microsoft.com/office/powerpoint/2010/main" val="122818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5320" y="103032"/>
            <a:ext cx="11242183" cy="6593982"/>
          </a:xfrm>
        </p:spPr>
        <p:txBody>
          <a:bodyPr/>
          <a:lstStyle/>
          <a:p>
            <a:r>
              <a:rPr lang="en-US" b="1" dirty="0">
                <a:solidFill>
                  <a:srgbClr val="0070C0"/>
                </a:solidFill>
              </a:rPr>
              <a:t>Initialization of C Array</a:t>
            </a:r>
          </a:p>
          <a:p>
            <a:r>
              <a:rPr lang="en-US" sz="1800" dirty="0"/>
              <a:t>A simple way to initialize array is by index. Notice that </a:t>
            </a:r>
            <a:r>
              <a:rPr lang="en-US" sz="1800" b="1" dirty="0"/>
              <a:t>array index starts from 0</a:t>
            </a:r>
            <a:r>
              <a:rPr lang="en-US" sz="1800" dirty="0"/>
              <a:t> and ends with [SIZE - 1].</a:t>
            </a:r>
          </a:p>
          <a:p>
            <a:r>
              <a:rPr lang="en-US" sz="1800" dirty="0"/>
              <a:t>marks[0]=80;//initialization of array  </a:t>
            </a:r>
          </a:p>
          <a:p>
            <a:r>
              <a:rPr lang="en-US" sz="1800" dirty="0"/>
              <a:t>marks[1]=60;  </a:t>
            </a:r>
          </a:p>
          <a:p>
            <a:r>
              <a:rPr lang="en-US" sz="1800" dirty="0"/>
              <a:t>marks[2]=70;  </a:t>
            </a:r>
          </a:p>
          <a:p>
            <a:r>
              <a:rPr lang="en-US" sz="1800" dirty="0"/>
              <a:t>marks[3]=85;  </a:t>
            </a:r>
          </a:p>
          <a:p>
            <a:r>
              <a:rPr lang="en-US" sz="1800" dirty="0"/>
              <a:t>marks[4]=75;</a:t>
            </a:r>
          </a:p>
          <a:p>
            <a:pPr marL="0" indent="0">
              <a:buNone/>
            </a:pPr>
            <a:endParaRPr lang="en-US" sz="1800" dirty="0"/>
          </a:p>
          <a:p>
            <a:pPr marL="0" indent="0">
              <a:buNone/>
            </a:pPr>
            <a:endParaRPr lang="en-US" sz="1800" dirty="0"/>
          </a:p>
          <a:p>
            <a:pPr marL="0" indent="0">
              <a:buNone/>
            </a:pPr>
            <a:endParaRPr lang="en-US" sz="1800" dirty="0"/>
          </a:p>
          <a:p>
            <a:r>
              <a:rPr lang="en-US" sz="2000" b="1" dirty="0">
                <a:solidFill>
                  <a:srgbClr val="0070C0"/>
                </a:solidFill>
              </a:rPr>
              <a:t>C Array: Declaration with Initialization</a:t>
            </a:r>
          </a:p>
          <a:p>
            <a:r>
              <a:rPr lang="en-US" sz="1800" dirty="0"/>
              <a:t>We can initialize the c array at the time of declaration. Let's see the code.</a:t>
            </a:r>
          </a:p>
          <a:p>
            <a:r>
              <a:rPr lang="en-US" sz="1800" b="1" dirty="0"/>
              <a:t>int marks[5]={20,30,40,50,60};  </a:t>
            </a:r>
          </a:p>
          <a:p>
            <a:r>
              <a:rPr lang="en-US" sz="1800" dirty="0"/>
              <a:t>In such case, there is </a:t>
            </a:r>
            <a:r>
              <a:rPr lang="en-US" sz="1800" b="1" dirty="0"/>
              <a:t>no requirement to define size</a:t>
            </a:r>
            <a:r>
              <a:rPr lang="en-US" sz="1800" dirty="0"/>
              <a:t>. So it can also be written as the following code.</a:t>
            </a:r>
          </a:p>
          <a:p>
            <a:r>
              <a:rPr lang="en-US" sz="1800" b="1" dirty="0"/>
              <a:t>int marks[]={20,30,40,50,60}; </a:t>
            </a:r>
            <a:r>
              <a:rPr lang="en-US" sz="1800" dirty="0"/>
              <a:t> </a:t>
            </a:r>
          </a:p>
          <a:p>
            <a:pPr marL="0" indent="0">
              <a:buNone/>
            </a:pPr>
            <a:endParaRPr lang="en-US" sz="1800" dirty="0"/>
          </a:p>
          <a:p>
            <a:pPr marL="0" indent="0">
              <a:buNone/>
            </a:pPr>
            <a:r>
              <a:rPr lang="en-US" sz="1800" dirty="0"/>
              <a:t>  </a:t>
            </a:r>
          </a:p>
          <a:p>
            <a:endParaRPr lang="en-US"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4580" y="965917"/>
            <a:ext cx="6542467" cy="2756078"/>
          </a:xfrm>
          <a:prstGeom prst="rect">
            <a:avLst/>
          </a:prstGeom>
        </p:spPr>
      </p:pic>
    </p:spTree>
    <p:extLst>
      <p:ext uri="{BB962C8B-B14F-4D97-AF65-F5344CB8AC3E}">
        <p14:creationId xmlns:p14="http://schemas.microsoft.com/office/powerpoint/2010/main" val="276063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43150"/>
            <a:ext cx="10515600" cy="587915"/>
          </a:xfrm>
        </p:spPr>
        <p:txBody>
          <a:bodyPr>
            <a:normAutofit fontScale="90000"/>
          </a:bodyPr>
          <a:lstStyle/>
          <a:p>
            <a:br>
              <a:rPr lang="en-US" b="1" dirty="0">
                <a:effectLst>
                  <a:outerShdw blurRad="38100" dist="38100" dir="2700000" algn="tl">
                    <a:srgbClr val="000000">
                      <a:alpha val="43137"/>
                    </a:srgbClr>
                  </a:outerShdw>
                </a:effectLst>
              </a:rPr>
            </a:br>
            <a:r>
              <a:rPr lang="en-US" b="1" dirty="0">
                <a:solidFill>
                  <a:srgbClr val="0070C0"/>
                </a:solidFill>
                <a:effectLst>
                  <a:outerShdw blurRad="38100" dist="38100" dir="2700000" algn="tl">
                    <a:srgbClr val="000000">
                      <a:alpha val="43137"/>
                    </a:srgbClr>
                  </a:outerShdw>
                </a:effectLst>
              </a:rPr>
              <a:t>One-D</a:t>
            </a:r>
            <a:r>
              <a:rPr lang="en-US" b="1" dirty="0">
                <a:effectLst>
                  <a:outerShdw blurRad="38100" dist="38100" dir="2700000" algn="tl">
                    <a:srgbClr val="000000">
                      <a:alpha val="43137"/>
                    </a:srgbClr>
                  </a:outerShdw>
                </a:effectLst>
              </a:rPr>
              <a:t> array example</a:t>
            </a:r>
            <a:br>
              <a:rPr lang="en-US" b="1" dirty="0"/>
            </a:br>
            <a:endParaRPr lang="en-US" dirty="0"/>
          </a:p>
        </p:txBody>
      </p:sp>
      <p:sp>
        <p:nvSpPr>
          <p:cNvPr id="5" name="Content Placeholder 4"/>
          <p:cNvSpPr>
            <a:spLocks noGrp="1"/>
          </p:cNvSpPr>
          <p:nvPr>
            <p:ph idx="1"/>
          </p:nvPr>
        </p:nvSpPr>
        <p:spPr>
          <a:xfrm>
            <a:off x="838200" y="631065"/>
            <a:ext cx="11255062" cy="6130343"/>
          </a:xfrm>
        </p:spPr>
        <p:txBody>
          <a:bodyPr>
            <a:normAutofit fontScale="62500" lnSpcReduction="20000"/>
          </a:bodyPr>
          <a:lstStyle/>
          <a:p>
            <a:pPr marL="0" indent="0">
              <a:buNone/>
            </a:pPr>
            <a:r>
              <a:rPr lang="en-US" b="1" dirty="0"/>
              <a:t>#include &lt;stdio.h&gt;    </a:t>
            </a:r>
          </a:p>
          <a:p>
            <a:pPr marL="0" indent="0">
              <a:buNone/>
            </a:pPr>
            <a:r>
              <a:rPr lang="en-US" b="1" dirty="0"/>
              <a:t>#include &lt;</a:t>
            </a:r>
            <a:r>
              <a:rPr lang="en-US" b="1" dirty="0" err="1"/>
              <a:t>conio.h</a:t>
            </a:r>
            <a:r>
              <a:rPr lang="en-US" b="1" dirty="0"/>
              <a:t>&gt;    </a:t>
            </a:r>
          </a:p>
          <a:p>
            <a:pPr marL="0" indent="0">
              <a:buNone/>
            </a:pPr>
            <a:r>
              <a:rPr lang="en-US" b="1" dirty="0"/>
              <a:t>void main()</a:t>
            </a:r>
          </a:p>
          <a:p>
            <a:pPr marL="0" indent="0">
              <a:buNone/>
            </a:pPr>
            <a:r>
              <a:rPr lang="en-US" b="1" dirty="0"/>
              <a:t>{    </a:t>
            </a:r>
          </a:p>
          <a:p>
            <a:pPr marL="0" indent="0">
              <a:buNone/>
            </a:pPr>
            <a:r>
              <a:rPr lang="en-US" b="1" dirty="0"/>
              <a:t>int i=0;  </a:t>
            </a:r>
          </a:p>
          <a:p>
            <a:pPr marL="0" indent="0">
              <a:buNone/>
            </a:pPr>
            <a:r>
              <a:rPr lang="en-US" b="1" dirty="0"/>
              <a:t>int marks[5];        //declaration of array  </a:t>
            </a:r>
          </a:p>
          <a:p>
            <a:pPr marL="0" indent="0">
              <a:buNone/>
            </a:pPr>
            <a:r>
              <a:rPr lang="en-US" b="1" dirty="0"/>
              <a:t>clrscr();    </a:t>
            </a:r>
          </a:p>
          <a:p>
            <a:pPr marL="0" indent="0">
              <a:buNone/>
            </a:pPr>
            <a:r>
              <a:rPr lang="en-US" b="1" dirty="0"/>
              <a:t>  </a:t>
            </a:r>
          </a:p>
          <a:p>
            <a:pPr marL="0" indent="0">
              <a:buNone/>
            </a:pPr>
            <a:r>
              <a:rPr lang="en-US" b="1" dirty="0"/>
              <a:t>marks[0]=80;       //initialization of array  </a:t>
            </a:r>
          </a:p>
          <a:p>
            <a:pPr marL="0" indent="0">
              <a:buNone/>
            </a:pPr>
            <a:r>
              <a:rPr lang="en-US" b="1" dirty="0"/>
              <a:t>marks[1]=60;  </a:t>
            </a:r>
          </a:p>
          <a:p>
            <a:pPr marL="0" indent="0">
              <a:buNone/>
            </a:pPr>
            <a:r>
              <a:rPr lang="en-US" b="1" dirty="0"/>
              <a:t>marks[2]=70;  </a:t>
            </a:r>
          </a:p>
          <a:p>
            <a:pPr marL="0" indent="0">
              <a:buNone/>
            </a:pPr>
            <a:r>
              <a:rPr lang="en-US" b="1" dirty="0"/>
              <a:t>marks[3]=85;  </a:t>
            </a:r>
          </a:p>
          <a:p>
            <a:pPr marL="0" indent="0">
              <a:buNone/>
            </a:pPr>
            <a:r>
              <a:rPr lang="en-US" b="1" dirty="0"/>
              <a:t>marks[4]=75;  </a:t>
            </a:r>
          </a:p>
          <a:p>
            <a:pPr marL="0" indent="0">
              <a:buNone/>
            </a:pPr>
            <a:r>
              <a:rPr lang="en-US" b="1" dirty="0"/>
              <a:t>  </a:t>
            </a:r>
          </a:p>
          <a:p>
            <a:pPr marL="0" indent="0">
              <a:buNone/>
            </a:pPr>
            <a:r>
              <a:rPr lang="en-US" b="1" dirty="0"/>
              <a:t>//traversal of array  </a:t>
            </a:r>
          </a:p>
          <a:p>
            <a:pPr marL="0" indent="0">
              <a:buNone/>
            </a:pPr>
            <a:r>
              <a:rPr lang="en-US" b="1" dirty="0"/>
              <a:t>for(i=0;i&lt;5;i++)</a:t>
            </a:r>
          </a:p>
          <a:p>
            <a:pPr marL="0" indent="0">
              <a:buNone/>
            </a:pPr>
            <a:r>
              <a:rPr lang="en-US" b="1" dirty="0"/>
              <a:t>{    </a:t>
            </a:r>
          </a:p>
          <a:p>
            <a:pPr marL="0" indent="0">
              <a:buNone/>
            </a:pPr>
            <a:r>
              <a:rPr lang="en-US" b="1" dirty="0"/>
              <a:t>printf("%d \</a:t>
            </a:r>
            <a:r>
              <a:rPr lang="en-US" b="1" dirty="0" err="1"/>
              <a:t>n",marks</a:t>
            </a:r>
            <a:r>
              <a:rPr lang="en-US" b="1" dirty="0"/>
              <a:t>[i]);  </a:t>
            </a:r>
          </a:p>
          <a:p>
            <a:pPr marL="0" indent="0">
              <a:buNone/>
            </a:pPr>
            <a:r>
              <a:rPr lang="en-US" b="1" dirty="0"/>
              <a:t>}                                        //end of for loop  </a:t>
            </a:r>
          </a:p>
          <a:p>
            <a:pPr marL="0" indent="0">
              <a:buNone/>
            </a:pPr>
            <a:r>
              <a:rPr lang="en-US" b="1" dirty="0"/>
              <a:t>  </a:t>
            </a:r>
          </a:p>
          <a:p>
            <a:pPr marL="0" indent="0">
              <a:buNone/>
            </a:pPr>
            <a:r>
              <a:rPr lang="en-US" b="1" dirty="0"/>
              <a:t>getch();    </a:t>
            </a:r>
          </a:p>
          <a:p>
            <a:pPr marL="0" indent="0">
              <a:buNone/>
            </a:pPr>
            <a:r>
              <a:rPr lang="en-US" b="1" dirty="0"/>
              <a:t>} </a:t>
            </a:r>
            <a:r>
              <a:rPr lang="en-US" dirty="0"/>
              <a:t>   </a:t>
            </a:r>
          </a:p>
          <a:p>
            <a:endParaRPr lang="en-US" dirty="0"/>
          </a:p>
        </p:txBody>
      </p:sp>
    </p:spTree>
    <p:extLst>
      <p:ext uri="{BB962C8B-B14F-4D97-AF65-F5344CB8AC3E}">
        <p14:creationId xmlns:p14="http://schemas.microsoft.com/office/powerpoint/2010/main" val="55276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5910"/>
            <a:ext cx="11203546" cy="6619741"/>
          </a:xfrm>
        </p:spPr>
        <p:txBody>
          <a:bodyPr>
            <a:normAutofit/>
          </a:bodyPr>
          <a:lstStyle/>
          <a:p>
            <a:pPr marL="0" indent="0">
              <a:buNone/>
            </a:pPr>
            <a:r>
              <a:rPr lang="en-US" sz="2000" b="1" dirty="0"/>
              <a:t>#include &lt;stdio.h&gt;    </a:t>
            </a:r>
          </a:p>
          <a:p>
            <a:pPr marL="0" indent="0">
              <a:buNone/>
            </a:pPr>
            <a:r>
              <a:rPr lang="en-US" sz="2000" b="1" dirty="0"/>
              <a:t>#include &lt;</a:t>
            </a:r>
            <a:r>
              <a:rPr lang="en-US" sz="2000" b="1" dirty="0" err="1"/>
              <a:t>conio.h</a:t>
            </a:r>
            <a:r>
              <a:rPr lang="en-US" sz="2000" b="1" dirty="0"/>
              <a:t>&gt;    </a:t>
            </a:r>
          </a:p>
          <a:p>
            <a:pPr marL="0" indent="0">
              <a:buNone/>
            </a:pPr>
            <a:r>
              <a:rPr lang="en-US" sz="2000" b="1" dirty="0"/>
              <a:t>void main()</a:t>
            </a:r>
          </a:p>
          <a:p>
            <a:pPr marL="0" indent="0">
              <a:buNone/>
            </a:pPr>
            <a:r>
              <a:rPr lang="en-US" sz="2000" b="1" dirty="0"/>
              <a:t>{    </a:t>
            </a:r>
          </a:p>
          <a:p>
            <a:pPr marL="0" indent="0">
              <a:buNone/>
            </a:pPr>
            <a:r>
              <a:rPr lang="en-US" sz="2000" b="1" dirty="0"/>
              <a:t>int i=0;  </a:t>
            </a:r>
          </a:p>
          <a:p>
            <a:pPr marL="0" indent="0">
              <a:buNone/>
            </a:pPr>
            <a:r>
              <a:rPr lang="en-US" sz="2000" b="1" dirty="0"/>
              <a:t>int marks[5]={20,30,40,50,60};         //declaration and initialization of array  </a:t>
            </a:r>
          </a:p>
          <a:p>
            <a:pPr marL="0" indent="0">
              <a:buNone/>
            </a:pPr>
            <a:r>
              <a:rPr lang="en-US" sz="2000" b="1" dirty="0"/>
              <a:t>clrscr();   </a:t>
            </a:r>
          </a:p>
          <a:p>
            <a:pPr marL="0" indent="0">
              <a:buNone/>
            </a:pPr>
            <a:r>
              <a:rPr lang="en-US" sz="2000" b="1" dirty="0"/>
              <a:t> </a:t>
            </a:r>
          </a:p>
          <a:p>
            <a:pPr marL="0" indent="0">
              <a:buNone/>
            </a:pPr>
            <a:r>
              <a:rPr lang="en-US" sz="2000" b="1" dirty="0"/>
              <a:t> //traversal of array </a:t>
            </a:r>
          </a:p>
          <a:p>
            <a:pPr marL="0" indent="0">
              <a:buNone/>
            </a:pPr>
            <a:r>
              <a:rPr lang="en-US" sz="2000" b="1" dirty="0"/>
              <a:t> </a:t>
            </a:r>
          </a:p>
          <a:p>
            <a:pPr marL="0" indent="0">
              <a:buNone/>
            </a:pPr>
            <a:r>
              <a:rPr lang="en-US" sz="2000" b="1" dirty="0"/>
              <a:t>for(i=0;i&lt;5;i++)</a:t>
            </a:r>
          </a:p>
          <a:p>
            <a:pPr marL="0" indent="0">
              <a:buNone/>
            </a:pPr>
            <a:r>
              <a:rPr lang="en-US" sz="2000" b="1" dirty="0"/>
              <a:t>{    </a:t>
            </a:r>
          </a:p>
          <a:p>
            <a:pPr marL="0" indent="0">
              <a:buNone/>
            </a:pPr>
            <a:r>
              <a:rPr lang="en-US" sz="2000" b="1" dirty="0"/>
              <a:t>printf("%d \</a:t>
            </a:r>
            <a:r>
              <a:rPr lang="en-US" sz="2000" b="1" dirty="0" err="1"/>
              <a:t>n",marks</a:t>
            </a:r>
            <a:r>
              <a:rPr lang="en-US" sz="2000" b="1" dirty="0"/>
              <a:t>[i]);  </a:t>
            </a:r>
          </a:p>
          <a:p>
            <a:pPr marL="0" indent="0">
              <a:buNone/>
            </a:pPr>
            <a:r>
              <a:rPr lang="en-US" sz="2000" b="1" dirty="0"/>
              <a:t>}  </a:t>
            </a:r>
          </a:p>
          <a:p>
            <a:pPr marL="0" indent="0">
              <a:buNone/>
            </a:pPr>
            <a:r>
              <a:rPr lang="en-US" sz="2000" b="1" dirty="0"/>
              <a:t>  </a:t>
            </a:r>
          </a:p>
          <a:p>
            <a:pPr marL="0" indent="0">
              <a:buNone/>
            </a:pPr>
            <a:r>
              <a:rPr lang="en-US" sz="2000" b="1" dirty="0"/>
              <a:t>getch();    </a:t>
            </a:r>
          </a:p>
          <a:p>
            <a:pPr marL="0" indent="0">
              <a:buNone/>
            </a:pPr>
            <a:r>
              <a:rPr lang="en-US" sz="2000" b="1" dirty="0"/>
              <a:t>}    </a:t>
            </a:r>
          </a:p>
          <a:p>
            <a:endParaRPr lang="en-US" dirty="0"/>
          </a:p>
        </p:txBody>
      </p:sp>
    </p:spTree>
    <p:extLst>
      <p:ext uri="{BB962C8B-B14F-4D97-AF65-F5344CB8AC3E}">
        <p14:creationId xmlns:p14="http://schemas.microsoft.com/office/powerpoint/2010/main" val="10556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708337"/>
            <a:ext cx="11255062" cy="6104587"/>
          </a:xfrm>
        </p:spPr>
        <p:txBody>
          <a:bodyPr/>
          <a:lstStyle/>
          <a:p>
            <a:r>
              <a:rPr lang="en-US" sz="2000" dirty="0"/>
              <a:t>The two dimensional array in C language is represented in the form of rows and columns, also known as matrix. It is also known as </a:t>
            </a:r>
            <a:r>
              <a:rPr lang="en-US" sz="2000" i="1" dirty="0"/>
              <a:t>array of arrays</a:t>
            </a:r>
            <a:r>
              <a:rPr lang="en-US" sz="2000" dirty="0"/>
              <a:t> or </a:t>
            </a:r>
            <a:r>
              <a:rPr lang="en-US" sz="2000" i="1" dirty="0"/>
              <a:t>list of arrays</a:t>
            </a:r>
            <a:r>
              <a:rPr lang="en-US" sz="2000" dirty="0"/>
              <a:t>.</a:t>
            </a:r>
          </a:p>
          <a:p>
            <a:r>
              <a:rPr lang="en-US" sz="2000" dirty="0"/>
              <a:t>The two dimensional, three dimensional or other dimensional arrays are also known as </a:t>
            </a:r>
            <a:r>
              <a:rPr lang="en-US" sz="2000" i="1" dirty="0"/>
              <a:t>multidimensional</a:t>
            </a:r>
            <a:r>
              <a:rPr lang="en-US" sz="2000" dirty="0"/>
              <a:t> arrays.</a:t>
            </a:r>
          </a:p>
          <a:p>
            <a:r>
              <a:rPr lang="en-US" sz="2000" b="1" dirty="0">
                <a:solidFill>
                  <a:srgbClr val="0070C0"/>
                </a:solidFill>
                <a:effectLst>
                  <a:outerShdw blurRad="38100" dist="38100" dir="2700000" algn="tl">
                    <a:srgbClr val="000000">
                      <a:alpha val="43137"/>
                    </a:srgbClr>
                  </a:outerShdw>
                </a:effectLst>
              </a:rPr>
              <a:t>Declaration of two dimensional Array in C</a:t>
            </a:r>
          </a:p>
          <a:p>
            <a:r>
              <a:rPr lang="en-US" sz="2000" dirty="0"/>
              <a:t>We can declare an array in the c language in the following way.</a:t>
            </a:r>
          </a:p>
          <a:p>
            <a:pPr marL="0" indent="0">
              <a:buNone/>
            </a:pPr>
            <a:r>
              <a:rPr lang="en-US" sz="2000" dirty="0"/>
              <a:t>    </a:t>
            </a:r>
            <a:r>
              <a:rPr lang="en-US" sz="2000" b="1" dirty="0" err="1"/>
              <a:t>data_type</a:t>
            </a:r>
            <a:r>
              <a:rPr lang="en-US" sz="2000" b="1" dirty="0"/>
              <a:t> </a:t>
            </a:r>
            <a:r>
              <a:rPr lang="en-US" sz="2000" b="1" dirty="0" err="1"/>
              <a:t>array_name</a:t>
            </a:r>
            <a:r>
              <a:rPr lang="en-US" sz="2000" b="1" dirty="0"/>
              <a:t>[size1][size2];  </a:t>
            </a:r>
          </a:p>
          <a:p>
            <a:r>
              <a:rPr lang="en-US" sz="2000" dirty="0"/>
              <a:t>A simple example to declare two dimensional array is given below.</a:t>
            </a:r>
          </a:p>
          <a:p>
            <a:pPr marL="0" indent="0">
              <a:buNone/>
            </a:pPr>
            <a:r>
              <a:rPr lang="en-US" sz="2000" dirty="0"/>
              <a:t>    </a:t>
            </a:r>
            <a:r>
              <a:rPr lang="en-US" sz="2000" b="1" dirty="0"/>
              <a:t>int </a:t>
            </a:r>
            <a:r>
              <a:rPr lang="en-US" sz="2000" b="1" dirty="0" err="1"/>
              <a:t>twodimen</a:t>
            </a:r>
            <a:r>
              <a:rPr lang="en-US" sz="2000" b="1" dirty="0"/>
              <a:t>[4][3];  </a:t>
            </a:r>
          </a:p>
          <a:p>
            <a:r>
              <a:rPr lang="en-US" sz="2000" dirty="0"/>
              <a:t>Here, 4 is the row number and 3 is the column number.</a:t>
            </a:r>
          </a:p>
          <a:p>
            <a:pPr marL="0" indent="0">
              <a:buNone/>
            </a:pPr>
            <a:endParaRPr lang="en-US" sz="2000" dirty="0"/>
          </a:p>
          <a:p>
            <a:r>
              <a:rPr lang="en-US" sz="2000" b="1" dirty="0">
                <a:solidFill>
                  <a:srgbClr val="0070C0"/>
                </a:solidFill>
                <a:effectLst>
                  <a:outerShdw blurRad="38100" dist="38100" dir="2700000" algn="tl">
                    <a:srgbClr val="000000">
                      <a:alpha val="43137"/>
                    </a:srgbClr>
                  </a:outerShdw>
                </a:effectLst>
              </a:rPr>
              <a:t>Initialization of 2D Array in C</a:t>
            </a:r>
          </a:p>
          <a:p>
            <a:r>
              <a:rPr lang="en-US" sz="2000" dirty="0"/>
              <a:t>A way to initialize the two dimensional array at the time of declaration is given below.</a:t>
            </a:r>
          </a:p>
          <a:p>
            <a:pPr marL="0" indent="0">
              <a:buNone/>
            </a:pPr>
            <a:r>
              <a:rPr lang="en-US" sz="2000" dirty="0"/>
              <a:t>    </a:t>
            </a:r>
            <a:r>
              <a:rPr lang="en-US" sz="2000" b="1" dirty="0"/>
              <a:t>int </a:t>
            </a:r>
            <a:r>
              <a:rPr lang="en-US" sz="2000" b="1" dirty="0" err="1"/>
              <a:t>arr</a:t>
            </a:r>
            <a:r>
              <a:rPr lang="en-US" sz="2000" b="1" dirty="0"/>
              <a:t>[4][3]={{1,2,3},{2,3,4},{3,4,5},{4,5,6}};  </a:t>
            </a:r>
          </a:p>
          <a:p>
            <a:endParaRPr lang="en-US" sz="2000" dirty="0"/>
          </a:p>
          <a:p>
            <a:endParaRPr lang="en-US" b="1" dirty="0"/>
          </a:p>
          <a:p>
            <a:endParaRPr lang="en-US" dirty="0"/>
          </a:p>
        </p:txBody>
      </p:sp>
      <p:sp>
        <p:nvSpPr>
          <p:cNvPr id="3" name="Title 2"/>
          <p:cNvSpPr>
            <a:spLocks noGrp="1"/>
          </p:cNvSpPr>
          <p:nvPr>
            <p:ph type="title"/>
          </p:nvPr>
        </p:nvSpPr>
        <p:spPr>
          <a:xfrm>
            <a:off x="838200" y="1"/>
            <a:ext cx="10515600" cy="553791"/>
          </a:xfrm>
        </p:spPr>
        <p:txBody>
          <a:bodyPr>
            <a:normAutofit fontScale="90000"/>
          </a:bodyPr>
          <a:lstStyle/>
          <a:p>
            <a:br>
              <a:rPr lang="en-US" b="1" dirty="0">
                <a:solidFill>
                  <a:srgbClr val="0070C0"/>
                </a:solidFill>
                <a:effectLst>
                  <a:outerShdw blurRad="38100" dist="38100" dir="2700000" algn="tl">
                    <a:srgbClr val="000000">
                      <a:alpha val="43137"/>
                    </a:srgbClr>
                  </a:outerShdw>
                </a:effectLst>
              </a:rPr>
            </a:br>
            <a:r>
              <a:rPr lang="en-US" b="1" dirty="0">
                <a:solidFill>
                  <a:srgbClr val="0070C0"/>
                </a:solidFill>
                <a:effectLst>
                  <a:outerShdw blurRad="38100" dist="38100" dir="2700000" algn="tl">
                    <a:srgbClr val="000000">
                      <a:alpha val="43137"/>
                    </a:srgbClr>
                  </a:outerShdw>
                </a:effectLst>
              </a:rPr>
              <a:t>Two Dimensional Array in C</a:t>
            </a:r>
            <a:br>
              <a:rPr lang="en-US" b="1" dirty="0"/>
            </a:br>
            <a:endParaRPr lang="en-US" dirty="0"/>
          </a:p>
        </p:txBody>
      </p:sp>
    </p:spTree>
    <p:extLst>
      <p:ext uri="{BB962C8B-B14F-4D97-AF65-F5344CB8AC3E}">
        <p14:creationId xmlns:p14="http://schemas.microsoft.com/office/powerpoint/2010/main" val="304809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199" y="128788"/>
            <a:ext cx="11190669" cy="6593983"/>
          </a:xfrm>
        </p:spPr>
        <p:txBody>
          <a:bodyPr>
            <a:normAutofit fontScale="77500" lnSpcReduction="20000"/>
          </a:bodyPr>
          <a:lstStyle/>
          <a:p>
            <a:pPr marL="0" indent="0">
              <a:buNone/>
            </a:pPr>
            <a:r>
              <a:rPr lang="en-US" b="1" dirty="0"/>
              <a:t>#include &lt;stdio.h&gt;    </a:t>
            </a:r>
          </a:p>
          <a:p>
            <a:pPr marL="0" indent="0">
              <a:buNone/>
            </a:pPr>
            <a:r>
              <a:rPr lang="en-US" b="1" dirty="0"/>
              <a:t>#include &lt;</a:t>
            </a:r>
            <a:r>
              <a:rPr lang="en-US" b="1" dirty="0" err="1"/>
              <a:t>conio.h</a:t>
            </a:r>
            <a:r>
              <a:rPr lang="en-US" b="1" dirty="0"/>
              <a:t>&gt;    </a:t>
            </a:r>
          </a:p>
          <a:p>
            <a:pPr marL="0" indent="0">
              <a:buNone/>
            </a:pPr>
            <a:r>
              <a:rPr lang="en-US" b="1" dirty="0"/>
              <a:t>void main()</a:t>
            </a:r>
          </a:p>
          <a:p>
            <a:pPr marL="0" indent="0">
              <a:buNone/>
            </a:pPr>
            <a:r>
              <a:rPr lang="en-US" b="1" dirty="0"/>
              <a:t>{    </a:t>
            </a:r>
          </a:p>
          <a:p>
            <a:pPr marL="0" indent="0">
              <a:buNone/>
            </a:pPr>
            <a:r>
              <a:rPr lang="en-US" b="1" dirty="0"/>
              <a:t>int i=0,j=0;  </a:t>
            </a:r>
          </a:p>
          <a:p>
            <a:pPr marL="0" indent="0">
              <a:buNone/>
            </a:pPr>
            <a:r>
              <a:rPr lang="en-US" b="1" dirty="0"/>
              <a:t>int </a:t>
            </a:r>
            <a:r>
              <a:rPr lang="en-US" b="1" dirty="0" err="1"/>
              <a:t>arr</a:t>
            </a:r>
            <a:r>
              <a:rPr lang="en-US" b="1" dirty="0"/>
              <a:t>[4][3]={{1,2,3},{2,3,4},{3,4,5},{4,5,6}};  </a:t>
            </a:r>
          </a:p>
          <a:p>
            <a:pPr marL="0" indent="0">
              <a:buNone/>
            </a:pPr>
            <a:r>
              <a:rPr lang="en-US" b="1" dirty="0"/>
              <a:t>clrscr();    </a:t>
            </a:r>
          </a:p>
          <a:p>
            <a:pPr marL="0" indent="0">
              <a:buNone/>
            </a:pPr>
            <a:r>
              <a:rPr lang="en-US" b="1" dirty="0"/>
              <a:t>  </a:t>
            </a:r>
          </a:p>
          <a:p>
            <a:pPr marL="0" indent="0">
              <a:buNone/>
            </a:pPr>
            <a:r>
              <a:rPr lang="en-US" b="1" dirty="0"/>
              <a:t>//traversing 2D array  </a:t>
            </a:r>
          </a:p>
          <a:p>
            <a:pPr marL="0" indent="0">
              <a:buNone/>
            </a:pPr>
            <a:r>
              <a:rPr lang="en-US" b="1" dirty="0"/>
              <a:t>for(i=0;i&lt;4;i++)</a:t>
            </a:r>
          </a:p>
          <a:p>
            <a:pPr marL="0" indent="0">
              <a:buNone/>
            </a:pPr>
            <a:r>
              <a:rPr lang="en-US" b="1" dirty="0"/>
              <a:t>{  </a:t>
            </a:r>
          </a:p>
          <a:p>
            <a:pPr marL="0" indent="0">
              <a:buNone/>
            </a:pPr>
            <a:r>
              <a:rPr lang="en-US" b="1" dirty="0"/>
              <a:t> for(j=0;j&lt;3;j++)</a:t>
            </a:r>
          </a:p>
          <a:p>
            <a:pPr marL="0" indent="0">
              <a:buNone/>
            </a:pPr>
            <a:r>
              <a:rPr lang="en-US" b="1" dirty="0"/>
              <a:t>{  </a:t>
            </a:r>
          </a:p>
          <a:p>
            <a:pPr marL="0" indent="0">
              <a:buNone/>
            </a:pPr>
            <a:r>
              <a:rPr lang="en-US" b="1" dirty="0"/>
              <a:t>   printf("</a:t>
            </a:r>
            <a:r>
              <a:rPr lang="en-US" b="1" dirty="0" err="1"/>
              <a:t>arr</a:t>
            </a:r>
            <a:r>
              <a:rPr lang="en-US" b="1" dirty="0"/>
              <a:t>[%d] [%d] = %d \n",</a:t>
            </a:r>
            <a:r>
              <a:rPr lang="en-US" b="1" dirty="0" err="1"/>
              <a:t>i,j,arr</a:t>
            </a:r>
            <a:r>
              <a:rPr lang="en-US" b="1" dirty="0"/>
              <a:t>[i][j]);  </a:t>
            </a:r>
          </a:p>
          <a:p>
            <a:pPr marL="0" indent="0">
              <a:buNone/>
            </a:pPr>
            <a:r>
              <a:rPr lang="en-US" b="1" dirty="0"/>
              <a:t> }//end of j  </a:t>
            </a:r>
          </a:p>
          <a:p>
            <a:pPr marL="0" indent="0">
              <a:buNone/>
            </a:pPr>
            <a:r>
              <a:rPr lang="en-US" b="1" dirty="0"/>
              <a:t>}//end of i  </a:t>
            </a:r>
          </a:p>
          <a:p>
            <a:pPr marL="0" indent="0">
              <a:buNone/>
            </a:pPr>
            <a:r>
              <a:rPr lang="en-US" b="1" dirty="0"/>
              <a:t>  </a:t>
            </a:r>
          </a:p>
          <a:p>
            <a:pPr marL="0" indent="0">
              <a:buNone/>
            </a:pPr>
            <a:r>
              <a:rPr lang="en-US" b="1" dirty="0"/>
              <a:t>getch();    </a:t>
            </a:r>
          </a:p>
          <a:p>
            <a:pPr marL="0" indent="0">
              <a:buNone/>
            </a:pPr>
            <a:r>
              <a:rPr lang="en-US" b="1" dirty="0"/>
              <a:t>}    </a:t>
            </a:r>
          </a:p>
          <a:p>
            <a:endParaRPr lang="en-US" dirty="0"/>
          </a:p>
        </p:txBody>
      </p:sp>
    </p:spTree>
    <p:extLst>
      <p:ext uri="{BB962C8B-B14F-4D97-AF65-F5344CB8AC3E}">
        <p14:creationId xmlns:p14="http://schemas.microsoft.com/office/powerpoint/2010/main" val="375442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5710A-28B3-C4C2-E966-11FE1B8BA87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1C0840-8CF7-4EDA-5841-FA64E391B3D6}"/>
              </a:ext>
            </a:extLst>
          </p:cNvPr>
          <p:cNvSpPr>
            <a:spLocks noGrp="1"/>
          </p:cNvSpPr>
          <p:nvPr>
            <p:ph idx="1"/>
          </p:nvPr>
        </p:nvSpPr>
        <p:spPr>
          <a:xfrm>
            <a:off x="838200" y="708337"/>
            <a:ext cx="11255062" cy="6104587"/>
          </a:xfrm>
        </p:spPr>
        <p:txBody>
          <a:bodyPr/>
          <a:lstStyle/>
          <a:p>
            <a:pPr marL="0" indent="0">
              <a:buNone/>
            </a:pPr>
            <a:r>
              <a:rPr lang="en-US" dirty="0"/>
              <a:t>In C, arrays are stored in contiguous memory locations. Each element in the array occupies memory based on its data type. Below is the memory layout representation for arrays of different types like int, float, and char.</a:t>
            </a:r>
            <a:endParaRPr lang="en-IN" dirty="0"/>
          </a:p>
          <a:p>
            <a:pPr marL="0" indent="0">
              <a:buNone/>
            </a:pPr>
            <a:endParaRPr lang="en-US" sz="2000" b="1" dirty="0"/>
          </a:p>
          <a:p>
            <a:r>
              <a:rPr lang="en-US" b="1" dirty="0"/>
              <a:t>1. Integer Array</a:t>
            </a:r>
            <a:endParaRPr lang="en-IN" b="1" dirty="0"/>
          </a:p>
          <a:p>
            <a:r>
              <a:rPr lang="en-US" dirty="0"/>
              <a:t>Example: int </a:t>
            </a:r>
            <a:r>
              <a:rPr lang="en-US" dirty="0" err="1"/>
              <a:t>arr</a:t>
            </a:r>
            <a:r>
              <a:rPr lang="en-US" dirty="0"/>
              <a:t>[4] = {10, 20, 30, 40};</a:t>
            </a:r>
            <a:br>
              <a:rPr lang="en-US" dirty="0"/>
            </a:br>
            <a:r>
              <a:rPr lang="en-US" dirty="0"/>
              <a:t>Assume base address = 1000 and int size = 4 bytes</a:t>
            </a:r>
            <a:endParaRPr lang="en-IN" dirty="0"/>
          </a:p>
          <a:p>
            <a:br>
              <a:rPr lang="en-US" dirty="0"/>
            </a:br>
            <a:r>
              <a:rPr lang="en-US" dirty="0"/>
              <a:t>+--------+--------+--------+--------+</a:t>
            </a:r>
            <a:br>
              <a:rPr lang="en-US" dirty="0"/>
            </a:br>
            <a:r>
              <a:rPr lang="en-US" dirty="0"/>
              <a:t>| </a:t>
            </a:r>
            <a:r>
              <a:rPr lang="en-US" dirty="0" err="1"/>
              <a:t>arr</a:t>
            </a:r>
            <a:r>
              <a:rPr lang="en-US" dirty="0"/>
              <a:t>[0] | </a:t>
            </a:r>
            <a:r>
              <a:rPr lang="en-US" dirty="0" err="1"/>
              <a:t>arr</a:t>
            </a:r>
            <a:r>
              <a:rPr lang="en-US" dirty="0"/>
              <a:t>[1] | </a:t>
            </a:r>
            <a:r>
              <a:rPr lang="en-US" dirty="0" err="1"/>
              <a:t>arr</a:t>
            </a:r>
            <a:r>
              <a:rPr lang="en-US" dirty="0"/>
              <a:t>[2] | </a:t>
            </a:r>
            <a:r>
              <a:rPr lang="en-US" dirty="0" err="1"/>
              <a:t>arr</a:t>
            </a:r>
            <a:r>
              <a:rPr lang="en-US" dirty="0"/>
              <a:t>[3] |</a:t>
            </a:r>
            <a:br>
              <a:rPr lang="en-US" dirty="0"/>
            </a:br>
            <a:r>
              <a:rPr lang="en-US" dirty="0"/>
              <a:t>|  10    |  20    |  30    |  40    |</a:t>
            </a:r>
            <a:br>
              <a:rPr lang="en-US" dirty="0"/>
            </a:br>
            <a:r>
              <a:rPr lang="en-US" dirty="0"/>
              <a:t>| 1000   | 1004   | 1008   | 1012   |</a:t>
            </a:r>
            <a:br>
              <a:rPr lang="en-US" dirty="0"/>
            </a:br>
            <a:r>
              <a:rPr lang="en-US" dirty="0"/>
              <a:t>+--------+--------+--------+--------+</a:t>
            </a:r>
          </a:p>
          <a:p>
            <a:endParaRPr lang="en-US" sz="2000" b="1" dirty="0"/>
          </a:p>
          <a:p>
            <a:endParaRPr lang="en-US" sz="2000" dirty="0"/>
          </a:p>
          <a:p>
            <a:endParaRPr lang="en-US" b="1" dirty="0"/>
          </a:p>
          <a:p>
            <a:endParaRPr lang="en-US" dirty="0"/>
          </a:p>
        </p:txBody>
      </p:sp>
      <p:sp>
        <p:nvSpPr>
          <p:cNvPr id="3" name="Title 2">
            <a:extLst>
              <a:ext uri="{FF2B5EF4-FFF2-40B4-BE49-F238E27FC236}">
                <a16:creationId xmlns:a16="http://schemas.microsoft.com/office/drawing/2014/main" id="{D43EA135-647C-2F33-D923-E4F3B1621CB4}"/>
              </a:ext>
            </a:extLst>
          </p:cNvPr>
          <p:cNvSpPr>
            <a:spLocks noGrp="1"/>
          </p:cNvSpPr>
          <p:nvPr>
            <p:ph type="title"/>
          </p:nvPr>
        </p:nvSpPr>
        <p:spPr>
          <a:xfrm>
            <a:off x="838200" y="1"/>
            <a:ext cx="10515600" cy="553791"/>
          </a:xfrm>
        </p:spPr>
        <p:txBody>
          <a:bodyPr>
            <a:normAutofit fontScale="90000"/>
          </a:bodyPr>
          <a:lstStyle/>
          <a:p>
            <a:br>
              <a:rPr lang="en-US" b="1" dirty="0">
                <a:solidFill>
                  <a:srgbClr val="0070C0"/>
                </a:solidFill>
                <a:effectLst>
                  <a:outerShdw blurRad="38100" dist="38100" dir="2700000" algn="tl">
                    <a:srgbClr val="000000">
                      <a:alpha val="43137"/>
                    </a:srgbClr>
                  </a:outerShdw>
                </a:effectLst>
              </a:rPr>
            </a:br>
            <a:r>
              <a:rPr lang="en-US" b="1" dirty="0"/>
              <a:t>Representation of Array in Memory</a:t>
            </a:r>
            <a:br>
              <a:rPr lang="en-IN" b="1" dirty="0"/>
            </a:br>
            <a:br>
              <a:rPr lang="en-US" b="1" dirty="0"/>
            </a:br>
            <a:endParaRPr lang="en-US" dirty="0"/>
          </a:p>
        </p:txBody>
      </p:sp>
    </p:spTree>
    <p:extLst>
      <p:ext uri="{BB962C8B-B14F-4D97-AF65-F5344CB8AC3E}">
        <p14:creationId xmlns:p14="http://schemas.microsoft.com/office/powerpoint/2010/main" val="31429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F13E46-B6A8-F7D9-4B08-CCDA96D8CFCB}"/>
              </a:ext>
            </a:extLst>
          </p:cNvPr>
          <p:cNvSpPr>
            <a:spLocks noGrp="1"/>
          </p:cNvSpPr>
          <p:nvPr>
            <p:ph idx="1"/>
          </p:nvPr>
        </p:nvSpPr>
        <p:spPr>
          <a:xfrm>
            <a:off x="838200" y="157316"/>
            <a:ext cx="10515600" cy="6019647"/>
          </a:xfrm>
        </p:spPr>
        <p:txBody>
          <a:bodyPr>
            <a:normAutofit fontScale="92500" lnSpcReduction="10000"/>
          </a:bodyPr>
          <a:lstStyle/>
          <a:p>
            <a:r>
              <a:rPr lang="en-US" b="1" dirty="0"/>
              <a:t>2. Float Array</a:t>
            </a:r>
            <a:endParaRPr lang="en-IN" b="1" dirty="0"/>
          </a:p>
          <a:p>
            <a:r>
              <a:rPr lang="en-US" dirty="0"/>
              <a:t>Example: float f[3] = {1.1, 2.2, 3.3};</a:t>
            </a:r>
            <a:br>
              <a:rPr lang="en-US" dirty="0"/>
            </a:br>
            <a:r>
              <a:rPr lang="en-US" dirty="0"/>
              <a:t>Assume base address = 2000 and float size = 4 bytes</a:t>
            </a:r>
            <a:endParaRPr lang="en-IN" dirty="0"/>
          </a:p>
          <a:p>
            <a:br>
              <a:rPr lang="en-US" dirty="0"/>
            </a:br>
            <a:r>
              <a:rPr lang="en-US" dirty="0"/>
              <a:t>+--------+--------+--------+</a:t>
            </a:r>
            <a:br>
              <a:rPr lang="en-US" dirty="0"/>
            </a:br>
            <a:r>
              <a:rPr lang="en-US" dirty="0"/>
              <a:t>| f[0]   | f[1]   | f[2]   |</a:t>
            </a:r>
            <a:br>
              <a:rPr lang="en-US" dirty="0"/>
            </a:br>
            <a:r>
              <a:rPr lang="en-US" dirty="0"/>
              <a:t>| 1.1    | 2.2    | 3.3    |</a:t>
            </a:r>
            <a:br>
              <a:rPr lang="en-US" dirty="0"/>
            </a:br>
            <a:r>
              <a:rPr lang="en-US" dirty="0"/>
              <a:t>| 2000   | 2004   | 2008   |</a:t>
            </a:r>
            <a:br>
              <a:rPr lang="en-US" dirty="0"/>
            </a:br>
            <a:r>
              <a:rPr lang="en-US" dirty="0"/>
              <a:t>+--------+--------+--------+</a:t>
            </a:r>
            <a:br>
              <a:rPr lang="en-US" dirty="0"/>
            </a:br>
            <a:endParaRPr lang="en-IN" dirty="0"/>
          </a:p>
          <a:p>
            <a:r>
              <a:rPr lang="en-US" b="1" dirty="0"/>
              <a:t>3. Char Array</a:t>
            </a:r>
            <a:endParaRPr lang="en-IN" b="1" dirty="0"/>
          </a:p>
          <a:p>
            <a:r>
              <a:rPr lang="en-US" dirty="0"/>
              <a:t>Example: char c[5] = {'A', 'B', 'C', 'D', 'E'};</a:t>
            </a:r>
            <a:br>
              <a:rPr lang="en-US" dirty="0"/>
            </a:br>
            <a:r>
              <a:rPr lang="en-US" dirty="0"/>
              <a:t>Assume base address = 3000 and char size = 1 byte</a:t>
            </a:r>
            <a:endParaRPr lang="en-IN" dirty="0"/>
          </a:p>
          <a:p>
            <a:br>
              <a:rPr lang="en-US" dirty="0"/>
            </a:br>
            <a:r>
              <a:rPr lang="en-US" dirty="0"/>
              <a:t>+-------+-------+-------+-------+-------+</a:t>
            </a:r>
            <a:br>
              <a:rPr lang="en-US" dirty="0"/>
            </a:br>
            <a:endParaRPr lang="en-IN" dirty="0"/>
          </a:p>
        </p:txBody>
      </p:sp>
    </p:spTree>
    <p:extLst>
      <p:ext uri="{BB962C8B-B14F-4D97-AF65-F5344CB8AC3E}">
        <p14:creationId xmlns:p14="http://schemas.microsoft.com/office/powerpoint/2010/main" val="95709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resentation level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none" rtlCol="0">
        <a:spAutoFit/>
      </a:bodyPr>
      <a:lstStyle>
        <a:defPPr>
          <a:defRPr dirty="0" err="1" smtClean="0">
            <a:ln>
              <a:solidFill>
                <a:schemeClr val="accent1">
                  <a:lumMod val="20000"/>
                  <a:lumOff val="80000"/>
                </a:schemeClr>
              </a:solidFill>
            </a:ln>
          </a:defRPr>
        </a:defPPr>
      </a:lstStyle>
    </a:txDef>
  </a:objectDefaults>
  <a:extraClrSchemeLst/>
  <a:extLst>
    <a:ext uri="{05A4C25C-085E-4340-85A3-A5531E510DB2}">
      <thm15:themeFamily xmlns:thm15="http://schemas.microsoft.com/office/thememl/2012/main" name="Presentation level design" id="{00E2FDB5-77A3-416C-8232-A2B8AB0B9A01}" vid="{6E3E8A63-E899-4F92-AFE5-C80B3CCFC0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63AA760-FEA7-44E2-BB85-0893DB8CD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design slides (Level design)</Template>
  <TotalTime>0</TotalTime>
  <Words>1052</Words>
  <Application>Microsoft Office PowerPoint</Application>
  <PresentationFormat>Widescreen</PresentationFormat>
  <Paragraphs>119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Times New Roman</vt:lpstr>
      <vt:lpstr>Wingdings</vt:lpstr>
      <vt:lpstr>Presentation level design</vt:lpstr>
      <vt:lpstr>  Array in C  </vt:lpstr>
      <vt:lpstr>PowerPoint Presentation</vt:lpstr>
      <vt:lpstr> One-D array example </vt:lpstr>
      <vt:lpstr>PowerPoint Presentation</vt:lpstr>
      <vt:lpstr> Two Dimensional Array in C </vt:lpstr>
      <vt:lpstr>PowerPoint Presentation</vt:lpstr>
      <vt:lpstr> Representation of Array in Memory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2017-02-22T05:26:15Z</dcterms:created>
  <dcterms:modified xsi:type="dcterms:W3CDTF">2025-08-08T04:21:00Z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TC034605409991</vt:lpwstr>
  </property>
</Properties>
</file>