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63" r:id="rId3"/>
    <p:sldId id="257" r:id="rId4"/>
    <p:sldId id="259" r:id="rId5"/>
    <p:sldId id="260" r:id="rId6"/>
    <p:sldId id="286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321" r:id="rId33"/>
    <p:sldId id="322" r:id="rId34"/>
    <p:sldId id="318" r:id="rId35"/>
    <p:sldId id="319" r:id="rId36"/>
    <p:sldId id="320" r:id="rId37"/>
    <p:sldId id="290" r:id="rId38"/>
    <p:sldId id="296" r:id="rId39"/>
    <p:sldId id="292" r:id="rId40"/>
    <p:sldId id="297" r:id="rId41"/>
    <p:sldId id="298" r:id="rId42"/>
    <p:sldId id="299" r:id="rId43"/>
    <p:sldId id="301" r:id="rId44"/>
    <p:sldId id="304" r:id="rId45"/>
    <p:sldId id="305" r:id="rId46"/>
    <p:sldId id="303" r:id="rId47"/>
    <p:sldId id="302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C453AA2-E2EB-21B3-0925-DAACDA080C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NZ" altLang="en-U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85E29B3-7016-B6E1-3BB7-B54417F2CC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NZ" altLang="en-US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0CC9A509-9CE9-7D86-8A55-F503766AD0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NZ" altLang="en-US"/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868554E4-45B8-FD4B-E5E3-EDBA45242A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014888A-0ACF-FE4E-92CF-4249CD7AFC9C}" type="slidenum">
              <a:rPr lang="en-NZ" altLang="en-US"/>
              <a:pPr/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E6F2DC7-D7E0-06B7-3F89-538BC9937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NZ" alt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6E31629-DD3F-E9E8-FD1C-0BDCFB22FD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NZ" altLang="en-US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9973B93F-1EE1-591F-EFF0-3716F27FF63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9CBD266E-F817-5B3F-05C1-88E5634359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text styles</a:t>
            </a:r>
          </a:p>
          <a:p>
            <a:pPr lvl="1"/>
            <a:r>
              <a:rPr lang="en-NZ" altLang="en-US"/>
              <a:t>Second level</a:t>
            </a:r>
          </a:p>
          <a:p>
            <a:pPr lvl="2"/>
            <a:r>
              <a:rPr lang="en-NZ" altLang="en-US"/>
              <a:t>Third level</a:t>
            </a:r>
          </a:p>
          <a:p>
            <a:pPr lvl="3"/>
            <a:r>
              <a:rPr lang="en-NZ" altLang="en-US"/>
              <a:t>Fourth level</a:t>
            </a:r>
          </a:p>
          <a:p>
            <a:pPr lvl="4"/>
            <a:r>
              <a:rPr lang="en-NZ" altLang="en-US"/>
              <a:t>Fifth level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15581E18-BE5A-D308-21EA-F3635A41EF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NZ" alt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9BCB3BD2-DF94-BE5B-5B81-C17D63822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E949D00-8B3E-6B4E-9CF3-D4856412927D}" type="slidenum">
              <a:rPr lang="en-NZ" altLang="en-US"/>
              <a:pPr/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753B14-ECCE-EF9B-8008-5FEBA8F1A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D0D57-2854-1348-97B8-C5C829679410}" type="slidenum">
              <a:rPr lang="en-NZ" altLang="en-US"/>
              <a:pPr/>
              <a:t>1</a:t>
            </a:fld>
            <a:endParaRPr lang="en-NZ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43B7A45-2899-2E3F-3CD5-3EB2C5B2F7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BE74750-8799-A941-BEC2-18E638538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FD86DA-49A5-C061-2A5B-9289881BB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A3467-965D-5C45-BC06-2D762B51203D}" type="slidenum">
              <a:rPr lang="en-NZ" altLang="en-US"/>
              <a:pPr/>
              <a:t>10</a:t>
            </a:fld>
            <a:endParaRPr lang="en-NZ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3F05DA-C6F1-CFE1-7EC1-0CD47650A6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F33C45D-95D2-EEAB-3A53-AFA267B92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2FC7D7-4D2E-BB50-BA3A-CBF6C5387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6B70B-9634-0747-9D28-E8DE2DC15D26}" type="slidenum">
              <a:rPr lang="en-NZ" altLang="en-US"/>
              <a:pPr/>
              <a:t>11</a:t>
            </a:fld>
            <a:endParaRPr lang="en-NZ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102DB825-B7CE-9ABD-C182-74540910A5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DCD32838-5CC4-A48C-E7AD-915AE70C5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CA265CD-7BA1-DD7A-A44B-88D90FD61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06060-EC8C-3A46-B434-A965457AADA1}" type="slidenum">
              <a:rPr lang="en-NZ" altLang="en-US"/>
              <a:pPr/>
              <a:t>12</a:t>
            </a:fld>
            <a:endParaRPr lang="en-NZ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04992882-CE09-0D6E-CF76-BD0163D54C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296FB46-6B26-5E70-15F6-5CDEEE5FF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E42208-998E-A68E-90F8-915D701C3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09E1E-9263-0A49-998D-49C4FE8EED87}" type="slidenum">
              <a:rPr lang="en-NZ" altLang="en-US"/>
              <a:pPr/>
              <a:t>13</a:t>
            </a:fld>
            <a:endParaRPr lang="en-NZ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CE116EE-63AA-85AD-D6E1-0E6A17B758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FB97041-DFD7-98B0-7B4F-750CF4B0D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D0D3E3-D8ED-6966-6813-30041FE70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E8004-2E7C-5F4F-A2D6-50F659E6EACB}" type="slidenum">
              <a:rPr lang="en-NZ" altLang="en-US"/>
              <a:pPr/>
              <a:t>14</a:t>
            </a:fld>
            <a:endParaRPr lang="en-NZ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9C6A76DA-E39F-7874-7C5E-5BFAD06C7F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584CDA2-11D4-0C31-57CC-C415AF745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B4B8D0-6749-8E83-5167-B0916C05F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B75FE-72C5-6C46-B93E-0733C595A4BA}" type="slidenum">
              <a:rPr lang="en-NZ" altLang="en-US"/>
              <a:pPr/>
              <a:t>15</a:t>
            </a:fld>
            <a:endParaRPr lang="en-NZ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DCA7502D-9EB4-ABB9-F43B-F028FB6E1D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5690295-B140-7731-30D9-19BB195C8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E98C03B-AC6A-8CF1-328B-CB871A019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B4FC-278A-0144-9DFC-EE22C554B19B}" type="slidenum">
              <a:rPr lang="en-NZ" altLang="en-US"/>
              <a:pPr/>
              <a:t>16</a:t>
            </a:fld>
            <a:endParaRPr lang="en-NZ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7080C0A4-85E9-AD05-D273-4B02F8E724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30BBD0C-C2C8-646A-4626-E61BF9C51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DD5F8F-BEA7-BA8B-71D0-70575B71DC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CDA9E-B6EA-9447-8961-D0294551C415}" type="slidenum">
              <a:rPr lang="en-NZ" altLang="en-US"/>
              <a:pPr/>
              <a:t>17</a:t>
            </a:fld>
            <a:endParaRPr lang="en-NZ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11A51A1D-1903-C860-D8FD-8366778EC2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A658804-06CC-57C1-8A57-480C0D728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55376F-C8E6-F947-A845-29D677CF7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D0FE9-B1F1-8944-BC4F-F368846900B4}" type="slidenum">
              <a:rPr lang="en-NZ" altLang="en-US"/>
              <a:pPr/>
              <a:t>18</a:t>
            </a:fld>
            <a:endParaRPr lang="en-NZ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7ADF7B4-57C1-831B-A71E-9C5C3522EC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EAEE482-70C3-006A-6BF3-C7F50944E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A0FDDA-5B8E-8B9B-A660-0BA683CBE0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F74F7-4A4B-0B48-8C45-926EB407DAEB}" type="slidenum">
              <a:rPr lang="en-NZ" altLang="en-US"/>
              <a:pPr/>
              <a:t>19</a:t>
            </a:fld>
            <a:endParaRPr lang="en-NZ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76A17B4B-B64A-7CE4-EAD4-74F866E540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FA408E6-5C21-DF04-A982-E60ADCCF1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4322C43-4E1B-9CA9-4663-79BD783679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20007-F9FE-7E4F-ADF2-1700D51EA516}" type="slidenum">
              <a:rPr lang="en-NZ" altLang="en-US"/>
              <a:pPr/>
              <a:t>2</a:t>
            </a:fld>
            <a:endParaRPr lang="en-NZ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79B81F6-4125-C23D-3ACF-B91A16A22D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62259D6-6254-6F38-E8DA-E11C28421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403830-A287-1B19-AA35-638A7E5C9C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19319-D0CB-5543-AFA6-14719811B1AD}" type="slidenum">
              <a:rPr lang="en-NZ" altLang="en-US"/>
              <a:pPr/>
              <a:t>20</a:t>
            </a:fld>
            <a:endParaRPr lang="en-NZ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5649FA86-4D81-6684-6726-A89CBF9622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65808C7B-346F-0326-DA3B-12A97B07E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DB9009-0822-AE22-7F62-9C9751048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95D05-2448-F24E-B5B1-921A6BDE132B}" type="slidenum">
              <a:rPr lang="en-NZ" altLang="en-US"/>
              <a:pPr/>
              <a:t>21</a:t>
            </a:fld>
            <a:endParaRPr lang="en-NZ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E24CBF6A-2B00-5A6B-7125-7670EC5746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CE240E75-A567-C93F-A0B2-96CFF774C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501C72B-A1E2-86E8-7466-4EB8ACA153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2A116-CE33-3E4E-A854-99685D681A71}" type="slidenum">
              <a:rPr lang="en-NZ" altLang="en-US"/>
              <a:pPr/>
              <a:t>22</a:t>
            </a:fld>
            <a:endParaRPr lang="en-NZ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D194B525-B196-63BF-94A2-3046417BA4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11160B9-1C42-AA33-79CF-04F37EB5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92F000-9D20-7D10-3B70-13EADFBE3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AB689-EF5F-0F4C-A3C6-5B5A8BFC34B9}" type="slidenum">
              <a:rPr lang="en-NZ" altLang="en-US"/>
              <a:pPr/>
              <a:t>23</a:t>
            </a:fld>
            <a:endParaRPr lang="en-NZ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FC84B9EF-FF49-3673-019C-16470C3888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B7CFF92-FBBA-7255-0C16-F3DF75019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E82892-72B8-D94A-696B-3F56F0FCD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0D989-3C8E-E146-ACED-D9303D4E881A}" type="slidenum">
              <a:rPr lang="en-NZ" altLang="en-US"/>
              <a:pPr/>
              <a:t>24</a:t>
            </a:fld>
            <a:endParaRPr lang="en-NZ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03ADDC89-3D8F-CAF6-E567-F024406749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7E59212-C030-BFE2-4F08-1D607B59C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5E4EBA3-61E9-FFE8-4698-7B17F1911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06C68-4BE2-DD49-BF67-4027BB8613E2}" type="slidenum">
              <a:rPr lang="en-NZ" altLang="en-US"/>
              <a:pPr/>
              <a:t>25</a:t>
            </a:fld>
            <a:endParaRPr lang="en-NZ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6C2C7EBB-256A-6139-F0A5-8BC153DF3E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A6D6BC32-2964-7C63-FC00-398E31F54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8A3953E-357A-2ED6-F526-4B71C738F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DE501-0004-A04E-A88C-F7C3B33FCBD0}" type="slidenum">
              <a:rPr lang="en-NZ" altLang="en-US"/>
              <a:pPr/>
              <a:t>26</a:t>
            </a:fld>
            <a:endParaRPr lang="en-NZ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68AF80D0-C89E-FDD2-C96B-7E389CA1C6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76BAE5ED-8A06-7DB7-013C-1884EBD77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B73C30-266B-54DA-ECBA-22949FD33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7DDAD-8A34-3E4F-A7C2-1469BB8D7FD5}" type="slidenum">
              <a:rPr lang="en-NZ" altLang="en-US"/>
              <a:pPr/>
              <a:t>27</a:t>
            </a:fld>
            <a:endParaRPr lang="en-NZ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CF854469-AE06-1F6D-A917-03ACC5F7B2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AFBE5581-4658-299C-6C70-D10BC3A8E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C8AC7C-75E0-C31F-16AF-914ACCCF9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8A8BA-1676-FE41-8547-F2547140565D}" type="slidenum">
              <a:rPr lang="en-NZ" altLang="en-US"/>
              <a:pPr/>
              <a:t>28</a:t>
            </a:fld>
            <a:endParaRPr lang="en-NZ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7922A5A0-344D-D5ED-7C6A-AEEF076421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604AD41B-C910-3002-AB6C-7F8DD47B2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9E3951-6977-CE88-E981-5333EDD3F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38E8C-2A5A-0244-B9AC-D6332F28F380}" type="slidenum">
              <a:rPr lang="en-NZ" altLang="en-US"/>
              <a:pPr/>
              <a:t>29</a:t>
            </a:fld>
            <a:endParaRPr lang="en-NZ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AA314741-B8FE-BE5F-BD58-CA168CED62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454525E3-2BCD-EDB1-F3D1-916B0886D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CAB54F-D986-7120-DF7B-922B27F32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D00B3-2D4C-FC47-9852-8F1198D60054}" type="slidenum">
              <a:rPr lang="en-NZ" altLang="en-US"/>
              <a:pPr/>
              <a:t>3</a:t>
            </a:fld>
            <a:endParaRPr lang="en-NZ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DD95082-8F66-F305-2C48-E5E2F4E48C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73BE237-C419-50F1-2E93-BB2E0F23C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88286A-AAD6-61FF-2E15-B52942570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56637-DE04-2A40-9316-AA101C1967FF}" type="slidenum">
              <a:rPr lang="en-NZ" altLang="en-US"/>
              <a:pPr/>
              <a:t>30</a:t>
            </a:fld>
            <a:endParaRPr lang="en-NZ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565E36AB-DC24-DEC2-F803-0347E8A7E0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1C28189D-48A1-2BC5-0E25-994E26F15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6106D4-36BD-8939-BA48-97328A4441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1FFAE-7FF5-2942-A852-C6C0AA9EDE06}" type="slidenum">
              <a:rPr lang="en-NZ" altLang="en-US"/>
              <a:pPr/>
              <a:t>31</a:t>
            </a:fld>
            <a:endParaRPr lang="en-NZ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AAE6C8C9-BC8E-6A86-A556-EFEF7FD832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095CE794-F5D0-B15D-0938-C62EFEAF0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E2FF35-710D-0C65-0966-C637D502D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7D352-3A9C-304D-9C7A-7A1317810454}" type="slidenum">
              <a:rPr lang="en-NZ" altLang="en-US"/>
              <a:pPr/>
              <a:t>32</a:t>
            </a:fld>
            <a:endParaRPr lang="en-NZ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013FB620-EE60-7F01-E3B8-8BAF8B4070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CC704CF-E5F0-37C9-587F-96DE7F0CF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6198A9-CCCC-CEFB-BD39-C9A33FDA5F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E0D8F-9B2C-0C4D-AF11-2E8B8AE92CC8}" type="slidenum">
              <a:rPr lang="en-NZ" altLang="en-US"/>
              <a:pPr/>
              <a:t>33</a:t>
            </a:fld>
            <a:endParaRPr lang="en-NZ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75D5557F-01D2-6D24-50B6-1AA5C71286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AB8BED5-C945-41C7-19A1-43B4446F7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224327-97B1-CA30-29EA-03FC94479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7D179C-0917-8143-9D28-203ED2D84531}" type="slidenum">
              <a:rPr lang="en-NZ" altLang="en-US"/>
              <a:pPr/>
              <a:t>34</a:t>
            </a:fld>
            <a:endParaRPr lang="en-NZ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BFC0FA4A-11F5-CC16-32C8-7D514D7673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E4CBB16E-6CC3-AB92-3EB6-CECB70DCB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F91199F-9326-C185-C6CA-3B4B90820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0EC05-7DE7-3B4D-B985-549FAF14CB3B}" type="slidenum">
              <a:rPr lang="en-NZ" altLang="en-US"/>
              <a:pPr/>
              <a:t>35</a:t>
            </a:fld>
            <a:endParaRPr lang="en-NZ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7DC1BE99-B85A-B1E2-E1A7-6B78EC67E4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0505E14B-E2C0-8D80-84FF-947BDB64F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A0DC75-3E34-15D9-1871-C470178BB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464EB-AF4C-4745-83B2-3F199F32140E}" type="slidenum">
              <a:rPr lang="en-NZ" altLang="en-US"/>
              <a:pPr/>
              <a:t>36</a:t>
            </a:fld>
            <a:endParaRPr lang="en-NZ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46D190D-6315-4495-249C-8E9E3EFDE3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7B335F64-6745-4E6B-8D1C-5E841E9EF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671561-07CB-909C-3D7C-066247C3B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D9AF6-D696-2C4D-9B0F-4548168B596A}" type="slidenum">
              <a:rPr lang="en-NZ" altLang="en-US"/>
              <a:pPr/>
              <a:t>37</a:t>
            </a:fld>
            <a:endParaRPr lang="en-NZ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5B98A482-E01E-52B2-4356-3E858092D0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23914647-585C-A3E9-0BC7-97E7EA095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97BBEC-6038-C941-B6E5-D604A594A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961EE-D39F-FC49-9B14-244FC89D3872}" type="slidenum">
              <a:rPr lang="en-NZ" altLang="en-US"/>
              <a:pPr/>
              <a:t>38</a:t>
            </a:fld>
            <a:endParaRPr lang="en-NZ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E6B95F5C-29B3-3E0B-D729-D831CE6456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5D1CF2FF-1D3B-E274-B236-129821D2C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FE784A-5BB2-5916-B2CE-1324CBBE0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D4936-9748-304C-9A95-41AFF88B8622}" type="slidenum">
              <a:rPr lang="en-NZ" altLang="en-US"/>
              <a:pPr/>
              <a:t>39</a:t>
            </a:fld>
            <a:endParaRPr lang="en-NZ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951A7066-7074-1FEF-9DA8-445C482D06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197B97EF-22B3-5E77-6D3D-8468E6F9D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001F29-64A3-A071-A66B-40A9B40E9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ACC6-7682-0E49-AED4-FE3B42E84E7D}" type="slidenum">
              <a:rPr lang="en-NZ" altLang="en-US"/>
              <a:pPr/>
              <a:t>4</a:t>
            </a:fld>
            <a:endParaRPr lang="en-NZ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ACD5F36B-B794-F5B0-3662-D9B3A84D89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9CF0AC6-3EF1-9575-542C-1B43D6FC7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93B559-6628-E9E5-EB86-415E46780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3B304-7F2A-C649-9B65-2E3DF09F1AE1}" type="slidenum">
              <a:rPr lang="en-NZ" altLang="en-US"/>
              <a:pPr/>
              <a:t>40</a:t>
            </a:fld>
            <a:endParaRPr lang="en-NZ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BFE90BA5-7450-F2E1-E1D3-68BDEF97DB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9981A4E7-5D1E-99BF-2584-B8F199062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98A6872-E184-6672-FF5A-A06A9BDB1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2ABB4D-6D3E-9540-8D2A-74E6BF076386}" type="slidenum">
              <a:rPr lang="en-NZ" altLang="en-US"/>
              <a:pPr/>
              <a:t>41</a:t>
            </a:fld>
            <a:endParaRPr lang="en-NZ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D440D55E-9BFF-F25D-668E-C0BE9F929D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3F14148-3456-97B5-F632-2EBBEAE73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FF9D59-3309-5426-E4E0-CCFEF9D634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AB9F7-AC7D-2C44-AAA2-7D5883E13603}" type="slidenum">
              <a:rPr lang="en-NZ" altLang="en-US"/>
              <a:pPr/>
              <a:t>42</a:t>
            </a:fld>
            <a:endParaRPr lang="en-NZ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C940800F-F991-83D8-C550-B4477923CD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2F918B42-BB1C-DEED-A118-D624F981D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6337151-072C-DD22-D5E7-8EADA25EE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27C06-4131-4F4B-A242-8CAD754EDF4A}" type="slidenum">
              <a:rPr lang="en-NZ" altLang="en-US"/>
              <a:pPr/>
              <a:t>43</a:t>
            </a:fld>
            <a:endParaRPr lang="en-NZ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250FB412-BF46-FFE8-8999-6C434776C7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B7A884D-D9ED-8F12-FE75-D1957FD94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9EC778-74D6-CAB5-C9C9-BFEF9C23F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69CEA-AED4-7C40-8A48-24AAB6E77A19}" type="slidenum">
              <a:rPr lang="en-NZ" altLang="en-US"/>
              <a:pPr/>
              <a:t>44</a:t>
            </a:fld>
            <a:endParaRPr lang="en-NZ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C948885E-5DB5-8705-F639-57D60F7929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D82752E1-CC5B-97EC-C8AE-F8F846DA6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5AB743-2199-C67D-2D07-5D5BBAFD46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23994-4C35-8442-8E8F-F102E6E94CFB}" type="slidenum">
              <a:rPr lang="en-NZ" altLang="en-US"/>
              <a:pPr/>
              <a:t>45</a:t>
            </a:fld>
            <a:endParaRPr lang="en-NZ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21CF1A10-454C-07EE-766C-D4A7A9BFBA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772DD7F-B4D8-A62C-0D5A-238B038B0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E22F73-1CDC-C15D-E9C6-4D64DA4122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BC43A-9177-1A46-8496-CD7A668868F4}" type="slidenum">
              <a:rPr lang="en-NZ" altLang="en-US"/>
              <a:pPr/>
              <a:t>46</a:t>
            </a:fld>
            <a:endParaRPr lang="en-NZ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C6E82F1E-9E9E-4D0E-28D8-06B8D17520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9E75B6B6-5714-C812-5CF7-1001D8BBE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299370-A3B6-8E14-CE95-297C8F5DA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ECAFE-5406-0040-AFEE-178E5D2F0295}" type="slidenum">
              <a:rPr lang="en-NZ" altLang="en-US"/>
              <a:pPr/>
              <a:t>47</a:t>
            </a:fld>
            <a:endParaRPr lang="en-NZ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AB71E817-BA74-5E70-4378-69FD274BA2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4A8103B7-820A-9B4C-AD50-893B6F1E2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A0DF95-5EFC-FD86-B34D-651DC466C1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B0C42-5033-D04E-9E9E-1A497FB31A48}" type="slidenum">
              <a:rPr lang="en-NZ" altLang="en-US"/>
              <a:pPr/>
              <a:t>48</a:t>
            </a:fld>
            <a:endParaRPr lang="en-NZ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CD4709E1-C1F5-40BB-07A4-FA7800E078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37E2F509-2714-B79B-042C-4904BC1B3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FF5BCF-7346-8774-D250-485CDE875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07D8B-C446-5F4C-8686-BA88119F7F95}" type="slidenum">
              <a:rPr lang="en-NZ" altLang="en-US"/>
              <a:pPr/>
              <a:t>49</a:t>
            </a:fld>
            <a:endParaRPr lang="en-NZ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FF85B29D-1D54-C1C4-8D64-431B8E1716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F0B5A1B2-0D26-DF26-AF9B-7E46B0A52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0D6E6D-65F9-5A22-AD26-DA42AC45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13272-FD2D-C940-91D8-2F660B888108}" type="slidenum">
              <a:rPr lang="en-NZ" altLang="en-US"/>
              <a:pPr/>
              <a:t>5</a:t>
            </a:fld>
            <a:endParaRPr lang="en-NZ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69D7DC76-8DDB-F42E-DE07-93209CCA0D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AAA1A01-5EB4-AE7C-A23F-D601549DF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AB3024-C56E-FF4F-2A44-EAA89CFEF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6FAE00-1617-2941-8D5D-6BA77A77C2F9}" type="slidenum">
              <a:rPr lang="en-NZ" altLang="en-US"/>
              <a:pPr/>
              <a:t>50</a:t>
            </a:fld>
            <a:endParaRPr lang="en-NZ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FCFFE7CB-BEDF-08B8-B7F3-17D304F80F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D654804-7A04-584C-5191-C466BB82F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36E410-3317-DEAC-03E1-D0A583E26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49CCD-842E-EF43-AE8D-0741BB4FA176}" type="slidenum">
              <a:rPr lang="en-NZ" altLang="en-US"/>
              <a:pPr/>
              <a:t>51</a:t>
            </a:fld>
            <a:endParaRPr lang="en-NZ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01EDF477-D0A6-673C-CC92-137A0DE207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3A97F12-3186-66A3-3D3B-633EAEF16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642BCE-0AA1-2C3C-F09A-FCF8E7D61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D09D9-817A-274E-9F7C-9898A4942289}" type="slidenum">
              <a:rPr lang="en-NZ" altLang="en-US"/>
              <a:pPr/>
              <a:t>52</a:t>
            </a:fld>
            <a:endParaRPr lang="en-NZ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8888EDFB-C6CF-4D81-B94D-E37B050875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6600AAC1-0500-4DB8-9E9D-D5F419A34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1C7D9D-E74B-DFC3-656E-2F245F8D1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4BB22-5235-764F-932E-2AEC5E835BA3}" type="slidenum">
              <a:rPr lang="en-NZ" altLang="en-US"/>
              <a:pPr/>
              <a:t>53</a:t>
            </a:fld>
            <a:endParaRPr lang="en-NZ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4A987AEF-F84D-5176-4BB8-77B44427EE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082CFE9-681A-749E-686D-218EED639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6E5437-8361-F017-8C74-3F3A008EA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A0805-702F-AA40-9D39-BBB335459F71}" type="slidenum">
              <a:rPr lang="en-NZ" altLang="en-US"/>
              <a:pPr/>
              <a:t>54</a:t>
            </a:fld>
            <a:endParaRPr lang="en-NZ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7D4EF0E1-B004-D295-0675-427717ABB0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522D5F20-7C94-6D57-F53B-392F412C6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EA2B138-4B9D-8237-72FA-02718B809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1717C-C6A7-2146-A3D8-F272295FE57A}" type="slidenum">
              <a:rPr lang="en-NZ" altLang="en-US"/>
              <a:pPr/>
              <a:t>55</a:t>
            </a:fld>
            <a:endParaRPr lang="en-NZ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849FAAFE-4A79-0546-A82D-BE983B35DC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675C1571-ECDE-97F2-74F1-3A7B187F4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275E05-02F8-DE31-B785-50B4E4086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8C29-44EB-7549-A589-E525C8FB4F0A}" type="slidenum">
              <a:rPr lang="en-NZ" altLang="en-US"/>
              <a:pPr/>
              <a:t>56</a:t>
            </a:fld>
            <a:endParaRPr lang="en-NZ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8C280A0D-8906-3ECC-C7BA-2C696DB507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188350C2-61D0-E86C-15B6-AC80F84E4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32E3A25-482C-C427-3A9D-7157E9C15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76F0-A39B-4A44-899A-29CA30978748}" type="slidenum">
              <a:rPr lang="en-NZ" altLang="en-US"/>
              <a:pPr/>
              <a:t>57</a:t>
            </a:fld>
            <a:endParaRPr lang="en-NZ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2D8AB4B6-132F-87E2-2B58-297A61C507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E0F697B2-E271-D617-5972-5F106D4D6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27B42FE-42C5-3D50-7C6A-7B08072C53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D843F-4AFA-C64E-9CEE-D51C8367410A}" type="slidenum">
              <a:rPr lang="en-NZ" altLang="en-US"/>
              <a:pPr/>
              <a:t>6</a:t>
            </a:fld>
            <a:endParaRPr lang="en-NZ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C7641A42-CC19-ED4C-9AE3-105D97E365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6B698B5-F1DB-FD5E-7730-AC5CC90F9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524D257-40C2-366C-80C2-1A6E08802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1AF8A-CBD4-4149-9CA6-BA06A2ABEB60}" type="slidenum">
              <a:rPr lang="en-NZ" altLang="en-US"/>
              <a:pPr/>
              <a:t>7</a:t>
            </a:fld>
            <a:endParaRPr lang="en-NZ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E8912E4B-8CE6-D3F6-B7E7-2ECD23D2F8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E887C02-984F-67DE-E11C-21F4E6D7D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B76029-F10F-4C2C-B95C-959B5FDA5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0F88-7C30-2D45-ABFC-C8E4A02F62BE}" type="slidenum">
              <a:rPr lang="en-NZ" altLang="en-US"/>
              <a:pPr/>
              <a:t>8</a:t>
            </a:fld>
            <a:endParaRPr lang="en-NZ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C4F4DE4-FD37-F897-8534-03F0F08CF7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A5DD35B-EF8E-7AEB-E82E-91BC12537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36ACC9-6232-D68B-7B14-F5E5385C2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62B79-C216-944E-9951-3DA76EA82D97}" type="slidenum">
              <a:rPr lang="en-NZ" altLang="en-US"/>
              <a:pPr/>
              <a:t>9</a:t>
            </a:fld>
            <a:endParaRPr lang="en-NZ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F2ECDE9A-CEC2-6707-EEEB-DD6F164A79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2213005-EFCB-4FA6-71BE-A16AC419D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6D7D-FD91-49B2-BB24-67568AB65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D92F7-CBB1-6E39-735B-C6A806214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FB8B-E1D4-32F2-C336-551B94A2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67938-2E72-57A3-9A14-7A5A1CDA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BCD-F832-B84F-C76B-AE057876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E9716-CEC7-A349-B7BE-A521A4E07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8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1448-8D73-9814-B4E9-9A22E588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7A4A3-4DB3-DDCD-8522-5B5B9C97D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3D1D4-44AA-4A9E-7857-65CB4526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088A-5AE7-CFBD-80BC-618EDD4B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9855-46A9-0A31-EE10-8B0E97C4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72978-54D1-854B-B944-D367197469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67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DD989-8FF2-0D5C-8DCA-4B55FB7C4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5F0A5-EDFD-D5B3-BCC8-6AF25CF0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1911-59E0-48F7-79DC-B89AEE57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D608-D5E6-F446-8E5F-7E4D7AB6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FB581-E79E-DCA6-ABF8-50D73E46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B08A4-BC9D-7F41-8E9E-F62312C474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18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6FAA-41E5-BEA6-AC9B-F13E002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BA441-245A-1AFD-3639-54A9599559D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C1E93-72AE-1E4B-E7E0-25AEBC09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6DDF0-A62D-0C81-1F95-0DFD5A9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58CB1-4ACD-28A9-ADFC-F8F01614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DCE46-5666-98FC-E0EE-CE1BE0EE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B98784-4342-3945-9299-0EAE7C27F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5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9334-1C6F-B3C5-F546-B7FF9035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5C99-B4DE-82DE-BF0E-630AECB1AC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0A70-45B2-3AF4-EAA1-C27709D83B2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54F03D-451E-5049-08EA-85DA28C5CE9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23FBA1-DDA3-3368-5F63-B61ABF41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CED5D1-00EF-4F56-D9BF-4650E4ED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8C9418-6496-4CE5-8537-40DA88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7C12355-653E-D74F-942D-6CD9A90AA3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82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1924-8458-2046-FFD0-D60A7C1C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A21E-7DA6-1ABE-091E-8C3AACF68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CD16-CAB2-1952-9777-BA670E0F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6E7AB-7334-9DF8-906F-B9D3CCB2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7CDB-7C28-5964-AD45-382B2D0C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090F2-8488-5112-69BE-13B263C4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1439A3-BE44-B944-886C-1977B2637A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877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549A-8DCB-D70B-0BC1-F6229879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8BF49D1-9845-8B82-B37B-10079FAB889E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9A68-15A9-5113-7E7B-1E476C37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FE82-3FDB-9A02-65ED-A856B459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4001-A8C8-E602-ACD3-177C18F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B390AE-17B7-E54A-8D9A-8CDC8B89B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9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09E237-4EB4-C633-CC17-99458E7A2E4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EA791-F7EC-56A8-8DF1-65E21F53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7518B-5026-112A-9DE9-B22A1021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86DC9-169E-7645-829E-6BA012BD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A62415-0770-BA49-8042-06870D1716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07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E171-3472-09A8-AD6F-FBEB997A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21C6-1340-1989-D862-0FADD785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D077-B1D9-58EB-EF0B-DFEC1A70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2730-FA2D-F298-3E00-4545128B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79CB-4109-71EB-FC00-3687B765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D3D0B-8FEA-6B44-B821-BE68898557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59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EDA5-2C6E-64E9-D85A-8525727D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EED9-E962-5BEB-BBCF-A89C5FAC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CE9E-CB72-876A-5BC4-48A9E281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5A7F-BD29-5CFC-5027-3FC7AD87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6F6-1322-1EE0-E5DF-04FF9C09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AE6AF-6BD7-2548-B8CA-FC062F15C3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1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4C99-7E44-55C2-9989-9C16D079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86C6-412B-35FD-CA36-39D22288C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08B14-F560-AF5B-DC4C-24636215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965C3-0DE3-D603-516A-4321C601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4FFE9-A1B3-5BF0-52DA-BF2E658F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BBDF9-F5A0-2C24-4266-E1E5A04A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BEAB5-30CD-F241-AD40-F811FE4F8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4A41-93A6-F4EB-DDCC-D6711995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0BD97-0EF4-1F23-0653-C0CB09DD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D9CB6-D4AC-0FBC-F778-FDB0CA7BB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B8308-5FF4-BFBC-1605-422B317E1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7CD8C-BBD3-0BD5-34F1-FF257D9E5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E791E-6D09-8C0D-2A84-2116EEFC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222DE-F668-4CE5-E625-7C0DA6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1E44D-49FB-D988-F24D-D90430A7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B6A2A-2BC8-3940-A154-1A9DBC718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25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EAFF-9DA9-D55D-DB28-838B41C5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3D42D-2A74-84FF-9FD8-4D15764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F9ABF-1CA3-BA4E-CC89-6B5FB5EB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136-9CF5-81B2-C77E-5093252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BD43-97FB-9744-AF90-952F9720D1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13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13832-31E9-0C86-F75D-A8784F9D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ECD84-269D-3BC9-6945-20BB5038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B303-E8BE-DF66-60F1-3291A417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6DF6A-B49E-CF46-9B75-19B814D5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3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81D7-4DDA-B998-1142-C2082287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D9F-C023-0772-E513-2EE1AAB9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3B155-7521-6967-B53B-82C02D629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C77B2-0ACA-C62A-FA7C-2172B744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8B20-C965-BEBC-34A9-959FA64C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20930-FC70-F5D5-CDF3-836EA394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77FB3-6B84-A144-94E2-979BD186C4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5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B311-C9E8-5C08-5538-F04A6187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5F4F8-214C-0287-9664-BA4B484E6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DCF3F-9627-DC44-47FE-15D8D29E0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4FF5-43AE-78ED-5F03-7B9ABAB4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A046-AE18-38D1-FEA1-532CB3EF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55AE6-8D44-264B-760A-ACCC2D80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35EE9-6439-2647-BA16-F5C4198815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85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B0D6512-588D-998E-50FE-19C5D45D1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08E4D1-3486-248C-3794-FA9D31A9D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473F144-843D-9F63-F4DF-422FB47948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0021C4-502E-72A1-F23A-41D1DD4131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F91D2C7-5287-A8F9-0A8F-2EF703CD1B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B9555E-4430-AE48-9C55-6263B053B6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ustan.com/k-means_critiqu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6CC87418-76B0-5C69-4C3D-8DDAA6534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Analysis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1B6D3EE-D20B-7910-0C82-63A375516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statistical techniques focus on just one or two variables</a:t>
            </a:r>
          </a:p>
          <a:p>
            <a:r>
              <a:rPr lang="en-US" altLang="en-US"/>
              <a:t>Multivariate analysis (MVA) techniques allow more than two variables to be </a:t>
            </a:r>
            <a:r>
              <a:rPr lang="en-NZ" altLang="en-US"/>
              <a:t>analysed</a:t>
            </a:r>
            <a:r>
              <a:rPr lang="en-US" altLang="en-US"/>
              <a:t> at once</a:t>
            </a:r>
          </a:p>
          <a:p>
            <a:pPr lvl="1"/>
            <a:r>
              <a:rPr lang="en-US" altLang="en-US"/>
              <a:t>Multiple regression is not typically included under this heading, but can be thought of as a multivariate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B8A721B-E08D-406C-D8DF-43F0131DC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Principal Components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20212DA-BB91-BB17-278B-EC35BDA0F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underlying dimensions or principal components of a distribution</a:t>
            </a:r>
          </a:p>
          <a:p>
            <a:r>
              <a:rPr lang="en-US" altLang="en-US"/>
              <a:t>Helps understand the joint or common variation among a set of variables</a:t>
            </a:r>
          </a:p>
          <a:p>
            <a:r>
              <a:rPr lang="en-US" altLang="en-US"/>
              <a:t>Probably the most commonly used method of deriving “factors” in factor analysis (before rotation)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2D22C58-F8F3-D485-9371-30172F58D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Principal Components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FC1AF39-788D-90E5-E445-47E2BF100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first principal component is identified as the vector (or equivalently the linear combination of variables) on which the most data variation can be projected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2</a:t>
            </a:r>
            <a:r>
              <a:rPr lang="en-US" altLang="en-US" sz="2800" baseline="30000"/>
              <a:t>nd</a:t>
            </a:r>
            <a:r>
              <a:rPr lang="en-US" altLang="en-US" sz="2800"/>
              <a:t> principal component is a vector perpendicular to the first, chosen so that it contains as much of the remaining variation as possible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And so on for the 3</a:t>
            </a:r>
            <a:r>
              <a:rPr lang="en-US" altLang="en-US" sz="2800" baseline="30000"/>
              <a:t>rd</a:t>
            </a:r>
            <a:r>
              <a:rPr lang="en-US" altLang="en-US" sz="2800"/>
              <a:t> principal component, the 4</a:t>
            </a:r>
            <a:r>
              <a:rPr lang="en-US" altLang="en-US" sz="2800" baseline="30000"/>
              <a:t>th</a:t>
            </a:r>
            <a:r>
              <a:rPr lang="en-US" altLang="en-US" sz="2800"/>
              <a:t>, the 5</a:t>
            </a:r>
            <a:r>
              <a:rPr lang="en-US" altLang="en-US" sz="2800" baseline="30000"/>
              <a:t>th</a:t>
            </a:r>
            <a:r>
              <a:rPr lang="en-US" altLang="en-US" sz="2800"/>
              <a:t> etc.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80E925A-3085-5ED0-B228-0D149EB2C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Principal Components - Examples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4E4F9DB-3563-CE45-032F-756BEFED7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Ellipse, ellipsoid, sphere</a:t>
            </a:r>
          </a:p>
          <a:p>
            <a:r>
              <a:rPr lang="en-US" altLang="en-US"/>
              <a:t>Rugby ball</a:t>
            </a:r>
          </a:p>
          <a:p>
            <a:r>
              <a:rPr lang="en-US" altLang="en-US"/>
              <a:t>Pen</a:t>
            </a:r>
          </a:p>
          <a:p>
            <a:r>
              <a:rPr lang="en-US" altLang="en-US"/>
              <a:t>Frying pan</a:t>
            </a:r>
          </a:p>
          <a:p>
            <a:r>
              <a:rPr lang="en-US" altLang="en-US"/>
              <a:t>Banana</a:t>
            </a:r>
          </a:p>
          <a:p>
            <a:r>
              <a:rPr lang="en-US" altLang="en-US"/>
              <a:t>CD</a:t>
            </a:r>
          </a:p>
          <a:p>
            <a:r>
              <a:rPr lang="en-US" altLang="en-US"/>
              <a:t>Book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BA0FA0A-E2CA-3741-EAC0-A2AA36696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Normal Distribution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86D5096-124C-4DBF-C822-F471AAFC6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Generalisation of the univariate normal</a:t>
            </a:r>
          </a:p>
          <a:p>
            <a:r>
              <a:rPr lang="en-US" altLang="en-US"/>
              <a:t>Determined by the mean (vector) and </a:t>
            </a:r>
            <a:r>
              <a:rPr lang="en-NZ" altLang="en-US"/>
              <a:t>covariance</a:t>
            </a:r>
            <a:r>
              <a:rPr lang="en-US" altLang="en-US"/>
              <a:t> matrix</a:t>
            </a:r>
          </a:p>
          <a:p>
            <a:endParaRPr lang="en-US" altLang="en-US"/>
          </a:p>
          <a:p>
            <a:r>
              <a:rPr lang="en-US" altLang="en-US"/>
              <a:t>E.g. Standard bivariate normal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FE2BA2D7-840C-2E58-C159-8DE445DFAA12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3048000" y="3581400"/>
          <a:ext cx="2743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27700" imgH="4978400" progId="Equation.3">
                  <p:embed/>
                </p:oleObj>
              </mc:Choice>
              <mc:Fallback>
                <p:oleObj name="Equation" r:id="rId3" imgW="18427700" imgH="497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27432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22F760A5-B5C9-2216-320D-7DF3FCB620DD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752600" y="4648200"/>
          <a:ext cx="60198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498500" imgH="10236200" progId="Equation.3">
                  <p:embed/>
                </p:oleObj>
              </mc:Choice>
              <mc:Fallback>
                <p:oleObj name="Equation" r:id="rId5" imgW="51498500" imgH="10236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60198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EB6062-F10C-F29E-A14D-38AB6F49E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Crime Rates by State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4806A69-8394-BA60-4FD7-7FA6D0A0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59163" y="-180816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7" name="Group 13">
            <a:extLst>
              <a:ext uri="{FF2B5EF4-FFF2-40B4-BE49-F238E27FC236}">
                <a16:creationId xmlns:a16="http://schemas.microsoft.com/office/drawing/2014/main" id="{94435660-D64A-4744-5E8D-ACF933B59475}"/>
              </a:ext>
            </a:extLst>
          </p:cNvPr>
          <p:cNvGraphicFramePr>
            <a:graphicFrameLocks noGrp="1"/>
          </p:cNvGraphicFramePr>
          <p:nvPr/>
        </p:nvGraphicFramePr>
        <p:xfrm>
          <a:off x="-3459163" y="-1808163"/>
          <a:ext cx="9144001" cy="336550"/>
        </p:xfrm>
        <a:graphic>
          <a:graphicData uri="http://schemas.openxmlformats.org/drawingml/2006/table">
            <a:tbl>
              <a:tblPr/>
              <a:tblGrid>
                <a:gridCol w="9144001">
                  <a:extLst>
                    <a:ext uri="{9D8B030D-6E8A-4147-A177-3AD203B41FA5}">
                      <a16:colId xmlns:a16="http://schemas.microsoft.com/office/drawing/2014/main" val="290288700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2288"/>
                          </a:solidFill>
                          <a:effectLst/>
                          <a:latin typeface="Arial" panose="020B0604020202020204" pitchFamily="34" charset="0"/>
                        </a:rPr>
                        <a:t>Crime Rates per 100,000 Population by State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55330"/>
                  </a:ext>
                </a:extLst>
              </a:tr>
            </a:tbl>
          </a:graphicData>
        </a:graphic>
      </p:graphicFrame>
      <p:sp>
        <p:nvSpPr>
          <p:cNvPr id="26638" name="Rectangle 14">
            <a:extLst>
              <a:ext uri="{FF2B5EF4-FFF2-40B4-BE49-F238E27FC236}">
                <a16:creationId xmlns:a16="http://schemas.microsoft.com/office/drawing/2014/main" id="{FE8CC326-30AB-2BD1-18D8-0EB03442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-1471613"/>
            <a:ext cx="1841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endParaRPr lang="en-US" altLang="en-US"/>
          </a:p>
        </p:txBody>
      </p:sp>
      <p:graphicFrame>
        <p:nvGraphicFramePr>
          <p:cNvPr id="29095" name="Group 2471">
            <a:extLst>
              <a:ext uri="{FF2B5EF4-FFF2-40B4-BE49-F238E27FC236}">
                <a16:creationId xmlns:a16="http://schemas.microsoft.com/office/drawing/2014/main" id="{8E2F5460-EE37-401F-AC3B-CBEB8277A138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4191000"/>
          <a:ext cx="2433638" cy="304800"/>
        </p:xfrm>
        <a:graphic>
          <a:graphicData uri="http://schemas.openxmlformats.org/drawingml/2006/table">
            <a:tbl>
              <a:tblPr/>
              <a:tblGrid>
                <a:gridCol w="2433638">
                  <a:extLst>
                    <a:ext uri="{9D8B030D-6E8A-4147-A177-3AD203B41FA5}">
                      <a16:colId xmlns:a16="http://schemas.microsoft.com/office/drawing/2014/main" val="4086467419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2288"/>
                          </a:solidFill>
                          <a:effectLst/>
                          <a:latin typeface="Arial" panose="020B0604020202020204" pitchFamily="34" charset="0"/>
                        </a:rPr>
                        <a:t>The PRINCOMP Procedure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883337"/>
                  </a:ext>
                </a:extLst>
              </a:tr>
            </a:tbl>
          </a:graphicData>
        </a:graphic>
      </p:graphicFrame>
      <p:sp>
        <p:nvSpPr>
          <p:cNvPr id="26648" name="Rectangle 24">
            <a:extLst>
              <a:ext uri="{FF2B5EF4-FFF2-40B4-BE49-F238E27FC236}">
                <a16:creationId xmlns:a16="http://schemas.microsoft.com/office/drawing/2014/main" id="{09D8DA19-880A-8A71-C520-946B1D2BE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-541338"/>
            <a:ext cx="184150" cy="62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endParaRPr lang="en-US" altLang="en-US"/>
          </a:p>
        </p:txBody>
      </p:sp>
      <p:sp>
        <p:nvSpPr>
          <p:cNvPr id="26675" name="Rectangle 51">
            <a:extLst>
              <a:ext uri="{FF2B5EF4-FFF2-40B4-BE49-F238E27FC236}">
                <a16:creationId xmlns:a16="http://schemas.microsoft.com/office/drawing/2014/main" id="{BDFC80F9-D1C9-E234-B554-DD1AFD77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693738"/>
            <a:ext cx="3365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r>
              <a:rPr lang="en-US" altLang="en-US"/>
              <a:t>  </a:t>
            </a:r>
          </a:p>
        </p:txBody>
      </p:sp>
      <p:sp>
        <p:nvSpPr>
          <p:cNvPr id="27008" name="Rectangle 384">
            <a:extLst>
              <a:ext uri="{FF2B5EF4-FFF2-40B4-BE49-F238E27FC236}">
                <a16:creationId xmlns:a16="http://schemas.microsoft.com/office/drawing/2014/main" id="{69B4C28C-1F92-53A8-60B4-E9AE2354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2538413"/>
            <a:ext cx="3365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r>
              <a:rPr lang="en-US" altLang="en-US"/>
              <a:t>  </a:t>
            </a:r>
          </a:p>
        </p:txBody>
      </p:sp>
      <p:sp>
        <p:nvSpPr>
          <p:cNvPr id="28577" name="Rectangle 1953">
            <a:extLst>
              <a:ext uri="{FF2B5EF4-FFF2-40B4-BE49-F238E27FC236}">
                <a16:creationId xmlns:a16="http://schemas.microsoft.com/office/drawing/2014/main" id="{60A9C744-D86E-E946-3715-0B80BBAD1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8040688"/>
            <a:ext cx="1841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endParaRPr lang="en-US" altLang="en-US"/>
          </a:p>
        </p:txBody>
      </p:sp>
      <p:sp>
        <p:nvSpPr>
          <p:cNvPr id="28583" name="Rectangle 1959">
            <a:extLst>
              <a:ext uri="{FF2B5EF4-FFF2-40B4-BE49-F238E27FC236}">
                <a16:creationId xmlns:a16="http://schemas.microsoft.com/office/drawing/2014/main" id="{94C7BCF0-7601-39E6-45B6-56EDA5459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92" name="Rectangle 2468">
            <a:extLst>
              <a:ext uri="{FF2B5EF4-FFF2-40B4-BE49-F238E27FC236}">
                <a16:creationId xmlns:a16="http://schemas.microsoft.com/office/drawing/2014/main" id="{F9EDAD31-81F2-E651-0BA7-D5478B88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5554663"/>
            <a:ext cx="1841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endParaRPr lang="en-US" altLang="en-US"/>
          </a:p>
        </p:txBody>
      </p:sp>
      <p:sp>
        <p:nvSpPr>
          <p:cNvPr id="29096" name="Rectangle 2472">
            <a:extLst>
              <a:ext uri="{FF2B5EF4-FFF2-40B4-BE49-F238E27FC236}">
                <a16:creationId xmlns:a16="http://schemas.microsoft.com/office/drawing/2014/main" id="{90D4F6FC-8902-8C51-3117-8881EC96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304" name="Group 2680">
            <a:extLst>
              <a:ext uri="{FF2B5EF4-FFF2-40B4-BE49-F238E27FC236}">
                <a16:creationId xmlns:a16="http://schemas.microsoft.com/office/drawing/2014/main" id="{EBD45868-4FAC-6501-1EF1-ACC4356697ED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4572000"/>
          <a:ext cx="1668463" cy="609600"/>
        </p:xfrm>
        <a:graphic>
          <a:graphicData uri="http://schemas.openxmlformats.org/drawingml/2006/table">
            <a:tbl>
              <a:tblPr/>
              <a:tblGrid>
                <a:gridCol w="1316038">
                  <a:extLst>
                    <a:ext uri="{9D8B030D-6E8A-4147-A177-3AD203B41FA5}">
                      <a16:colId xmlns:a16="http://schemas.microsoft.com/office/drawing/2014/main" val="374234524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20923863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26713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Variables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877056"/>
                  </a:ext>
                </a:extLst>
              </a:tr>
            </a:tbl>
          </a:graphicData>
        </a:graphic>
      </p:graphicFrame>
      <p:sp>
        <p:nvSpPr>
          <p:cNvPr id="29123" name="Rectangle 2499">
            <a:extLst>
              <a:ext uri="{FF2B5EF4-FFF2-40B4-BE49-F238E27FC236}">
                <a16:creationId xmlns:a16="http://schemas.microsoft.com/office/drawing/2014/main" id="{C66D72E9-2EFA-7AB8-089E-4E0BA0CB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2498725"/>
            <a:ext cx="3365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r>
              <a:rPr lang="en-US" altLang="en-US"/>
              <a:t>  </a:t>
            </a:r>
          </a:p>
        </p:txBody>
      </p:sp>
      <p:graphicFrame>
        <p:nvGraphicFramePr>
          <p:cNvPr id="29303" name="Group 2679">
            <a:extLst>
              <a:ext uri="{FF2B5EF4-FFF2-40B4-BE49-F238E27FC236}">
                <a16:creationId xmlns:a16="http://schemas.microsoft.com/office/drawing/2014/main" id="{74DE8249-8F1D-3F08-0A3E-214DF848032F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5334000"/>
          <a:ext cx="8164513" cy="1219200"/>
        </p:xfrm>
        <a:graphic>
          <a:graphicData uri="http://schemas.openxmlformats.org/drawingml/2006/table">
            <a:tbl>
              <a:tblPr/>
              <a:tblGrid>
                <a:gridCol w="636588">
                  <a:extLst>
                    <a:ext uri="{9D8B030D-6E8A-4147-A177-3AD203B41FA5}">
                      <a16:colId xmlns:a16="http://schemas.microsoft.com/office/drawing/2014/main" val="2668499383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979522217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3481146742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1005888144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335384451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1018580527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39111882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91934442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Simple Statistics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6381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Murder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Rape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Robbery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Assault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Burglary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Larceny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Auto_Theft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44235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7.444000000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25.73400000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124.0920000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211.3000000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1291.904000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2671.288000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377.5260000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4737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StD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3.866768941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10.75962995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88.3485672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100.2530492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432.455711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725.908707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193.3944175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336618"/>
                  </a:ext>
                </a:extLst>
              </a:tr>
            </a:tbl>
          </a:graphicData>
        </a:graphic>
      </p:graphicFrame>
      <p:sp>
        <p:nvSpPr>
          <p:cNvPr id="29302" name="Rectangle 2678">
            <a:extLst>
              <a:ext uri="{FF2B5EF4-FFF2-40B4-BE49-F238E27FC236}">
                <a16:creationId xmlns:a16="http://schemas.microsoft.com/office/drawing/2014/main" id="{87137E80-F67A-54F9-AC58-B0CCC574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343400"/>
            <a:ext cx="3365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r>
              <a:rPr lang="en-US" altLang="en-US"/>
              <a:t>  </a:t>
            </a:r>
          </a:p>
        </p:txBody>
      </p:sp>
      <p:sp>
        <p:nvSpPr>
          <p:cNvPr id="29305" name="Rectangle 2681">
            <a:extLst>
              <a:ext uri="{FF2B5EF4-FFF2-40B4-BE49-F238E27FC236}">
                <a16:creationId xmlns:a16="http://schemas.microsoft.com/office/drawing/2014/main" id="{50203C7D-F8EF-A71E-09CC-83C30A84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804" name="Group 3108">
            <a:extLst>
              <a:ext uri="{FF2B5EF4-FFF2-40B4-BE49-F238E27FC236}">
                <a16:creationId xmlns:a16="http://schemas.microsoft.com/office/drawing/2014/main" id="{012FE8BB-9F42-6590-8A66-94F1ECC0ABC1}"/>
              </a:ext>
            </a:extLst>
          </p:cNvPr>
          <p:cNvGraphicFramePr>
            <a:graphicFrameLocks noGrp="1"/>
          </p:cNvGraphicFramePr>
          <p:nvPr/>
        </p:nvGraphicFramePr>
        <p:xfrm>
          <a:off x="0" y="1568450"/>
          <a:ext cx="9144000" cy="336550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1129597296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2288"/>
                          </a:solidFill>
                          <a:effectLst/>
                          <a:latin typeface="Arial" panose="020B0604020202020204" pitchFamily="34" charset="0"/>
                        </a:rPr>
                        <a:t>Crime Rates per 100,000 Population by State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845393"/>
                  </a:ext>
                </a:extLst>
              </a:tr>
            </a:tbl>
          </a:graphicData>
        </a:graphic>
      </p:graphicFrame>
      <p:sp>
        <p:nvSpPr>
          <p:cNvPr id="29315" name="Rectangle 2691">
            <a:extLst>
              <a:ext uri="{FF2B5EF4-FFF2-40B4-BE49-F238E27FC236}">
                <a16:creationId xmlns:a16="http://schemas.microsoft.com/office/drawing/2014/main" id="{26D56582-845F-007E-B247-290E27C9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1905000"/>
            <a:ext cx="1841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endParaRPr lang="en-US" altLang="en-US"/>
          </a:p>
        </p:txBody>
      </p:sp>
      <p:graphicFrame>
        <p:nvGraphicFramePr>
          <p:cNvPr id="32807" name="Group 3111">
            <a:extLst>
              <a:ext uri="{FF2B5EF4-FFF2-40B4-BE49-F238E27FC236}">
                <a16:creationId xmlns:a16="http://schemas.microsoft.com/office/drawing/2014/main" id="{5572678E-635D-2576-680F-5E3918A417D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7378700" cy="2133600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997996313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3091940693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4290132986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8936691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930561346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35458993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9184404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0808320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3813534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Obs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Murder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Rape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Robbery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Assault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Burglary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Larceny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Auto_Theft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33938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Alabama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278.3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1135.5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1881.9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280.7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89836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Alaska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284.0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1331.7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3369.8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753.3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55862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Arizona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138.2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312.3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2346.1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4467.4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439.5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7861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Arkansas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203.4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972.6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1862.1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183.4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24339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California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287.0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358.0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2139.4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3499.8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663.5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6745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252380"/>
                  </a:ext>
                </a:extLst>
              </a:tr>
            </a:tbl>
          </a:graphicData>
        </a:graphic>
      </p:graphicFrame>
      <p:sp>
        <p:nvSpPr>
          <p:cNvPr id="32803" name="Rectangle 3107">
            <a:extLst>
              <a:ext uri="{FF2B5EF4-FFF2-40B4-BE49-F238E27FC236}">
                <a16:creationId xmlns:a16="http://schemas.microsoft.com/office/drawing/2014/main" id="{F0417741-831E-1696-9375-4FE8C869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4664075"/>
            <a:ext cx="1841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EDA1217E-AD62-8365-C2B3-31248855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430" name="Group 734">
            <a:extLst>
              <a:ext uri="{FF2B5EF4-FFF2-40B4-BE49-F238E27FC236}">
                <a16:creationId xmlns:a16="http://schemas.microsoft.com/office/drawing/2014/main" id="{ADD20470-47F8-FECB-6A4B-A90C8233A939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533400"/>
          <a:ext cx="7173913" cy="27432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34914934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192526976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862655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797398498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3758683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286556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7127645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014661715"/>
                    </a:ext>
                  </a:extLst>
                </a:gridCol>
              </a:tblGrid>
              <a:tr h="304800"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Correlation Matrix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2745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Murder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Rape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Robbery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Assault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Burglary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Larceny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Auto_Theft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27258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Murder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0.6012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0.4837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0.3858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0.0688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42971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Rape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0.6012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0.7403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0.6140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0.3489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3441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Robbery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0.4837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0.5571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0.6372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0.4467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0.5907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8396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Assault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0.7403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0.5571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0.6229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0.4044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0.2758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28825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Burglary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0.3858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0.6372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0.6229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0.7921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0.5580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38756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Larceny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0.6140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0.4467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0.4044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0.7921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0.4442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94929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Auto_Theft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0.0688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0.3489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0.5907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0.2758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0.5580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0.4442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886228"/>
                  </a:ext>
                </a:extLst>
              </a:tr>
            </a:tbl>
          </a:graphicData>
        </a:graphic>
      </p:graphicFrame>
      <p:sp>
        <p:nvSpPr>
          <p:cNvPr id="30149" name="Rectangle 453">
            <a:extLst>
              <a:ext uri="{FF2B5EF4-FFF2-40B4-BE49-F238E27FC236}">
                <a16:creationId xmlns:a16="http://schemas.microsoft.com/office/drawing/2014/main" id="{7ABD0BF7-0E07-AB68-5C9A-677074F7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487863"/>
            <a:ext cx="3365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r>
              <a:rPr lang="en-US" altLang="en-US"/>
              <a:t>  </a:t>
            </a:r>
          </a:p>
        </p:txBody>
      </p:sp>
      <p:sp>
        <p:nvSpPr>
          <p:cNvPr id="30150" name="Rectangle 454">
            <a:extLst>
              <a:ext uri="{FF2B5EF4-FFF2-40B4-BE49-F238E27FC236}">
                <a16:creationId xmlns:a16="http://schemas.microsoft.com/office/drawing/2014/main" id="{1ED1E36E-06DE-45B7-7AC4-1C13DD50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429" name="Group 733">
            <a:extLst>
              <a:ext uri="{FF2B5EF4-FFF2-40B4-BE49-F238E27FC236}">
                <a16:creationId xmlns:a16="http://schemas.microsoft.com/office/drawing/2014/main" id="{48309224-CBE9-2C3A-6907-6176D95A5297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3657600"/>
          <a:ext cx="4683125" cy="2743200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452297868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8020059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765948243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1961793638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104883745"/>
                    </a:ext>
                  </a:extLst>
                </a:gridCol>
              </a:tblGrid>
              <a:tr h="3048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Eigenvalues of the Correlation Matrix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0589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Eigenvalue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Difference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Proportion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Cumulative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14015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4.11495951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2.87623768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0.5879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0.5879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495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1.23872183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0.51290521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0.1770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0.7648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4248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0.72581663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0.40938458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0.1037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0.8685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50964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0.31643205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0.05845759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0.0452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0.9137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5026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0.25797446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0.03593499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0.0369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0.9506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35761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0.22203947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0.09798342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0.0317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0.9823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4644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0.12405606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0.0177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515"/>
                  </a:ext>
                </a:extLst>
              </a:tr>
            </a:tbl>
          </a:graphicData>
        </a:graphic>
      </p:graphicFrame>
      <p:sp>
        <p:nvSpPr>
          <p:cNvPr id="30428" name="Rectangle 732">
            <a:extLst>
              <a:ext uri="{FF2B5EF4-FFF2-40B4-BE49-F238E27FC236}">
                <a16:creationId xmlns:a16="http://schemas.microsoft.com/office/drawing/2014/main" id="{76D0DD70-A3AF-A02E-7B63-CB222F96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4487863"/>
            <a:ext cx="1841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100"/>
          </a:p>
          <a:p>
            <a:pPr algn="ctr" eaLnBrk="0" hangingPunct="0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>
            <a:extLst>
              <a:ext uri="{FF2B5EF4-FFF2-40B4-BE49-F238E27FC236}">
                <a16:creationId xmlns:a16="http://schemas.microsoft.com/office/drawing/2014/main" id="{ECDA447C-3BE4-FB79-0C4D-FABE63AD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9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180" name="Group 460">
            <a:extLst>
              <a:ext uri="{FF2B5EF4-FFF2-40B4-BE49-F238E27FC236}">
                <a16:creationId xmlns:a16="http://schemas.microsoft.com/office/drawing/2014/main" id="{E017222A-31D7-F7BB-2547-392F2DF0AA5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85800" y="762000"/>
          <a:ext cx="7772400" cy="2743200"/>
        </p:xfrm>
        <a:graphic>
          <a:graphicData uri="http://schemas.openxmlformats.org/drawingml/2006/table">
            <a:tbl>
              <a:tblPr/>
              <a:tblGrid>
                <a:gridCol w="1271588">
                  <a:extLst>
                    <a:ext uri="{9D8B030D-6E8A-4147-A177-3AD203B41FA5}">
                      <a16:colId xmlns:a16="http://schemas.microsoft.com/office/drawing/2014/main" val="1352998058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1341044294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1630259122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122993169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456929998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3670471398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3064919376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3900097232"/>
                    </a:ext>
                  </a:extLst>
                </a:gridCol>
              </a:tblGrid>
              <a:tr h="222250">
                <a:tc gridSpan="8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Eigenvectors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5193"/>
                  </a:ext>
                </a:extLst>
              </a:tr>
              <a:tr h="2190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Prin1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Prin2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Prin3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Prin4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Prin5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Prin6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Prin7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068153"/>
                  </a:ext>
                </a:extLst>
              </a:tr>
              <a:tr h="2206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Murder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0.300279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-.629174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0.178245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-.232114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0.538123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0.259117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0.267593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388198"/>
                  </a:ext>
                </a:extLst>
              </a:tr>
              <a:tr h="2190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Rape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0.431759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-.169435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-.244198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0.062216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0.188471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-.773271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-.296485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060116"/>
                  </a:ext>
                </a:extLst>
              </a:tr>
              <a:tr h="2206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Robbery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0.396875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0.042247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0.495861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-.557989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-.519977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-.114385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-.003903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592399"/>
                  </a:ext>
                </a:extLst>
              </a:tr>
              <a:tr h="2190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Assault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0.396652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-.343528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-.069510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0.629804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-.506651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0.172363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0.191745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96065"/>
                  </a:ext>
                </a:extLst>
              </a:tr>
              <a:tr h="2206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Burglary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0.440157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0.203341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-.209895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-.057555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0.101033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0.535987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-.648117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389709"/>
                  </a:ext>
                </a:extLst>
              </a:tr>
              <a:tr h="2190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Larceny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0.357360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0.402319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-.539231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-.234890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0.030099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0.039406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0.601690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004142"/>
                  </a:ext>
                </a:extLst>
              </a:tr>
              <a:tr h="2206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AA"/>
                          </a:solidFill>
                          <a:effectLst/>
                          <a:latin typeface="Arial" panose="020B0604020202020204" pitchFamily="34" charset="0"/>
                        </a:rPr>
                        <a:t>Auto_Theft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0.295177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0.502421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0.568384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0.419238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0.369753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-.057298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0.147046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905721"/>
                  </a:ext>
                </a:extLst>
              </a:tr>
            </a:tbl>
          </a:graphicData>
        </a:graphic>
      </p:graphicFrame>
      <p:sp>
        <p:nvSpPr>
          <p:cNvPr id="31173" name="Rectangle 453">
            <a:extLst>
              <a:ext uri="{FF2B5EF4-FFF2-40B4-BE49-F238E27FC236}">
                <a16:creationId xmlns:a16="http://schemas.microsoft.com/office/drawing/2014/main" id="{F952A507-2D14-4DD3-0562-E9DEB7821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4422775"/>
            <a:ext cx="1841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 sz="1200">
              <a:solidFill>
                <a:srgbClr val="002288"/>
              </a:solidFill>
              <a:latin typeface="Arial" panose="020B0604020202020204" pitchFamily="34" charset="0"/>
            </a:endParaRPr>
          </a:p>
          <a:p>
            <a:pPr algn="ctr" eaLnBrk="0" hangingPunct="0"/>
            <a:endParaRPr lang="en-US" altLang="en-US"/>
          </a:p>
        </p:txBody>
      </p:sp>
      <p:sp>
        <p:nvSpPr>
          <p:cNvPr id="31179" name="Rectangle 459">
            <a:extLst>
              <a:ext uri="{FF2B5EF4-FFF2-40B4-BE49-F238E27FC236}">
                <a16:creationId xmlns:a16="http://schemas.microsoft.com/office/drawing/2014/main" id="{05D58390-568E-84A1-25A4-9F8DAE69982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657600"/>
            <a:ext cx="77724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2-3 components explain 76%-87% of  the variance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First principal component has uniform variable weights, so is a general crime level indicator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Second principal component appears to contrast violent versus property crimes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Third component is harder to interpret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E9C8AD2-163D-043A-FBE4-E38D66736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Analysis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5CA5A94-205F-CE37-03B3-C9C651F2F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Techniques for identifying separate groups of similar cases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Similarity of cases is either specified directly in a distance matrix, or defined in terms of some distance function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Also used to summarise data by defining segments of similar cases in the data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use of cluster analysis is known as “dissection”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7659630-03EB-42ED-7ACF-83C065729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Techniques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AB9B4ED-00F4-666C-C99E-FB779B665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Two main types of cluster analysis methods</a:t>
            </a:r>
          </a:p>
          <a:p>
            <a:pPr lvl="1"/>
            <a:r>
              <a:rPr lang="en-US" altLang="en-US" sz="2400"/>
              <a:t>Hierarchical cluster analysis</a:t>
            </a:r>
          </a:p>
          <a:p>
            <a:pPr lvl="2"/>
            <a:r>
              <a:rPr lang="en-US" altLang="en-US" sz="2000"/>
              <a:t>Each cluster (starting with the whole dataset) is divided into two, then divided again, and so on</a:t>
            </a:r>
          </a:p>
          <a:p>
            <a:pPr lvl="1"/>
            <a:r>
              <a:rPr lang="en-US" altLang="en-US" sz="2400"/>
              <a:t>Iterative methods</a:t>
            </a:r>
          </a:p>
          <a:p>
            <a:pPr lvl="2"/>
            <a:r>
              <a:rPr lang="en-US" altLang="en-US" sz="2000"/>
              <a:t>k-means clustering (PROC FASTCLUS)</a:t>
            </a:r>
          </a:p>
          <a:p>
            <a:pPr lvl="2"/>
            <a:r>
              <a:rPr lang="en-US" altLang="en-US" sz="2000"/>
              <a:t>Analogous non-parametric density estimation method</a:t>
            </a:r>
          </a:p>
          <a:p>
            <a:pPr lvl="1"/>
            <a:r>
              <a:rPr lang="en-US" altLang="en-US" sz="2400"/>
              <a:t>Also other methods</a:t>
            </a:r>
          </a:p>
          <a:p>
            <a:pPr lvl="2"/>
            <a:r>
              <a:rPr lang="en-US" altLang="en-US" sz="2000"/>
              <a:t>Overlapping clusters</a:t>
            </a:r>
          </a:p>
          <a:p>
            <a:pPr lvl="2"/>
            <a:r>
              <a:rPr lang="en-US" altLang="en-US" sz="2000"/>
              <a:t>Fuzzy clusters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A61DD62-8469-2E0C-CBBC-D4C12E65A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DA2A0D4-449C-B8DB-1BEA-D008C2A74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Market segmentation is usually conducted using some form of cluster analysis to divide people into segments</a:t>
            </a:r>
          </a:p>
          <a:p>
            <a:pPr lvl="1"/>
            <a:r>
              <a:rPr lang="en-US" altLang="en-US"/>
              <a:t>Other methods such as latent class models or archetypal analysis are sometimes used instead</a:t>
            </a:r>
          </a:p>
          <a:p>
            <a:r>
              <a:rPr lang="en-US" altLang="en-US"/>
              <a:t>It is also possible to cluster other items such as products/SKUs, image attributes, brands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29C7413-D70E-6B5F-182C-5556C053A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 of Lectures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F52BCCC-A277-F24E-5BB4-A14587984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We will cover</a:t>
            </a:r>
          </a:p>
          <a:p>
            <a:pPr lvl="1"/>
            <a:r>
              <a:rPr lang="en-US" altLang="en-US" sz="2400"/>
              <a:t>Why MVA is useful and important</a:t>
            </a:r>
          </a:p>
          <a:p>
            <a:pPr lvl="2"/>
            <a:r>
              <a:rPr lang="en-US" altLang="en-US" sz="2000"/>
              <a:t>Simpson’s Paradox</a:t>
            </a:r>
          </a:p>
          <a:p>
            <a:pPr lvl="1"/>
            <a:r>
              <a:rPr lang="en-US" altLang="en-US" sz="2400"/>
              <a:t>Some commonly used techniques</a:t>
            </a:r>
          </a:p>
          <a:p>
            <a:pPr lvl="2"/>
            <a:r>
              <a:rPr lang="en-US" altLang="en-US" sz="2000"/>
              <a:t>Principal components</a:t>
            </a:r>
          </a:p>
          <a:p>
            <a:pPr lvl="2"/>
            <a:r>
              <a:rPr lang="en-US" altLang="en-US" sz="2000"/>
              <a:t>Cluster analysis</a:t>
            </a:r>
          </a:p>
          <a:p>
            <a:pPr lvl="2"/>
            <a:r>
              <a:rPr lang="en-US" altLang="en-US" sz="2000"/>
              <a:t>Correspondence analysis</a:t>
            </a:r>
          </a:p>
          <a:p>
            <a:pPr lvl="2"/>
            <a:r>
              <a:rPr lang="en-US" altLang="en-US" sz="2000"/>
              <a:t>Others if time permits</a:t>
            </a:r>
          </a:p>
          <a:p>
            <a:pPr lvl="1"/>
            <a:r>
              <a:rPr lang="en-US" altLang="en-US" sz="2400"/>
              <a:t>Market segmentation methods</a:t>
            </a:r>
          </a:p>
          <a:p>
            <a:pPr lvl="1"/>
            <a:r>
              <a:rPr lang="en-US" altLang="en-US" sz="2400"/>
              <a:t>An overview of MVA methods and their niches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80D3FD0-3C05-93A1-630E-6273DBF18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Tandem Segmentation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72CECD2-2B23-D89A-2672-B93F07929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general method is to conduct a factor analysis, followed by a cluster analysis</a:t>
            </a:r>
          </a:p>
          <a:p>
            <a:r>
              <a:rPr lang="en-US" altLang="en-US"/>
              <a:t>This approach has been criticised for losing information and not yielding as much discrimination as cluster analysis alone</a:t>
            </a:r>
          </a:p>
          <a:p>
            <a:r>
              <a:rPr lang="en-US" altLang="en-US"/>
              <a:t>However it can make it easier to design the distance function, and to interpret the results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9AB9FDB-FB2A-ED25-61B4-971EE7BAC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Tandem </a:t>
            </a:r>
            <a:r>
              <a:rPr lang="en-US" altLang="en-US" i="1"/>
              <a:t>k</a:t>
            </a:r>
            <a:r>
              <a:rPr lang="en-US" altLang="en-US"/>
              <a:t>-means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8077B4F-37BD-AE8A-602D-B30A6078F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proc factor data=datafile n=6 rotate=varimax round reorder flag=.54 scree out=scores;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   var reasons1-reasons15 usage1-usage10;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run;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proc fastclus data=scores maxc=4 seed=109162319 maxiter=50;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   var factor1-factor6;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run;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2400"/>
              <a:t>Have used the default unweighted Euclidean distance function, which is not sensible in every context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Also note that </a:t>
            </a:r>
            <a:r>
              <a:rPr lang="en-US" altLang="en-US" sz="2400" i="1"/>
              <a:t>k</a:t>
            </a:r>
            <a:r>
              <a:rPr lang="en-US" altLang="en-US" sz="2400"/>
              <a:t>-means results depend on the initial cluster centroids (determined here by the seed)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Typically </a:t>
            </a:r>
            <a:r>
              <a:rPr lang="en-US" altLang="en-US" sz="2400" i="1"/>
              <a:t>k</a:t>
            </a:r>
            <a:r>
              <a:rPr lang="en-US" altLang="en-US" sz="2400"/>
              <a:t>-means is very prone to local maxima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Run at least 20 times to ensure reasonable maximum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84181B8-96CC-6A36-5FAE-1C2F30FDD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Selected Outputs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F5387C4-D75F-016F-6A90-1358BB279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19th run of 5 segments</a:t>
            </a:r>
            <a:r>
              <a:rPr lang="en-US" altLang="en-US" sz="2800"/>
              <a:t> 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Cluster Summary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                            Maximum Distance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                 RMS Std        from Seed       Nearest     Distance Between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Cluster     Frequency    Deviation     to Observation     Cluster    Cluster Centroids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ƒƒƒƒƒƒƒƒƒƒƒƒƒƒƒƒƒƒƒƒƒƒƒƒƒƒƒƒƒƒƒƒƒƒƒƒƒƒƒƒƒƒƒƒƒƒƒƒƒƒƒƒƒƒƒƒƒƒƒƒƒƒƒƒƒƒƒƒƒƒƒƒƒƒƒƒƒƒƒƒƒƒƒƒƒƒ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1            433         0.9010      4.5524                4                 2.0325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2            471         0.8487      4.5902                4                 1.8959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3            505         0.9080      5.3159                4                 2.0486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4            870         0.6982      4.2724                2                 1.8959</a:t>
            </a:r>
          </a:p>
          <a:p>
            <a:pPr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5            433         0.9300      4.9425                4                 2.0308</a:t>
            </a:r>
          </a:p>
          <a:p>
            <a:endParaRPr lang="en-US" altLang="en-US" sz="1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261D8AD-ADBD-5DF9-1F25-B54A3C26F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Selected Outputs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6FA728D-48CB-A98A-1B59-1CAEFDBDE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19th run of 5 segments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FASTCLUS Procedure:  Replace=RANDOM  Radius=0  Maxclusters=5  Maxiter=100  Converge=0.02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                     Statistics for Variables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Variable       Total STD      Within STD       R-Squared       RSQ/(1-RSQ)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ƒƒƒƒƒƒƒƒƒƒƒƒƒƒƒƒƒƒƒƒƒƒƒƒƒƒƒƒƒƒƒƒƒƒƒƒƒƒƒƒƒƒƒƒƒƒƒƒƒƒƒƒƒƒƒƒƒƒƒƒƒƒƒƒƒƒƒƒƒƒƒƒƒƒ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FACTOR1         1.000000        0.788183        0.379684          0.612082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FACTOR2         1.000000        0.893187        0.203395          0.255327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FACTOR3         1.000000        0.809710        0.345337          0.527503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FACTOR4         1.000000        0.733956        0.462104          0.859095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FACTOR5         1.000000        0.948424        0.101820          0.113363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FACTOR6         1.000000        0.838418        0.298092          0.424689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OVER-ALL        1.000000        0.838231        0.298405          0.425324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                             Pseudo F Statistic =   287.84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        Approximate Expected Over-All R-Squared =  0.37027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                     Cubic Clustering Criterion =  -26.135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WARNING: The two above values are invalid for correlated variables.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0146C01-03F7-07B1-9B98-30301DE0A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Selected Outputs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820EE50-0B8B-F32B-45A8-D57870C86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19th run of 5 segments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Cluster Means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Cluster       FACTOR1       FACTOR2       FACTOR3       FACTOR4       FACTOR5       FACTOR6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ƒƒƒƒƒƒƒƒƒƒƒƒƒƒƒƒƒƒƒƒƒƒƒƒƒƒƒƒƒƒƒƒƒƒƒƒƒƒƒƒƒƒƒƒƒƒƒƒƒƒƒƒƒƒƒƒƒƒƒƒƒƒƒƒƒƒƒƒƒƒƒƒƒƒƒƒƒƒƒƒƒƒƒƒƒƒƒƒƒƒƒ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1         -0.17151       0.86945      -0.06349       0.08168       0.14407       1.17640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2         -0.96441      -0.62497      -0.02967       0.67086      -0.44314       0.05906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3         -0.41435       0.09450       0.15077      -1.34799      -0.23659      -0.35995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4          0.39794      -0.00661       0.56672       0.37168       0.39152      -0.40369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5          0.90424      -0.28657      -1.21874       0.01393      -0.17278      -0.00972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                    Cluster Standard Deviations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Cluster       FACTOR1       FACTOR2       FACTOR3       FACTOR4       FACTOR5       FACTOR6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ƒƒƒƒƒƒƒƒƒƒƒƒƒƒƒƒƒƒƒƒƒƒƒƒƒƒƒƒƒƒƒƒƒƒƒƒƒƒƒƒƒƒƒƒƒƒƒƒƒƒƒƒƒƒƒƒƒƒƒƒƒƒƒƒƒƒƒƒƒƒƒƒƒƒƒƒƒƒƒƒƒƒƒƒƒƒƒƒƒƒƒ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1          0.95604       0.79061       0.95515       0.81100       1.08437       0.76555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2          0.79216       0.97414       0.88440       0.71032       0.88449       0.82223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3          0.89084       0.98873       0.90514       0.74950       0.92269       0.97107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4          0.59849       0.74758       0.56576       0.58258       0.89372       0.74160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5          0.80602       1.03771       0.86331       0.91149       1.00476       0.93635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F5E7C76-F3F9-79C4-5764-074620B48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Analysis Options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4399826-92AE-C1C8-C947-C9B59B811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There are several choices of how to form clusters in hierarchical cluster analysis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Single linkage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Average linkage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Density linkage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Ward’s method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Many others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Ward’s method (like k-means) tends to form equal sized, roundish clusters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Average linkage generally forms roundish clusters with equal variance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Density linkage can identify clusters of different shapes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>
            <a:extLst>
              <a:ext uri="{FF2B5EF4-FFF2-40B4-BE49-F238E27FC236}">
                <a16:creationId xmlns:a16="http://schemas.microsoft.com/office/drawing/2014/main" id="{6FCD7688-F9E1-45B2-C009-B3725461A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FASTCLUS</a:t>
            </a:r>
          </a:p>
        </p:txBody>
      </p:sp>
      <p:pic>
        <p:nvPicPr>
          <p:cNvPr id="43015" name="Picture 7">
            <a:extLst>
              <a:ext uri="{FF2B5EF4-FFF2-40B4-BE49-F238E27FC236}">
                <a16:creationId xmlns:a16="http://schemas.microsoft.com/office/drawing/2014/main" id="{8F1F74D2-4CCA-69C8-436D-E9E48151655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B9A9BFF-586B-4AD4-4788-50A9F78E6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Density Linkage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7A430AE3-54C6-9FE4-D950-866FD8B81B40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6399328-0D56-5771-AFD5-1413D468E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Analysis Issues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2818F7C-8727-3EEA-5C4A-D67AC51B6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Distance definition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Weighted Euclidean distance often works well, if weights are chosen intelligently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Cluster shape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Shape of clusters found is determined by method, so choose method appropriately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Hierarchical methods usually take more computation time than </a:t>
            </a:r>
            <a:r>
              <a:rPr lang="en-US" altLang="en-US" sz="2000" i="1"/>
              <a:t>k</a:t>
            </a:r>
            <a:r>
              <a:rPr lang="en-US" altLang="en-US" sz="2000"/>
              <a:t>-means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However multiple runs are more important for </a:t>
            </a:r>
            <a:r>
              <a:rPr lang="en-US" altLang="en-US" sz="2000" i="1"/>
              <a:t>k</a:t>
            </a:r>
            <a:r>
              <a:rPr lang="en-US" altLang="en-US" sz="2000"/>
              <a:t>-means, since it can be badly affected by local minima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Adjusting for response styles can also be worthwhile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Some people give more positive responses overall than others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Clusters may simply reflect these response styles unless this is adjusted for, e.g. by standardising responses across attributes for each respondent 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798087D-62C4-E424-968E-5CDC3734D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MVA - FASTCLUS</a:t>
            </a:r>
            <a:endParaRPr lang="en-US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0F50288-C142-E54F-D945-665A4A372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800"/>
              <a:t>PROC FASTCLUS in SAS tries to minimise </a:t>
            </a:r>
            <a:r>
              <a:rPr lang="en-US" altLang="en-US" sz="2800"/>
              <a:t>the root mean square difference between the data points and their corresponding cluster means</a:t>
            </a:r>
          </a:p>
          <a:p>
            <a:pPr lvl="1">
              <a:lnSpc>
                <a:spcPct val="90000"/>
              </a:lnSpc>
            </a:pPr>
            <a:r>
              <a:rPr lang="en-NZ" altLang="en-US" sz="2400"/>
              <a:t>Iterates until convergence is reached on this criterion</a:t>
            </a:r>
          </a:p>
          <a:p>
            <a:pPr lvl="1">
              <a:lnSpc>
                <a:spcPct val="90000"/>
              </a:lnSpc>
            </a:pPr>
            <a:r>
              <a:rPr lang="en-NZ" altLang="en-US" sz="2400"/>
              <a:t>However it often reaches a local minimum</a:t>
            </a:r>
          </a:p>
          <a:p>
            <a:pPr lvl="1">
              <a:lnSpc>
                <a:spcPct val="90000"/>
              </a:lnSpc>
            </a:pPr>
            <a:r>
              <a:rPr lang="en-NZ" altLang="en-US" sz="2400"/>
              <a:t>Can be useful to run many times with different seeds and choose the best set of clusters based on this RMS criterion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See </a:t>
            </a:r>
            <a:r>
              <a:rPr lang="en-US" altLang="en-US" sz="2800">
                <a:hlinkClick r:id="rId3"/>
              </a:rPr>
              <a:t>http://www.clustan.com/k-means_critique.html</a:t>
            </a:r>
            <a:r>
              <a:rPr lang="en-US" altLang="en-US" sz="2800"/>
              <a:t> for more k-means issues</a:t>
            </a:r>
            <a:endParaRPr lang="en-NZ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5760E31-8539-AC22-F0D3-F8D4D71F3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Simpson’s Paradox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E10DE09-DFFD-AA3E-59DE-24D59E22F7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Example: 44% of male applicants are admitted by a university, but only 33% of female applicants</a:t>
            </a:r>
          </a:p>
          <a:p>
            <a:r>
              <a:rPr lang="en-US" altLang="en-US" sz="2400"/>
              <a:t>Does this mean there is unfair discrimination?</a:t>
            </a:r>
          </a:p>
          <a:p>
            <a:r>
              <a:rPr lang="en-US" altLang="en-US" sz="2400"/>
              <a:t>University investigates and breaks down figures for Engineering and English programmes</a:t>
            </a:r>
          </a:p>
        </p:txBody>
      </p:sp>
      <p:graphicFrame>
        <p:nvGraphicFramePr>
          <p:cNvPr id="7172" name="Group 4">
            <a:extLst>
              <a:ext uri="{FF2B5EF4-FFF2-40B4-BE49-F238E27FC236}">
                <a16:creationId xmlns:a16="http://schemas.microsoft.com/office/drawing/2014/main" id="{8BC33444-FF8D-88FC-F666-D8C8FB64708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981200"/>
          <a:ext cx="3810000" cy="4114801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121633267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3084843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232944927"/>
                    </a:ext>
                  </a:extLst>
                </a:gridCol>
              </a:tblGrid>
              <a:tr h="873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NZ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271624"/>
                  </a:ext>
                </a:extLst>
              </a:tr>
              <a:tr h="874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Accept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170174"/>
                  </a:ext>
                </a:extLst>
              </a:tr>
              <a:tr h="149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Refuse entry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317533"/>
                  </a:ext>
                </a:extLst>
              </a:tr>
              <a:tr h="873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8542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6506E63-BCFA-7A6B-DE0E-FC0F13920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4000"/>
              <a:t>Iteration History from FASTCLUS</a:t>
            </a:r>
            <a:endParaRPr lang="en-US" altLang="en-US" sz="40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5A81765-4C12-CAD9-593C-DEA86211C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Relative Change in Cluster Seeds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Iteration    Criterion           1           2           3           4          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ƒƒƒƒƒƒƒƒƒƒƒƒƒƒƒƒƒƒƒƒƒƒƒƒƒƒƒƒƒƒƒƒƒƒƒƒƒƒƒƒƒƒƒƒƒƒƒƒƒƒƒƒƒƒƒƒƒƒƒƒƒƒƒƒƒƒƒƒƒƒƒƒƒƒƒƒƒƒƒƒƒƒ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1        0.9645      1.0436      0.7366      0.6440      0.6343      0.5666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2        0.8596      0.3549      0.1727      0.1227      0.1246      0.0731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3        0.8499      0.2091      0.1047      0.1047      0.0656      0.0584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4        0.8454      0.1534      0.0701      0.0785      0.0276      0.0439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5        0.8430      0.1153      0.0640      0.0727      0.0331      0.0276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6        0.8414      0.0878      0.0613      0.0488      0.0253      0.0327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7        0.8402      0.0840      0.0547      0.0522      0.0249      0.0340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8        0.8392      0.0657      0.0396      0.0440      0.0188      0.0286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9        0.8386      0.0429      0.0267      0.0324      0.0149      0.0223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10        0.8383      0.0197      0.0139      0.0170      0.0119      0.0173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                Convergence criterion is satisfied.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             Criterion Based on Final Seeds = 0.83824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021FF36-E4BB-F448-38B6-F31BA85AA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4000"/>
              <a:t>Results from Different Initial Seeds</a:t>
            </a:r>
            <a:endParaRPr lang="en-US" altLang="en-US" sz="400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D663471-6426-0EA5-6D01-36FFABA32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19th run of 5 segments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Cluster Means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Cluster       FACTOR1       FACTOR2       FACTOR3       FACTOR4       FACTOR5       FACTOR6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ƒƒƒƒƒƒƒƒƒƒƒƒƒƒƒƒƒƒƒƒƒƒƒƒƒƒƒƒƒƒƒƒƒƒƒƒƒƒƒƒƒƒƒƒƒƒƒƒƒƒƒƒƒƒƒƒƒƒƒƒƒƒƒƒƒƒƒƒƒƒƒƒƒƒƒƒƒƒƒƒƒƒƒƒƒƒƒƒƒƒƒ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1         -0.17151       0.86945      -0.06349       0.08168       0.14407       1.17640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2         -0.96441      -0.62497      -0.02967       0.67086      -0.44314       0.05906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3         -0.41435       0.09450       0.15077      -1.34799      -0.23659      -0.35995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4          0.39794      -0.00661       0.56672       0.37168       0.39152      -0.40369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5          0.90424      -0.28657      -1.21874       0.01393      -0.17278      -0.00972</a:t>
            </a:r>
          </a:p>
          <a:p>
            <a:pPr>
              <a:lnSpc>
                <a:spcPct val="80000"/>
              </a:lnSpc>
            </a:pPr>
            <a:endParaRPr lang="en-NZ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20th run of 5 segments 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                      Cluster Means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Cluster       FACTOR1       FACTOR2       FACTOR3       FACTOR4       FACTOR5       FACTOR6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ƒƒƒƒƒƒƒƒƒƒƒƒƒƒƒƒƒƒƒƒƒƒƒƒƒƒƒƒƒƒƒƒƒƒƒƒƒƒƒƒƒƒƒƒƒƒƒƒƒƒƒƒƒƒƒƒƒƒƒƒƒƒƒƒƒƒƒƒƒƒƒƒƒƒƒƒƒƒƒƒƒƒƒƒƒƒƒƒƒƒƒ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1          0.08281      -0.76563       0.48252      -0.51242      -0.55281       0.64635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2          0.39409       0.00337       0.54491       0.38299       0.64039      -0.26904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3         -0.12413       0.30691      -0.36373      -0.85776      -0.31476      -0.94927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4          0.63249       0.42335      -1.27301       0.18563       0.15973       0.77637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5         -1.20912       0.21018      -0.07423       0.75704      -0.26377       0.13729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581C88C4-2997-C1E6-AEDE-D16D70D40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Howard-Harris Approach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84A94AEA-A4EB-0C7C-AFCB-D0F79094E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Provides automatic approach to choosing seeds for </a:t>
            </a:r>
            <a:r>
              <a:rPr lang="en-US" altLang="en-US" sz="2400" i="1"/>
              <a:t>k</a:t>
            </a:r>
            <a:r>
              <a:rPr lang="en-US" altLang="en-US" sz="2400"/>
              <a:t>-means clustering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Chooses initial seeds by fixed procedure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Takes variable with highest variance, splits the data at the mean, and calculates centroids of the resulting two groups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Applies </a:t>
            </a:r>
            <a:r>
              <a:rPr lang="en-US" altLang="en-US" sz="2000" i="1"/>
              <a:t>k</a:t>
            </a:r>
            <a:r>
              <a:rPr lang="en-US" altLang="en-US" sz="2000"/>
              <a:t>-means with these centroids as initial seeds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This yields a 2 cluster solution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Choose the cluster with the higher within-cluster variance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Choose the variable with the highest variance within that cluster, split the cluster as above, and repeat to give a 3 cluster solution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Repeat until have reached a set number of clusters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 believe this approach is used by the ESPRI software package (after variables are standardised by their range)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CD19010D-F5C5-900C-B7DA-7E46BCFE5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“Clustering” Method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EC40DAEB-2FF7-068B-73A8-A1B8A1C41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One alternative approach to identifying clusters is to fit a finite mixture model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Assume the overall distribution is a mixture of several normal distributions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Typically this model is fit using some variant of the EM algorithm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E.g. weka.clusterers.EM method in WEKA data mining package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See WEKA tutorial for an example using Fisher’s iris data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Advantages of this method include: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Probability model allows for statistical tests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Handles missing data within model fitting process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Can extend this approach to define clusters based on model parameters, e.g. regression coefficients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Also known as latent class modeling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F2243303-5BFD-16DA-806E-AF87FE5DA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Cluster Means</a:t>
            </a:r>
          </a:p>
        </p:txBody>
      </p:sp>
      <p:graphicFrame>
        <p:nvGraphicFramePr>
          <p:cNvPr id="164867" name="Group 3">
            <a:extLst>
              <a:ext uri="{FF2B5EF4-FFF2-40B4-BE49-F238E27FC236}">
                <a16:creationId xmlns:a16="http://schemas.microsoft.com/office/drawing/2014/main" id="{34DD1201-D926-846E-6732-4980008C22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990600"/>
          <a:ext cx="7772400" cy="5594350"/>
        </p:xfrm>
        <a:graphic>
          <a:graphicData uri="http://schemas.openxmlformats.org/drawingml/2006/table">
            <a:tbl>
              <a:tblPr/>
              <a:tblGrid>
                <a:gridCol w="1639888">
                  <a:extLst>
                    <a:ext uri="{9D8B030D-6E8A-4147-A177-3AD203B41FA5}">
                      <a16:colId xmlns:a16="http://schemas.microsoft.com/office/drawing/2014/main" val="2624261908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3017856084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3797613557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3537314994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1095764370"/>
                    </a:ext>
                  </a:extLst>
                </a:gridCol>
              </a:tblGrid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NZ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10852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842399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434777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686590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256401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661577"/>
                  </a:ext>
                </a:extLst>
              </a:tr>
              <a:tr h="2349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82233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07935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91306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78412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10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579411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11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654830"/>
                  </a:ext>
                </a:extLst>
              </a:tr>
              <a:tr h="2349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12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3466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13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697333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14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194692"/>
                  </a:ext>
                </a:extLst>
              </a:tr>
              <a:tr h="236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15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067352"/>
                  </a:ext>
                </a:extLst>
              </a:tr>
            </a:tbl>
          </a:graphicData>
        </a:graphic>
      </p:graphicFrame>
      <p:sp>
        <p:nvSpPr>
          <p:cNvPr id="164952" name="Oval 88">
            <a:extLst>
              <a:ext uri="{FF2B5EF4-FFF2-40B4-BE49-F238E27FC236}">
                <a16:creationId xmlns:a16="http://schemas.microsoft.com/office/drawing/2014/main" id="{F813AE55-CA08-FDE3-2899-C91713453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24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3" name="Oval 89">
            <a:extLst>
              <a:ext uri="{FF2B5EF4-FFF2-40B4-BE49-F238E27FC236}">
                <a16:creationId xmlns:a16="http://schemas.microsoft.com/office/drawing/2014/main" id="{6CA38601-D520-D318-A1CE-0C3EB532D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4" name="Oval 90">
            <a:extLst>
              <a:ext uri="{FF2B5EF4-FFF2-40B4-BE49-F238E27FC236}">
                <a16:creationId xmlns:a16="http://schemas.microsoft.com/office/drawing/2014/main" id="{72EF6B7D-1785-E9A1-892C-2140D7375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5" name="Oval 91">
            <a:extLst>
              <a:ext uri="{FF2B5EF4-FFF2-40B4-BE49-F238E27FC236}">
                <a16:creationId xmlns:a16="http://schemas.microsoft.com/office/drawing/2014/main" id="{7CDEBE76-0135-F889-7C4E-8F3082BC4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98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6" name="Oval 92">
            <a:extLst>
              <a:ext uri="{FF2B5EF4-FFF2-40B4-BE49-F238E27FC236}">
                <a16:creationId xmlns:a16="http://schemas.microsoft.com/office/drawing/2014/main" id="{9CD991F4-C2DE-531C-3608-4F9F0BC90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908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7" name="Oval 93">
            <a:extLst>
              <a:ext uri="{FF2B5EF4-FFF2-40B4-BE49-F238E27FC236}">
                <a16:creationId xmlns:a16="http://schemas.microsoft.com/office/drawing/2014/main" id="{CC665214-BAB1-F293-E2BC-561E3C9E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956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8" name="Oval 94">
            <a:extLst>
              <a:ext uri="{FF2B5EF4-FFF2-40B4-BE49-F238E27FC236}">
                <a16:creationId xmlns:a16="http://schemas.microsoft.com/office/drawing/2014/main" id="{3306DCD2-27A5-FE72-7865-286031F7C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9" name="Oval 95">
            <a:extLst>
              <a:ext uri="{FF2B5EF4-FFF2-40B4-BE49-F238E27FC236}">
                <a16:creationId xmlns:a16="http://schemas.microsoft.com/office/drawing/2014/main" id="{14682FE9-D825-E951-D006-02427DBC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0" name="Oval 96">
            <a:extLst>
              <a:ext uri="{FF2B5EF4-FFF2-40B4-BE49-F238E27FC236}">
                <a16:creationId xmlns:a16="http://schemas.microsoft.com/office/drawing/2014/main" id="{D4B7A4A3-EC54-ACD5-7570-30C57F56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86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1" name="Oval 97">
            <a:extLst>
              <a:ext uri="{FF2B5EF4-FFF2-40B4-BE49-F238E27FC236}">
                <a16:creationId xmlns:a16="http://schemas.microsoft.com/office/drawing/2014/main" id="{D367FB60-0C78-1837-994F-DDC67E4E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2" name="Oval 98">
            <a:extLst>
              <a:ext uri="{FF2B5EF4-FFF2-40B4-BE49-F238E27FC236}">
                <a16:creationId xmlns:a16="http://schemas.microsoft.com/office/drawing/2014/main" id="{0B1B64D5-C10E-D9B3-E915-D60AF001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3" name="Oval 99">
            <a:extLst>
              <a:ext uri="{FF2B5EF4-FFF2-40B4-BE49-F238E27FC236}">
                <a16:creationId xmlns:a16="http://schemas.microsoft.com/office/drawing/2014/main" id="{1C5E9382-D02C-9C57-BCA1-16B9FA32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768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4" name="Oval 100">
            <a:extLst>
              <a:ext uri="{FF2B5EF4-FFF2-40B4-BE49-F238E27FC236}">
                <a16:creationId xmlns:a16="http://schemas.microsoft.com/office/drawing/2014/main" id="{70DEE3FF-FCCD-F50F-B08B-B2074C0BE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2578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5" name="Oval 101">
            <a:extLst>
              <a:ext uri="{FF2B5EF4-FFF2-40B4-BE49-F238E27FC236}">
                <a16:creationId xmlns:a16="http://schemas.microsoft.com/office/drawing/2014/main" id="{FCC5DFCE-6FE7-5791-3FA1-88FF0E70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626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6" name="Oval 102">
            <a:extLst>
              <a:ext uri="{FF2B5EF4-FFF2-40B4-BE49-F238E27FC236}">
                <a16:creationId xmlns:a16="http://schemas.microsoft.com/office/drawing/2014/main" id="{794F383D-03DE-53BF-3CEF-82469A7D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8674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7" name="Oval 103">
            <a:extLst>
              <a:ext uri="{FF2B5EF4-FFF2-40B4-BE49-F238E27FC236}">
                <a16:creationId xmlns:a16="http://schemas.microsoft.com/office/drawing/2014/main" id="{989026C5-1E50-4DC8-92E9-1DDEECD2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172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8" name="Rectangle 104">
            <a:extLst>
              <a:ext uri="{FF2B5EF4-FFF2-40B4-BE49-F238E27FC236}">
                <a16:creationId xmlns:a16="http://schemas.microsoft.com/office/drawing/2014/main" id="{CDA88CE2-6ECC-D52B-7726-BE36E317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9" name="Rectangle 105">
            <a:extLst>
              <a:ext uri="{FF2B5EF4-FFF2-40B4-BE49-F238E27FC236}">
                <a16:creationId xmlns:a16="http://schemas.microsoft.com/office/drawing/2014/main" id="{06C1DFB8-90B5-C33B-3A9B-69C23390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86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0" name="Rectangle 106">
            <a:extLst>
              <a:ext uri="{FF2B5EF4-FFF2-40B4-BE49-F238E27FC236}">
                <a16:creationId xmlns:a16="http://schemas.microsoft.com/office/drawing/2014/main" id="{E19B55E5-18A2-64C9-AC50-7A102ED0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90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1" name="Rectangle 107">
            <a:extLst>
              <a:ext uri="{FF2B5EF4-FFF2-40B4-BE49-F238E27FC236}">
                <a16:creationId xmlns:a16="http://schemas.microsoft.com/office/drawing/2014/main" id="{AF5AED64-1FB4-132F-696A-7663BCD0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95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2" name="Rectangle 108">
            <a:extLst>
              <a:ext uri="{FF2B5EF4-FFF2-40B4-BE49-F238E27FC236}">
                <a16:creationId xmlns:a16="http://schemas.microsoft.com/office/drawing/2014/main" id="{940BD398-CD98-4CAC-52F4-3B7E38203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76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3" name="Rectangle 109">
            <a:extLst>
              <a:ext uri="{FF2B5EF4-FFF2-40B4-BE49-F238E27FC236}">
                <a16:creationId xmlns:a16="http://schemas.microsoft.com/office/drawing/2014/main" id="{C10275F5-B110-531F-899E-5A151C23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4" name="Rectangle 110">
            <a:extLst>
              <a:ext uri="{FF2B5EF4-FFF2-40B4-BE49-F238E27FC236}">
                <a16:creationId xmlns:a16="http://schemas.microsoft.com/office/drawing/2014/main" id="{B51CE776-29E0-837D-646F-A7CE23EF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86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5" name="Rectangle 111">
            <a:extLst>
              <a:ext uri="{FF2B5EF4-FFF2-40B4-BE49-F238E27FC236}">
                <a16:creationId xmlns:a16="http://schemas.microsoft.com/office/drawing/2014/main" id="{F5EAD0E5-5BDC-D055-F091-1CCB9B4A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91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6" name="Rectangle 112">
            <a:extLst>
              <a:ext uri="{FF2B5EF4-FFF2-40B4-BE49-F238E27FC236}">
                <a16:creationId xmlns:a16="http://schemas.microsoft.com/office/drawing/2014/main" id="{46FBEA81-5417-D964-FFF7-0479A241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7" name="Rectangle 113">
            <a:extLst>
              <a:ext uri="{FF2B5EF4-FFF2-40B4-BE49-F238E27FC236}">
                <a16:creationId xmlns:a16="http://schemas.microsoft.com/office/drawing/2014/main" id="{9F23D5B8-F44D-CF76-F5D4-33717985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53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8" name="Rectangle 114">
            <a:extLst>
              <a:ext uri="{FF2B5EF4-FFF2-40B4-BE49-F238E27FC236}">
                <a16:creationId xmlns:a16="http://schemas.microsoft.com/office/drawing/2014/main" id="{F237EB4E-F819-92EA-20F5-3FBD535A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7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9" name="Rectangle 115">
            <a:extLst>
              <a:ext uri="{FF2B5EF4-FFF2-40B4-BE49-F238E27FC236}">
                <a16:creationId xmlns:a16="http://schemas.microsoft.com/office/drawing/2014/main" id="{4338DEA6-04BE-5683-8A37-31BE8BCC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62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0" name="Rectangle 116">
            <a:extLst>
              <a:ext uri="{FF2B5EF4-FFF2-40B4-BE49-F238E27FC236}">
                <a16:creationId xmlns:a16="http://schemas.microsoft.com/office/drawing/2014/main" id="{670EBC17-9ADD-7DA6-97D7-E02953CB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867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1" name="Rectangle 117">
            <a:extLst>
              <a:ext uri="{FF2B5EF4-FFF2-40B4-BE49-F238E27FC236}">
                <a16:creationId xmlns:a16="http://schemas.microsoft.com/office/drawing/2014/main" id="{FAD14F7A-DD89-F23C-918A-7C462C26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248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2" name="Oval 118">
            <a:extLst>
              <a:ext uri="{FF2B5EF4-FFF2-40B4-BE49-F238E27FC236}">
                <a16:creationId xmlns:a16="http://schemas.microsoft.com/office/drawing/2014/main" id="{ED0E6E35-75C2-1204-0178-5CFB8DEB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44525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3" name="Text Box 119">
            <a:extLst>
              <a:ext uri="{FF2B5EF4-FFF2-40B4-BE49-F238E27FC236}">
                <a16:creationId xmlns:a16="http://schemas.microsoft.com/office/drawing/2014/main" id="{D3308BB9-87CF-16D6-4647-0A9BB8C83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33400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/>
              <a:t>=max.</a:t>
            </a:r>
          </a:p>
        </p:txBody>
      </p:sp>
      <p:sp>
        <p:nvSpPr>
          <p:cNvPr id="164984" name="Rectangle 120">
            <a:extLst>
              <a:ext uri="{FF2B5EF4-FFF2-40B4-BE49-F238E27FC236}">
                <a16:creationId xmlns:a16="http://schemas.microsoft.com/office/drawing/2014/main" id="{3006C63C-B3EB-85AB-9E5C-94EF7F189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85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5" name="Text Box 121">
            <a:extLst>
              <a:ext uri="{FF2B5EF4-FFF2-40B4-BE49-F238E27FC236}">
                <a16:creationId xmlns:a16="http://schemas.microsoft.com/office/drawing/2014/main" id="{C718FE8C-A1CC-DF84-B589-638858579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096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/>
              <a:t>=min.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Group 2">
            <a:extLst>
              <a:ext uri="{FF2B5EF4-FFF2-40B4-BE49-F238E27FC236}">
                <a16:creationId xmlns:a16="http://schemas.microsoft.com/office/drawing/2014/main" id="{F3820257-8ED8-2413-6BE8-FCC187FBFA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70363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182031277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449148151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161313855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416650096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501310944"/>
                    </a:ext>
                  </a:extLst>
                </a:gridCol>
              </a:tblGrid>
              <a:tr h="7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NZ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305141"/>
                  </a:ext>
                </a:extLst>
              </a:tr>
              <a:tr h="328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44703"/>
                  </a:ext>
                </a:extLst>
              </a:tr>
              <a:tr h="330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105084"/>
                  </a:ext>
                </a:extLst>
              </a:tr>
              <a:tr h="3619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704063"/>
                  </a:ext>
                </a:extLst>
              </a:tr>
              <a:tr h="307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5663"/>
                  </a:ext>
                </a:extLst>
              </a:tr>
              <a:tr h="277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95913"/>
                  </a:ext>
                </a:extLst>
              </a:tr>
              <a:tr h="330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76143"/>
                  </a:ext>
                </a:extLst>
              </a:tr>
              <a:tr h="328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043617"/>
                  </a:ext>
                </a:extLst>
              </a:tr>
              <a:tr h="327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483779"/>
                  </a:ext>
                </a:extLst>
              </a:tr>
              <a:tr h="330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748691"/>
                  </a:ext>
                </a:extLst>
              </a:tr>
              <a:tr h="328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10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499931"/>
                  </a:ext>
                </a:extLst>
              </a:tr>
            </a:tbl>
          </a:graphicData>
        </a:graphic>
      </p:graphicFrame>
      <p:sp>
        <p:nvSpPr>
          <p:cNvPr id="166974" name="Rectangle 62">
            <a:extLst>
              <a:ext uri="{FF2B5EF4-FFF2-40B4-BE49-F238E27FC236}">
                <a16:creationId xmlns:a16="http://schemas.microsoft.com/office/drawing/2014/main" id="{00594D71-ACCB-7B3D-405D-40BBEC8F4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Means</a:t>
            </a:r>
          </a:p>
        </p:txBody>
      </p:sp>
      <p:sp>
        <p:nvSpPr>
          <p:cNvPr id="166975" name="Oval 63">
            <a:extLst>
              <a:ext uri="{FF2B5EF4-FFF2-40B4-BE49-F238E27FC236}">
                <a16:creationId xmlns:a16="http://schemas.microsoft.com/office/drawing/2014/main" id="{96314E4A-A43F-005A-6976-4A21315E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743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76" name="Oval 64">
            <a:extLst>
              <a:ext uri="{FF2B5EF4-FFF2-40B4-BE49-F238E27FC236}">
                <a16:creationId xmlns:a16="http://schemas.microsoft.com/office/drawing/2014/main" id="{CF80598E-7F65-FE50-242B-EB88A075C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124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77" name="Oval 65">
            <a:extLst>
              <a:ext uri="{FF2B5EF4-FFF2-40B4-BE49-F238E27FC236}">
                <a16:creationId xmlns:a16="http://schemas.microsoft.com/office/drawing/2014/main" id="{93129DB7-68E9-DB43-249A-2C4CAFFB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505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78" name="Oval 66">
            <a:extLst>
              <a:ext uri="{FF2B5EF4-FFF2-40B4-BE49-F238E27FC236}">
                <a16:creationId xmlns:a16="http://schemas.microsoft.com/office/drawing/2014/main" id="{845BA16F-E690-AA8F-FDC7-095F826D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79" name="Oval 67">
            <a:extLst>
              <a:ext uri="{FF2B5EF4-FFF2-40B4-BE49-F238E27FC236}">
                <a16:creationId xmlns:a16="http://schemas.microsoft.com/office/drawing/2014/main" id="{CA6C0F2C-472F-0682-3624-A5CA0BBE2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80" name="Oval 68">
            <a:extLst>
              <a:ext uri="{FF2B5EF4-FFF2-40B4-BE49-F238E27FC236}">
                <a16:creationId xmlns:a16="http://schemas.microsoft.com/office/drawing/2014/main" id="{BE6A6CE7-82B5-6BEA-A310-C47A8978B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958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81" name="Oval 69">
            <a:extLst>
              <a:ext uri="{FF2B5EF4-FFF2-40B4-BE49-F238E27FC236}">
                <a16:creationId xmlns:a16="http://schemas.microsoft.com/office/drawing/2014/main" id="{C129CC88-A27E-0312-C8D4-269616EE2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82" name="Oval 70">
            <a:extLst>
              <a:ext uri="{FF2B5EF4-FFF2-40B4-BE49-F238E27FC236}">
                <a16:creationId xmlns:a16="http://schemas.microsoft.com/office/drawing/2014/main" id="{85D51572-0AAB-0753-F5DB-3777C964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83" name="Oval 71">
            <a:extLst>
              <a:ext uri="{FF2B5EF4-FFF2-40B4-BE49-F238E27FC236}">
                <a16:creationId xmlns:a16="http://schemas.microsoft.com/office/drawing/2014/main" id="{4468DE76-0E15-2C2C-77B4-D3F2A88B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91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84" name="Oval 72">
            <a:extLst>
              <a:ext uri="{FF2B5EF4-FFF2-40B4-BE49-F238E27FC236}">
                <a16:creationId xmlns:a16="http://schemas.microsoft.com/office/drawing/2014/main" id="{2683C737-C67A-1869-4998-556F26D46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864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85" name="Oval 73">
            <a:extLst>
              <a:ext uri="{FF2B5EF4-FFF2-40B4-BE49-F238E27FC236}">
                <a16:creationId xmlns:a16="http://schemas.microsoft.com/office/drawing/2014/main" id="{EC3E86D1-7A52-8E33-1801-FC754FA16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00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86" name="Text Box 74">
            <a:extLst>
              <a:ext uri="{FF2B5EF4-FFF2-40B4-BE49-F238E27FC236}">
                <a16:creationId xmlns:a16="http://schemas.microsoft.com/office/drawing/2014/main" id="{5B6E22BB-9D38-B560-2C1A-64BDA7CD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489075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/>
              <a:t>=max.</a:t>
            </a:r>
          </a:p>
        </p:txBody>
      </p:sp>
      <p:sp>
        <p:nvSpPr>
          <p:cNvPr id="166987" name="Rectangle 75">
            <a:extLst>
              <a:ext uri="{FF2B5EF4-FFF2-40B4-BE49-F238E27FC236}">
                <a16:creationId xmlns:a16="http://schemas.microsoft.com/office/drawing/2014/main" id="{265C2A57-1591-8A98-BE72-D3B4145F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00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88" name="Text Box 76">
            <a:extLst>
              <a:ext uri="{FF2B5EF4-FFF2-40B4-BE49-F238E27FC236}">
                <a16:creationId xmlns:a16="http://schemas.microsoft.com/office/drawing/2014/main" id="{C7B0020C-DFC4-AF6D-D9A2-63C7E3F1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/>
              <a:t>=min.</a:t>
            </a:r>
          </a:p>
        </p:txBody>
      </p:sp>
      <p:sp>
        <p:nvSpPr>
          <p:cNvPr id="166989" name="Rectangle 77">
            <a:extLst>
              <a:ext uri="{FF2B5EF4-FFF2-40B4-BE49-F238E27FC236}">
                <a16:creationId xmlns:a16="http://schemas.microsoft.com/office/drawing/2014/main" id="{30564FF2-EBB3-966A-C810-CFA2C0530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19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90" name="Rectangle 78">
            <a:extLst>
              <a:ext uri="{FF2B5EF4-FFF2-40B4-BE49-F238E27FC236}">
                <a16:creationId xmlns:a16="http://schemas.microsoft.com/office/drawing/2014/main" id="{188DC156-339F-0B90-0849-494604871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91" name="Rectangle 79">
            <a:extLst>
              <a:ext uri="{FF2B5EF4-FFF2-40B4-BE49-F238E27FC236}">
                <a16:creationId xmlns:a16="http://schemas.microsoft.com/office/drawing/2014/main" id="{49B2AD1A-9216-C6BF-6F14-D9AAAF50E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92" name="Rectangle 80">
            <a:extLst>
              <a:ext uri="{FF2B5EF4-FFF2-40B4-BE49-F238E27FC236}">
                <a16:creationId xmlns:a16="http://schemas.microsoft.com/office/drawing/2014/main" id="{CF3DA190-609B-691B-DF83-6DE2B799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93" name="Rectangle 81">
            <a:extLst>
              <a:ext uri="{FF2B5EF4-FFF2-40B4-BE49-F238E27FC236}">
                <a16:creationId xmlns:a16="http://schemas.microsoft.com/office/drawing/2014/main" id="{591111D2-7418-FBA5-560E-C44F9204E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14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94" name="Rectangle 82">
            <a:extLst>
              <a:ext uri="{FF2B5EF4-FFF2-40B4-BE49-F238E27FC236}">
                <a16:creationId xmlns:a16="http://schemas.microsoft.com/office/drawing/2014/main" id="{8660FF52-8BE5-B808-39F9-F7C8A6AAB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95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95" name="Rectangle 83">
            <a:extLst>
              <a:ext uri="{FF2B5EF4-FFF2-40B4-BE49-F238E27FC236}">
                <a16:creationId xmlns:a16="http://schemas.microsoft.com/office/drawing/2014/main" id="{60E9A008-9DED-8AC8-EC45-26CE26BF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76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96" name="Rectangle 84">
            <a:extLst>
              <a:ext uri="{FF2B5EF4-FFF2-40B4-BE49-F238E27FC236}">
                <a16:creationId xmlns:a16="http://schemas.microsoft.com/office/drawing/2014/main" id="{8147463C-F628-DDAD-5683-4C3055095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81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97" name="Rectangle 85">
            <a:extLst>
              <a:ext uri="{FF2B5EF4-FFF2-40B4-BE49-F238E27FC236}">
                <a16:creationId xmlns:a16="http://schemas.microsoft.com/office/drawing/2014/main" id="{9514D7F4-050F-744F-C0CA-684CBA20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867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D0657331-35DF-C485-4C19-F10B2E3B5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Means</a:t>
            </a:r>
          </a:p>
        </p:txBody>
      </p:sp>
      <p:graphicFrame>
        <p:nvGraphicFramePr>
          <p:cNvPr id="168963" name="Group 3">
            <a:extLst>
              <a:ext uri="{FF2B5EF4-FFF2-40B4-BE49-F238E27FC236}">
                <a16:creationId xmlns:a16="http://schemas.microsoft.com/office/drawing/2014/main" id="{0152BC53-1603-599E-F1C9-43A1BD6FB5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70363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98627295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4652366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637826998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4821147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441865189"/>
                    </a:ext>
                  </a:extLst>
                </a:gridCol>
              </a:tblGrid>
              <a:tr h="7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NZ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32246"/>
                  </a:ext>
                </a:extLst>
              </a:tr>
              <a:tr h="328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495072"/>
                  </a:ext>
                </a:extLst>
              </a:tr>
              <a:tr h="330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229433"/>
                  </a:ext>
                </a:extLst>
              </a:tr>
              <a:tr h="3619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347638"/>
                  </a:ext>
                </a:extLst>
              </a:tr>
              <a:tr h="327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285141"/>
                  </a:ext>
                </a:extLst>
              </a:tr>
              <a:tr h="328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36561"/>
                  </a:ext>
                </a:extLst>
              </a:tr>
              <a:tr h="330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56075"/>
                  </a:ext>
                </a:extLst>
              </a:tr>
              <a:tr h="328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7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653248"/>
                  </a:ext>
                </a:extLst>
              </a:tr>
              <a:tr h="327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958508"/>
                  </a:ext>
                </a:extLst>
              </a:tr>
              <a:tr h="330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3.19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9061"/>
                  </a:ext>
                </a:extLst>
              </a:tr>
              <a:tr h="328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10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408995"/>
                  </a:ext>
                </a:extLst>
              </a:tr>
            </a:tbl>
          </a:graphicData>
        </a:graphic>
      </p:graphicFrame>
      <p:sp>
        <p:nvSpPr>
          <p:cNvPr id="169023" name="Oval 63">
            <a:extLst>
              <a:ext uri="{FF2B5EF4-FFF2-40B4-BE49-F238E27FC236}">
                <a16:creationId xmlns:a16="http://schemas.microsoft.com/office/drawing/2014/main" id="{A3AF2B0B-5FFE-BB56-0AB4-2AF6C204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8194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24" name="Oval 64">
            <a:extLst>
              <a:ext uri="{FF2B5EF4-FFF2-40B4-BE49-F238E27FC236}">
                <a16:creationId xmlns:a16="http://schemas.microsoft.com/office/drawing/2014/main" id="{F8408140-2BAF-F04D-9A10-53F8D5F1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124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25" name="Oval 65">
            <a:extLst>
              <a:ext uri="{FF2B5EF4-FFF2-40B4-BE49-F238E27FC236}">
                <a16:creationId xmlns:a16="http://schemas.microsoft.com/office/drawing/2014/main" id="{309F2147-2EC5-F1E9-945E-31E71635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505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26" name="Oval 66">
            <a:extLst>
              <a:ext uri="{FF2B5EF4-FFF2-40B4-BE49-F238E27FC236}">
                <a16:creationId xmlns:a16="http://schemas.microsoft.com/office/drawing/2014/main" id="{E534E2CA-64F0-B7D4-07F9-7A566116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27" name="Oval 67">
            <a:extLst>
              <a:ext uri="{FF2B5EF4-FFF2-40B4-BE49-F238E27FC236}">
                <a16:creationId xmlns:a16="http://schemas.microsoft.com/office/drawing/2014/main" id="{06B9BBD8-7C00-BDCC-2C85-5F52035B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148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28" name="Oval 68">
            <a:extLst>
              <a:ext uri="{FF2B5EF4-FFF2-40B4-BE49-F238E27FC236}">
                <a16:creationId xmlns:a16="http://schemas.microsoft.com/office/drawing/2014/main" id="{21A172FB-3F48-108C-D042-5144E685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29" name="Oval 69">
            <a:extLst>
              <a:ext uri="{FF2B5EF4-FFF2-40B4-BE49-F238E27FC236}">
                <a16:creationId xmlns:a16="http://schemas.microsoft.com/office/drawing/2014/main" id="{73638E34-67C8-860C-A5DC-1B1DEC92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006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30" name="Oval 70">
            <a:extLst>
              <a:ext uri="{FF2B5EF4-FFF2-40B4-BE49-F238E27FC236}">
                <a16:creationId xmlns:a16="http://schemas.microsoft.com/office/drawing/2014/main" id="{C65C2161-B4FD-1CF6-CB68-1BB8245B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1054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31" name="Oval 71">
            <a:extLst>
              <a:ext uri="{FF2B5EF4-FFF2-40B4-BE49-F238E27FC236}">
                <a16:creationId xmlns:a16="http://schemas.microsoft.com/office/drawing/2014/main" id="{77FB772A-8BD6-6F84-E79E-9D55A300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864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32" name="Oval 72">
            <a:extLst>
              <a:ext uri="{FF2B5EF4-FFF2-40B4-BE49-F238E27FC236}">
                <a16:creationId xmlns:a16="http://schemas.microsoft.com/office/drawing/2014/main" id="{7672F803-474B-753A-968F-13647811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91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33" name="Rectangle 73">
            <a:extLst>
              <a:ext uri="{FF2B5EF4-FFF2-40B4-BE49-F238E27FC236}">
                <a16:creationId xmlns:a16="http://schemas.microsoft.com/office/drawing/2014/main" id="{E2432317-4B2A-1CE1-72BB-695B1B80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19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34" name="Rectangle 74">
            <a:extLst>
              <a:ext uri="{FF2B5EF4-FFF2-40B4-BE49-F238E27FC236}">
                <a16:creationId xmlns:a16="http://schemas.microsoft.com/office/drawing/2014/main" id="{5DE40B7D-5456-968D-0866-6D629C837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32138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35" name="Rectangle 75">
            <a:extLst>
              <a:ext uri="{FF2B5EF4-FFF2-40B4-BE49-F238E27FC236}">
                <a16:creationId xmlns:a16="http://schemas.microsoft.com/office/drawing/2014/main" id="{BCCE7B89-FFA0-A349-9A44-B321694D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29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36" name="Rectangle 76">
            <a:extLst>
              <a:ext uri="{FF2B5EF4-FFF2-40B4-BE49-F238E27FC236}">
                <a16:creationId xmlns:a16="http://schemas.microsoft.com/office/drawing/2014/main" id="{EE8031F4-3589-64C5-4278-39D92D6FF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86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37" name="Rectangle 77">
            <a:extLst>
              <a:ext uri="{FF2B5EF4-FFF2-40B4-BE49-F238E27FC236}">
                <a16:creationId xmlns:a16="http://schemas.microsoft.com/office/drawing/2014/main" id="{3ADC6479-29E6-11E8-E004-8DF3DCE1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38" name="Rectangle 78">
            <a:extLst>
              <a:ext uri="{FF2B5EF4-FFF2-40B4-BE49-F238E27FC236}">
                <a16:creationId xmlns:a16="http://schemas.microsoft.com/office/drawing/2014/main" id="{E5BBBE12-7B3C-CAEE-A4ED-0D45319EE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95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39" name="Rectangle 79">
            <a:extLst>
              <a:ext uri="{FF2B5EF4-FFF2-40B4-BE49-F238E27FC236}">
                <a16:creationId xmlns:a16="http://schemas.microsoft.com/office/drawing/2014/main" id="{F89FE407-8629-F489-075A-E603467F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76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40" name="Rectangle 80">
            <a:extLst>
              <a:ext uri="{FF2B5EF4-FFF2-40B4-BE49-F238E27FC236}">
                <a16:creationId xmlns:a16="http://schemas.microsoft.com/office/drawing/2014/main" id="{A01D5389-5BFB-CFF0-7607-23BF4F2E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816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41" name="Rectangle 81">
            <a:extLst>
              <a:ext uri="{FF2B5EF4-FFF2-40B4-BE49-F238E27FC236}">
                <a16:creationId xmlns:a16="http://schemas.microsoft.com/office/drawing/2014/main" id="{677E3336-A59C-F9B8-E818-4B404CDFE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864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42" name="Rectangle 82">
            <a:extLst>
              <a:ext uri="{FF2B5EF4-FFF2-40B4-BE49-F238E27FC236}">
                <a16:creationId xmlns:a16="http://schemas.microsoft.com/office/drawing/2014/main" id="{F2DB1739-228B-571E-E2C1-FA1CA926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791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DA1ACE4-47B2-71A6-254D-5414DF061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Correspondence Analysis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8EB553-C1F4-34C1-C6BF-C44AD435F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Provides a graphical summary of the interactions in a table</a:t>
            </a:r>
          </a:p>
          <a:p>
            <a:r>
              <a:rPr lang="en-US" altLang="en-US" sz="2800"/>
              <a:t>Also known as a perceptual map</a:t>
            </a:r>
          </a:p>
          <a:p>
            <a:pPr lvl="1"/>
            <a:r>
              <a:rPr lang="en-US" altLang="en-US" sz="2400"/>
              <a:t>But so are many other charts</a:t>
            </a:r>
          </a:p>
          <a:p>
            <a:r>
              <a:rPr lang="en-US" altLang="en-US" sz="2800"/>
              <a:t>Can be very useful</a:t>
            </a:r>
          </a:p>
          <a:p>
            <a:pPr lvl="1"/>
            <a:r>
              <a:rPr lang="en-US" altLang="en-US" sz="2400"/>
              <a:t>E.g. to provide overview of cluster results</a:t>
            </a:r>
          </a:p>
          <a:p>
            <a:r>
              <a:rPr lang="en-US" altLang="en-US" sz="2800"/>
              <a:t>However the correct interpretation is less than intuitive, and this leads many researchers astray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58" name="Picture 98">
            <a:extLst>
              <a:ext uri="{FF2B5EF4-FFF2-40B4-BE49-F238E27FC236}">
                <a16:creationId xmlns:a16="http://schemas.microsoft.com/office/drawing/2014/main" id="{61629106-88F6-3BDF-CA62-DAEDC40C691A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30175"/>
            <a:ext cx="8305800" cy="662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8C379EE-C716-C945-5AB1-56B6A5B41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Interpretation</a:t>
            </a:r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9CA9BD3-56E9-A7D5-0AA9-5778F8D37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NZ" altLang="en-US" sz="2800"/>
              <a:t>Correspondence analysis plots should be interpreted by looking at points relative to the origin</a:t>
            </a:r>
          </a:p>
          <a:p>
            <a:pPr lvl="1">
              <a:lnSpc>
                <a:spcPct val="80000"/>
              </a:lnSpc>
            </a:pPr>
            <a:r>
              <a:rPr lang="en-NZ" altLang="en-US" sz="2400"/>
              <a:t>Points that are in similar directions are positively associated</a:t>
            </a:r>
          </a:p>
          <a:p>
            <a:pPr lvl="1">
              <a:lnSpc>
                <a:spcPct val="80000"/>
              </a:lnSpc>
            </a:pPr>
            <a:r>
              <a:rPr lang="en-NZ" altLang="en-US" sz="2400"/>
              <a:t>Points that are on opposite sides of the origin are negatively associated</a:t>
            </a:r>
          </a:p>
          <a:p>
            <a:pPr lvl="1">
              <a:lnSpc>
                <a:spcPct val="80000"/>
              </a:lnSpc>
            </a:pPr>
            <a:r>
              <a:rPr lang="en-NZ" altLang="en-US" sz="2400"/>
              <a:t>Points that are far from the origin exhibit the strongest associations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Also the results reflect relative associations, not just which rows are highest or lowest overall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0405E9E5-D9EC-D40C-FAA6-B1A3BCC45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Simpson’s Paradox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2298BBF-AD4A-7561-BAC8-230B7187AC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No relationship between sex and acceptance for either programme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So no evidence of discrimination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Why?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More females apply for the English programme, but it it hard to get into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More males applied to Engineering, which has a higher acceptance rate than English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Must look deeper than single cross-tab to find this out</a:t>
            </a:r>
          </a:p>
        </p:txBody>
      </p:sp>
      <p:graphicFrame>
        <p:nvGraphicFramePr>
          <p:cNvPr id="11327" name="Group 63">
            <a:extLst>
              <a:ext uri="{FF2B5EF4-FFF2-40B4-BE49-F238E27FC236}">
                <a16:creationId xmlns:a16="http://schemas.microsoft.com/office/drawing/2014/main" id="{D07EA693-27FB-1825-4196-CA8B226768D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648200" y="1981200"/>
          <a:ext cx="3810000" cy="219456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11204504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1137985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916070655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Engineer-ing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167406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Accept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1302"/>
                  </a:ext>
                </a:extLst>
              </a:tr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Refuse entry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156012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827923"/>
                  </a:ext>
                </a:extLst>
              </a:tr>
            </a:tbl>
          </a:graphicData>
        </a:graphic>
      </p:graphicFrame>
      <p:graphicFrame>
        <p:nvGraphicFramePr>
          <p:cNvPr id="11323" name="Group 59">
            <a:extLst>
              <a:ext uri="{FF2B5EF4-FFF2-40B4-BE49-F238E27FC236}">
                <a16:creationId xmlns:a16="http://schemas.microsoft.com/office/drawing/2014/main" id="{DAF12792-6876-B96F-47FE-413792F8E633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648200" y="4267200"/>
          <a:ext cx="3810000" cy="1905001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148961699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55066567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199751121"/>
                    </a:ext>
                  </a:extLst>
                </a:gridCol>
              </a:tblGrid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English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644495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Accept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099723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Refuse entry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68496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154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0486433-29FA-464F-9162-39FDA2E6A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Software for </a:t>
            </a:r>
            <a:br>
              <a:rPr lang="en-US" altLang="en-US" sz="4000"/>
            </a:br>
            <a:r>
              <a:rPr lang="en-US" altLang="en-US" sz="4000"/>
              <a:t>Correspondence Analysis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25500C5-3CCE-A5C6-1BD3-BBC54A5EC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Earlier chart was created using a specialised package called BRANDMAP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Can also do correspondence analysis in most major statistical packages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For example, using PROC CORRESP in SAS: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  </a:t>
            </a:r>
            <a:r>
              <a:rPr lang="en-US" altLang="en-US" sz="1800"/>
              <a:t>*---Perform Simple Correspondence Analysis—Example 1 in SAS OnlineDoc;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   proc corresp all data=Cars outc=Coor;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      tables Marital, Origin;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   run;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   *---Plot the Simple Correspondence Analysis Results---;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/>
              <a:t>   %plotit(data=Coor, datatype=corresp)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3" name="Picture 5">
            <a:extLst>
              <a:ext uri="{FF2B5EF4-FFF2-40B4-BE49-F238E27FC236}">
                <a16:creationId xmlns:a16="http://schemas.microsoft.com/office/drawing/2014/main" id="{97715880-9E48-B3C9-D8ED-D45D5418985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5556" r="11765" b="9259"/>
          <a:stretch>
            <a:fillRect/>
          </a:stretch>
        </p:blipFill>
        <p:spPr>
          <a:xfrm>
            <a:off x="533400" y="1041400"/>
            <a:ext cx="8153400" cy="5435600"/>
          </a:xfrm>
          <a:solidFill>
            <a:schemeClr val="bg1"/>
          </a:solidFill>
        </p:spPr>
      </p:pic>
      <p:sp>
        <p:nvSpPr>
          <p:cNvPr id="68615" name="Rectangle 7">
            <a:extLst>
              <a:ext uri="{FF2B5EF4-FFF2-40B4-BE49-F238E27FC236}">
                <a16:creationId xmlns:a16="http://schemas.microsoft.com/office/drawing/2014/main" id="{BB64A2C0-432C-6AA1-9CFF-7BFC5E11D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 sz="4000"/>
              <a:t>Cars by Marital Status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9DA3939-4570-FEFB-3550-7F34A9C37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Canonical Discriminant Analysis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8F15F3F-3B60-2657-FB1F-03C4E5548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Predicts a discrete response from continuous predictor variables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Aims to determine which of </a:t>
            </a:r>
            <a:r>
              <a:rPr lang="en-US" altLang="en-US" sz="2800" i="1"/>
              <a:t>g</a:t>
            </a:r>
            <a:r>
              <a:rPr lang="en-US" altLang="en-US" sz="2800"/>
              <a:t> groups each respondent belongs to, based on the predictors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Finds the linear combination of the predictors with the highest correlation with group membership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Called the first canonical variate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Repeat to find further canonical variates that are uncorrelated with the previous ones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Produces maximum of g-1 canonical variates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3" name="Rectangle 9">
            <a:extLst>
              <a:ext uri="{FF2B5EF4-FFF2-40B4-BE49-F238E27FC236}">
                <a16:creationId xmlns:a16="http://schemas.microsoft.com/office/drawing/2014/main" id="{2CE2F50C-DC86-4AF6-54F9-3D0D86587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CDA Plot</a:t>
            </a:r>
            <a:endParaRPr lang="en-US" altLang="en-US"/>
          </a:p>
        </p:txBody>
      </p:sp>
      <p:pic>
        <p:nvPicPr>
          <p:cNvPr id="72714" name="Picture 10">
            <a:extLst>
              <a:ext uri="{FF2B5EF4-FFF2-40B4-BE49-F238E27FC236}">
                <a16:creationId xmlns:a16="http://schemas.microsoft.com/office/drawing/2014/main" id="{0C35CC73-5881-6E26-20D8-5B9B5C55CD48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t="7408" r="4903" b="11111"/>
          <a:stretch>
            <a:fillRect/>
          </a:stretch>
        </p:blipFill>
        <p:spPr>
          <a:xfrm>
            <a:off x="1828800" y="2286000"/>
            <a:ext cx="6629400" cy="3352800"/>
          </a:xfrm>
        </p:spPr>
      </p:pic>
      <p:sp>
        <p:nvSpPr>
          <p:cNvPr id="72715" name="Text Box 11">
            <a:extLst>
              <a:ext uri="{FF2B5EF4-FFF2-40B4-BE49-F238E27FC236}">
                <a16:creationId xmlns:a16="http://schemas.microsoft.com/office/drawing/2014/main" id="{641D6C0B-F54C-8E8D-4EB7-05A887600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67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/>
              <a:t>Canonical Var 1</a:t>
            </a:r>
            <a:endParaRPr lang="en-US" altLang="en-US"/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D281B4D8-04F4-BC7A-BCE3-2E499F9B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144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/>
              <a:t>Canonical Var 2</a:t>
            </a: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DDF9313-8C94-AE9E-2F75-19889FD79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Discriminant Analysis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DDD5FC0-FF66-BBE6-6F1D-8283F0AEC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Discriminant analysis also refers to a wider family of techniques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Still for discrete response, continuous predictors</a:t>
            </a:r>
          </a:p>
          <a:p>
            <a:pPr lvl="1">
              <a:lnSpc>
                <a:spcPct val="90000"/>
              </a:lnSpc>
            </a:pPr>
            <a:r>
              <a:rPr lang="en-NZ" altLang="en-US"/>
              <a:t>Produces discriminant functions that classify observations into groups</a:t>
            </a:r>
          </a:p>
          <a:p>
            <a:pPr lvl="2">
              <a:lnSpc>
                <a:spcPct val="90000"/>
              </a:lnSpc>
            </a:pPr>
            <a:r>
              <a:rPr lang="en-NZ" altLang="en-US"/>
              <a:t>These can be linear or quadratic functions</a:t>
            </a:r>
          </a:p>
          <a:p>
            <a:pPr lvl="2">
              <a:lnSpc>
                <a:spcPct val="90000"/>
              </a:lnSpc>
            </a:pPr>
            <a:r>
              <a:rPr lang="en-NZ" altLang="en-US"/>
              <a:t>Can also be based on non-parametric techniques</a:t>
            </a:r>
          </a:p>
          <a:p>
            <a:pPr lvl="1">
              <a:lnSpc>
                <a:spcPct val="90000"/>
              </a:lnSpc>
            </a:pPr>
            <a:r>
              <a:rPr lang="en-NZ" altLang="en-US"/>
              <a:t>Often train on one dataset, then test on another</a:t>
            </a: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F3D58EA-FA8B-5BCA-CEA0-F206A60B7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CHAID</a:t>
            </a:r>
            <a:endParaRPr lang="en-US" alt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EC82777-30AC-3B97-7F0C-75FB60692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NZ" altLang="en-US" sz="2800"/>
              <a:t>Chi-squared Automatic Interaction Detection</a:t>
            </a:r>
          </a:p>
          <a:p>
            <a:pPr>
              <a:lnSpc>
                <a:spcPct val="80000"/>
              </a:lnSpc>
            </a:pPr>
            <a:r>
              <a:rPr lang="en-NZ" altLang="en-US" sz="2800"/>
              <a:t>For discrete response and many discrete predictors</a:t>
            </a:r>
          </a:p>
          <a:p>
            <a:pPr lvl="1">
              <a:lnSpc>
                <a:spcPct val="80000"/>
              </a:lnSpc>
            </a:pPr>
            <a:r>
              <a:rPr lang="en-NZ" altLang="en-US" sz="2400"/>
              <a:t>Common situation in market research</a:t>
            </a:r>
          </a:p>
          <a:p>
            <a:pPr>
              <a:lnSpc>
                <a:spcPct val="80000"/>
              </a:lnSpc>
            </a:pPr>
            <a:r>
              <a:rPr lang="en-NZ" altLang="en-US" sz="2800"/>
              <a:t>Produces a tree structure</a:t>
            </a:r>
          </a:p>
          <a:p>
            <a:pPr lvl="1">
              <a:lnSpc>
                <a:spcPct val="80000"/>
              </a:lnSpc>
            </a:pPr>
            <a:r>
              <a:rPr lang="en-NZ" altLang="en-US" sz="2400"/>
              <a:t>Nodes get purer, more different from each other</a:t>
            </a:r>
          </a:p>
          <a:p>
            <a:pPr>
              <a:lnSpc>
                <a:spcPct val="80000"/>
              </a:lnSpc>
            </a:pPr>
            <a:r>
              <a:rPr lang="en-NZ" altLang="en-US" sz="2800"/>
              <a:t>Uses a chi-squared test statistic to determine best variable to split on at each node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NZ" altLang="en-US" sz="2400"/>
              <a:t>Also tries various ways of merging categories, making a Bonferroni adjustment for multiple tests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Stops when no more “statistically significant” splits can be found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>
            <a:extLst>
              <a:ext uri="{FF2B5EF4-FFF2-40B4-BE49-F238E27FC236}">
                <a16:creationId xmlns:a16="http://schemas.microsoft.com/office/drawing/2014/main" id="{87247703-8B11-382F-39B4-F33135C10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CHAID Output</a:t>
            </a:r>
          </a:p>
        </p:txBody>
      </p:sp>
      <p:pic>
        <p:nvPicPr>
          <p:cNvPr id="75784" name="Picture 8">
            <a:extLst>
              <a:ext uri="{FF2B5EF4-FFF2-40B4-BE49-F238E27FC236}">
                <a16:creationId xmlns:a16="http://schemas.microsoft.com/office/drawing/2014/main" id="{760E45AA-94FB-44C2-9CF2-84032AE4E66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4263" y="1752600"/>
            <a:ext cx="4657725" cy="4800600"/>
          </a:xfrm>
          <a:noFill/>
          <a:ln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BA860EB-A48E-CC98-6508-D315ED59D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Titanic Survival Example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3D993BE-F0C7-D989-5527-39C97C3F2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400"/>
              <a:t>                         Adults (20%)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           /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          /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   Men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  /       \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 /         \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 /           Children (45%)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 /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All passengers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 \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 \             3rd class or crew (46%)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 \           /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  \         /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   Women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            \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             \</a:t>
            </a:r>
          </a:p>
          <a:p>
            <a:pPr>
              <a:lnSpc>
                <a:spcPct val="80000"/>
              </a:lnSpc>
            </a:pPr>
            <a:r>
              <a:rPr lang="en-US" altLang="en-US" sz="1400"/>
              <a:t>                            1st or 2nd class passenger (93%)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5947228-6A96-C3CA-938A-0EEC78128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CHAID Software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148F7D5-28A9-4654-449C-9039245FF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Available in SAS Enterprise Miner (if you have enough money)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Was provided as a free macro until SAS decided to market it as a data mining technique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TREEDISC.SAS – still available on the web, although apparently not on the SAS web site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Also implemented in at least one standalone package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Developed in 1970s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Other tree-based techniques available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Will discuss these later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F55E159-84D5-FD13-047C-647473055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TREEDISC Macro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2F5A356-05C2-45E8-93AC-96635E80D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/>
              <a:t> %treedisc(data=survey2, depvar=bs,</a:t>
            </a:r>
          </a:p>
          <a:p>
            <a:pPr>
              <a:buFontTx/>
              <a:buNone/>
            </a:pPr>
            <a:r>
              <a:rPr lang="en-US" altLang="en-US" sz="1800"/>
              <a:t>                 nominal=c o p q x ae af ag ai: aj al am ao ap aw bf_1 bf_2 ck cn:,</a:t>
            </a:r>
          </a:p>
          <a:p>
            <a:pPr>
              <a:buFontTx/>
              <a:buNone/>
            </a:pPr>
            <a:r>
              <a:rPr lang="en-US" altLang="en-US" sz="1800"/>
              <a:t>                 ordinal=lifestag t u v w y ab ah ak,</a:t>
            </a:r>
          </a:p>
          <a:p>
            <a:pPr>
              <a:buFontTx/>
              <a:buNone/>
            </a:pPr>
            <a:r>
              <a:rPr lang="en-US" altLang="en-US" sz="1800"/>
              <a:t>                 ordfloat=ac ad an aq ar as av,</a:t>
            </a:r>
          </a:p>
          <a:p>
            <a:pPr>
              <a:buFontTx/>
              <a:buNone/>
            </a:pPr>
            <a:r>
              <a:rPr lang="en-US" altLang="en-US" sz="1800"/>
              <a:t>                 options=list noformat read,maxdepth=3,</a:t>
            </a:r>
          </a:p>
          <a:p>
            <a:pPr>
              <a:buFontTx/>
              <a:buNone/>
            </a:pPr>
            <a:r>
              <a:rPr lang="en-US" altLang="en-US" sz="1800"/>
              <a:t>                 trace=medium, draw=gr, leaf=50,</a:t>
            </a:r>
          </a:p>
          <a:p>
            <a:pPr>
              <a:buFontTx/>
              <a:buNone/>
            </a:pPr>
            <a:r>
              <a:rPr lang="en-US" altLang="en-US" sz="1800"/>
              <a:t>                 outtree=all);</a:t>
            </a:r>
          </a:p>
          <a:p>
            <a:pPr>
              <a:buFontTx/>
              <a:buNone/>
            </a:pPr>
            <a:endParaRPr lang="en-US" altLang="en-US" sz="1800"/>
          </a:p>
          <a:p>
            <a:r>
              <a:rPr lang="en-US" altLang="en-US" sz="2400"/>
              <a:t>Need to specify type of each variable</a:t>
            </a:r>
          </a:p>
          <a:p>
            <a:pPr lvl="1"/>
            <a:r>
              <a:rPr lang="en-US" altLang="en-US" sz="2000"/>
              <a:t>Nominal, Ordinal, Ordinal with a floating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388742-D1BA-BE93-17F0-C628C071C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7EABC17-E364-1283-7093-D431D91C2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 study of graduates’ salaries showed negative association between economists’ starting salary and the level of the degree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i.e. PhDs earned less than Masters degree holders, who in turn earned less than those with just a Bachelor’s degree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Why?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data was split into three employment sectors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Teaching, government and private industry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Each sector showed a positive relationship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Employer type was confounded with degree level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F0A2910-EEFA-C932-54AA-7C4373840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 Least Squares (PLS)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CE67106-4618-A0C0-B1FC-D87DAEAD2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Multivariate generalisation of regression</a:t>
            </a:r>
          </a:p>
          <a:p>
            <a:pPr lvl="1"/>
            <a:r>
              <a:rPr lang="en-US" altLang="en-US" sz="2400"/>
              <a:t>Have model of form </a:t>
            </a:r>
            <a:r>
              <a:rPr lang="en-US" altLang="en-US" sz="2400" i="1"/>
              <a:t>Y</a:t>
            </a:r>
            <a:r>
              <a:rPr lang="en-US" altLang="en-US" sz="2400"/>
              <a:t>=</a:t>
            </a:r>
            <a:r>
              <a:rPr lang="en-US" altLang="en-US" sz="2400" i="1"/>
              <a:t>XB</a:t>
            </a:r>
            <a:r>
              <a:rPr lang="en-US" altLang="en-US" sz="2400"/>
              <a:t>+</a:t>
            </a:r>
            <a:r>
              <a:rPr lang="en-US" altLang="en-US" sz="2400" i="1"/>
              <a:t>E</a:t>
            </a:r>
          </a:p>
          <a:p>
            <a:pPr lvl="1"/>
            <a:r>
              <a:rPr lang="en-US" altLang="en-US" sz="2400"/>
              <a:t>Also extract factors underlying the predictors</a:t>
            </a:r>
          </a:p>
          <a:p>
            <a:pPr lvl="1"/>
            <a:r>
              <a:rPr lang="en-US" altLang="en-US" sz="2400"/>
              <a:t>These are chosen to explain both the response variation and the variation among predictors</a:t>
            </a:r>
          </a:p>
          <a:p>
            <a:r>
              <a:rPr lang="en-US" altLang="en-US" sz="2800"/>
              <a:t>Results are often more powerful than principal components regression</a:t>
            </a:r>
          </a:p>
          <a:p>
            <a:r>
              <a:rPr lang="en-US" altLang="en-US" sz="2800"/>
              <a:t>PLS also refers to a more general technique for fitting general path models, not discussed here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E844D24-98F7-CBF9-CA45-4E1048CA3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Structural Equation Modeling (SEM)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EDF4C81-F498-4846-4984-220B02955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General method for fitting and testing path analysis models, based on covariances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Also known as LISREL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Implemented in SAS in PROC CALIS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Fits specified causal structures (path models) that usually involve factors or latent variables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Confirmatory analysis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708BB08-83EF-E862-2F99-9275BFDC7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SEM Example:</a:t>
            </a:r>
            <a:br>
              <a:rPr lang="en-US" altLang="en-US" sz="4000"/>
            </a:br>
            <a:r>
              <a:rPr lang="en-US" altLang="en-US" sz="4000"/>
              <a:t>Relationship between </a:t>
            </a:r>
            <a:br>
              <a:rPr lang="en-US" altLang="en-US" sz="4000"/>
            </a:br>
            <a:r>
              <a:rPr lang="en-US" altLang="en-US" sz="4000"/>
              <a:t>Academic and Job Success</a:t>
            </a:r>
          </a:p>
        </p:txBody>
      </p:sp>
      <p:pic>
        <p:nvPicPr>
          <p:cNvPr id="84998" name="Picture 6">
            <a:extLst>
              <a:ext uri="{FF2B5EF4-FFF2-40B4-BE49-F238E27FC236}">
                <a16:creationId xmlns:a16="http://schemas.microsoft.com/office/drawing/2014/main" id="{B214E608-C75C-20CF-8DF4-164FAD8C12A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>
            <a:extLst>
              <a:ext uri="{FF2B5EF4-FFF2-40B4-BE49-F238E27FC236}">
                <a16:creationId xmlns:a16="http://schemas.microsoft.com/office/drawing/2014/main" id="{AE203F77-1360-B2E4-8B00-8E26D10A2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SAS Code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684FC2A-6377-45A5-852C-86D809AA09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data jobfl (type=cov);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input _type_ $ _name_ $ act cgpa entry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salary promo;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cards;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n 500 500 500 500 500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cov act 1.024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cov cgpa 0.792 1.077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cov entry 0.567 0.537 0.852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cov salary 0.445 0.424 0.518 0.670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cov promo 0.434 0.389 0.475 0.545 0.716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;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D36CD4CD-9DDA-C0FB-1D39-BB8123A569D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6400"/>
            <a:ext cx="38100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proc calis data=jobfl cov stderr;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lineqs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act = 1*F1 + e1,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cgpa = p2f1*F1 + e2,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entry = p3f1*F1 + e3,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salary = 1*F2 + e4,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promo = p5f1*F2 + e5;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std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e1 = vare1,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e2 = vare2,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e3 = vare3,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e4 = vare4,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e5 = vare5,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F1 = varF1,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F2 = varF2;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cov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  f1 f2 = covf1f2;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var act cgpa entry salary promo;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run;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8B801E9-E7C4-2B81-ECE0-EB6B4ACF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/>
              <a:t>Results</a:t>
            </a:r>
          </a:p>
        </p:txBody>
      </p:sp>
      <p:pic>
        <p:nvPicPr>
          <p:cNvPr id="89097" name="Picture 9">
            <a:extLst>
              <a:ext uri="{FF2B5EF4-FFF2-40B4-BE49-F238E27FC236}">
                <a16:creationId xmlns:a16="http://schemas.microsoft.com/office/drawing/2014/main" id="{0557FAA7-2FAA-8D79-327A-390BAE72E474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19200"/>
            <a:ext cx="4953000" cy="4052888"/>
          </a:xfrm>
          <a:noFill/>
          <a:ln/>
        </p:spPr>
      </p:pic>
      <p:sp>
        <p:nvSpPr>
          <p:cNvPr id="89102" name="Rectangle 14">
            <a:extLst>
              <a:ext uri="{FF2B5EF4-FFF2-40B4-BE49-F238E27FC236}">
                <a16:creationId xmlns:a16="http://schemas.microsoft.com/office/drawing/2014/main" id="{5B39E353-4416-F0F6-21D5-7E80697A3DC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77724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All parameters are statistically significant, with a high correlation being found between the latent traits of academic and job success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However the overall chi-squared value for the model is 111.3, with 4 d.f., so the model does not fit the observed covariances perfectly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59D85E0-B30D-516D-7C40-C406E8BB0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Latent Variable Models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C7696C7-88E1-AAED-2E66-67E4562C9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Have seen that both latent trait and latent class models can be useful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Latent traits for factor analysis and SEM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Latent class for probabilistic segmentation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Mplus software can now fit combined latent trait and latent class models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Appears very powerful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Subsumes a wide range of multivariate analyses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C39447E-2F2C-C84E-6E79-82D29435F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Broader MVA Issues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F3EDF747-9CF4-4F55-8238-C483573CF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Preliminaries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EDA is usually very worthwhile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Univariate summaries, e.g. histograms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Scatterplot matrix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Multivariate profiles, spider-web plots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Missing data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Establish amount (by variable, and overall) and pattern (across individuals)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Think about reasons for missing data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Treat missing data appropriately – e.g. impute, or build into model fitting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F08B334-18B8-A1C2-036E-E750E55EC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MVA Issues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4E43C19-2421-5053-4BCD-3F1B0A771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Preliminaries (continued)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Check for outliers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Large values of Mahalonobis’ D</a:t>
            </a:r>
            <a:r>
              <a:rPr lang="en-US" altLang="en-US" sz="2000" baseline="30000"/>
              <a:t>2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Testing results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Some methods provide statistical tests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But others do not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Cross-validation gives a useful check on the results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Leave-1-out cross-validation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Split-sample training and test datasets</a:t>
            </a:r>
          </a:p>
          <a:p>
            <a:pPr lvl="4">
              <a:lnSpc>
                <a:spcPct val="90000"/>
              </a:lnSpc>
            </a:pPr>
            <a:r>
              <a:rPr lang="en-US" altLang="en-US" sz="1800"/>
              <a:t>Sometimes 3 groups needed</a:t>
            </a:r>
          </a:p>
          <a:p>
            <a:pPr lvl="4">
              <a:lnSpc>
                <a:spcPct val="90000"/>
              </a:lnSpc>
            </a:pPr>
            <a:r>
              <a:rPr lang="en-US" altLang="en-US" sz="1800"/>
              <a:t>For model building, training and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>
            <a:extLst>
              <a:ext uri="{FF2B5EF4-FFF2-40B4-BE49-F238E27FC236}">
                <a16:creationId xmlns:a16="http://schemas.microsoft.com/office/drawing/2014/main" id="{38EEB16D-D60E-D93A-2B47-4759C36BD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309563"/>
            <a:ext cx="6067425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BED7DD9-E1D4-F415-73C8-3D05C7A46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Simpson’s Paradox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6E674DE-3242-3683-9EEB-86FB9293C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each of these examples, the bivariate analysis (cross-tabulation or correlation) gave misleading results</a:t>
            </a:r>
          </a:p>
          <a:p>
            <a:r>
              <a:rPr lang="en-US" altLang="en-US"/>
              <a:t>Introducing another variable gave a better understanding of the data</a:t>
            </a:r>
          </a:p>
          <a:p>
            <a:pPr lvl="1"/>
            <a:r>
              <a:rPr lang="en-US" altLang="en-US"/>
              <a:t>It even reversed the initial conclusions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27696DB-CAD0-F946-B45D-C9ECFB7F7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Variables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99F955F-F6E6-A39F-AA76-1A8B8BEFD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Commonly have many relevant variables in market research surveys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E.g. one not atypical survey had ~2000 variables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Typically researchers pore over many crosstabs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However it can be difficult to make sense of these, and the crosstabs may be misleading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MVA can help summarise the data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E.g. factor analysis and segmentation based on agreement ratings on 20 attitude statements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MVA can also reduce the chance of obtaining spurious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7CDDBC6-85CD-A107-02E6-F49FF11ED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Analysis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55D5E40-9D2C-0EA1-A5B2-199B48188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Two general types of MVA technique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Analysis of dependence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Where one (or more) variables are dependent variables, to be explained or predicted by others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E.g. Multiple regression, PLS, MDA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Analysis of interdependence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No variables thought of as “dependent”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Look at the relationships among variables, objects or cases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E.g. cluster analysis, factor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25" ma:contentTypeDescription="Create a new document." ma:contentTypeScope="" ma:versionID="5328310fb1ca302154c9de6de79a1409">
  <xsd:schema xmlns:xsd="http://www.w3.org/2001/XMLSchema" xmlns:xs="http://www.w3.org/2001/XMLSchema" xmlns:p="http://schemas.microsoft.com/office/2006/metadata/properties" xmlns:ns2="f8b3528e-c29d-4111-b526-c93a7a094c4f" targetNamespace="http://schemas.microsoft.com/office/2006/metadata/properties" ma:root="true" ma:fieldsID="cfa67523621867f07813c46684cfe3b7" ns2:_="">
    <xsd:import namespace="f8b3528e-c29d-4111-b526-c93a7a094c4f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chers xmlns="f8b3528e-c29d-4111-b526-c93a7a094c4f">
      <UserInfo>
        <DisplayName/>
        <AccountId xsi:nil="true"/>
        <AccountType/>
      </UserInfo>
    </Teachers>
    <Has_Teacher_Only_SectionGroup xmlns="f8b3528e-c29d-4111-b526-c93a7a094c4f" xsi:nil="true"/>
    <TeamsChannelId xmlns="f8b3528e-c29d-4111-b526-c93a7a094c4f" xsi:nil="true"/>
    <Invited_Teachers xmlns="f8b3528e-c29d-4111-b526-c93a7a094c4f" xsi:nil="true"/>
    <CultureName xmlns="f8b3528e-c29d-4111-b526-c93a7a094c4f" xsi:nil="true"/>
    <Distribution_Groups xmlns="f8b3528e-c29d-4111-b526-c93a7a094c4f" xsi:nil="true"/>
    <Is_Collaboration_Space_Locked xmlns="f8b3528e-c29d-4111-b526-c93a7a094c4f" xsi:nil="true"/>
    <Owner xmlns="f8b3528e-c29d-4111-b526-c93a7a094c4f">
      <UserInfo>
        <DisplayName/>
        <AccountId xsi:nil="true"/>
        <AccountType/>
      </UserInfo>
    </Owner>
    <DefaultSectionNames xmlns="f8b3528e-c29d-4111-b526-c93a7a094c4f" xsi:nil="true"/>
    <NotebookType xmlns="f8b3528e-c29d-4111-b526-c93a7a094c4f" xsi:nil="true"/>
    <FolderType xmlns="f8b3528e-c29d-4111-b526-c93a7a094c4f" xsi:nil="true"/>
    <Students xmlns="f8b3528e-c29d-4111-b526-c93a7a094c4f">
      <UserInfo>
        <DisplayName/>
        <AccountId xsi:nil="true"/>
        <AccountType/>
      </UserInfo>
    </Students>
    <Student_Groups xmlns="f8b3528e-c29d-4111-b526-c93a7a094c4f">
      <UserInfo>
        <DisplayName/>
        <AccountId xsi:nil="true"/>
        <AccountType/>
      </UserInfo>
    </Student_Groups>
    <Templates xmlns="f8b3528e-c29d-4111-b526-c93a7a094c4f" xsi:nil="true"/>
    <AppVersion xmlns="f8b3528e-c29d-4111-b526-c93a7a094c4f" xsi:nil="true"/>
    <Math_Settings xmlns="f8b3528e-c29d-4111-b526-c93a7a094c4f" xsi:nil="true"/>
    <Self_Registration_Enabled xmlns="f8b3528e-c29d-4111-b526-c93a7a094c4f" xsi:nil="true"/>
    <Teams_Channel_Section_Location xmlns="f8b3528e-c29d-4111-b526-c93a7a094c4f" xsi:nil="true"/>
    <LMS_Mappings xmlns="f8b3528e-c29d-4111-b526-c93a7a094c4f" xsi:nil="true"/>
    <Invited_Students xmlns="f8b3528e-c29d-4111-b526-c93a7a094c4f" xsi:nil="true"/>
    <IsNotebookLocked xmlns="f8b3528e-c29d-4111-b526-c93a7a094c4f" xsi:nil="true"/>
  </documentManagement>
</p:properties>
</file>

<file path=customXml/itemProps1.xml><?xml version="1.0" encoding="utf-8"?>
<ds:datastoreItem xmlns:ds="http://schemas.openxmlformats.org/officeDocument/2006/customXml" ds:itemID="{281A7A87-E9B4-48DF-B7FD-1572B1561C89}"/>
</file>

<file path=customXml/itemProps2.xml><?xml version="1.0" encoding="utf-8"?>
<ds:datastoreItem xmlns:ds="http://schemas.openxmlformats.org/officeDocument/2006/customXml" ds:itemID="{E0B434D8-1ABD-46D1-8467-4000B5EEE370}"/>
</file>

<file path=customXml/itemProps3.xml><?xml version="1.0" encoding="utf-8"?>
<ds:datastoreItem xmlns:ds="http://schemas.openxmlformats.org/officeDocument/2006/customXml" ds:itemID="{9F66638C-9760-400D-8EA3-A57773E443B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</TotalTime>
  <Words>3818</Words>
  <Application>Microsoft Macintosh PowerPoint</Application>
  <PresentationFormat>On-screen Show (4:3)</PresentationFormat>
  <Paragraphs>996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Times New Roman</vt:lpstr>
      <vt:lpstr>Arial</vt:lpstr>
      <vt:lpstr>Courier New</vt:lpstr>
      <vt:lpstr>Default Design</vt:lpstr>
      <vt:lpstr>Microsoft Equation 3.0</vt:lpstr>
      <vt:lpstr>Multivariate Analysis</vt:lpstr>
      <vt:lpstr>Outline of Lectures</vt:lpstr>
      <vt:lpstr>Simpson’s Paradox</vt:lpstr>
      <vt:lpstr>Simpson’s Paradox</vt:lpstr>
      <vt:lpstr>Another Example</vt:lpstr>
      <vt:lpstr>PowerPoint Presentation</vt:lpstr>
      <vt:lpstr>Simpson’s Paradox</vt:lpstr>
      <vt:lpstr>Many Variables</vt:lpstr>
      <vt:lpstr>Multivariate Analysis Methods</vt:lpstr>
      <vt:lpstr>Principal Components</vt:lpstr>
      <vt:lpstr>Principal Components</vt:lpstr>
      <vt:lpstr>Principal Components - Examples</vt:lpstr>
      <vt:lpstr>Multivariate Normal Distribution</vt:lpstr>
      <vt:lpstr>Example – Crime Rates by State</vt:lpstr>
      <vt:lpstr>PowerPoint Presentation</vt:lpstr>
      <vt:lpstr>PowerPoint Presentation</vt:lpstr>
      <vt:lpstr>Cluster Analysis</vt:lpstr>
      <vt:lpstr>Clustering Techniques</vt:lpstr>
      <vt:lpstr>Applications</vt:lpstr>
      <vt:lpstr>Tandem Segmentation</vt:lpstr>
      <vt:lpstr>Tandem k-means Example</vt:lpstr>
      <vt:lpstr>Selected Outputs</vt:lpstr>
      <vt:lpstr>Selected Outputs</vt:lpstr>
      <vt:lpstr>Selected Outputs</vt:lpstr>
      <vt:lpstr>Cluster Analysis Options</vt:lpstr>
      <vt:lpstr>FASTCLUS</vt:lpstr>
      <vt:lpstr>Density Linkage</vt:lpstr>
      <vt:lpstr>Cluster Analysis Issues</vt:lpstr>
      <vt:lpstr>MVA - FASTCLUS</vt:lpstr>
      <vt:lpstr>Iteration History from FASTCLUS</vt:lpstr>
      <vt:lpstr>Results from Different Initial Seeds</vt:lpstr>
      <vt:lpstr>Howard-Harris Approach</vt:lpstr>
      <vt:lpstr>Another “Clustering” Method</vt:lpstr>
      <vt:lpstr>Cluster Means</vt:lpstr>
      <vt:lpstr>Cluster Means</vt:lpstr>
      <vt:lpstr>Cluster Means</vt:lpstr>
      <vt:lpstr>Correspondence Analysis</vt:lpstr>
      <vt:lpstr>PowerPoint Presentation</vt:lpstr>
      <vt:lpstr>Interpretation</vt:lpstr>
      <vt:lpstr>Software for  Correspondence Analysis</vt:lpstr>
      <vt:lpstr>Cars by Marital Status</vt:lpstr>
      <vt:lpstr>Canonical Discriminant Analysis</vt:lpstr>
      <vt:lpstr>CDA Plot</vt:lpstr>
      <vt:lpstr>Discriminant Analysis</vt:lpstr>
      <vt:lpstr>CHAID</vt:lpstr>
      <vt:lpstr>Example of CHAID Output</vt:lpstr>
      <vt:lpstr>Titanic Survival Example</vt:lpstr>
      <vt:lpstr>CHAID Software</vt:lpstr>
      <vt:lpstr>TREEDISC Macro</vt:lpstr>
      <vt:lpstr>Partial Least Squares (PLS)</vt:lpstr>
      <vt:lpstr>Structural Equation Modeling (SEM)</vt:lpstr>
      <vt:lpstr>SEM Example: Relationship between  Academic and Job Success</vt:lpstr>
      <vt:lpstr>SAS Code</vt:lpstr>
      <vt:lpstr>Results</vt:lpstr>
      <vt:lpstr>Latent Variable Models</vt:lpstr>
      <vt:lpstr>Broader MVA Issues</vt:lpstr>
      <vt:lpstr>MVA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Sellam Veerappan</cp:lastModifiedBy>
  <cp:revision>14</cp:revision>
  <dcterms:created xsi:type="dcterms:W3CDTF">1601-01-01T00:00:00Z</dcterms:created>
  <dcterms:modified xsi:type="dcterms:W3CDTF">2024-09-17T05:31:57Z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0x0101000C30828B62F68548B536606B169F73C7</vt:lpwstr>
  </property>
</Properties>
</file>