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79" r:id="rId1"/>
  </p:sldMasterIdLst>
  <p:sldIdLst>
    <p:sldId id="256" r:id="rId2"/>
    <p:sldId id="257" r:id="rId3"/>
    <p:sldId id="258" r:id="rId4"/>
    <p:sldId id="260" r:id="rId5"/>
    <p:sldId id="261" r:id="rId6"/>
    <p:sldId id="262" r:id="rId7"/>
    <p:sldId id="263" r:id="rId8"/>
    <p:sldId id="277"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8" r:id="rId22"/>
    <p:sldId id="279" r:id="rId23"/>
    <p:sldId id="282" r:id="rId24"/>
    <p:sldId id="283" r:id="rId25"/>
    <p:sldId id="285" r:id="rId26"/>
    <p:sldId id="286" r:id="rId27"/>
    <p:sldId id="287" r:id="rId28"/>
    <p:sldId id="288" r:id="rId29"/>
    <p:sldId id="289" r:id="rId30"/>
    <p:sldId id="290" r:id="rId31"/>
    <p:sldId id="291" r:id="rId32"/>
    <p:sldId id="292" r:id="rId33"/>
    <p:sldId id="293" r:id="rId34"/>
    <p:sldId id="296" r:id="rId35"/>
    <p:sldId id="294" r:id="rId36"/>
    <p:sldId id="29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p:cViewPr varScale="1">
        <p:scale>
          <a:sx n="112" d="100"/>
          <a:sy n="112" d="100"/>
        </p:scale>
        <p:origin x="1640"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1715C2C9-A610-B2DB-68B4-0B9E85F4F788}"/>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SG">
              <a:latin typeface="Arial" charset="0"/>
            </a:endParaRPr>
          </a:p>
        </p:txBody>
      </p:sp>
      <p:grpSp>
        <p:nvGrpSpPr>
          <p:cNvPr id="3" name="Group 8">
            <a:extLst>
              <a:ext uri="{FF2B5EF4-FFF2-40B4-BE49-F238E27FC236}">
                <a16:creationId xmlns:a16="http://schemas.microsoft.com/office/drawing/2014/main" id="{DBE1FD21-24E1-F6F3-8966-B842C447365A}"/>
              </a:ext>
            </a:extLst>
          </p:cNvPr>
          <p:cNvGrpSpPr>
            <a:grpSpLocks/>
          </p:cNvGrpSpPr>
          <p:nvPr/>
        </p:nvGrpSpPr>
        <p:grpSpPr bwMode="auto">
          <a:xfrm>
            <a:off x="7493000" y="2992438"/>
            <a:ext cx="1338263" cy="2189162"/>
            <a:chOff x="4704" y="1885"/>
            <a:chExt cx="843" cy="1379"/>
          </a:xfrm>
        </p:grpSpPr>
        <p:sp>
          <p:nvSpPr>
            <p:cNvPr id="4" name="Oval 9">
              <a:extLst>
                <a:ext uri="{FF2B5EF4-FFF2-40B4-BE49-F238E27FC236}">
                  <a16:creationId xmlns:a16="http://schemas.microsoft.com/office/drawing/2014/main" id="{07C0C67D-4D8F-D942-9EB1-3FAE43AC3050}"/>
                </a:ext>
              </a:extLst>
            </p:cNvPr>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5" name="Oval 10">
              <a:extLst>
                <a:ext uri="{FF2B5EF4-FFF2-40B4-BE49-F238E27FC236}">
                  <a16:creationId xmlns:a16="http://schemas.microsoft.com/office/drawing/2014/main" id="{3F0B6061-11B2-0A3D-89F7-D348C9315DBE}"/>
                </a:ext>
              </a:extLst>
            </p:cNvPr>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6" name="Oval 11">
              <a:extLst>
                <a:ext uri="{FF2B5EF4-FFF2-40B4-BE49-F238E27FC236}">
                  <a16:creationId xmlns:a16="http://schemas.microsoft.com/office/drawing/2014/main" id="{A4E45626-D870-60B4-B044-61A3E076AFFA}"/>
                </a:ext>
              </a:extLst>
            </p:cNvPr>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7" name="Oval 12">
              <a:extLst>
                <a:ext uri="{FF2B5EF4-FFF2-40B4-BE49-F238E27FC236}">
                  <a16:creationId xmlns:a16="http://schemas.microsoft.com/office/drawing/2014/main" id="{572FC318-A53E-0167-2C2A-D8CEF8AB543E}"/>
                </a:ext>
              </a:extLst>
            </p:cNvPr>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8" name="Oval 13">
              <a:extLst>
                <a:ext uri="{FF2B5EF4-FFF2-40B4-BE49-F238E27FC236}">
                  <a16:creationId xmlns:a16="http://schemas.microsoft.com/office/drawing/2014/main" id="{47433883-B936-1D70-CBC3-2730184B59EE}"/>
                </a:ext>
              </a:extLst>
            </p:cNvPr>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9" name="Oval 14">
              <a:extLst>
                <a:ext uri="{FF2B5EF4-FFF2-40B4-BE49-F238E27FC236}">
                  <a16:creationId xmlns:a16="http://schemas.microsoft.com/office/drawing/2014/main" id="{530A80A2-1638-A54D-D915-A5B53157E0AA}"/>
                </a:ext>
              </a:extLst>
            </p:cNvPr>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10" name="Oval 15">
              <a:extLst>
                <a:ext uri="{FF2B5EF4-FFF2-40B4-BE49-F238E27FC236}">
                  <a16:creationId xmlns:a16="http://schemas.microsoft.com/office/drawing/2014/main" id="{BDCA2A7F-83B3-4D99-05E4-EA0ECEFDA884}"/>
                </a:ext>
              </a:extLst>
            </p:cNvPr>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11" name="Oval 16">
              <a:extLst>
                <a:ext uri="{FF2B5EF4-FFF2-40B4-BE49-F238E27FC236}">
                  <a16:creationId xmlns:a16="http://schemas.microsoft.com/office/drawing/2014/main" id="{F005BEA4-98AC-96CA-F54F-5212970866A6}"/>
                </a:ext>
              </a:extLst>
            </p:cNvPr>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12" name="Oval 17">
              <a:extLst>
                <a:ext uri="{FF2B5EF4-FFF2-40B4-BE49-F238E27FC236}">
                  <a16:creationId xmlns:a16="http://schemas.microsoft.com/office/drawing/2014/main" id="{9898A085-DA3A-ACCB-EC7F-CFD3A5A13339}"/>
                </a:ext>
              </a:extLst>
            </p:cNvPr>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13" name="Oval 18">
              <a:extLst>
                <a:ext uri="{FF2B5EF4-FFF2-40B4-BE49-F238E27FC236}">
                  <a16:creationId xmlns:a16="http://schemas.microsoft.com/office/drawing/2014/main" id="{FD36F559-1C04-1D2E-DB80-4E468224A299}"/>
                </a:ext>
              </a:extLst>
            </p:cNvPr>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14" name="Oval 19">
              <a:extLst>
                <a:ext uri="{FF2B5EF4-FFF2-40B4-BE49-F238E27FC236}">
                  <a16:creationId xmlns:a16="http://schemas.microsoft.com/office/drawing/2014/main" id="{AF30F219-8383-8BFE-24AF-8027007EB091}"/>
                </a:ext>
              </a:extLst>
            </p:cNvPr>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15" name="Oval 20">
              <a:extLst>
                <a:ext uri="{FF2B5EF4-FFF2-40B4-BE49-F238E27FC236}">
                  <a16:creationId xmlns:a16="http://schemas.microsoft.com/office/drawing/2014/main" id="{5E738A91-135E-5028-02DA-AC0E8B5A80AC}"/>
                </a:ext>
              </a:extLst>
            </p:cNvPr>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16" name="Oval 21">
              <a:extLst>
                <a:ext uri="{FF2B5EF4-FFF2-40B4-BE49-F238E27FC236}">
                  <a16:creationId xmlns:a16="http://schemas.microsoft.com/office/drawing/2014/main" id="{BF678131-E492-953A-4589-FA9EF9F11B50}"/>
                </a:ext>
              </a:extLst>
            </p:cNvPr>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17" name="Oval 22">
              <a:extLst>
                <a:ext uri="{FF2B5EF4-FFF2-40B4-BE49-F238E27FC236}">
                  <a16:creationId xmlns:a16="http://schemas.microsoft.com/office/drawing/2014/main" id="{D6B8BF45-737F-5C89-D69E-F64DAAF3BBD6}"/>
                </a:ext>
              </a:extLst>
            </p:cNvPr>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18" name="Oval 23">
              <a:extLst>
                <a:ext uri="{FF2B5EF4-FFF2-40B4-BE49-F238E27FC236}">
                  <a16:creationId xmlns:a16="http://schemas.microsoft.com/office/drawing/2014/main" id="{81C9973E-CE46-265C-A652-80BBEB381F3D}"/>
                </a:ext>
              </a:extLst>
            </p:cNvPr>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19" name="Oval 24">
              <a:extLst>
                <a:ext uri="{FF2B5EF4-FFF2-40B4-BE49-F238E27FC236}">
                  <a16:creationId xmlns:a16="http://schemas.microsoft.com/office/drawing/2014/main" id="{25AFC566-4DFC-E238-B54F-BCBFA5130C29}"/>
                </a:ext>
              </a:extLst>
            </p:cNvPr>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20" name="Oval 25">
              <a:extLst>
                <a:ext uri="{FF2B5EF4-FFF2-40B4-BE49-F238E27FC236}">
                  <a16:creationId xmlns:a16="http://schemas.microsoft.com/office/drawing/2014/main" id="{F5E01D91-C18F-645D-DDB5-724B9901DF90}"/>
                </a:ext>
              </a:extLst>
            </p:cNvPr>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21" name="Oval 26">
              <a:extLst>
                <a:ext uri="{FF2B5EF4-FFF2-40B4-BE49-F238E27FC236}">
                  <a16:creationId xmlns:a16="http://schemas.microsoft.com/office/drawing/2014/main" id="{BDEB9B48-B7BF-87D7-3AC1-D42B0E71D8DF}"/>
                </a:ext>
              </a:extLst>
            </p:cNvPr>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22" name="Oval 27">
              <a:extLst>
                <a:ext uri="{FF2B5EF4-FFF2-40B4-BE49-F238E27FC236}">
                  <a16:creationId xmlns:a16="http://schemas.microsoft.com/office/drawing/2014/main" id="{D414B64B-1651-7553-848A-E41BC5467B9C}"/>
                </a:ext>
              </a:extLst>
            </p:cNvPr>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23" name="Oval 28">
              <a:extLst>
                <a:ext uri="{FF2B5EF4-FFF2-40B4-BE49-F238E27FC236}">
                  <a16:creationId xmlns:a16="http://schemas.microsoft.com/office/drawing/2014/main" id="{CD3F0972-2783-BFEA-9DC8-7CC06CD33824}"/>
                </a:ext>
              </a:extLst>
            </p:cNvPr>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24" name="Oval 29">
              <a:extLst>
                <a:ext uri="{FF2B5EF4-FFF2-40B4-BE49-F238E27FC236}">
                  <a16:creationId xmlns:a16="http://schemas.microsoft.com/office/drawing/2014/main" id="{C1ED867D-8A5D-D49D-50A6-BBD1EAFF2FFB}"/>
                </a:ext>
              </a:extLst>
            </p:cNvPr>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25" name="Oval 30">
              <a:extLst>
                <a:ext uri="{FF2B5EF4-FFF2-40B4-BE49-F238E27FC236}">
                  <a16:creationId xmlns:a16="http://schemas.microsoft.com/office/drawing/2014/main" id="{29DF8B71-38EA-1E7B-C2C2-556B4C288C6D}"/>
                </a:ext>
              </a:extLst>
            </p:cNvPr>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26" name="Oval 31">
              <a:extLst>
                <a:ext uri="{FF2B5EF4-FFF2-40B4-BE49-F238E27FC236}">
                  <a16:creationId xmlns:a16="http://schemas.microsoft.com/office/drawing/2014/main" id="{A509213A-97FF-5B62-6D51-CCDF67C5FBCC}"/>
                </a:ext>
              </a:extLst>
            </p:cNvPr>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27" name="Oval 32">
              <a:extLst>
                <a:ext uri="{FF2B5EF4-FFF2-40B4-BE49-F238E27FC236}">
                  <a16:creationId xmlns:a16="http://schemas.microsoft.com/office/drawing/2014/main" id="{D9096226-75B6-59ED-865F-0712C4EDBE7C}"/>
                </a:ext>
              </a:extLst>
            </p:cNvPr>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28" name="Oval 33">
              <a:extLst>
                <a:ext uri="{FF2B5EF4-FFF2-40B4-BE49-F238E27FC236}">
                  <a16:creationId xmlns:a16="http://schemas.microsoft.com/office/drawing/2014/main" id="{A620C4EE-448F-F3A3-671A-8828BA876D82}"/>
                </a:ext>
              </a:extLst>
            </p:cNvPr>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29" name="Oval 34">
              <a:extLst>
                <a:ext uri="{FF2B5EF4-FFF2-40B4-BE49-F238E27FC236}">
                  <a16:creationId xmlns:a16="http://schemas.microsoft.com/office/drawing/2014/main" id="{8C84A7FD-C4FA-7141-9270-D771C8D83583}"/>
                </a:ext>
              </a:extLst>
            </p:cNvPr>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30" name="Oval 35">
              <a:extLst>
                <a:ext uri="{FF2B5EF4-FFF2-40B4-BE49-F238E27FC236}">
                  <a16:creationId xmlns:a16="http://schemas.microsoft.com/office/drawing/2014/main" id="{29288331-1633-13FC-2703-34CE02F024A1}"/>
                </a:ext>
              </a:extLst>
            </p:cNvPr>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31" name="Oval 36">
              <a:extLst>
                <a:ext uri="{FF2B5EF4-FFF2-40B4-BE49-F238E27FC236}">
                  <a16:creationId xmlns:a16="http://schemas.microsoft.com/office/drawing/2014/main" id="{5FE6588D-736B-FF66-6908-4147E7D778CE}"/>
                </a:ext>
              </a:extLst>
            </p:cNvPr>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32" name="Oval 37">
              <a:extLst>
                <a:ext uri="{FF2B5EF4-FFF2-40B4-BE49-F238E27FC236}">
                  <a16:creationId xmlns:a16="http://schemas.microsoft.com/office/drawing/2014/main" id="{E77DD2FE-3A6E-1FF8-BA29-F9F57064B91B}"/>
                </a:ext>
              </a:extLst>
            </p:cNvPr>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33" name="Oval 38">
              <a:extLst>
                <a:ext uri="{FF2B5EF4-FFF2-40B4-BE49-F238E27FC236}">
                  <a16:creationId xmlns:a16="http://schemas.microsoft.com/office/drawing/2014/main" id="{052901C0-D611-8807-9CAD-8329AE642B93}"/>
                </a:ext>
              </a:extLst>
            </p:cNvPr>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34" name="Oval 39">
              <a:extLst>
                <a:ext uri="{FF2B5EF4-FFF2-40B4-BE49-F238E27FC236}">
                  <a16:creationId xmlns:a16="http://schemas.microsoft.com/office/drawing/2014/main" id="{B303ACD8-0279-E414-E262-F69AEA3786F2}"/>
                </a:ext>
              </a:extLst>
            </p:cNvPr>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grpSp>
      <p:sp>
        <p:nvSpPr>
          <p:cNvPr id="35" name="Line 40">
            <a:extLst>
              <a:ext uri="{FF2B5EF4-FFF2-40B4-BE49-F238E27FC236}">
                <a16:creationId xmlns:a16="http://schemas.microsoft.com/office/drawing/2014/main" id="{FA0508D3-80B4-564C-9B5B-C82897A4ACB3}"/>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SG">
              <a:latin typeface="Arial" charset="0"/>
            </a:endParaRPr>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6" name="Rectangle 5">
            <a:extLst>
              <a:ext uri="{FF2B5EF4-FFF2-40B4-BE49-F238E27FC236}">
                <a16:creationId xmlns:a16="http://schemas.microsoft.com/office/drawing/2014/main" id="{AE3361FD-3069-AD53-0314-01B8B624F512}"/>
              </a:ext>
            </a:extLst>
          </p:cNvPr>
          <p:cNvSpPr>
            <a:spLocks noGrp="1" noChangeArrowheads="1"/>
          </p:cNvSpPr>
          <p:nvPr>
            <p:ph type="dt" sz="half" idx="10"/>
          </p:nvPr>
        </p:nvSpPr>
        <p:spPr/>
        <p:txBody>
          <a:bodyPr/>
          <a:lstStyle>
            <a:lvl1pPr>
              <a:defRPr/>
            </a:lvl1pPr>
          </a:lstStyle>
          <a:p>
            <a:pPr>
              <a:defRPr/>
            </a:pPr>
            <a:endParaRPr lang="en-US" altLang="en-US"/>
          </a:p>
        </p:txBody>
      </p:sp>
      <p:sp>
        <p:nvSpPr>
          <p:cNvPr id="37" name="Rectangle 6">
            <a:extLst>
              <a:ext uri="{FF2B5EF4-FFF2-40B4-BE49-F238E27FC236}">
                <a16:creationId xmlns:a16="http://schemas.microsoft.com/office/drawing/2014/main" id="{069927F5-C3E5-80BE-1CE4-2F74411D6552}"/>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38" name="Rectangle 7">
            <a:extLst>
              <a:ext uri="{FF2B5EF4-FFF2-40B4-BE49-F238E27FC236}">
                <a16:creationId xmlns:a16="http://schemas.microsoft.com/office/drawing/2014/main" id="{6CFA51DE-98F1-44B1-0436-F8894B185BE7}"/>
              </a:ext>
            </a:extLst>
          </p:cNvPr>
          <p:cNvSpPr>
            <a:spLocks noGrp="1" noChangeArrowheads="1"/>
          </p:cNvSpPr>
          <p:nvPr>
            <p:ph type="sldNum" sz="quarter" idx="12"/>
          </p:nvPr>
        </p:nvSpPr>
        <p:spPr/>
        <p:txBody>
          <a:bodyPr/>
          <a:lstStyle>
            <a:lvl1pPr>
              <a:defRPr/>
            </a:lvl1pPr>
          </a:lstStyle>
          <a:p>
            <a:fld id="{A460A214-9D34-424F-8C88-6A36B4210D6D}" type="slidenum">
              <a:rPr lang="en-US" altLang="en-US"/>
              <a:pPr/>
              <a:t>‹#›</a:t>
            </a:fld>
            <a:endParaRPr lang="en-US" altLang="en-US"/>
          </a:p>
        </p:txBody>
      </p:sp>
    </p:spTree>
    <p:extLst>
      <p:ext uri="{BB962C8B-B14F-4D97-AF65-F5344CB8AC3E}">
        <p14:creationId xmlns:p14="http://schemas.microsoft.com/office/powerpoint/2010/main" val="111183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a:extLst>
              <a:ext uri="{FF2B5EF4-FFF2-40B4-BE49-F238E27FC236}">
                <a16:creationId xmlns:a16="http://schemas.microsoft.com/office/drawing/2014/main" id="{8E6797D2-9FD5-E329-57A2-9A3FE968946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AD3530E9-619F-6B20-0776-4FA0B28D16A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F4397A77-6D39-49C6-5087-5B7C415888F3}"/>
              </a:ext>
            </a:extLst>
          </p:cNvPr>
          <p:cNvSpPr>
            <a:spLocks noGrp="1" noChangeArrowheads="1"/>
          </p:cNvSpPr>
          <p:nvPr>
            <p:ph type="sldNum" sz="quarter" idx="12"/>
          </p:nvPr>
        </p:nvSpPr>
        <p:spPr>
          <a:ln/>
        </p:spPr>
        <p:txBody>
          <a:bodyPr/>
          <a:lstStyle>
            <a:lvl1pPr>
              <a:defRPr/>
            </a:lvl1pPr>
          </a:lstStyle>
          <a:p>
            <a:fld id="{603831CD-C7D1-144B-8625-9749AFB48AA4}" type="slidenum">
              <a:rPr lang="en-US" altLang="en-US"/>
              <a:pPr/>
              <a:t>‹#›</a:t>
            </a:fld>
            <a:endParaRPr lang="en-US" altLang="en-US"/>
          </a:p>
        </p:txBody>
      </p:sp>
    </p:spTree>
    <p:extLst>
      <p:ext uri="{BB962C8B-B14F-4D97-AF65-F5344CB8AC3E}">
        <p14:creationId xmlns:p14="http://schemas.microsoft.com/office/powerpoint/2010/main" val="123527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a:extLst>
              <a:ext uri="{FF2B5EF4-FFF2-40B4-BE49-F238E27FC236}">
                <a16:creationId xmlns:a16="http://schemas.microsoft.com/office/drawing/2014/main" id="{0CF89EA9-EA9A-0435-DE1D-185D8F579D4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C726F09-75D1-7320-0F87-214F769CCB1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E6683411-E4E5-18BD-E5E2-9B953AA4E5D0}"/>
              </a:ext>
            </a:extLst>
          </p:cNvPr>
          <p:cNvSpPr>
            <a:spLocks noGrp="1" noChangeArrowheads="1"/>
          </p:cNvSpPr>
          <p:nvPr>
            <p:ph type="sldNum" sz="quarter" idx="12"/>
          </p:nvPr>
        </p:nvSpPr>
        <p:spPr>
          <a:ln/>
        </p:spPr>
        <p:txBody>
          <a:bodyPr/>
          <a:lstStyle>
            <a:lvl1pPr>
              <a:defRPr/>
            </a:lvl1pPr>
          </a:lstStyle>
          <a:p>
            <a:fld id="{06D76F33-8E53-6549-8FA9-AAB694498540}" type="slidenum">
              <a:rPr lang="en-US" altLang="en-US"/>
              <a:pPr/>
              <a:t>‹#›</a:t>
            </a:fld>
            <a:endParaRPr lang="en-US" altLang="en-US"/>
          </a:p>
        </p:txBody>
      </p:sp>
    </p:spTree>
    <p:extLst>
      <p:ext uri="{BB962C8B-B14F-4D97-AF65-F5344CB8AC3E}">
        <p14:creationId xmlns:p14="http://schemas.microsoft.com/office/powerpoint/2010/main" val="98112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a:extLst>
              <a:ext uri="{FF2B5EF4-FFF2-40B4-BE49-F238E27FC236}">
                <a16:creationId xmlns:a16="http://schemas.microsoft.com/office/drawing/2014/main" id="{449D8113-3AD9-5F25-E4A1-E65536B21D6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AEFC23B-983D-9EAA-1D10-5E073B95864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a:extLst>
              <a:ext uri="{FF2B5EF4-FFF2-40B4-BE49-F238E27FC236}">
                <a16:creationId xmlns:a16="http://schemas.microsoft.com/office/drawing/2014/main" id="{57416346-D281-D7DA-3609-33F87ADF2299}"/>
              </a:ext>
            </a:extLst>
          </p:cNvPr>
          <p:cNvSpPr>
            <a:spLocks noGrp="1" noChangeArrowheads="1"/>
          </p:cNvSpPr>
          <p:nvPr>
            <p:ph type="sldNum" sz="quarter" idx="12"/>
          </p:nvPr>
        </p:nvSpPr>
        <p:spPr>
          <a:ln/>
        </p:spPr>
        <p:txBody>
          <a:bodyPr/>
          <a:lstStyle>
            <a:lvl1pPr>
              <a:defRPr/>
            </a:lvl1pPr>
          </a:lstStyle>
          <a:p>
            <a:fld id="{DF6752ED-09F0-104F-A75D-30C7A36AEF59}" type="slidenum">
              <a:rPr lang="en-US" altLang="en-US"/>
              <a:pPr/>
              <a:t>‹#›</a:t>
            </a:fld>
            <a:endParaRPr lang="en-US" altLang="en-US"/>
          </a:p>
        </p:txBody>
      </p:sp>
    </p:spTree>
    <p:extLst>
      <p:ext uri="{BB962C8B-B14F-4D97-AF65-F5344CB8AC3E}">
        <p14:creationId xmlns:p14="http://schemas.microsoft.com/office/powerpoint/2010/main" val="150828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a:extLst>
              <a:ext uri="{FF2B5EF4-FFF2-40B4-BE49-F238E27FC236}">
                <a16:creationId xmlns:a16="http://schemas.microsoft.com/office/drawing/2014/main" id="{6CEB2A50-E5F6-5D6D-8B9C-CD3E3835C8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8E7300B-CD46-E101-1A53-7FA69CC94D0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E7F346BE-AA8D-9653-DBB7-3E181ADD2A95}"/>
              </a:ext>
            </a:extLst>
          </p:cNvPr>
          <p:cNvSpPr>
            <a:spLocks noGrp="1" noChangeArrowheads="1"/>
          </p:cNvSpPr>
          <p:nvPr>
            <p:ph type="sldNum" sz="quarter" idx="12"/>
          </p:nvPr>
        </p:nvSpPr>
        <p:spPr>
          <a:ln/>
        </p:spPr>
        <p:txBody>
          <a:bodyPr/>
          <a:lstStyle>
            <a:lvl1pPr>
              <a:defRPr/>
            </a:lvl1pPr>
          </a:lstStyle>
          <a:p>
            <a:fld id="{9C9014E8-ACD8-A54C-8403-5B45BB34C776}" type="slidenum">
              <a:rPr lang="en-US" altLang="en-US"/>
              <a:pPr/>
              <a:t>‹#›</a:t>
            </a:fld>
            <a:endParaRPr lang="en-US" altLang="en-US"/>
          </a:p>
        </p:txBody>
      </p:sp>
    </p:spTree>
    <p:extLst>
      <p:ext uri="{BB962C8B-B14F-4D97-AF65-F5344CB8AC3E}">
        <p14:creationId xmlns:p14="http://schemas.microsoft.com/office/powerpoint/2010/main" val="689311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a:p>
        </p:txBody>
      </p:sp>
      <p:sp>
        <p:nvSpPr>
          <p:cNvPr id="4" name="Rectangle 5">
            <a:extLst>
              <a:ext uri="{FF2B5EF4-FFF2-40B4-BE49-F238E27FC236}">
                <a16:creationId xmlns:a16="http://schemas.microsoft.com/office/drawing/2014/main" id="{CA279091-B723-BD8B-43EB-DBBAE7FE1B1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0A0273BA-A1D9-2612-55EB-2014FF52A3A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34D5A11B-07A7-ABF3-231F-918A7FCD31F6}"/>
              </a:ext>
            </a:extLst>
          </p:cNvPr>
          <p:cNvSpPr>
            <a:spLocks noGrp="1" noChangeArrowheads="1"/>
          </p:cNvSpPr>
          <p:nvPr>
            <p:ph type="sldNum" sz="quarter" idx="12"/>
          </p:nvPr>
        </p:nvSpPr>
        <p:spPr>
          <a:ln/>
        </p:spPr>
        <p:txBody>
          <a:bodyPr/>
          <a:lstStyle>
            <a:lvl1pPr>
              <a:defRPr/>
            </a:lvl1pPr>
          </a:lstStyle>
          <a:p>
            <a:fld id="{7300F9C2-527B-5D47-B60B-F88D6A68294A}" type="slidenum">
              <a:rPr lang="en-US" altLang="en-US"/>
              <a:pPr/>
              <a:t>‹#›</a:t>
            </a:fld>
            <a:endParaRPr lang="en-US" altLang="en-US"/>
          </a:p>
        </p:txBody>
      </p:sp>
    </p:spTree>
    <p:extLst>
      <p:ext uri="{BB962C8B-B14F-4D97-AF65-F5344CB8AC3E}">
        <p14:creationId xmlns:p14="http://schemas.microsoft.com/office/powerpoint/2010/main" val="253996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a:extLst>
              <a:ext uri="{FF2B5EF4-FFF2-40B4-BE49-F238E27FC236}">
                <a16:creationId xmlns:a16="http://schemas.microsoft.com/office/drawing/2014/main" id="{9E770C06-13F6-A5DC-9E56-7B119F2B240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FA3B81D-D711-3182-8A22-0742D89EE0C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5821ABD6-8BB3-405A-D615-3FE1FE278904}"/>
              </a:ext>
            </a:extLst>
          </p:cNvPr>
          <p:cNvSpPr>
            <a:spLocks noGrp="1" noChangeArrowheads="1"/>
          </p:cNvSpPr>
          <p:nvPr>
            <p:ph type="sldNum" sz="quarter" idx="12"/>
          </p:nvPr>
        </p:nvSpPr>
        <p:spPr>
          <a:ln/>
        </p:spPr>
        <p:txBody>
          <a:bodyPr/>
          <a:lstStyle>
            <a:lvl1pPr>
              <a:defRPr/>
            </a:lvl1pPr>
          </a:lstStyle>
          <a:p>
            <a:fld id="{759CC98A-8219-6D4D-8ED6-6F76B2D9C756}" type="slidenum">
              <a:rPr lang="en-US" altLang="en-US"/>
              <a:pPr/>
              <a:t>‹#›</a:t>
            </a:fld>
            <a:endParaRPr lang="en-US" altLang="en-US"/>
          </a:p>
        </p:txBody>
      </p:sp>
    </p:spTree>
    <p:extLst>
      <p:ext uri="{BB962C8B-B14F-4D97-AF65-F5344CB8AC3E}">
        <p14:creationId xmlns:p14="http://schemas.microsoft.com/office/powerpoint/2010/main" val="123246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62C043A4-AB46-BE73-7F57-4C4FC6D16F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EECA41F6-A0DF-A5F2-C8E9-A64938CB5EE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50AAC714-0330-5323-263C-FD3BE79144DB}"/>
              </a:ext>
            </a:extLst>
          </p:cNvPr>
          <p:cNvSpPr>
            <a:spLocks noGrp="1" noChangeArrowheads="1"/>
          </p:cNvSpPr>
          <p:nvPr>
            <p:ph type="sldNum" sz="quarter" idx="12"/>
          </p:nvPr>
        </p:nvSpPr>
        <p:spPr>
          <a:ln/>
        </p:spPr>
        <p:txBody>
          <a:bodyPr/>
          <a:lstStyle>
            <a:lvl1pPr>
              <a:defRPr/>
            </a:lvl1pPr>
          </a:lstStyle>
          <a:p>
            <a:fld id="{E1B2FC16-96A2-DA4A-86DD-2D6AADF6A34B}" type="slidenum">
              <a:rPr lang="en-US" altLang="en-US"/>
              <a:pPr/>
              <a:t>‹#›</a:t>
            </a:fld>
            <a:endParaRPr lang="en-US" altLang="en-US"/>
          </a:p>
        </p:txBody>
      </p:sp>
    </p:spTree>
    <p:extLst>
      <p:ext uri="{BB962C8B-B14F-4D97-AF65-F5344CB8AC3E}">
        <p14:creationId xmlns:p14="http://schemas.microsoft.com/office/powerpoint/2010/main" val="242850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a:extLst>
              <a:ext uri="{FF2B5EF4-FFF2-40B4-BE49-F238E27FC236}">
                <a16:creationId xmlns:a16="http://schemas.microsoft.com/office/drawing/2014/main" id="{844B60AF-88A2-772E-E8D5-0EB66223513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B348A5A-08DB-F972-FD4A-6A6CF522B64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79F1D16A-924E-F4E9-2A4C-9A79585EAE65}"/>
              </a:ext>
            </a:extLst>
          </p:cNvPr>
          <p:cNvSpPr>
            <a:spLocks noGrp="1" noChangeArrowheads="1"/>
          </p:cNvSpPr>
          <p:nvPr>
            <p:ph type="sldNum" sz="quarter" idx="12"/>
          </p:nvPr>
        </p:nvSpPr>
        <p:spPr>
          <a:ln/>
        </p:spPr>
        <p:txBody>
          <a:bodyPr/>
          <a:lstStyle>
            <a:lvl1pPr>
              <a:defRPr/>
            </a:lvl1pPr>
          </a:lstStyle>
          <a:p>
            <a:fld id="{252A9CF9-5FA3-E34F-9DAF-FEB159A36350}" type="slidenum">
              <a:rPr lang="en-US" altLang="en-US"/>
              <a:pPr/>
              <a:t>‹#›</a:t>
            </a:fld>
            <a:endParaRPr lang="en-US" altLang="en-US"/>
          </a:p>
        </p:txBody>
      </p:sp>
    </p:spTree>
    <p:extLst>
      <p:ext uri="{BB962C8B-B14F-4D97-AF65-F5344CB8AC3E}">
        <p14:creationId xmlns:p14="http://schemas.microsoft.com/office/powerpoint/2010/main" val="330516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5">
            <a:extLst>
              <a:ext uri="{FF2B5EF4-FFF2-40B4-BE49-F238E27FC236}">
                <a16:creationId xmlns:a16="http://schemas.microsoft.com/office/drawing/2014/main" id="{4052A05C-C57B-70BD-E61B-3FEEA52188F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522BD2B3-48C3-FBBF-45AD-22C27B659A5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41ACF54F-A9A9-4D42-6EB7-5857DEA80095}"/>
              </a:ext>
            </a:extLst>
          </p:cNvPr>
          <p:cNvSpPr>
            <a:spLocks noGrp="1" noChangeArrowheads="1"/>
          </p:cNvSpPr>
          <p:nvPr>
            <p:ph type="sldNum" sz="quarter" idx="12"/>
          </p:nvPr>
        </p:nvSpPr>
        <p:spPr>
          <a:ln/>
        </p:spPr>
        <p:txBody>
          <a:bodyPr/>
          <a:lstStyle>
            <a:lvl1pPr>
              <a:defRPr/>
            </a:lvl1pPr>
          </a:lstStyle>
          <a:p>
            <a:fld id="{AED31A15-9505-654F-93E7-3BADAA6F5B25}" type="slidenum">
              <a:rPr lang="en-US" altLang="en-US"/>
              <a:pPr/>
              <a:t>‹#›</a:t>
            </a:fld>
            <a:endParaRPr lang="en-US" altLang="en-US"/>
          </a:p>
        </p:txBody>
      </p:sp>
    </p:spTree>
    <p:extLst>
      <p:ext uri="{BB962C8B-B14F-4D97-AF65-F5344CB8AC3E}">
        <p14:creationId xmlns:p14="http://schemas.microsoft.com/office/powerpoint/2010/main" val="181884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5">
            <a:extLst>
              <a:ext uri="{FF2B5EF4-FFF2-40B4-BE49-F238E27FC236}">
                <a16:creationId xmlns:a16="http://schemas.microsoft.com/office/drawing/2014/main" id="{E674CA33-B778-4C47-4C06-3CBBE0B3F16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9E57DB7A-D977-F0FF-4075-DE762DB89CB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A846C67E-F6EF-7C6F-5C72-5A0673314630}"/>
              </a:ext>
            </a:extLst>
          </p:cNvPr>
          <p:cNvSpPr>
            <a:spLocks noGrp="1" noChangeArrowheads="1"/>
          </p:cNvSpPr>
          <p:nvPr>
            <p:ph type="sldNum" sz="quarter" idx="12"/>
          </p:nvPr>
        </p:nvSpPr>
        <p:spPr>
          <a:ln/>
        </p:spPr>
        <p:txBody>
          <a:bodyPr/>
          <a:lstStyle>
            <a:lvl1pPr>
              <a:defRPr/>
            </a:lvl1pPr>
          </a:lstStyle>
          <a:p>
            <a:fld id="{6357677C-B3E3-F143-9BF5-CD190324B739}" type="slidenum">
              <a:rPr lang="en-US" altLang="en-US"/>
              <a:pPr/>
              <a:t>‹#›</a:t>
            </a:fld>
            <a:endParaRPr lang="en-US" altLang="en-US"/>
          </a:p>
        </p:txBody>
      </p:sp>
    </p:spTree>
    <p:extLst>
      <p:ext uri="{BB962C8B-B14F-4D97-AF65-F5344CB8AC3E}">
        <p14:creationId xmlns:p14="http://schemas.microsoft.com/office/powerpoint/2010/main" val="332805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2D5ED84-35E6-C098-7E0E-CDE7DD3BF9D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E40FD4B1-2EBB-4ABA-69DF-C6944FBC70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CD3F7420-02C3-DEDE-6918-EA3DEA5EE99F}"/>
              </a:ext>
            </a:extLst>
          </p:cNvPr>
          <p:cNvSpPr>
            <a:spLocks noGrp="1" noChangeArrowheads="1"/>
          </p:cNvSpPr>
          <p:nvPr>
            <p:ph type="sldNum" sz="quarter" idx="12"/>
          </p:nvPr>
        </p:nvSpPr>
        <p:spPr>
          <a:ln/>
        </p:spPr>
        <p:txBody>
          <a:bodyPr/>
          <a:lstStyle>
            <a:lvl1pPr>
              <a:defRPr/>
            </a:lvl1pPr>
          </a:lstStyle>
          <a:p>
            <a:fld id="{7E17337E-F183-BD40-B5E2-E3E84BD0E92A}" type="slidenum">
              <a:rPr lang="en-US" altLang="en-US"/>
              <a:pPr/>
              <a:t>‹#›</a:t>
            </a:fld>
            <a:endParaRPr lang="en-US" altLang="en-US"/>
          </a:p>
        </p:txBody>
      </p:sp>
    </p:spTree>
    <p:extLst>
      <p:ext uri="{BB962C8B-B14F-4D97-AF65-F5344CB8AC3E}">
        <p14:creationId xmlns:p14="http://schemas.microsoft.com/office/powerpoint/2010/main" val="107985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2F0CFC3-5C86-7EAA-BB69-1EC6550C536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E8BF2AF-C847-21B1-43E4-40FEAF49710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E1BB1C4C-2690-1CCB-D975-1DC81D84B9E1}"/>
              </a:ext>
            </a:extLst>
          </p:cNvPr>
          <p:cNvSpPr>
            <a:spLocks noGrp="1" noChangeArrowheads="1"/>
          </p:cNvSpPr>
          <p:nvPr>
            <p:ph type="sldNum" sz="quarter" idx="12"/>
          </p:nvPr>
        </p:nvSpPr>
        <p:spPr>
          <a:ln/>
        </p:spPr>
        <p:txBody>
          <a:bodyPr/>
          <a:lstStyle>
            <a:lvl1pPr>
              <a:defRPr/>
            </a:lvl1pPr>
          </a:lstStyle>
          <a:p>
            <a:fld id="{D77A85E4-74AF-1D4C-B45B-A911D6037A8B}" type="slidenum">
              <a:rPr lang="en-US" altLang="en-US"/>
              <a:pPr/>
              <a:t>‹#›</a:t>
            </a:fld>
            <a:endParaRPr lang="en-US" altLang="en-US"/>
          </a:p>
        </p:txBody>
      </p:sp>
    </p:spTree>
    <p:extLst>
      <p:ext uri="{BB962C8B-B14F-4D97-AF65-F5344CB8AC3E}">
        <p14:creationId xmlns:p14="http://schemas.microsoft.com/office/powerpoint/2010/main" val="355063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57FB82E-FA85-6390-C48E-67CA18A2D4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D70A94C-5C5D-45DC-249E-909007B7BDB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0730A67E-CD1E-8F1A-D224-70701E004C2A}"/>
              </a:ext>
            </a:extLst>
          </p:cNvPr>
          <p:cNvSpPr>
            <a:spLocks noGrp="1" noChangeArrowheads="1"/>
          </p:cNvSpPr>
          <p:nvPr>
            <p:ph type="sldNum" sz="quarter" idx="12"/>
          </p:nvPr>
        </p:nvSpPr>
        <p:spPr>
          <a:ln/>
        </p:spPr>
        <p:txBody>
          <a:bodyPr/>
          <a:lstStyle>
            <a:lvl1pPr>
              <a:defRPr/>
            </a:lvl1pPr>
          </a:lstStyle>
          <a:p>
            <a:fld id="{7D41BB7A-35B2-FC48-9CD9-43CB9BC41C21}" type="slidenum">
              <a:rPr lang="en-US" altLang="en-US"/>
              <a:pPr/>
              <a:t>‹#›</a:t>
            </a:fld>
            <a:endParaRPr lang="en-US" altLang="en-US"/>
          </a:p>
        </p:txBody>
      </p:sp>
    </p:spTree>
    <p:extLst>
      <p:ext uri="{BB962C8B-B14F-4D97-AF65-F5344CB8AC3E}">
        <p14:creationId xmlns:p14="http://schemas.microsoft.com/office/powerpoint/2010/main" val="27369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Line 2">
            <a:extLst>
              <a:ext uri="{FF2B5EF4-FFF2-40B4-BE49-F238E27FC236}">
                <a16:creationId xmlns:a16="http://schemas.microsoft.com/office/drawing/2014/main" id="{C05176FB-DD97-12B4-3F33-0EA5B1DB80E8}"/>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SG">
              <a:latin typeface="Arial" charset="0"/>
            </a:endParaRPr>
          </a:p>
        </p:txBody>
      </p:sp>
      <p:sp>
        <p:nvSpPr>
          <p:cNvPr id="2051" name="Rectangle 3">
            <a:extLst>
              <a:ext uri="{FF2B5EF4-FFF2-40B4-BE49-F238E27FC236}">
                <a16:creationId xmlns:a16="http://schemas.microsoft.com/office/drawing/2014/main" id="{FA68C273-4DF9-4ACF-7AC5-DFCD99E53357}"/>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2" name="Rectangle 4">
            <a:extLst>
              <a:ext uri="{FF2B5EF4-FFF2-40B4-BE49-F238E27FC236}">
                <a16:creationId xmlns:a16="http://schemas.microsoft.com/office/drawing/2014/main" id="{F77F9ED7-3624-F120-F220-7143569D6C9D}"/>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0965" name="Rectangle 5">
            <a:extLst>
              <a:ext uri="{FF2B5EF4-FFF2-40B4-BE49-F238E27FC236}">
                <a16:creationId xmlns:a16="http://schemas.microsoft.com/office/drawing/2014/main" id="{09E7401D-E8FE-EC02-0D3C-9C41A3CA22E9}"/>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ltLang="en-US"/>
          </a:p>
        </p:txBody>
      </p:sp>
      <p:sp>
        <p:nvSpPr>
          <p:cNvPr id="40966" name="Rectangle 6">
            <a:extLst>
              <a:ext uri="{FF2B5EF4-FFF2-40B4-BE49-F238E27FC236}">
                <a16:creationId xmlns:a16="http://schemas.microsoft.com/office/drawing/2014/main" id="{795787B6-AED3-2623-EA04-A4B9112DEEE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ltLang="en-US"/>
          </a:p>
        </p:txBody>
      </p:sp>
      <p:sp>
        <p:nvSpPr>
          <p:cNvPr id="40967" name="Rectangle 7">
            <a:extLst>
              <a:ext uri="{FF2B5EF4-FFF2-40B4-BE49-F238E27FC236}">
                <a16:creationId xmlns:a16="http://schemas.microsoft.com/office/drawing/2014/main" id="{8141D470-5B95-4F9D-6033-F4B95CC7E820}"/>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DE632645-A929-DD4C-A4CC-E1DC874E7153}" type="slidenum">
              <a:rPr lang="en-US" altLang="en-US"/>
              <a:pPr/>
              <a:t>‹#›</a:t>
            </a:fld>
            <a:endParaRPr lang="en-US" altLang="en-US"/>
          </a:p>
        </p:txBody>
      </p:sp>
      <p:grpSp>
        <p:nvGrpSpPr>
          <p:cNvPr id="2056" name="Group 8">
            <a:extLst>
              <a:ext uri="{FF2B5EF4-FFF2-40B4-BE49-F238E27FC236}">
                <a16:creationId xmlns:a16="http://schemas.microsoft.com/office/drawing/2014/main" id="{F2B3C256-E82E-0F50-D0BE-B015835A8ADC}"/>
              </a:ext>
            </a:extLst>
          </p:cNvPr>
          <p:cNvGrpSpPr>
            <a:grpSpLocks/>
          </p:cNvGrpSpPr>
          <p:nvPr/>
        </p:nvGrpSpPr>
        <p:grpSpPr bwMode="auto">
          <a:xfrm>
            <a:off x="8153400" y="152400"/>
            <a:ext cx="792163" cy="1295400"/>
            <a:chOff x="5136" y="960"/>
            <a:chExt cx="528" cy="864"/>
          </a:xfrm>
        </p:grpSpPr>
        <p:sp>
          <p:nvSpPr>
            <p:cNvPr id="40969" name="Oval 9">
              <a:extLst>
                <a:ext uri="{FF2B5EF4-FFF2-40B4-BE49-F238E27FC236}">
                  <a16:creationId xmlns:a16="http://schemas.microsoft.com/office/drawing/2014/main" id="{80B7B647-153A-35FF-2ED4-2D4D7409BE07}"/>
                </a:ext>
              </a:extLst>
            </p:cNvPr>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70" name="Oval 10">
              <a:extLst>
                <a:ext uri="{FF2B5EF4-FFF2-40B4-BE49-F238E27FC236}">
                  <a16:creationId xmlns:a16="http://schemas.microsoft.com/office/drawing/2014/main" id="{C06223CB-2054-ED7C-8FDC-2C66BE7637C6}"/>
                </a:ext>
              </a:extLst>
            </p:cNvPr>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71" name="Oval 11">
              <a:extLst>
                <a:ext uri="{FF2B5EF4-FFF2-40B4-BE49-F238E27FC236}">
                  <a16:creationId xmlns:a16="http://schemas.microsoft.com/office/drawing/2014/main" id="{7EBE82E4-CA1F-1508-FC17-6D361FD94E1D}"/>
                </a:ext>
              </a:extLst>
            </p:cNvPr>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72" name="Oval 12">
              <a:extLst>
                <a:ext uri="{FF2B5EF4-FFF2-40B4-BE49-F238E27FC236}">
                  <a16:creationId xmlns:a16="http://schemas.microsoft.com/office/drawing/2014/main" id="{8A271734-9FE0-3677-8F9A-1893B808FDD5}"/>
                </a:ext>
              </a:extLst>
            </p:cNvPr>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73" name="Oval 13">
              <a:extLst>
                <a:ext uri="{FF2B5EF4-FFF2-40B4-BE49-F238E27FC236}">
                  <a16:creationId xmlns:a16="http://schemas.microsoft.com/office/drawing/2014/main" id="{89BD40B5-1639-ECF2-135F-FF595C8EEA57}"/>
                </a:ext>
              </a:extLst>
            </p:cNvPr>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74" name="Oval 14">
              <a:extLst>
                <a:ext uri="{FF2B5EF4-FFF2-40B4-BE49-F238E27FC236}">
                  <a16:creationId xmlns:a16="http://schemas.microsoft.com/office/drawing/2014/main" id="{E57F45F8-BAE1-7F12-C8C4-A37503DE62E7}"/>
                </a:ext>
              </a:extLst>
            </p:cNvPr>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75" name="Oval 15">
              <a:extLst>
                <a:ext uri="{FF2B5EF4-FFF2-40B4-BE49-F238E27FC236}">
                  <a16:creationId xmlns:a16="http://schemas.microsoft.com/office/drawing/2014/main" id="{26D6848A-859C-64EB-D92E-7BA205A0DA86}"/>
                </a:ext>
              </a:extLst>
            </p:cNvPr>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40976" name="Oval 16">
              <a:extLst>
                <a:ext uri="{FF2B5EF4-FFF2-40B4-BE49-F238E27FC236}">
                  <a16:creationId xmlns:a16="http://schemas.microsoft.com/office/drawing/2014/main" id="{2CFCF14D-0189-3649-1B4C-27EE402738DF}"/>
                </a:ext>
              </a:extLst>
            </p:cNvPr>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77" name="Oval 17">
              <a:extLst>
                <a:ext uri="{FF2B5EF4-FFF2-40B4-BE49-F238E27FC236}">
                  <a16:creationId xmlns:a16="http://schemas.microsoft.com/office/drawing/2014/main" id="{47FE4871-4E90-0D7B-6514-705B6152511F}"/>
                </a:ext>
              </a:extLst>
            </p:cNvPr>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78" name="Oval 18">
              <a:extLst>
                <a:ext uri="{FF2B5EF4-FFF2-40B4-BE49-F238E27FC236}">
                  <a16:creationId xmlns:a16="http://schemas.microsoft.com/office/drawing/2014/main" id="{82E38A5F-CC36-99E1-4BDE-8937FBCFAA05}"/>
                </a:ext>
              </a:extLst>
            </p:cNvPr>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40979" name="Oval 19">
              <a:extLst>
                <a:ext uri="{FF2B5EF4-FFF2-40B4-BE49-F238E27FC236}">
                  <a16:creationId xmlns:a16="http://schemas.microsoft.com/office/drawing/2014/main" id="{8D36A323-7276-A414-F0F3-1BF89C70FD4D}"/>
                </a:ext>
              </a:extLst>
            </p:cNvPr>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40980" name="Oval 20">
              <a:extLst>
                <a:ext uri="{FF2B5EF4-FFF2-40B4-BE49-F238E27FC236}">
                  <a16:creationId xmlns:a16="http://schemas.microsoft.com/office/drawing/2014/main" id="{A3FF38C3-4C2B-3B44-377F-4E96E3977E6D}"/>
                </a:ext>
              </a:extLst>
            </p:cNvPr>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40981" name="Oval 21">
              <a:extLst>
                <a:ext uri="{FF2B5EF4-FFF2-40B4-BE49-F238E27FC236}">
                  <a16:creationId xmlns:a16="http://schemas.microsoft.com/office/drawing/2014/main" id="{9BF2F47B-5C43-A94B-C178-055D06154DD3}"/>
                </a:ext>
              </a:extLst>
            </p:cNvPr>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SG">
                <a:latin typeface="Arial" charset="0"/>
              </a:endParaRPr>
            </a:p>
          </p:txBody>
        </p:sp>
        <p:sp>
          <p:nvSpPr>
            <p:cNvPr id="40982" name="Oval 22">
              <a:extLst>
                <a:ext uri="{FF2B5EF4-FFF2-40B4-BE49-F238E27FC236}">
                  <a16:creationId xmlns:a16="http://schemas.microsoft.com/office/drawing/2014/main" id="{225935A6-C472-B00A-7B5F-EC01A1DB7390}"/>
                </a:ext>
              </a:extLst>
            </p:cNvPr>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40983" name="Oval 23">
              <a:extLst>
                <a:ext uri="{FF2B5EF4-FFF2-40B4-BE49-F238E27FC236}">
                  <a16:creationId xmlns:a16="http://schemas.microsoft.com/office/drawing/2014/main" id="{328B5281-A648-3A4E-EA40-12983DCDC491}"/>
                </a:ext>
              </a:extLst>
            </p:cNvPr>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40984" name="Oval 24">
              <a:extLst>
                <a:ext uri="{FF2B5EF4-FFF2-40B4-BE49-F238E27FC236}">
                  <a16:creationId xmlns:a16="http://schemas.microsoft.com/office/drawing/2014/main" id="{87A3F2B4-A5ED-82DD-4972-9B4CE8C608C1}"/>
                </a:ext>
              </a:extLst>
            </p:cNvPr>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40985" name="Oval 25">
              <a:extLst>
                <a:ext uri="{FF2B5EF4-FFF2-40B4-BE49-F238E27FC236}">
                  <a16:creationId xmlns:a16="http://schemas.microsoft.com/office/drawing/2014/main" id="{B8AF78A6-20F1-FB0A-8A34-FD7D9C6C28AA}"/>
                </a:ext>
              </a:extLst>
            </p:cNvPr>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40986" name="Oval 26">
              <a:extLst>
                <a:ext uri="{FF2B5EF4-FFF2-40B4-BE49-F238E27FC236}">
                  <a16:creationId xmlns:a16="http://schemas.microsoft.com/office/drawing/2014/main" id="{350A170D-1594-5BDB-B0FE-8CB8745E8111}"/>
                </a:ext>
              </a:extLst>
            </p:cNvPr>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40987" name="Oval 27">
              <a:extLst>
                <a:ext uri="{FF2B5EF4-FFF2-40B4-BE49-F238E27FC236}">
                  <a16:creationId xmlns:a16="http://schemas.microsoft.com/office/drawing/2014/main" id="{9143EF4F-D4AD-3DC4-F84F-3C47B6F03EFD}"/>
                </a:ext>
              </a:extLst>
            </p:cNvPr>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40988" name="Oval 28">
              <a:extLst>
                <a:ext uri="{FF2B5EF4-FFF2-40B4-BE49-F238E27FC236}">
                  <a16:creationId xmlns:a16="http://schemas.microsoft.com/office/drawing/2014/main" id="{B95516A8-8F27-D593-6BB6-B08CA60A6CB3}"/>
                </a:ext>
              </a:extLst>
            </p:cNvPr>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40989" name="Oval 29">
              <a:extLst>
                <a:ext uri="{FF2B5EF4-FFF2-40B4-BE49-F238E27FC236}">
                  <a16:creationId xmlns:a16="http://schemas.microsoft.com/office/drawing/2014/main" id="{84C46417-F780-4ABA-9C36-340063D0B36E}"/>
                </a:ext>
              </a:extLst>
            </p:cNvPr>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40990" name="Oval 30">
              <a:extLst>
                <a:ext uri="{FF2B5EF4-FFF2-40B4-BE49-F238E27FC236}">
                  <a16:creationId xmlns:a16="http://schemas.microsoft.com/office/drawing/2014/main" id="{8D8D6B0D-DFB7-21B1-9EE0-3E135DC27530}"/>
                </a:ext>
              </a:extLst>
            </p:cNvPr>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SG">
                <a:latin typeface="Arial" charset="0"/>
              </a:endParaRPr>
            </a:p>
          </p:txBody>
        </p:sp>
        <p:sp>
          <p:nvSpPr>
            <p:cNvPr id="40991" name="Oval 31">
              <a:extLst>
                <a:ext uri="{FF2B5EF4-FFF2-40B4-BE49-F238E27FC236}">
                  <a16:creationId xmlns:a16="http://schemas.microsoft.com/office/drawing/2014/main" id="{064FAC4A-D184-828B-E5ED-20E1F8CAAEBB}"/>
                </a:ext>
              </a:extLst>
            </p:cNvPr>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40992" name="Oval 32">
              <a:extLst>
                <a:ext uri="{FF2B5EF4-FFF2-40B4-BE49-F238E27FC236}">
                  <a16:creationId xmlns:a16="http://schemas.microsoft.com/office/drawing/2014/main" id="{693F0EF5-0F9E-BBED-B261-62097AC839C2}"/>
                </a:ext>
              </a:extLst>
            </p:cNvPr>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40993" name="Oval 33">
              <a:extLst>
                <a:ext uri="{FF2B5EF4-FFF2-40B4-BE49-F238E27FC236}">
                  <a16:creationId xmlns:a16="http://schemas.microsoft.com/office/drawing/2014/main" id="{8AB0AD32-D26D-C5E9-617E-6BAA8AFD87DA}"/>
                </a:ext>
              </a:extLst>
            </p:cNvPr>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40994" name="Oval 34">
              <a:extLst>
                <a:ext uri="{FF2B5EF4-FFF2-40B4-BE49-F238E27FC236}">
                  <a16:creationId xmlns:a16="http://schemas.microsoft.com/office/drawing/2014/main" id="{BFB1B773-5465-C50E-1106-CD775DC2B6E8}"/>
                </a:ext>
              </a:extLst>
            </p:cNvPr>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40995" name="Oval 35">
              <a:extLst>
                <a:ext uri="{FF2B5EF4-FFF2-40B4-BE49-F238E27FC236}">
                  <a16:creationId xmlns:a16="http://schemas.microsoft.com/office/drawing/2014/main" id="{DEAC1A16-9C39-FC7F-4D57-73B37567F8D6}"/>
                </a:ext>
              </a:extLst>
            </p:cNvPr>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en-SG">
                <a:latin typeface="Arial" charset="0"/>
              </a:endParaRPr>
            </a:p>
          </p:txBody>
        </p:sp>
        <p:sp>
          <p:nvSpPr>
            <p:cNvPr id="40996" name="Oval 36">
              <a:extLst>
                <a:ext uri="{FF2B5EF4-FFF2-40B4-BE49-F238E27FC236}">
                  <a16:creationId xmlns:a16="http://schemas.microsoft.com/office/drawing/2014/main" id="{9B204643-ABFF-1621-DD41-235F2911BC75}"/>
                </a:ext>
              </a:extLst>
            </p:cNvPr>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40997" name="Oval 37">
              <a:extLst>
                <a:ext uri="{FF2B5EF4-FFF2-40B4-BE49-F238E27FC236}">
                  <a16:creationId xmlns:a16="http://schemas.microsoft.com/office/drawing/2014/main" id="{52AAFEC6-FC38-E399-82EE-B41188CE9470}"/>
                </a:ext>
              </a:extLst>
            </p:cNvPr>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40998" name="Oval 38">
              <a:extLst>
                <a:ext uri="{FF2B5EF4-FFF2-40B4-BE49-F238E27FC236}">
                  <a16:creationId xmlns:a16="http://schemas.microsoft.com/office/drawing/2014/main" id="{AF63E3CB-CE96-CD3A-39DA-20F9C291A365}"/>
                </a:ext>
              </a:extLst>
            </p:cNvPr>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sp>
          <p:nvSpPr>
            <p:cNvPr id="40999" name="Oval 39">
              <a:extLst>
                <a:ext uri="{FF2B5EF4-FFF2-40B4-BE49-F238E27FC236}">
                  <a16:creationId xmlns:a16="http://schemas.microsoft.com/office/drawing/2014/main" id="{4F448378-13F9-296D-5CBF-6B1734965438}"/>
                </a:ext>
              </a:extLst>
            </p:cNvPr>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en-SG">
                <a:latin typeface="Arial" charset="0"/>
              </a:endParaRPr>
            </a:p>
          </p:txBody>
        </p:sp>
      </p:grpSp>
    </p:spTree>
  </p:cSld>
  <p:clrMap bg1="lt1" tx1="dk1" bg2="lt2" tx2="dk2" accent1="accent1" accent2="accent2" accent3="accent3" accent4="accent4" accent5="accent5" accent6="accent6" hlink="hlink" folHlink="folHlink"/>
  <p:sldLayoutIdLst>
    <p:sldLayoutId id="2147483723"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people.revoledu.com/kardi/tutorial/Similarity/EuclideanDistance.html" TargetMode="Externa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file:///C:\Documents%20and%20Settings\Debashree\My%20Documents\SEMINAR\k-means%20clustering\K-Means%20Clustering%20Numerical%20Example_files\NumericalExample_clip_image032.gif"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tanford.edu/~darthur"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2.xml"/><Relationship Id="rId5" Type="http://schemas.openxmlformats.org/officeDocument/2006/relationships/hyperlink" Target="http://www.stanford.edu/~darthur/kMeansPlusPlus.pdf" TargetMode="External"/><Relationship Id="rId4" Type="http://schemas.openxmlformats.org/officeDocument/2006/relationships/hyperlink" Target="http://www.stanford.edu/~sergeiv"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7383BBD-9AC3-B473-156F-9AE1E2D8E375}"/>
              </a:ext>
            </a:extLst>
          </p:cNvPr>
          <p:cNvSpPr>
            <a:spLocks noGrp="1" noChangeArrowheads="1"/>
          </p:cNvSpPr>
          <p:nvPr>
            <p:ph type="ctrTitle"/>
          </p:nvPr>
        </p:nvSpPr>
        <p:spPr/>
        <p:txBody>
          <a:bodyPr/>
          <a:lstStyle/>
          <a:p>
            <a:pPr algn="ctr" eaLnBrk="1" hangingPunct="1"/>
            <a:r>
              <a:rPr lang="en-US" altLang="en-US" sz="7200">
                <a:latin typeface="Times New Roman" panose="02020603050405020304" pitchFamily="18" charset="0"/>
              </a:rPr>
              <a:t>K-MEANS CLUSTERING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EE3B5D1E-EBD6-E3EA-BB00-3C0196207ACA}"/>
              </a:ext>
            </a:extLst>
          </p:cNvPr>
          <p:cNvSpPr>
            <a:spLocks noChangeArrowheads="1"/>
          </p:cNvSpPr>
          <p:nvPr/>
        </p:nvSpPr>
        <p:spPr bwMode="auto">
          <a:xfrm>
            <a:off x="152400" y="3438525"/>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n-US" altLang="en-US" sz="2400"/>
          </a:p>
        </p:txBody>
      </p:sp>
      <p:sp>
        <p:nvSpPr>
          <p:cNvPr id="13315" name="Rectangle 9">
            <a:extLst>
              <a:ext uri="{FF2B5EF4-FFF2-40B4-BE49-F238E27FC236}">
                <a16:creationId xmlns:a16="http://schemas.microsoft.com/office/drawing/2014/main" id="{7213EBB1-8960-28A0-11ED-CA2F0D0CB97C}"/>
              </a:ext>
            </a:extLst>
          </p:cNvPr>
          <p:cNvSpPr>
            <a:spLocks noGrp="1" noChangeArrowheads="1"/>
          </p:cNvSpPr>
          <p:nvPr>
            <p:ph type="title"/>
          </p:nvPr>
        </p:nvSpPr>
        <p:spPr/>
        <p:txBody>
          <a:bodyPr/>
          <a:lstStyle/>
          <a:p>
            <a:pPr eaLnBrk="1" hangingPunct="1"/>
            <a:endParaRPr lang="en-US" altLang="en-US"/>
          </a:p>
        </p:txBody>
      </p:sp>
      <p:sp>
        <p:nvSpPr>
          <p:cNvPr id="13316" name="Rectangle 10">
            <a:extLst>
              <a:ext uri="{FF2B5EF4-FFF2-40B4-BE49-F238E27FC236}">
                <a16:creationId xmlns:a16="http://schemas.microsoft.com/office/drawing/2014/main" id="{6B2E23A8-8139-961E-F680-A4688E43F577}"/>
              </a:ext>
            </a:extLst>
          </p:cNvPr>
          <p:cNvSpPr>
            <a:spLocks noGrp="1" noChangeArrowheads="1"/>
          </p:cNvSpPr>
          <p:nvPr>
            <p:ph type="body" idx="1"/>
          </p:nvPr>
        </p:nvSpPr>
        <p:spPr/>
        <p:txBody>
          <a:bodyPr/>
          <a:lstStyle/>
          <a:p>
            <a:pPr eaLnBrk="1" hangingPunct="1">
              <a:lnSpc>
                <a:spcPct val="80000"/>
              </a:lnSpc>
            </a:pPr>
            <a:r>
              <a:rPr lang="en-US" altLang="en-US" sz="2600" b="1" u="sng"/>
              <a:t>Step 1:</a:t>
            </a:r>
            <a:r>
              <a:rPr lang="en-US" altLang="en-US" sz="2600"/>
              <a:t> Begin with a decision on the value of k = 	       number of clusters .</a:t>
            </a:r>
          </a:p>
          <a:p>
            <a:pPr eaLnBrk="1" hangingPunct="1">
              <a:lnSpc>
                <a:spcPct val="80000"/>
              </a:lnSpc>
            </a:pPr>
            <a:r>
              <a:rPr lang="en-US" altLang="en-US" sz="2600" b="1" u="sng"/>
              <a:t>Step 2</a:t>
            </a:r>
            <a:r>
              <a:rPr lang="en-US" altLang="en-US" sz="2600"/>
              <a:t>: Put any initial partition that classifies the 	       data into k  clusters. You may  assign the 	       training samples randomly,or systematically 	       as the following: </a:t>
            </a:r>
          </a:p>
          <a:p>
            <a:pPr eaLnBrk="1" hangingPunct="1">
              <a:lnSpc>
                <a:spcPct val="80000"/>
              </a:lnSpc>
              <a:buFont typeface="Wingdings" pitchFamily="2" charset="2"/>
              <a:buNone/>
            </a:pPr>
            <a:r>
              <a:rPr lang="en-US" altLang="en-US" sz="2600"/>
              <a:t>       1.Take the first k training sample as single-	element clusters      </a:t>
            </a:r>
          </a:p>
          <a:p>
            <a:pPr eaLnBrk="1" hangingPunct="1">
              <a:lnSpc>
                <a:spcPct val="80000"/>
              </a:lnSpc>
              <a:buFont typeface="Wingdings" pitchFamily="2" charset="2"/>
              <a:buNone/>
            </a:pPr>
            <a:r>
              <a:rPr lang="en-US" altLang="en-US" sz="2600"/>
              <a:t>       2.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altLang="en-US"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22586E8-7DFB-02F1-C24A-4AF0D3EAF75C}"/>
              </a:ext>
            </a:extLst>
          </p:cNvPr>
          <p:cNvSpPr>
            <a:spLocks noGrp="1" noChangeArrowheads="1"/>
          </p:cNvSpPr>
          <p:nvPr>
            <p:ph type="title"/>
          </p:nvPr>
        </p:nvSpPr>
        <p:spPr/>
        <p:txBody>
          <a:bodyPr/>
          <a:lstStyle/>
          <a:p>
            <a:pPr eaLnBrk="1" hangingPunct="1"/>
            <a:endParaRPr lang="en-US" altLang="en-US"/>
          </a:p>
        </p:txBody>
      </p:sp>
      <p:sp>
        <p:nvSpPr>
          <p:cNvPr id="14339" name="Rectangle 3">
            <a:extLst>
              <a:ext uri="{FF2B5EF4-FFF2-40B4-BE49-F238E27FC236}">
                <a16:creationId xmlns:a16="http://schemas.microsoft.com/office/drawing/2014/main" id="{846B21DD-FE1A-4259-27FF-E8515DCB02D9}"/>
              </a:ext>
            </a:extLst>
          </p:cNvPr>
          <p:cNvSpPr>
            <a:spLocks noGrp="1" noChangeArrowheads="1"/>
          </p:cNvSpPr>
          <p:nvPr>
            <p:ph type="body" idx="1"/>
          </p:nvPr>
        </p:nvSpPr>
        <p:spPr>
          <a:xfrm>
            <a:off x="457200" y="1295400"/>
            <a:ext cx="8686800" cy="4835525"/>
          </a:xfrm>
        </p:spPr>
        <p:txBody>
          <a:bodyPr/>
          <a:lstStyle/>
          <a:p>
            <a:pPr eaLnBrk="1" hangingPunct="1"/>
            <a:r>
              <a:rPr lang="en-US" altLang="en-US" sz="2600" b="1" u="sng"/>
              <a:t>Step 3:</a:t>
            </a:r>
            <a:r>
              <a:rPr lang="en-US" altLang="en-US" sz="2600"/>
              <a:t> Take each sample in sequence and 		        	       compute its </a:t>
            </a:r>
            <a:r>
              <a:rPr lang="en-US" altLang="en-US" sz="2600">
                <a:hlinkClick r:id="rId2"/>
              </a:rPr>
              <a:t>distance</a:t>
            </a:r>
            <a:r>
              <a:rPr lang="en-US" altLang="en-US" sz="260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altLang="en-US" sz="2600" b="1" u="sng"/>
              <a:t>Step 4 .</a:t>
            </a:r>
            <a:r>
              <a:rPr lang="en-US" altLang="en-US" sz="2600"/>
              <a:t> Repeat step 3 until convergence is 	  	        	        achieved, that is until a pass through the 	        	        training sample causes no new assignments. </a:t>
            </a:r>
          </a:p>
          <a:p>
            <a:pPr eaLnBrk="1" hangingPunct="1"/>
            <a:endParaRPr lang="en-US" altLang="en-US" sz="2600"/>
          </a:p>
          <a:p>
            <a:pPr eaLnBrk="1" hangingPunct="1">
              <a:buFont typeface="Wingdings" pitchFamily="2" charset="2"/>
              <a:buNone/>
            </a:pPr>
            <a:endParaRPr lang="en-US" alt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F03AC32-CFA2-C474-DF23-98B25C488505}"/>
              </a:ext>
            </a:extLst>
          </p:cNvPr>
          <p:cNvSpPr>
            <a:spLocks noGrp="1" noChangeArrowheads="1"/>
          </p:cNvSpPr>
          <p:nvPr>
            <p:ph type="title"/>
          </p:nvPr>
        </p:nvSpPr>
        <p:spPr>
          <a:xfrm>
            <a:off x="457200" y="122238"/>
            <a:ext cx="8686800" cy="1477962"/>
          </a:xfrm>
        </p:spPr>
        <p:txBody>
          <a:bodyPr/>
          <a:lstStyle/>
          <a:p>
            <a:pPr eaLnBrk="1" hangingPunct="1"/>
            <a:br>
              <a:rPr lang="en-US" altLang="en-US" sz="3500" u="sng"/>
            </a:br>
            <a:r>
              <a:rPr lang="en-US" altLang="en-US" sz="3500" u="sng"/>
              <a:t>A Simple example showing the implementation of k-means algorithm </a:t>
            </a:r>
            <a:br>
              <a:rPr lang="en-US" altLang="en-US" sz="3500"/>
            </a:br>
            <a:r>
              <a:rPr lang="en-US" altLang="en-US" sz="3500"/>
              <a:t>(using K=2)</a:t>
            </a:r>
          </a:p>
        </p:txBody>
      </p:sp>
      <p:sp>
        <p:nvSpPr>
          <p:cNvPr id="15363" name="Rectangle 4">
            <a:extLst>
              <a:ext uri="{FF2B5EF4-FFF2-40B4-BE49-F238E27FC236}">
                <a16:creationId xmlns:a16="http://schemas.microsoft.com/office/drawing/2014/main" id="{BACA1D48-D764-E05B-51D4-7122492E0AC3}"/>
              </a:ext>
            </a:extLst>
          </p:cNvPr>
          <p:cNvSpPr>
            <a:spLocks noGrp="1" noChangeArrowheads="1"/>
          </p:cNvSpPr>
          <p:nvPr>
            <p:ph idx="1"/>
          </p:nvPr>
        </p:nvSpPr>
        <p:spPr/>
        <p:txBody>
          <a:bodyPr/>
          <a:lstStyle/>
          <a:p>
            <a:pPr eaLnBrk="1" hangingPunct="1"/>
            <a:endParaRPr lang="en-US" altLang="en-US"/>
          </a:p>
        </p:txBody>
      </p:sp>
      <p:sp>
        <p:nvSpPr>
          <p:cNvPr id="15364" name="Rectangle 6">
            <a:extLst>
              <a:ext uri="{FF2B5EF4-FFF2-40B4-BE49-F238E27FC236}">
                <a16:creationId xmlns:a16="http://schemas.microsoft.com/office/drawing/2014/main" id="{E83538A7-FC21-7451-24B8-424451E5CF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pic>
        <p:nvPicPr>
          <p:cNvPr id="15365" name="Picture 5">
            <a:extLst>
              <a:ext uri="{FF2B5EF4-FFF2-40B4-BE49-F238E27FC236}">
                <a16:creationId xmlns:a16="http://schemas.microsoft.com/office/drawing/2014/main" id="{0BC8F3A5-7D53-776E-0041-CA704A477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F23AF5B5-DA14-5E07-677E-0EEEAD09E6BE}"/>
              </a:ext>
            </a:extLst>
          </p:cNvPr>
          <p:cNvSpPr>
            <a:spLocks noChangeArrowheads="1"/>
          </p:cNvSpPr>
          <p:nvPr/>
        </p:nvSpPr>
        <p:spPr bwMode="auto">
          <a:xfrm>
            <a:off x="0" y="168275"/>
            <a:ext cx="8077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a:t>Step 1</a:t>
            </a:r>
            <a:r>
              <a:rPr lang="en-US" altLang="en-US" sz="2400" u="sng"/>
              <a:t>:</a:t>
            </a:r>
            <a:endParaRPr lang="en-US" altLang="en-US" sz="2400"/>
          </a:p>
          <a:p>
            <a:pPr eaLnBrk="1" hangingPunct="1"/>
            <a:r>
              <a:rPr lang="en-US" altLang="en-US" sz="2400" u="sng"/>
              <a:t>Initialization</a:t>
            </a:r>
            <a:r>
              <a:rPr lang="en-US" altLang="en-US" sz="2400"/>
              <a:t>: Randomly we choose following two centroids (k=2) for two clusters.</a:t>
            </a:r>
          </a:p>
          <a:p>
            <a:pPr eaLnBrk="1" hangingPunct="1"/>
            <a:r>
              <a:rPr lang="en-US" altLang="en-US" sz="2400"/>
              <a:t>In this case the 2 centroid are: m1=(1.0,1.0) and m2=(5.0,7.0).</a:t>
            </a:r>
          </a:p>
        </p:txBody>
      </p:sp>
      <p:pic>
        <p:nvPicPr>
          <p:cNvPr id="16387" name="Picture 7">
            <a:extLst>
              <a:ext uri="{FF2B5EF4-FFF2-40B4-BE49-F238E27FC236}">
                <a16:creationId xmlns:a16="http://schemas.microsoft.com/office/drawing/2014/main" id="{B33461F8-A547-D4BE-C8FB-1A66C73E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a:extLst>
              <a:ext uri="{FF2B5EF4-FFF2-40B4-BE49-F238E27FC236}">
                <a16:creationId xmlns:a16="http://schemas.microsoft.com/office/drawing/2014/main" id="{1CACC52A-2D68-9A92-99E6-DB14406C2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181600"/>
            <a:ext cx="586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a:extLst>
              <a:ext uri="{FF2B5EF4-FFF2-40B4-BE49-F238E27FC236}">
                <a16:creationId xmlns:a16="http://schemas.microsoft.com/office/drawing/2014/main" id="{976C5DB6-89EF-15A5-86B2-D13346712F84}"/>
              </a:ext>
            </a:extLst>
          </p:cNvPr>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altLang="en-US" sz="2600"/>
          </a:p>
          <a:p>
            <a:pPr eaLnBrk="1" hangingPunct="1">
              <a:buFont typeface="Wingdings" pitchFamily="2" charset="2"/>
              <a:buNone/>
            </a:pPr>
            <a:r>
              <a:rPr lang="en-US" altLang="en-US" sz="2600" b="1" u="sng"/>
              <a:t>Step 2:</a:t>
            </a:r>
          </a:p>
          <a:p>
            <a:pPr eaLnBrk="1" hangingPunct="1"/>
            <a:r>
              <a:rPr lang="en-US" altLang="en-US" sz="2600"/>
              <a:t>Thus, we obtain two clusters containing:</a:t>
            </a:r>
          </a:p>
          <a:p>
            <a:pPr eaLnBrk="1" hangingPunct="1">
              <a:buFont typeface="Wingdings" pitchFamily="2" charset="2"/>
              <a:buNone/>
            </a:pPr>
            <a:r>
              <a:rPr lang="en-US" altLang="en-US" sz="2600"/>
              <a:t>	{1,2,3} and {4,5,6,7}.</a:t>
            </a:r>
          </a:p>
          <a:p>
            <a:pPr eaLnBrk="1" hangingPunct="1"/>
            <a:r>
              <a:rPr lang="en-US" altLang="en-US" sz="2600"/>
              <a:t>Their new centroids are:</a:t>
            </a:r>
          </a:p>
          <a:p>
            <a:pPr eaLnBrk="1" hangingPunct="1">
              <a:buFont typeface="Wingdings" pitchFamily="2" charset="2"/>
              <a:buNone/>
            </a:pPr>
            <a:r>
              <a:rPr lang="en-US" altLang="en-US" sz="2600"/>
              <a:t>                                                         </a:t>
            </a:r>
          </a:p>
        </p:txBody>
      </p:sp>
      <p:pic>
        <p:nvPicPr>
          <p:cNvPr id="17411" name="Picture 11">
            <a:extLst>
              <a:ext uri="{FF2B5EF4-FFF2-40B4-BE49-F238E27FC236}">
                <a16:creationId xmlns:a16="http://schemas.microsoft.com/office/drawing/2014/main" id="{3C2380DD-A02D-DD2C-337A-7B3E117A6CE2}"/>
              </a:ext>
            </a:extLst>
          </p:cNvPr>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876800" y="0"/>
            <a:ext cx="4267200" cy="4495800"/>
          </a:xfrm>
          <a:noFill/>
        </p:spPr>
      </p:pic>
      <p:pic>
        <p:nvPicPr>
          <p:cNvPr id="17412" name="Picture 12">
            <a:extLst>
              <a:ext uri="{FF2B5EF4-FFF2-40B4-BE49-F238E27FC236}">
                <a16:creationId xmlns:a16="http://schemas.microsoft.com/office/drawing/2014/main" id="{38A6CCF7-32AD-80CB-8B33-42C9B3860DF4}"/>
              </a:ext>
            </a:extLst>
          </p:cNvPr>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800600" y="4800600"/>
            <a:ext cx="4343400" cy="1295400"/>
          </a:xfrm>
          <a:noFill/>
        </p:spPr>
      </p:pic>
      <p:pic>
        <p:nvPicPr>
          <p:cNvPr id="17413" name="Picture 13">
            <a:extLst>
              <a:ext uri="{FF2B5EF4-FFF2-40B4-BE49-F238E27FC236}">
                <a16:creationId xmlns:a16="http://schemas.microsoft.com/office/drawing/2014/main" id="{6FA0AC8F-A8D2-271C-9A92-3DDBCB478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00400"/>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4">
            <a:extLst>
              <a:ext uri="{FF2B5EF4-FFF2-40B4-BE49-F238E27FC236}">
                <a16:creationId xmlns:a16="http://schemas.microsoft.com/office/drawing/2014/main" id="{41650003-BBAA-BC44-74D7-5B5641C2F5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62400"/>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5">
            <a:extLst>
              <a:ext uri="{FF2B5EF4-FFF2-40B4-BE49-F238E27FC236}">
                <a16:creationId xmlns:a16="http://schemas.microsoft.com/office/drawing/2014/main" id="{00EEBBF9-6977-50A0-0977-4019E402F5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72440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4D302A67-9EE4-BFFD-1002-55119F50E360}"/>
              </a:ext>
            </a:extLst>
          </p:cNvPr>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altLang="en-US" sz="2600" b="1" u="sng"/>
          </a:p>
          <a:p>
            <a:pPr eaLnBrk="1" hangingPunct="1">
              <a:lnSpc>
                <a:spcPct val="90000"/>
              </a:lnSpc>
              <a:buFont typeface="Wingdings" pitchFamily="2" charset="2"/>
              <a:buNone/>
            </a:pPr>
            <a:r>
              <a:rPr lang="en-US" altLang="en-US" sz="2600" b="1" u="sng"/>
              <a:t>Step 3:</a:t>
            </a:r>
          </a:p>
          <a:p>
            <a:pPr eaLnBrk="1" hangingPunct="1">
              <a:lnSpc>
                <a:spcPct val="90000"/>
              </a:lnSpc>
            </a:pPr>
            <a:r>
              <a:rPr lang="en-US" altLang="en-US" sz="2600"/>
              <a:t>Now using these centroids we compute the Euclidean distance of each object, as shown in table.</a:t>
            </a:r>
          </a:p>
          <a:p>
            <a:pPr eaLnBrk="1" hangingPunct="1">
              <a:lnSpc>
                <a:spcPct val="90000"/>
              </a:lnSpc>
            </a:pPr>
            <a:endParaRPr lang="en-US" altLang="en-US" sz="2600"/>
          </a:p>
          <a:p>
            <a:pPr eaLnBrk="1" hangingPunct="1">
              <a:lnSpc>
                <a:spcPct val="90000"/>
              </a:lnSpc>
            </a:pPr>
            <a:r>
              <a:rPr lang="en-US" altLang="en-US" sz="2600"/>
              <a:t>Therefore, the new clusters are:</a:t>
            </a:r>
          </a:p>
          <a:p>
            <a:pPr eaLnBrk="1" hangingPunct="1">
              <a:lnSpc>
                <a:spcPct val="90000"/>
              </a:lnSpc>
              <a:buFont typeface="Wingdings" pitchFamily="2" charset="2"/>
              <a:buNone/>
            </a:pPr>
            <a:r>
              <a:rPr lang="en-US" altLang="en-US" sz="2600"/>
              <a:t>	{1,2} and {</a:t>
            </a:r>
            <a:r>
              <a:rPr lang="en-US" altLang="en-US" sz="2600" b="1"/>
              <a:t>3</a:t>
            </a:r>
            <a:r>
              <a:rPr lang="en-US" altLang="en-US" sz="2600"/>
              <a:t>,4,5,6,7} </a:t>
            </a:r>
          </a:p>
          <a:p>
            <a:pPr eaLnBrk="1" hangingPunct="1">
              <a:lnSpc>
                <a:spcPct val="90000"/>
              </a:lnSpc>
            </a:pPr>
            <a:endParaRPr lang="en-US" altLang="en-US" sz="2600"/>
          </a:p>
          <a:p>
            <a:pPr eaLnBrk="1" hangingPunct="1">
              <a:lnSpc>
                <a:spcPct val="90000"/>
              </a:lnSpc>
            </a:pPr>
            <a:r>
              <a:rPr lang="en-US" altLang="en-US" sz="2600"/>
              <a:t>Next centroids are: m1=(1.25,1.5) and m2 = (3.9,5.1)</a:t>
            </a:r>
          </a:p>
        </p:txBody>
      </p:sp>
      <p:graphicFrame>
        <p:nvGraphicFramePr>
          <p:cNvPr id="1026" name="Object 6">
            <a:extLst>
              <a:ext uri="{FF2B5EF4-FFF2-40B4-BE49-F238E27FC236}">
                <a16:creationId xmlns:a16="http://schemas.microsoft.com/office/drawing/2014/main" id="{B25F4485-47E3-1989-14EA-413882D1C62D}"/>
              </a:ext>
            </a:extLst>
          </p:cNvPr>
          <p:cNvGraphicFramePr>
            <a:graphicFrameLocks noChangeAspect="1"/>
          </p:cNvGraphicFramePr>
          <p:nvPr>
            <p:ph sz="half" idx="2"/>
          </p:nvPr>
        </p:nvGraphicFramePr>
        <p:xfrm>
          <a:off x="4648200" y="1719263"/>
          <a:ext cx="4038600" cy="4410075"/>
        </p:xfrm>
        <a:graphic>
          <a:graphicData uri="http://schemas.openxmlformats.org/presentationml/2006/ole">
            <mc:AlternateContent xmlns:mc="http://schemas.openxmlformats.org/markup-compatibility/2006">
              <mc:Choice xmlns:v="urn:schemas-microsoft-com:vml" Requires="v">
                <p:oleObj name="Chart" r:id="rId2" imgW="4051300" imgH="4419600" progId="MSGraph.Chart.8">
                  <p:embed followColorScheme="full"/>
                </p:oleObj>
              </mc:Choice>
              <mc:Fallback>
                <p:oleObj name="Chart" r:id="rId2" imgW="4051300" imgH="4419600" progId="MSGraph.Chart.8">
                  <p:embed followColorScheme="full"/>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719263"/>
                        <a:ext cx="4038600" cy="4410075"/>
                      </a:xfrm>
                      <a:prstGeom prst="rect">
                        <a:avLst/>
                      </a:prstGeom>
                    </p:spPr>
                  </p:pic>
                </p:oleObj>
              </mc:Fallback>
            </mc:AlternateContent>
          </a:graphicData>
        </a:graphic>
      </p:graphicFrame>
      <p:pic>
        <p:nvPicPr>
          <p:cNvPr id="1028" name="Picture 7">
            <a:extLst>
              <a:ext uri="{FF2B5EF4-FFF2-40B4-BE49-F238E27FC236}">
                <a16:creationId xmlns:a16="http://schemas.microsoft.com/office/drawing/2014/main" id="{F5A3E1B3-F6FC-5AB0-F8F7-2FB173C7F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557"/>
          <a:stretch>
            <a:fillRect/>
          </a:stretch>
        </p:blipFill>
        <p:spPr bwMode="auto">
          <a:xfrm>
            <a:off x="4876800" y="16764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925D7EF2-CF6C-E8E5-3C6C-F24BDB0529E5}"/>
              </a:ext>
            </a:extLst>
          </p:cNvPr>
          <p:cNvSpPr>
            <a:spLocks noGrp="1" noChangeArrowheads="1"/>
          </p:cNvSpPr>
          <p:nvPr>
            <p:ph type="body" sz="half" idx="1"/>
          </p:nvPr>
        </p:nvSpPr>
        <p:spPr>
          <a:xfrm>
            <a:off x="304800" y="304800"/>
            <a:ext cx="4495800" cy="5859463"/>
          </a:xfrm>
        </p:spPr>
        <p:txBody>
          <a:bodyPr/>
          <a:lstStyle/>
          <a:p>
            <a:pPr eaLnBrk="1" hangingPunct="1"/>
            <a:r>
              <a:rPr lang="en-US" altLang="en-US" sz="2600" u="sng"/>
              <a:t>Step 4 </a:t>
            </a:r>
            <a:r>
              <a:rPr lang="en-US" altLang="en-US" sz="2600"/>
              <a:t>:</a:t>
            </a:r>
          </a:p>
          <a:p>
            <a:pPr eaLnBrk="1" hangingPunct="1">
              <a:buFont typeface="Wingdings" pitchFamily="2" charset="2"/>
              <a:buNone/>
            </a:pPr>
            <a:r>
              <a:rPr lang="en-US" altLang="en-US" sz="2600"/>
              <a:t>	The clusters obtained are:</a:t>
            </a:r>
          </a:p>
          <a:p>
            <a:pPr eaLnBrk="1" hangingPunct="1">
              <a:buFont typeface="Wingdings" pitchFamily="2" charset="2"/>
              <a:buNone/>
            </a:pPr>
            <a:r>
              <a:rPr lang="en-US" altLang="en-US" sz="2600"/>
              <a:t>	{1,2} and {3,4,5,6,7}</a:t>
            </a:r>
          </a:p>
          <a:p>
            <a:pPr eaLnBrk="1" hangingPunct="1">
              <a:buFont typeface="Wingdings" pitchFamily="2" charset="2"/>
              <a:buNone/>
            </a:pPr>
            <a:endParaRPr lang="en-US" altLang="en-US" sz="2600"/>
          </a:p>
          <a:p>
            <a:pPr eaLnBrk="1" hangingPunct="1"/>
            <a:r>
              <a:rPr lang="en-US" altLang="en-US" sz="2600"/>
              <a:t>Therefore, there is no change in the cluster. </a:t>
            </a:r>
          </a:p>
          <a:p>
            <a:pPr eaLnBrk="1" hangingPunct="1"/>
            <a:r>
              <a:rPr lang="en-US" altLang="en-US" sz="2600"/>
              <a:t>Thus, the algorithm comes to a halt here and final result consist of 2 clusters {1,2} and {3,4,5,6,7}. </a:t>
            </a:r>
          </a:p>
        </p:txBody>
      </p:sp>
      <p:pic>
        <p:nvPicPr>
          <p:cNvPr id="18435" name="Picture 7">
            <a:extLst>
              <a:ext uri="{FF2B5EF4-FFF2-40B4-BE49-F238E27FC236}">
                <a16:creationId xmlns:a16="http://schemas.microsoft.com/office/drawing/2014/main" id="{AD62585A-C52E-D091-4F81-888CD0BDB3A7}"/>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l="5357" t="4225" r="3572" b="8450"/>
          <a:stretch>
            <a:fillRect/>
          </a:stretch>
        </p:blipFill>
        <p:spPr>
          <a:xfrm>
            <a:off x="5105400" y="1752600"/>
            <a:ext cx="3886200" cy="47244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70CD1FEF-7B2C-A234-E3DF-7FA8DB625957}"/>
              </a:ext>
            </a:extLst>
          </p:cNvPr>
          <p:cNvSpPr>
            <a:spLocks noGrp="1" noChangeArrowheads="1"/>
          </p:cNvSpPr>
          <p:nvPr>
            <p:ph type="title"/>
          </p:nvPr>
        </p:nvSpPr>
        <p:spPr/>
        <p:txBody>
          <a:bodyPr/>
          <a:lstStyle/>
          <a:p>
            <a:pPr eaLnBrk="1" hangingPunct="1"/>
            <a:r>
              <a:rPr lang="en-US" altLang="en-US" u="sng"/>
              <a:t>PLOT</a:t>
            </a:r>
          </a:p>
        </p:txBody>
      </p:sp>
      <p:pic>
        <p:nvPicPr>
          <p:cNvPr id="19459" name="Picture 6">
            <a:extLst>
              <a:ext uri="{FF2B5EF4-FFF2-40B4-BE49-F238E27FC236}">
                <a16:creationId xmlns:a16="http://schemas.microsoft.com/office/drawing/2014/main" id="{EF30470C-20FF-EFE8-40EA-E6DBC33AF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1752600" y="1828800"/>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2B720F4-12A1-CC3E-1D11-DB096E8BEAE3}"/>
              </a:ext>
            </a:extLst>
          </p:cNvPr>
          <p:cNvSpPr>
            <a:spLocks noGrp="1" noChangeArrowheads="1"/>
          </p:cNvSpPr>
          <p:nvPr>
            <p:ph type="title"/>
          </p:nvPr>
        </p:nvSpPr>
        <p:spPr/>
        <p:txBody>
          <a:bodyPr/>
          <a:lstStyle/>
          <a:p>
            <a:pPr eaLnBrk="1" hangingPunct="1"/>
            <a:r>
              <a:rPr lang="en-US" altLang="en-US"/>
              <a:t>(with K=3)</a:t>
            </a:r>
            <a:br>
              <a:rPr lang="en-US" altLang="en-US"/>
            </a:br>
            <a:endParaRPr lang="en-US" altLang="en-US"/>
          </a:p>
        </p:txBody>
      </p:sp>
      <p:pic>
        <p:nvPicPr>
          <p:cNvPr id="20483" name="Picture 6">
            <a:extLst>
              <a:ext uri="{FF2B5EF4-FFF2-40B4-BE49-F238E27FC236}">
                <a16:creationId xmlns:a16="http://schemas.microsoft.com/office/drawing/2014/main" id="{30670061-ACD6-D6FA-6A01-4F9908A69CBD}"/>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l="5084" t="6061" r="1695" b="3030"/>
          <a:stretch>
            <a:fillRect/>
          </a:stretch>
        </p:blipFill>
        <p:spPr>
          <a:xfrm>
            <a:off x="228600" y="1447800"/>
            <a:ext cx="4191000" cy="4572000"/>
          </a:xfrm>
          <a:noFill/>
        </p:spPr>
      </p:pic>
      <p:pic>
        <p:nvPicPr>
          <p:cNvPr id="20484" name="Picture 7">
            <a:extLst>
              <a:ext uri="{FF2B5EF4-FFF2-40B4-BE49-F238E27FC236}">
                <a16:creationId xmlns:a16="http://schemas.microsoft.com/office/drawing/2014/main" id="{67035A2A-6162-52BF-7937-F128E4709352}"/>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1785" t="5455" r="1785" b="3636"/>
          <a:stretch>
            <a:fillRect/>
          </a:stretch>
        </p:blipFill>
        <p:spPr>
          <a:xfrm>
            <a:off x="4572000" y="1752600"/>
            <a:ext cx="4114800" cy="3810000"/>
          </a:xfrm>
          <a:noFill/>
        </p:spPr>
      </p:pic>
      <p:sp>
        <p:nvSpPr>
          <p:cNvPr id="20485" name="Text Box 8">
            <a:extLst>
              <a:ext uri="{FF2B5EF4-FFF2-40B4-BE49-F238E27FC236}">
                <a16:creationId xmlns:a16="http://schemas.microsoft.com/office/drawing/2014/main" id="{6FC94AB8-1D06-1E30-F28E-47D8FAC9583C}"/>
              </a:ext>
            </a:extLst>
          </p:cNvPr>
          <p:cNvSpPr txBox="1">
            <a:spLocks noChangeArrowheads="1"/>
          </p:cNvSpPr>
          <p:nvPr/>
        </p:nvSpPr>
        <p:spPr bwMode="auto">
          <a:xfrm>
            <a:off x="4572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1</a:t>
            </a:r>
          </a:p>
        </p:txBody>
      </p:sp>
      <p:sp>
        <p:nvSpPr>
          <p:cNvPr id="20486" name="Text Box 9">
            <a:extLst>
              <a:ext uri="{FF2B5EF4-FFF2-40B4-BE49-F238E27FC236}">
                <a16:creationId xmlns:a16="http://schemas.microsoft.com/office/drawing/2014/main" id="{574C1573-BDDB-E442-6E1B-300407FED6DF}"/>
              </a:ext>
            </a:extLst>
          </p:cNvPr>
          <p:cNvSpPr txBox="1">
            <a:spLocks noChangeArrowheads="1"/>
          </p:cNvSpPr>
          <p:nvPr/>
        </p:nvSpPr>
        <p:spPr bwMode="auto">
          <a:xfrm>
            <a:off x="5562600" y="5943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14AE17EC-A361-F989-1391-E4E20DC07D90}"/>
              </a:ext>
            </a:extLst>
          </p:cNvPr>
          <p:cNvSpPr>
            <a:spLocks noGrp="1" noChangeArrowheads="1"/>
          </p:cNvSpPr>
          <p:nvPr>
            <p:ph type="title"/>
          </p:nvPr>
        </p:nvSpPr>
        <p:spPr/>
        <p:txBody>
          <a:bodyPr/>
          <a:lstStyle/>
          <a:p>
            <a:pPr eaLnBrk="1" hangingPunct="1"/>
            <a:r>
              <a:rPr lang="en-US" altLang="en-US" u="sng"/>
              <a:t>PLOT</a:t>
            </a:r>
          </a:p>
        </p:txBody>
      </p:sp>
      <p:pic>
        <p:nvPicPr>
          <p:cNvPr id="21507" name="Picture 6">
            <a:extLst>
              <a:ext uri="{FF2B5EF4-FFF2-40B4-BE49-F238E27FC236}">
                <a16:creationId xmlns:a16="http://schemas.microsoft.com/office/drawing/2014/main" id="{98ACEFE2-86FE-374B-ADBB-42838C3DE689}"/>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4878" t="5661" r="3659" b="3773"/>
          <a:stretch>
            <a:fillRect/>
          </a:stretch>
        </p:blipFill>
        <p:spPr>
          <a:xfrm>
            <a:off x="1828800" y="2286000"/>
            <a:ext cx="5715000" cy="36576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BF9AE6-3C20-2FCB-3F64-4AD6BF178C41}"/>
              </a:ext>
            </a:extLst>
          </p:cNvPr>
          <p:cNvSpPr>
            <a:spLocks noGrp="1" noChangeArrowheads="1"/>
          </p:cNvSpPr>
          <p:nvPr>
            <p:ph type="title"/>
          </p:nvPr>
        </p:nvSpPr>
        <p:spPr/>
        <p:txBody>
          <a:bodyPr/>
          <a:lstStyle/>
          <a:p>
            <a:pPr eaLnBrk="1" hangingPunct="1"/>
            <a:r>
              <a:rPr lang="en-US" altLang="en-US"/>
              <a:t>INTRODUCTION-</a:t>
            </a:r>
            <a:br>
              <a:rPr lang="en-US" altLang="en-US"/>
            </a:br>
            <a:r>
              <a:rPr lang="en-US" altLang="en-US"/>
              <a:t>What is clustering?</a:t>
            </a:r>
          </a:p>
        </p:txBody>
      </p:sp>
      <p:sp>
        <p:nvSpPr>
          <p:cNvPr id="5123" name="Rectangle 3">
            <a:extLst>
              <a:ext uri="{FF2B5EF4-FFF2-40B4-BE49-F238E27FC236}">
                <a16:creationId xmlns:a16="http://schemas.microsoft.com/office/drawing/2014/main" id="{9A865A44-75F4-A46D-54A6-A13AB748F32D}"/>
              </a:ext>
            </a:extLst>
          </p:cNvPr>
          <p:cNvSpPr>
            <a:spLocks noGrp="1" noChangeArrowheads="1"/>
          </p:cNvSpPr>
          <p:nvPr>
            <p:ph type="body" idx="1"/>
          </p:nvPr>
        </p:nvSpPr>
        <p:spPr/>
        <p:txBody>
          <a:bodyPr/>
          <a:lstStyle/>
          <a:p>
            <a:pPr eaLnBrk="1" hangingPunct="1">
              <a:buFont typeface="Wingdings" pitchFamily="2" charset="2"/>
              <a:buNone/>
            </a:pPr>
            <a:endParaRPr lang="en-US" altLang="en-US" b="1"/>
          </a:p>
          <a:p>
            <a:pPr eaLnBrk="1" hangingPunct="1"/>
            <a:r>
              <a:rPr lang="en-US" altLang="en-US" b="1"/>
              <a:t>Clustering</a:t>
            </a:r>
            <a:r>
              <a:rPr lang="en-US" altLang="en-US"/>
              <a:t> is the </a:t>
            </a:r>
            <a:r>
              <a:rPr lang="en-US" altLang="en-US">
                <a:hlinkClick r:id="rId2" tooltip="Statistical classification"/>
              </a:rPr>
              <a:t>classification</a:t>
            </a:r>
            <a:r>
              <a:rPr lang="en-US" altLang="en-US"/>
              <a:t> of objects into different groups, or more precisely, the </a:t>
            </a:r>
            <a:r>
              <a:rPr lang="en-US" altLang="en-US">
                <a:hlinkClick r:id="rId3" tooltip="Partition of a set"/>
              </a:rPr>
              <a:t>partitioning</a:t>
            </a:r>
            <a:r>
              <a:rPr lang="en-US" altLang="en-US"/>
              <a:t> of a </a:t>
            </a:r>
            <a:r>
              <a:rPr lang="en-US" altLang="en-US">
                <a:hlinkClick r:id="rId4" tooltip="Data set"/>
              </a:rPr>
              <a:t>data set</a:t>
            </a:r>
            <a:r>
              <a:rPr lang="en-US" altLang="en-US"/>
              <a:t> into </a:t>
            </a:r>
            <a:r>
              <a:rPr lang="en-US" altLang="en-US">
                <a:hlinkClick r:id="rId5" tooltip="Subset"/>
              </a:rPr>
              <a:t>subsets</a:t>
            </a:r>
            <a:r>
              <a:rPr lang="en-US" altLang="en-US"/>
              <a:t> (clusters), so that the data in each subset (ideally) share some common trait - often according to some defined </a:t>
            </a:r>
            <a:r>
              <a:rPr lang="en-US" altLang="en-US">
                <a:hlinkClick r:id="rId6" tooltip="Metric (mathematics)"/>
              </a:rPr>
              <a:t>distance measure</a:t>
            </a:r>
            <a:r>
              <a:rPr lang="en-US" altLang="en-US"/>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BE5924A-C373-D1E0-2DF5-4BCF2E93296B}"/>
              </a:ext>
            </a:extLst>
          </p:cNvPr>
          <p:cNvSpPr>
            <a:spLocks noGrp="1" noChangeArrowheads="1"/>
          </p:cNvSpPr>
          <p:nvPr>
            <p:ph type="title" idx="4294967295"/>
          </p:nvPr>
        </p:nvSpPr>
        <p:spPr>
          <a:xfrm>
            <a:off x="0" y="122238"/>
            <a:ext cx="7543800" cy="1295400"/>
          </a:xfrm>
        </p:spPr>
        <p:txBody>
          <a:bodyPr/>
          <a:lstStyle/>
          <a:p>
            <a:pPr eaLnBrk="1" hangingPunct="1"/>
            <a:r>
              <a:rPr lang="en-US" altLang="en-US" u="sng"/>
              <a:t>Real-Life Numerical Example of K-Means Clustering</a:t>
            </a:r>
          </a:p>
        </p:txBody>
      </p:sp>
      <p:sp>
        <p:nvSpPr>
          <p:cNvPr id="22531" name="Rectangle 4">
            <a:extLst>
              <a:ext uri="{FF2B5EF4-FFF2-40B4-BE49-F238E27FC236}">
                <a16:creationId xmlns:a16="http://schemas.microsoft.com/office/drawing/2014/main" id="{67A16541-EA94-FE72-1FED-3CFB3A97FB70}"/>
              </a:ext>
            </a:extLst>
          </p:cNvPr>
          <p:cNvSpPr>
            <a:spLocks noChangeArrowheads="1"/>
          </p:cNvSpPr>
          <p:nvPr/>
        </p:nvSpPr>
        <p:spPr bwMode="auto">
          <a:xfrm>
            <a:off x="304800" y="1752600"/>
            <a:ext cx="7848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We have 4 medicines as our training data points object and each medicine has 2 attributes. Each attribute represents coordinate of the object. We have to determine which medicines belong to cluster 1 and which medicines belong to the other cluster. </a:t>
            </a:r>
          </a:p>
          <a:p>
            <a:endParaRPr lang="en-US" altLang="en-US" sz="2400"/>
          </a:p>
        </p:txBody>
      </p:sp>
      <p:graphicFrame>
        <p:nvGraphicFramePr>
          <p:cNvPr id="72822" name="Group 118">
            <a:extLst>
              <a:ext uri="{FF2B5EF4-FFF2-40B4-BE49-F238E27FC236}">
                <a16:creationId xmlns:a16="http://schemas.microsoft.com/office/drawing/2014/main" id="{EADF1A75-06BB-8128-5F3B-47275317697D}"/>
              </a:ext>
            </a:extLst>
          </p:cNvPr>
          <p:cNvGraphicFramePr>
            <a:graphicFrameLocks noGrp="1"/>
          </p:cNvGraphicFramePr>
          <p:nvPr/>
        </p:nvGraphicFramePr>
        <p:xfrm>
          <a:off x="1295400" y="3733800"/>
          <a:ext cx="5867400" cy="2535237"/>
        </p:xfrm>
        <a:graphic>
          <a:graphicData uri="http://schemas.openxmlformats.org/drawingml/2006/table">
            <a:tbl>
              <a:tblPr/>
              <a:tblGrid>
                <a:gridCol w="1792288">
                  <a:extLst>
                    <a:ext uri="{9D8B030D-6E8A-4147-A177-3AD203B41FA5}">
                      <a16:colId xmlns:a16="http://schemas.microsoft.com/office/drawing/2014/main" val="20000"/>
                    </a:ext>
                  </a:extLst>
                </a:gridCol>
                <a:gridCol w="2081212">
                  <a:extLst>
                    <a:ext uri="{9D8B030D-6E8A-4147-A177-3AD203B41FA5}">
                      <a16:colId xmlns:a16="http://schemas.microsoft.com/office/drawing/2014/main" val="20001"/>
                    </a:ext>
                  </a:extLst>
                </a:gridCol>
                <a:gridCol w="1993900">
                  <a:extLst>
                    <a:ext uri="{9D8B030D-6E8A-4147-A177-3AD203B41FA5}">
                      <a16:colId xmlns:a16="http://schemas.microsoft.com/office/drawing/2014/main" val="20002"/>
                    </a:ext>
                  </a:extLst>
                </a:gridCol>
              </a:tblGrid>
              <a:tr h="57919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7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90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54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8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26C60875-7E03-2089-074D-ED904C37654B}"/>
              </a:ext>
            </a:extLst>
          </p:cNvPr>
          <p:cNvSpPr>
            <a:spLocks noGrp="1" noChangeArrowheads="1"/>
          </p:cNvSpPr>
          <p:nvPr>
            <p:ph type="body" sz="half" idx="1"/>
          </p:nvPr>
        </p:nvSpPr>
        <p:spPr>
          <a:xfrm>
            <a:off x="457200" y="838200"/>
            <a:ext cx="4038600" cy="5791200"/>
          </a:xfrm>
        </p:spPr>
        <p:txBody>
          <a:bodyPr/>
          <a:lstStyle/>
          <a:p>
            <a:pPr eaLnBrk="1" hangingPunct="1">
              <a:buFont typeface="Wingdings" pitchFamily="2" charset="2"/>
              <a:buNone/>
            </a:pPr>
            <a:r>
              <a:rPr lang="en-US" altLang="en-US" sz="2600" u="sng"/>
              <a:t>Step 1:</a:t>
            </a:r>
          </a:p>
          <a:p>
            <a:pPr eaLnBrk="1" hangingPunct="1"/>
            <a:r>
              <a:rPr lang="en-US" altLang="en-US" sz="2600"/>
              <a:t> </a:t>
            </a:r>
            <a:r>
              <a:rPr lang="en-US" altLang="en-US" sz="2600" b="1" u="sng"/>
              <a:t>Initial value of centroids</a:t>
            </a:r>
            <a:r>
              <a:rPr lang="en-US" altLang="en-US" sz="2600" i="1"/>
              <a:t> </a:t>
            </a:r>
            <a:r>
              <a:rPr lang="en-US" altLang="en-US" sz="2600"/>
              <a:t>: Suppose we use medicine A and medicine B as the first centroids. </a:t>
            </a:r>
          </a:p>
          <a:p>
            <a:pPr eaLnBrk="1" hangingPunct="1"/>
            <a:r>
              <a:rPr lang="en-US" altLang="en-US" sz="2600"/>
              <a:t>Let and c</a:t>
            </a:r>
            <a:r>
              <a:rPr lang="en-US" altLang="en-US" sz="2600" baseline="-25000"/>
              <a:t>1</a:t>
            </a:r>
            <a:r>
              <a:rPr lang="en-US" altLang="en-US" sz="2600"/>
              <a:t> and c</a:t>
            </a:r>
            <a:r>
              <a:rPr lang="en-US" altLang="en-US" sz="2600" baseline="-25000"/>
              <a:t>2 </a:t>
            </a:r>
            <a:r>
              <a:rPr lang="en-US" altLang="en-US" sz="2600"/>
              <a:t>denote the coordinate of the centroids, then c</a:t>
            </a:r>
            <a:r>
              <a:rPr lang="en-US" altLang="en-US" sz="2600" baseline="-25000"/>
              <a:t>1</a:t>
            </a:r>
            <a:r>
              <a:rPr lang="en-US" altLang="en-US" sz="2600"/>
              <a:t>=(1,1) and c</a:t>
            </a:r>
            <a:r>
              <a:rPr lang="en-US" altLang="en-US" sz="2600" baseline="-25000"/>
              <a:t>2</a:t>
            </a:r>
            <a:r>
              <a:rPr lang="en-US" altLang="en-US" sz="2600"/>
              <a:t>=(2,1) </a:t>
            </a:r>
          </a:p>
        </p:txBody>
      </p:sp>
      <p:pic>
        <p:nvPicPr>
          <p:cNvPr id="23555" name="Picture 7" descr="k means clustering iteration 0">
            <a:extLst>
              <a:ext uri="{FF2B5EF4-FFF2-40B4-BE49-F238E27FC236}">
                <a16:creationId xmlns:a16="http://schemas.microsoft.com/office/drawing/2014/main" id="{DAD258DD-66C3-6E6D-F496-3DEC0732577D}"/>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24400" y="838200"/>
            <a:ext cx="4419600" cy="5410200"/>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99781C52-B9F4-A113-B434-9320F82261C2}"/>
              </a:ext>
            </a:extLst>
          </p:cNvPr>
          <p:cNvSpPr>
            <a:spLocks noGrp="1" noChangeArrowheads="1"/>
          </p:cNvSpPr>
          <p:nvPr>
            <p:ph type="body" idx="4294967295"/>
          </p:nvPr>
        </p:nvSpPr>
        <p:spPr>
          <a:xfrm>
            <a:off x="0" y="0"/>
            <a:ext cx="8915400" cy="6858000"/>
          </a:xfrm>
        </p:spPr>
        <p:txBody>
          <a:bodyPr/>
          <a:lstStyle/>
          <a:p>
            <a:pPr eaLnBrk="1" hangingPunct="1">
              <a:lnSpc>
                <a:spcPct val="90000"/>
              </a:lnSpc>
            </a:pPr>
            <a:r>
              <a:rPr lang="en-US" altLang="en-US" sz="2600" b="1" u="sng"/>
              <a:t>Objects-Centroids distance</a:t>
            </a:r>
            <a:r>
              <a:rPr lang="en-US" altLang="en-US" sz="2600" i="1"/>
              <a:t> </a:t>
            </a:r>
            <a:r>
              <a:rPr lang="en-US" altLang="en-US" sz="2600"/>
              <a:t>: we calculate the   distance between cluster centroid to each object.         Let us use </a:t>
            </a:r>
            <a:r>
              <a:rPr lang="en-US" altLang="en-US" sz="2600">
                <a:hlinkClick r:id="rId2"/>
              </a:rPr>
              <a:t>Euclidean distance</a:t>
            </a:r>
            <a:r>
              <a:rPr lang="en-US" altLang="en-US" sz="2600"/>
              <a:t>, then we have         distance matrix at iteration 0 is </a:t>
            </a:r>
          </a:p>
          <a:p>
            <a:pPr eaLnBrk="1" hangingPunct="1">
              <a:lnSpc>
                <a:spcPct val="90000"/>
              </a:lnSpc>
            </a:pPr>
            <a:endParaRPr lang="en-US" altLang="en-US" sz="2600"/>
          </a:p>
          <a:p>
            <a:pPr eaLnBrk="1" hangingPunct="1">
              <a:lnSpc>
                <a:spcPct val="90000"/>
              </a:lnSpc>
            </a:pPr>
            <a:endParaRPr lang="en-US" altLang="en-US" sz="2600"/>
          </a:p>
          <a:p>
            <a:pPr eaLnBrk="1" hangingPunct="1">
              <a:lnSpc>
                <a:spcPct val="90000"/>
              </a:lnSpc>
              <a:buFont typeface="Wingdings" pitchFamily="2" charset="2"/>
              <a:buNone/>
            </a:pPr>
            <a:endParaRPr lang="en-US" altLang="en-US" sz="2600"/>
          </a:p>
          <a:p>
            <a:pPr eaLnBrk="1" hangingPunct="1">
              <a:lnSpc>
                <a:spcPct val="90000"/>
              </a:lnSpc>
            </a:pPr>
            <a:endParaRPr lang="en-US" altLang="en-US" sz="2600"/>
          </a:p>
          <a:p>
            <a:pPr eaLnBrk="1" hangingPunct="1">
              <a:lnSpc>
                <a:spcPct val="90000"/>
              </a:lnSpc>
            </a:pPr>
            <a:r>
              <a:rPr lang="en-US" altLang="en-US" sz="2600"/>
              <a:t>Each column in the distance matrix symbolizes the object. </a:t>
            </a:r>
          </a:p>
          <a:p>
            <a:pPr eaLnBrk="1" hangingPunct="1">
              <a:lnSpc>
                <a:spcPct val="90000"/>
              </a:lnSpc>
            </a:pPr>
            <a:r>
              <a:rPr lang="en-US" altLang="en-US" sz="2600"/>
              <a:t>The first row of the distance matrix corresponds to the distance of each object to the first centroid and the second row is the distance of each object to the second centroid. </a:t>
            </a:r>
          </a:p>
          <a:p>
            <a:pPr eaLnBrk="1" hangingPunct="1">
              <a:lnSpc>
                <a:spcPct val="90000"/>
              </a:lnSpc>
            </a:pPr>
            <a:r>
              <a:rPr lang="en-US" altLang="en-US" sz="2600"/>
              <a:t>For example, distance from medicine C = (4, 3)  to the first centroid         is ,                  and its distance to the second centroid is ,          is                          etc. </a:t>
            </a:r>
          </a:p>
        </p:txBody>
      </p:sp>
      <p:pic>
        <p:nvPicPr>
          <p:cNvPr id="24579" name="Picture 5" descr="NumericalExample_clip_image012">
            <a:extLst>
              <a:ext uri="{FF2B5EF4-FFF2-40B4-BE49-F238E27FC236}">
                <a16:creationId xmlns:a16="http://schemas.microsoft.com/office/drawing/2014/main" id="{867B7C0E-9EAB-C4FC-3E13-194A4958A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00200"/>
            <a:ext cx="3810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7" descr="NumericalExample_clip_image008_0000">
            <a:extLst>
              <a:ext uri="{FF2B5EF4-FFF2-40B4-BE49-F238E27FC236}">
                <a16:creationId xmlns:a16="http://schemas.microsoft.com/office/drawing/2014/main" id="{FC7B147B-E714-BCA4-DE55-767278DE4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943600"/>
            <a:ext cx="57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1" descr="NumericalExample_clip_image014">
            <a:extLst>
              <a:ext uri="{FF2B5EF4-FFF2-40B4-BE49-F238E27FC236}">
                <a16:creationId xmlns:a16="http://schemas.microsoft.com/office/drawing/2014/main" id="{7C4D59F0-ACC4-22D2-2DFA-AD7F3B4E1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943600"/>
            <a:ext cx="1552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2" descr="NumericalExample_clip_image010_0000">
            <a:extLst>
              <a:ext uri="{FF2B5EF4-FFF2-40B4-BE49-F238E27FC236}">
                <a16:creationId xmlns:a16="http://schemas.microsoft.com/office/drawing/2014/main" id="{20CB1079-6796-9D9C-E5D6-266F68A929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63246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4" descr="NumericalExample_clip_image016">
            <a:extLst>
              <a:ext uri="{FF2B5EF4-FFF2-40B4-BE49-F238E27FC236}">
                <a16:creationId xmlns:a16="http://schemas.microsoft.com/office/drawing/2014/main" id="{AAC8E75A-2202-E9A1-F030-E9A40D547B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6324600"/>
            <a:ext cx="1828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19A43D94-1B62-0FF4-B648-74CB676C808B}"/>
              </a:ext>
            </a:extLst>
          </p:cNvPr>
          <p:cNvSpPr>
            <a:spLocks noGrp="1" noChangeArrowheads="1"/>
          </p:cNvSpPr>
          <p:nvPr>
            <p:ph type="body" sz="half" idx="1"/>
          </p:nvPr>
        </p:nvSpPr>
        <p:spPr>
          <a:xfrm>
            <a:off x="0" y="0"/>
            <a:ext cx="4495800" cy="6858000"/>
          </a:xfrm>
        </p:spPr>
        <p:txBody>
          <a:bodyPr/>
          <a:lstStyle/>
          <a:p>
            <a:pPr eaLnBrk="1" hangingPunct="1">
              <a:buFont typeface="Wingdings" pitchFamily="2" charset="2"/>
              <a:buNone/>
            </a:pPr>
            <a:r>
              <a:rPr lang="en-US" altLang="en-US" sz="2000" u="sng"/>
              <a:t>Step 2:</a:t>
            </a:r>
          </a:p>
          <a:p>
            <a:pPr eaLnBrk="1" hangingPunct="1"/>
            <a:r>
              <a:rPr lang="en-US" altLang="en-US" sz="2600" b="1" u="sng"/>
              <a:t>Objects clustering</a:t>
            </a:r>
            <a:r>
              <a:rPr lang="en-US" altLang="en-US" sz="2600" i="1"/>
              <a:t> </a:t>
            </a:r>
            <a:r>
              <a:rPr lang="en-US" altLang="en-US" sz="2600"/>
              <a:t>: We assign each object  based on the minimum distance. </a:t>
            </a:r>
          </a:p>
          <a:p>
            <a:pPr eaLnBrk="1" hangingPunct="1"/>
            <a:r>
              <a:rPr lang="en-US" altLang="en-US" sz="2600"/>
              <a:t>Medicine A is assigned to group 1, medicine B to group 2, medicine C to group 2 and medicine D to group 2. </a:t>
            </a:r>
          </a:p>
          <a:p>
            <a:pPr eaLnBrk="1" hangingPunct="1"/>
            <a:r>
              <a:rPr lang="en-US" altLang="en-US" sz="2600"/>
              <a:t>The elements of Group matrix below is 1 if and only if the object is assigned to that group. </a:t>
            </a:r>
          </a:p>
          <a:p>
            <a:pPr eaLnBrk="1" hangingPunct="1"/>
            <a:endParaRPr lang="en-US" altLang="en-US" sz="2600"/>
          </a:p>
        </p:txBody>
      </p:sp>
      <p:pic>
        <p:nvPicPr>
          <p:cNvPr id="25603" name="Picture 7" descr="NumericalExample_clip_image002_0002">
            <a:extLst>
              <a:ext uri="{FF2B5EF4-FFF2-40B4-BE49-F238E27FC236}">
                <a16:creationId xmlns:a16="http://schemas.microsoft.com/office/drawing/2014/main" id="{23B1F1A4-B056-5DC0-C6F7-6D9AA1AE2926}"/>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52988" y="1371600"/>
            <a:ext cx="4291012" cy="4648200"/>
          </a:xfrm>
          <a:noFill/>
        </p:spPr>
      </p:pic>
      <p:pic>
        <p:nvPicPr>
          <p:cNvPr id="25604" name="Picture 8" descr="NumericalExample_clip_image018">
            <a:extLst>
              <a:ext uri="{FF2B5EF4-FFF2-40B4-BE49-F238E27FC236}">
                <a16:creationId xmlns:a16="http://schemas.microsoft.com/office/drawing/2014/main" id="{7BBA761C-ED90-2787-2FA5-3DE3C8E62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86400"/>
            <a:ext cx="335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EC923270-69C3-91FC-55E2-EE11C7E3E590}"/>
              </a:ext>
            </a:extLst>
          </p:cNvPr>
          <p:cNvSpPr>
            <a:spLocks noGrp="1" noChangeArrowheads="1"/>
          </p:cNvSpPr>
          <p:nvPr>
            <p:ph type="body" idx="1"/>
          </p:nvPr>
        </p:nvSpPr>
        <p:spPr>
          <a:xfrm>
            <a:off x="0" y="0"/>
            <a:ext cx="9144000" cy="6858000"/>
          </a:xfrm>
        </p:spPr>
        <p:txBody>
          <a:bodyPr/>
          <a:lstStyle/>
          <a:p>
            <a:pPr eaLnBrk="1" hangingPunct="1"/>
            <a:endParaRPr lang="en-US" altLang="en-US" b="1" u="sng"/>
          </a:p>
          <a:p>
            <a:pPr eaLnBrk="1" hangingPunct="1"/>
            <a:r>
              <a:rPr lang="en-US" altLang="en-US" b="1" u="sng"/>
              <a:t>Iteration-1, Objects-Centroids distances</a:t>
            </a:r>
            <a:r>
              <a:rPr lang="en-US" altLang="en-US" i="1"/>
              <a:t> </a:t>
            </a:r>
            <a:r>
              <a:rPr lang="en-US" altLang="en-US"/>
              <a:t>:     The next step is to compute the distance of          all objects to the new centroids. </a:t>
            </a:r>
          </a:p>
          <a:p>
            <a:pPr eaLnBrk="1" hangingPunct="1"/>
            <a:r>
              <a:rPr lang="en-US" altLang="en-US"/>
              <a:t>Similar to step 2, we have distance matrix at iteration 1 is </a:t>
            </a:r>
          </a:p>
        </p:txBody>
      </p:sp>
      <p:pic>
        <p:nvPicPr>
          <p:cNvPr id="26627" name="Picture 4" descr="NumericalExample_clip_image022">
            <a:extLst>
              <a:ext uri="{FF2B5EF4-FFF2-40B4-BE49-F238E27FC236}">
                <a16:creationId xmlns:a16="http://schemas.microsoft.com/office/drawing/2014/main" id="{B2F1EB39-795C-3129-36AB-2651F69C3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1800"/>
            <a:ext cx="58674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176C207A-9B96-722E-3AD0-AF0BE9078A2A}"/>
              </a:ext>
            </a:extLst>
          </p:cNvPr>
          <p:cNvSpPr>
            <a:spLocks noGrp="1" noChangeArrowheads="1"/>
          </p:cNvSpPr>
          <p:nvPr>
            <p:ph type="body" sz="half" idx="1"/>
          </p:nvPr>
        </p:nvSpPr>
        <p:spPr>
          <a:xfrm>
            <a:off x="0" y="0"/>
            <a:ext cx="4495800" cy="6629400"/>
          </a:xfrm>
        </p:spPr>
        <p:txBody>
          <a:bodyPr/>
          <a:lstStyle/>
          <a:p>
            <a:pPr eaLnBrk="1" hangingPunct="1">
              <a:lnSpc>
                <a:spcPct val="80000"/>
              </a:lnSpc>
            </a:pPr>
            <a:r>
              <a:rPr lang="en-US" altLang="en-US" sz="2200" b="1" u="sng"/>
              <a:t>Iteration-1, Objects clustering:</a:t>
            </a:r>
            <a:r>
              <a:rPr lang="en-US" altLang="en-US" sz="2200"/>
              <a:t>Based on the new distance matrix, we move the medicine B to   Group 1 while all the other objects remain. The Group matrix is shown below </a:t>
            </a:r>
          </a:p>
          <a:p>
            <a:pPr eaLnBrk="1" hangingPunct="1">
              <a:lnSpc>
                <a:spcPct val="80000"/>
              </a:lnSpc>
            </a:pPr>
            <a:endParaRPr lang="en-US" altLang="en-US" sz="2200"/>
          </a:p>
          <a:p>
            <a:pPr eaLnBrk="1" hangingPunct="1">
              <a:lnSpc>
                <a:spcPct val="80000"/>
              </a:lnSpc>
            </a:pPr>
            <a:endParaRPr lang="en-US" altLang="en-US" sz="2200"/>
          </a:p>
          <a:p>
            <a:pPr eaLnBrk="1" hangingPunct="1">
              <a:lnSpc>
                <a:spcPct val="80000"/>
              </a:lnSpc>
            </a:pPr>
            <a:endParaRPr lang="en-US" altLang="en-US" sz="2200"/>
          </a:p>
          <a:p>
            <a:pPr eaLnBrk="1" hangingPunct="1">
              <a:lnSpc>
                <a:spcPct val="80000"/>
              </a:lnSpc>
            </a:pPr>
            <a:endParaRPr lang="en-US" altLang="en-US" sz="2200"/>
          </a:p>
          <a:p>
            <a:pPr eaLnBrk="1" hangingPunct="1">
              <a:lnSpc>
                <a:spcPct val="80000"/>
              </a:lnSpc>
            </a:pPr>
            <a:endParaRPr lang="en-US" altLang="en-US" sz="2200"/>
          </a:p>
          <a:p>
            <a:pPr eaLnBrk="1" hangingPunct="1">
              <a:lnSpc>
                <a:spcPct val="80000"/>
              </a:lnSpc>
            </a:pPr>
            <a:r>
              <a:rPr lang="en-US" altLang="en-US" sz="2200" b="1" u="sng"/>
              <a:t>Iteration 2, determine centroids:</a:t>
            </a:r>
            <a:r>
              <a:rPr lang="en-US" altLang="en-US" sz="2200" i="1"/>
              <a:t> </a:t>
            </a:r>
            <a:r>
              <a:rPr lang="en-US" altLang="en-US" sz="2200"/>
              <a:t>Now we repeat step 4 to calculate the new centroids coordinate based on the clustering of previous iteration. Group1 and group 2 both has two members, thus the new centroids are                   </a:t>
            </a:r>
          </a:p>
          <a:p>
            <a:pPr eaLnBrk="1" hangingPunct="1">
              <a:lnSpc>
                <a:spcPct val="80000"/>
              </a:lnSpc>
              <a:buFont typeface="Wingdings" pitchFamily="2" charset="2"/>
              <a:buNone/>
            </a:pPr>
            <a:r>
              <a:rPr lang="en-US" altLang="en-US" sz="2200"/>
              <a:t>	and</a:t>
            </a:r>
          </a:p>
        </p:txBody>
      </p:sp>
      <p:pic>
        <p:nvPicPr>
          <p:cNvPr id="27651" name="Picture 7" descr="k means clustering iteration 2">
            <a:extLst>
              <a:ext uri="{FF2B5EF4-FFF2-40B4-BE49-F238E27FC236}">
                <a16:creationId xmlns:a16="http://schemas.microsoft.com/office/drawing/2014/main" id="{BCE92585-920B-A13F-BACD-599EFE67C2BD}"/>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52988" y="1295400"/>
            <a:ext cx="4291012" cy="5334000"/>
          </a:xfrm>
          <a:noFill/>
        </p:spPr>
      </p:pic>
      <p:pic>
        <p:nvPicPr>
          <p:cNvPr id="27652" name="Picture 8" descr="NumericalExample_clip_image024">
            <a:extLst>
              <a:ext uri="{FF2B5EF4-FFF2-40B4-BE49-F238E27FC236}">
                <a16:creationId xmlns:a16="http://schemas.microsoft.com/office/drawing/2014/main" id="{B126C1CC-FA4C-FDF6-F627-AAB97BA7E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62200"/>
            <a:ext cx="396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9" descr="NumericalExample_clip_image026">
            <a:extLst>
              <a:ext uri="{FF2B5EF4-FFF2-40B4-BE49-F238E27FC236}">
                <a16:creationId xmlns:a16="http://schemas.microsoft.com/office/drawing/2014/main" id="{FFD3FF70-4ECD-823C-F608-DDCBFDB04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486400"/>
            <a:ext cx="15525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0" descr="NumericalExample_clip_image102">
            <a:extLst>
              <a:ext uri="{FF2B5EF4-FFF2-40B4-BE49-F238E27FC236}">
                <a16:creationId xmlns:a16="http://schemas.microsoft.com/office/drawing/2014/main" id="{BFE1830F-48E0-E405-1BEB-6A0CB81832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867400"/>
            <a:ext cx="17811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9B1EEA9-F202-76AD-0C56-EC166BD8DB75}"/>
              </a:ext>
            </a:extLst>
          </p:cNvPr>
          <p:cNvSpPr>
            <a:spLocks noGrp="1" noChangeArrowheads="1"/>
          </p:cNvSpPr>
          <p:nvPr>
            <p:ph type="title"/>
          </p:nvPr>
        </p:nvSpPr>
        <p:spPr/>
        <p:txBody>
          <a:bodyPr/>
          <a:lstStyle/>
          <a:p>
            <a:pPr eaLnBrk="1" hangingPunct="1"/>
            <a:endParaRPr lang="en-US" altLang="en-US"/>
          </a:p>
        </p:txBody>
      </p:sp>
      <p:sp>
        <p:nvSpPr>
          <p:cNvPr id="28675" name="Rectangle 3">
            <a:extLst>
              <a:ext uri="{FF2B5EF4-FFF2-40B4-BE49-F238E27FC236}">
                <a16:creationId xmlns:a16="http://schemas.microsoft.com/office/drawing/2014/main" id="{14AD12C7-3508-6824-8EFC-22C37F32ECE3}"/>
              </a:ext>
            </a:extLst>
          </p:cNvPr>
          <p:cNvSpPr>
            <a:spLocks noGrp="1" noChangeArrowheads="1"/>
          </p:cNvSpPr>
          <p:nvPr>
            <p:ph type="body" idx="1"/>
          </p:nvPr>
        </p:nvSpPr>
        <p:spPr/>
        <p:txBody>
          <a:bodyPr/>
          <a:lstStyle/>
          <a:p>
            <a:pPr eaLnBrk="1" hangingPunct="1"/>
            <a:r>
              <a:rPr lang="en-US" altLang="en-US" b="1" u="sng"/>
              <a:t>Iteration-2, Objects-Centroids distances</a:t>
            </a:r>
            <a:r>
              <a:rPr lang="en-US" altLang="en-US" i="1"/>
              <a:t> </a:t>
            </a:r>
            <a:r>
              <a:rPr lang="en-US" altLang="en-US"/>
              <a:t>: Repeat step 2 again, we have new distance matrix at iteration 2 as </a:t>
            </a:r>
          </a:p>
        </p:txBody>
      </p:sp>
      <p:pic>
        <p:nvPicPr>
          <p:cNvPr id="28676" name="Picture 4" descr="NumericalExample_clip_image102_0000">
            <a:extLst>
              <a:ext uri="{FF2B5EF4-FFF2-40B4-BE49-F238E27FC236}">
                <a16:creationId xmlns:a16="http://schemas.microsoft.com/office/drawing/2014/main" id="{AC01D5DC-207E-58D3-898B-D8CD51733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5486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4E1EB42-5CC7-B8F7-5187-48CCF19FA927}"/>
              </a:ext>
            </a:extLst>
          </p:cNvPr>
          <p:cNvSpPr>
            <a:spLocks noGrp="1" noChangeArrowheads="1"/>
          </p:cNvSpPr>
          <p:nvPr>
            <p:ph type="body" idx="1"/>
          </p:nvPr>
        </p:nvSpPr>
        <p:spPr>
          <a:xfrm>
            <a:off x="0" y="0"/>
            <a:ext cx="9144000" cy="6858000"/>
          </a:xfrm>
        </p:spPr>
        <p:txBody>
          <a:bodyPr/>
          <a:lstStyle/>
          <a:p>
            <a:pPr eaLnBrk="1" hangingPunct="1">
              <a:lnSpc>
                <a:spcPct val="90000"/>
              </a:lnSpc>
            </a:pPr>
            <a:r>
              <a:rPr lang="en-US" altLang="en-US" b="1" u="sng"/>
              <a:t>Iteration-2, Objects clustering:</a:t>
            </a:r>
            <a:r>
              <a:rPr lang="en-US" altLang="en-US" i="1"/>
              <a:t> </a:t>
            </a:r>
            <a:r>
              <a:rPr lang="en-US" altLang="en-US"/>
              <a:t>Again, we    assign each object based on the minimum distance. </a:t>
            </a:r>
          </a:p>
          <a:p>
            <a:pPr eaLnBrk="1" hangingPunct="1">
              <a:lnSpc>
                <a:spcPct val="90000"/>
              </a:lnSpc>
            </a:pPr>
            <a:endParaRPr lang="en-US" altLang="en-US"/>
          </a:p>
          <a:p>
            <a:pPr eaLnBrk="1" hangingPunct="1">
              <a:lnSpc>
                <a:spcPct val="90000"/>
              </a:lnSpc>
              <a:buFont typeface="Wingdings" pitchFamily="2" charset="2"/>
              <a:buNone/>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a:t>We obtain result that            . Comparing the grouping of last iteration and this iteration reveals that the objects does not move group anymore. </a:t>
            </a:r>
          </a:p>
          <a:p>
            <a:pPr eaLnBrk="1" hangingPunct="1">
              <a:lnSpc>
                <a:spcPct val="90000"/>
              </a:lnSpc>
            </a:pPr>
            <a:r>
              <a:rPr lang="en-US" altLang="en-US"/>
              <a:t>Thus, the computation of the k-mean clustering has reached its stability and no more iteration is needed..</a:t>
            </a:r>
          </a:p>
        </p:txBody>
      </p:sp>
      <p:pic>
        <p:nvPicPr>
          <p:cNvPr id="29699" name="Picture 8" descr="C:\Documents and Settings\Debashree\My Documents\SEMINAR\k-means clustering\K-Means Clustering Numerical Example_files\NumericalExample_clip_image032.gif">
            <a:extLst>
              <a:ext uri="{FF2B5EF4-FFF2-40B4-BE49-F238E27FC236}">
                <a16:creationId xmlns:a16="http://schemas.microsoft.com/office/drawing/2014/main" id="{495E5A7A-5930-F238-4E4D-9BB1F2BB8E3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28800" y="1219200"/>
            <a:ext cx="5410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1" descr="NumericalExample_clip_image034">
            <a:extLst>
              <a:ext uri="{FF2B5EF4-FFF2-40B4-BE49-F238E27FC236}">
                <a16:creationId xmlns:a16="http://schemas.microsoft.com/office/drawing/2014/main" id="{EDADAFCB-F3D5-30D2-62F0-F3C0CE54D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794125"/>
            <a:ext cx="1000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2">
            <a:extLst>
              <a:ext uri="{FF2B5EF4-FFF2-40B4-BE49-F238E27FC236}">
                <a16:creationId xmlns:a16="http://schemas.microsoft.com/office/drawing/2014/main" id="{5E1A2E20-74B5-E0D5-021A-D43EBF44D130}"/>
              </a:ext>
            </a:extLst>
          </p:cNvPr>
          <p:cNvSpPr>
            <a:spLocks noGrp="1" noChangeArrowheads="1"/>
          </p:cNvSpPr>
          <p:nvPr>
            <p:ph type="title"/>
          </p:nvPr>
        </p:nvSpPr>
        <p:spPr/>
        <p:txBody>
          <a:bodyPr/>
          <a:lstStyle/>
          <a:p>
            <a:pPr eaLnBrk="1" hangingPunct="1"/>
            <a:endParaRPr lang="en-US" altLang="en-US"/>
          </a:p>
        </p:txBody>
      </p:sp>
      <p:graphicFrame>
        <p:nvGraphicFramePr>
          <p:cNvPr id="93241" name="Group 57">
            <a:extLst>
              <a:ext uri="{FF2B5EF4-FFF2-40B4-BE49-F238E27FC236}">
                <a16:creationId xmlns:a16="http://schemas.microsoft.com/office/drawing/2014/main" id="{1B175313-8641-76A3-22F6-384FAAEF5AE3}"/>
              </a:ext>
            </a:extLst>
          </p:cNvPr>
          <p:cNvGraphicFramePr>
            <a:graphicFrameLocks noGrp="1"/>
          </p:cNvGraphicFramePr>
          <p:nvPr>
            <p:ph idx="1"/>
          </p:nvPr>
        </p:nvGraphicFramePr>
        <p:xfrm>
          <a:off x="1676400" y="2667000"/>
          <a:ext cx="6400800" cy="2144794"/>
        </p:xfrm>
        <a:graphic>
          <a:graphicData uri="http://schemas.openxmlformats.org/drawingml/2006/table">
            <a:tbl>
              <a:tblPr/>
              <a:tblGrid>
                <a:gridCol w="1670050">
                  <a:extLst>
                    <a:ext uri="{9D8B030D-6E8A-4147-A177-3AD203B41FA5}">
                      <a16:colId xmlns:a16="http://schemas.microsoft.com/office/drawing/2014/main" val="20000"/>
                    </a:ext>
                  </a:extLst>
                </a:gridCol>
                <a:gridCol w="1911350">
                  <a:extLst>
                    <a:ext uri="{9D8B030D-6E8A-4147-A177-3AD203B41FA5}">
                      <a16:colId xmlns:a16="http://schemas.microsoft.com/office/drawing/2014/main" val="20001"/>
                    </a:ext>
                  </a:extLst>
                </a:gridCol>
                <a:gridCol w="1325563">
                  <a:extLst>
                    <a:ext uri="{9D8B030D-6E8A-4147-A177-3AD203B41FA5}">
                      <a16:colId xmlns:a16="http://schemas.microsoft.com/office/drawing/2014/main" val="20002"/>
                    </a:ext>
                  </a:extLst>
                </a:gridCol>
                <a:gridCol w="1493837">
                  <a:extLst>
                    <a:ext uri="{9D8B030D-6E8A-4147-A177-3AD203B41FA5}">
                      <a16:colId xmlns:a16="http://schemas.microsoft.com/office/drawing/2014/main" val="20003"/>
                    </a:ext>
                  </a:extLst>
                </a:gridCol>
              </a:tblGrid>
              <a:tr h="63998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a:ln>
                          <a:noFill/>
                        </a:ln>
                        <a:solidFill>
                          <a:schemeClr val="tx1"/>
                        </a:solidFill>
                        <a:effectLst/>
                        <a:latin typeface="Arial" charset="0"/>
                      </a:endParaRPr>
                    </a:p>
                  </a:txBody>
                  <a:tcPr marT="45713" marB="45713"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a:ln>
                          <a:noFill/>
                        </a:ln>
                        <a:solidFill>
                          <a:schemeClr val="tx1"/>
                        </a:solidFill>
                        <a:effectLst/>
                        <a:latin typeface="Arial" charset="0"/>
                      </a:endParaRPr>
                    </a:p>
                  </a:txBody>
                  <a:tcPr marT="45713" marB="45713"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a:ln>
                          <a:noFill/>
                        </a:ln>
                        <a:solidFill>
                          <a:schemeClr val="tx1"/>
                        </a:solidFill>
                        <a:effectLst/>
                        <a:latin typeface="Arial" charset="0"/>
                      </a:endParaRPr>
                    </a:p>
                  </a:txBody>
                  <a:tcPr marT="45713" marB="45713"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a:ln>
                          <a:noFill/>
                        </a:ln>
                        <a:solidFill>
                          <a:schemeClr val="tx1"/>
                        </a:solidFill>
                        <a:effectLst/>
                        <a:latin typeface="Arial" charset="0"/>
                      </a:endParaRPr>
                    </a:p>
                  </a:txBody>
                  <a:tcPr marT="45713" marB="45713"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a:ln>
                          <a:noFill/>
                        </a:ln>
                        <a:solidFill>
                          <a:schemeClr val="tx1"/>
                        </a:solidFill>
                        <a:effectLst/>
                        <a:latin typeface="Arial" charset="0"/>
                      </a:endParaRPr>
                    </a:p>
                  </a:txBody>
                  <a:tcPr marT="45713" marB="45713"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44" name="Rectangle 59">
            <a:extLst>
              <a:ext uri="{FF2B5EF4-FFF2-40B4-BE49-F238E27FC236}">
                <a16:creationId xmlns:a16="http://schemas.microsoft.com/office/drawing/2014/main" id="{D86CEF6C-CFA9-026B-231B-840791B9C105}"/>
              </a:ext>
            </a:extLst>
          </p:cNvPr>
          <p:cNvSpPr>
            <a:spLocks noChangeArrowheads="1"/>
          </p:cNvSpPr>
          <p:nvPr/>
        </p:nvSpPr>
        <p:spPr bwMode="auto">
          <a:xfrm>
            <a:off x="457200" y="1905000"/>
            <a:ext cx="731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We get the final grouping as the results 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D2540042-F4DB-D3C3-C907-6D22446D6D04}"/>
              </a:ext>
            </a:extLst>
          </p:cNvPr>
          <p:cNvSpPr>
            <a:spLocks noChangeArrowheads="1"/>
          </p:cNvSpPr>
          <p:nvPr/>
        </p:nvSpPr>
        <p:spPr bwMode="auto">
          <a:xfrm>
            <a:off x="0" y="-1608138"/>
            <a:ext cx="9144000" cy="1047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600" b="1" u="sng"/>
          </a:p>
          <a:p>
            <a:pPr eaLnBrk="1" hangingPunct="1"/>
            <a:endParaRPr lang="en-US" altLang="en-US" sz="1600" b="1" u="sng"/>
          </a:p>
          <a:p>
            <a:pPr eaLnBrk="1" hangingPunct="1"/>
            <a:endParaRPr lang="en-US" altLang="en-US" sz="1600" b="1" u="sng"/>
          </a:p>
          <a:p>
            <a:pPr eaLnBrk="1" hangingPunct="1"/>
            <a:endParaRPr lang="en-US" altLang="en-US" sz="1600" b="1" u="sng"/>
          </a:p>
          <a:p>
            <a:pPr eaLnBrk="1" hangingPunct="1"/>
            <a:endParaRPr lang="en-US" altLang="en-US" sz="1600" b="1" u="sng"/>
          </a:p>
          <a:p>
            <a:pPr eaLnBrk="1" hangingPunct="1"/>
            <a:endParaRPr lang="en-US" altLang="en-US" sz="1600" b="1" u="sng"/>
          </a:p>
          <a:p>
            <a:pPr eaLnBrk="1" hangingPunct="1"/>
            <a:endParaRPr lang="en-US" altLang="en-US" sz="1600" b="1" u="sng"/>
          </a:p>
          <a:p>
            <a:pPr eaLnBrk="1" hangingPunct="1"/>
            <a:r>
              <a:rPr lang="en-US" altLang="en-US" sz="1600" b="1" u="sng"/>
              <a:t>K-Means Clustering Visual Basic Code</a:t>
            </a:r>
            <a:endParaRPr lang="en-US" altLang="en-US" sz="1600" b="1"/>
          </a:p>
          <a:p>
            <a:pPr eaLnBrk="1" hangingPunct="1"/>
            <a:endParaRPr lang="en-US" altLang="en-US" sz="1000"/>
          </a:p>
          <a:p>
            <a:pPr eaLnBrk="1" hangingPunct="1"/>
            <a:endParaRPr lang="en-US" altLang="en-US" sz="1000"/>
          </a:p>
          <a:p>
            <a:pPr eaLnBrk="1" hangingPunct="1"/>
            <a:endParaRPr lang="en-US" altLang="en-US" sz="1000"/>
          </a:p>
          <a:p>
            <a:pPr eaLnBrk="1" hangingPunct="1"/>
            <a:r>
              <a:rPr lang="en-US" altLang="en-US" sz="1200"/>
              <a:t>Sub kMeanCluster (Data() As Variant, numCluster As Integer)</a:t>
            </a:r>
            <a:br>
              <a:rPr lang="en-US" altLang="en-US" sz="1200"/>
            </a:br>
            <a:r>
              <a:rPr lang="en-US" altLang="en-US" sz="1200"/>
              <a:t>' main function to cluster data into k number of Clusters</a:t>
            </a:r>
            <a:br>
              <a:rPr lang="en-US" altLang="en-US" sz="1200"/>
            </a:br>
            <a:r>
              <a:rPr lang="en-US" altLang="en-US" sz="1200"/>
              <a:t>' input: </a:t>
            </a:r>
            <a:br>
              <a:rPr lang="en-US" altLang="en-US" sz="1200"/>
            </a:br>
            <a:r>
              <a:rPr lang="en-US" altLang="en-US" sz="1200"/>
              <a:t>' + Data matrix (0 to 2, 1 to TotalData); </a:t>
            </a:r>
            <a:br>
              <a:rPr lang="en-US" altLang="en-US" sz="1200"/>
            </a:br>
            <a:r>
              <a:rPr lang="en-US" altLang="en-US" sz="1200"/>
              <a:t>' Row 0 = cluster, 1 =X, 2= Y; data in columns</a:t>
            </a:r>
            <a:br>
              <a:rPr lang="en-US" altLang="en-US" sz="1200"/>
            </a:br>
            <a:r>
              <a:rPr lang="en-US" altLang="en-US" sz="1200"/>
              <a:t>' + numCluster: number of cluster user want the data to be clustered</a:t>
            </a:r>
            <a:br>
              <a:rPr lang="en-US" altLang="en-US" sz="1200"/>
            </a:br>
            <a:r>
              <a:rPr lang="en-US" altLang="en-US" sz="1200"/>
              <a:t>' + private variables: Centroid, TotalData</a:t>
            </a:r>
            <a:br>
              <a:rPr lang="en-US" altLang="en-US" sz="1200"/>
            </a:br>
            <a:r>
              <a:rPr lang="en-US" altLang="en-US" sz="1200"/>
              <a:t>' ouput:</a:t>
            </a:r>
            <a:br>
              <a:rPr lang="en-US" altLang="en-US" sz="1200"/>
            </a:br>
            <a:r>
              <a:rPr lang="en-US" altLang="en-US" sz="1200"/>
              <a:t>' o) update centroid</a:t>
            </a:r>
            <a:br>
              <a:rPr lang="en-US" altLang="en-US" sz="1200"/>
            </a:br>
            <a:r>
              <a:rPr lang="en-US" altLang="en-US" sz="1200"/>
              <a:t>' o) assign cluster number to the Data (= row 0 of Data)</a:t>
            </a:r>
            <a:br>
              <a:rPr lang="en-US" altLang="en-US" sz="1200"/>
            </a:br>
            <a:br>
              <a:rPr lang="en-US" altLang="en-US" sz="1200"/>
            </a:br>
            <a:r>
              <a:rPr lang="en-US" altLang="en-US" sz="1200"/>
              <a:t>Dim i As Integer</a:t>
            </a:r>
            <a:br>
              <a:rPr lang="en-US" altLang="en-US" sz="1200"/>
            </a:br>
            <a:r>
              <a:rPr lang="en-US" altLang="en-US" sz="1200"/>
              <a:t>Dim j As Integer</a:t>
            </a:r>
            <a:br>
              <a:rPr lang="en-US" altLang="en-US" sz="1200"/>
            </a:br>
            <a:r>
              <a:rPr lang="en-US" altLang="en-US" sz="1200"/>
              <a:t>Dim X As Single</a:t>
            </a:r>
            <a:br>
              <a:rPr lang="en-US" altLang="en-US" sz="1200"/>
            </a:br>
            <a:r>
              <a:rPr lang="en-US" altLang="en-US" sz="1200"/>
              <a:t>Dim Y As Single</a:t>
            </a:r>
            <a:br>
              <a:rPr lang="en-US" altLang="en-US" sz="1200"/>
            </a:br>
            <a:r>
              <a:rPr lang="en-US" altLang="en-US" sz="1200"/>
              <a:t>Dim min As Single</a:t>
            </a:r>
            <a:br>
              <a:rPr lang="en-US" altLang="en-US" sz="1200"/>
            </a:br>
            <a:r>
              <a:rPr lang="en-US" altLang="en-US" sz="1200"/>
              <a:t>Dim cluster As Integer</a:t>
            </a:r>
            <a:br>
              <a:rPr lang="en-US" altLang="en-US" sz="1200"/>
            </a:br>
            <a:r>
              <a:rPr lang="en-US" altLang="en-US" sz="1200"/>
              <a:t>Dim d As Single</a:t>
            </a:r>
            <a:br>
              <a:rPr lang="en-US" altLang="en-US" sz="1200"/>
            </a:br>
            <a:r>
              <a:rPr lang="en-US" altLang="en-US" sz="1200"/>
              <a:t>Dim sumXY()</a:t>
            </a:r>
            <a:br>
              <a:rPr lang="en-US" altLang="en-US" sz="1200"/>
            </a:br>
            <a:endParaRPr lang="en-US" altLang="en-US" sz="1200"/>
          </a:p>
          <a:p>
            <a:pPr eaLnBrk="1" hangingPunct="1"/>
            <a:r>
              <a:rPr lang="en-US" altLang="en-US" sz="1200"/>
              <a:t>Dim isStillMoving As Boolean </a:t>
            </a:r>
          </a:p>
          <a:p>
            <a:pPr eaLnBrk="1" hangingPunct="1"/>
            <a:r>
              <a:rPr lang="en-US" altLang="en-US" sz="1200"/>
              <a:t>isStillMoving = True</a:t>
            </a:r>
          </a:p>
          <a:p>
            <a:pPr eaLnBrk="1" hangingPunct="1"/>
            <a:r>
              <a:rPr lang="en-US" altLang="en-US" sz="1200"/>
              <a:t>if totalData &lt;= numCluster Then </a:t>
            </a:r>
          </a:p>
          <a:p>
            <a:pPr eaLnBrk="1" hangingPunct="1"/>
            <a:r>
              <a:rPr lang="en-US" altLang="en-US" sz="1200"/>
              <a:t>'only the last data is put here because it designed to be interactive</a:t>
            </a:r>
            <a:br>
              <a:rPr lang="en-US" altLang="en-US" sz="1200"/>
            </a:br>
            <a:r>
              <a:rPr lang="en-US" altLang="en-US" sz="1200"/>
              <a:t>Data(0, totalData) = totalData ' cluster No = total data</a:t>
            </a:r>
            <a:br>
              <a:rPr lang="en-US" altLang="en-US" sz="1200"/>
            </a:br>
            <a:r>
              <a:rPr lang="en-US" altLang="en-US" sz="1200"/>
              <a:t>Centroid(1, totalData) = Data(1, totalData) ' </a:t>
            </a:r>
            <a:r>
              <a:rPr lang="en-US" altLang="en-US" sz="1200" i="1"/>
              <a:t>X</a:t>
            </a:r>
            <a:br>
              <a:rPr lang="en-US" altLang="en-US" sz="1200"/>
            </a:br>
            <a:r>
              <a:rPr lang="en-US" altLang="en-US" sz="1200"/>
              <a:t>Centroid(2, totalData) = Data(2, totalData) </a:t>
            </a:r>
            <a:r>
              <a:rPr lang="en-US" altLang="en-US" sz="1200" i="1"/>
              <a:t>' Y</a:t>
            </a:r>
            <a:endParaRPr lang="en-US" altLang="en-US" sz="1200"/>
          </a:p>
          <a:p>
            <a:pPr eaLnBrk="1" hangingPunct="1"/>
            <a:r>
              <a:rPr lang="en-US" altLang="en-US" sz="1200"/>
              <a:t>Else </a:t>
            </a:r>
          </a:p>
          <a:p>
            <a:pPr eaLnBrk="1" hangingPunct="1"/>
            <a:r>
              <a:rPr lang="en-US" altLang="en-US" sz="1200"/>
              <a:t>'calculate minimum distance to assign the new data</a:t>
            </a:r>
          </a:p>
          <a:p>
            <a:pPr eaLnBrk="1" hangingPunct="1"/>
            <a:r>
              <a:rPr lang="en-US" altLang="en-US" sz="1200"/>
              <a:t>min = 10 ^ 10 'big number</a:t>
            </a:r>
            <a:br>
              <a:rPr lang="en-US" altLang="en-US" sz="1200"/>
            </a:br>
            <a:r>
              <a:rPr lang="en-US" altLang="en-US" sz="1200"/>
              <a:t>X = Data(1, totalData)</a:t>
            </a:r>
            <a:br>
              <a:rPr lang="en-US" altLang="en-US" sz="1200"/>
            </a:br>
            <a:r>
              <a:rPr lang="en-US" altLang="en-US" sz="1200"/>
              <a:t>Y = Data(2, totalData)</a:t>
            </a:r>
            <a:br>
              <a:rPr lang="en-US" altLang="en-US" sz="1200"/>
            </a:br>
            <a:r>
              <a:rPr lang="en-US" altLang="en-US" sz="1200"/>
              <a:t>For i = 1 To numCluster </a:t>
            </a:r>
          </a:p>
          <a:p>
            <a:pPr eaLnBrk="1" hangingPunct="1"/>
            <a:r>
              <a:rPr lang="en-US" altLang="en-US" sz="1200"/>
              <a:t>d = dist(X, Y, Centroid(1, i), Centroid(2, i)) </a:t>
            </a:r>
          </a:p>
          <a:p>
            <a:pPr eaLnBrk="1" hangingPunct="1"/>
            <a:r>
              <a:rPr lang="en-US" altLang="en-US" sz="1200"/>
              <a:t>If d &lt; min Then </a:t>
            </a:r>
          </a:p>
          <a:p>
            <a:pPr eaLnBrk="1" hangingPunct="1"/>
            <a:r>
              <a:rPr lang="en-US" altLang="en-US" sz="1200"/>
              <a:t>min = d</a:t>
            </a:r>
            <a:br>
              <a:rPr lang="en-US" altLang="en-US" sz="1200"/>
            </a:br>
            <a:r>
              <a:rPr lang="en-US" altLang="en-US" sz="1200"/>
              <a:t>cluster = i</a:t>
            </a:r>
          </a:p>
          <a:p>
            <a:pPr eaLnBrk="1" hangingPunct="1"/>
            <a:r>
              <a:rPr lang="en-US" altLang="en-US" sz="1200"/>
              <a:t>End If</a:t>
            </a:r>
          </a:p>
          <a:p>
            <a:pPr eaLnBrk="1" hangingPunct="1"/>
            <a:r>
              <a:rPr lang="en-US" altLang="en-US" sz="1200"/>
              <a:t>Next i</a:t>
            </a:r>
          </a:p>
          <a:p>
            <a:pPr eaLnBrk="1" hangingPunct="1"/>
            <a:r>
              <a:rPr lang="en-US" altLang="en-US" sz="1200"/>
              <a:t>Data(0, totalData) = cluster</a:t>
            </a:r>
            <a:br>
              <a:rPr lang="en-US" altLang="en-US" sz="1200"/>
            </a:br>
            <a:br>
              <a:rPr lang="en-US" altLang="en-US" sz="1200"/>
            </a:br>
            <a:endParaRPr lang="en-US" altLang="en-US" sz="1200"/>
          </a:p>
          <a:p>
            <a:pPr eaLnBrk="1" hangingPunct="1"/>
            <a:br>
              <a:rPr lang="en-US" altLang="en-US" sz="1000"/>
            </a:br>
            <a:endParaRPr lang="en-US"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015AC57-6807-42BC-3A41-5C0F2531509C}"/>
              </a:ext>
            </a:extLst>
          </p:cNvPr>
          <p:cNvSpPr>
            <a:spLocks noGrp="1" noChangeArrowheads="1"/>
          </p:cNvSpPr>
          <p:nvPr>
            <p:ph type="title"/>
          </p:nvPr>
        </p:nvSpPr>
        <p:spPr/>
        <p:txBody>
          <a:bodyPr/>
          <a:lstStyle/>
          <a:p>
            <a:pPr eaLnBrk="1" hangingPunct="1"/>
            <a:r>
              <a:rPr lang="en-US" altLang="en-US" u="sng"/>
              <a:t>Types of clustering</a:t>
            </a:r>
            <a:r>
              <a:rPr lang="en-US" altLang="en-US"/>
              <a:t>:</a:t>
            </a:r>
            <a:br>
              <a:rPr lang="en-US" altLang="en-US"/>
            </a:br>
            <a:endParaRPr lang="en-US" altLang="en-US"/>
          </a:p>
        </p:txBody>
      </p:sp>
      <p:sp>
        <p:nvSpPr>
          <p:cNvPr id="6147" name="Rectangle 3">
            <a:extLst>
              <a:ext uri="{FF2B5EF4-FFF2-40B4-BE49-F238E27FC236}">
                <a16:creationId xmlns:a16="http://schemas.microsoft.com/office/drawing/2014/main" id="{9019168A-0266-359D-4191-A97507B86CCC}"/>
              </a:ext>
            </a:extLst>
          </p:cNvPr>
          <p:cNvSpPr>
            <a:spLocks noGrp="1" noChangeArrowheads="1"/>
          </p:cNvSpPr>
          <p:nvPr>
            <p:ph type="body" idx="1"/>
          </p:nvPr>
        </p:nvSpPr>
        <p:spPr>
          <a:xfrm>
            <a:off x="0" y="990600"/>
            <a:ext cx="9144000" cy="5638800"/>
          </a:xfrm>
        </p:spPr>
        <p:txBody>
          <a:bodyPr/>
          <a:lstStyle/>
          <a:p>
            <a:pPr marL="571500" indent="-571500" eaLnBrk="1" hangingPunct="1">
              <a:buFont typeface="Wingdings" pitchFamily="2" charset="2"/>
              <a:buAutoNum type="arabicPeriod"/>
            </a:pPr>
            <a:r>
              <a:rPr lang="en-US" altLang="en-US" sz="2400" b="1" u="sng"/>
              <a:t>Hierarchical algorithms</a:t>
            </a:r>
            <a:r>
              <a:rPr lang="en-US" altLang="en-US" sz="2400"/>
              <a:t>: these find successive clusters     </a:t>
            </a:r>
          </a:p>
          <a:p>
            <a:pPr marL="571500" indent="-571500" eaLnBrk="1" hangingPunct="1">
              <a:buFont typeface="Wingdings" pitchFamily="2" charset="2"/>
              <a:buNone/>
            </a:pPr>
            <a:r>
              <a:rPr lang="en-US" altLang="en-US" sz="2400"/>
              <a:t>	using previously established clusters.                                               </a:t>
            </a:r>
          </a:p>
          <a:p>
            <a:pPr marL="571500" indent="-571500" eaLnBrk="1" hangingPunct="1">
              <a:buFont typeface="Wingdings" pitchFamily="2" charset="2"/>
              <a:buNone/>
            </a:pPr>
            <a:r>
              <a:rPr lang="en-US" altLang="en-US" sz="2400"/>
              <a:t>	1. </a:t>
            </a:r>
            <a:r>
              <a:rPr lang="en-US" altLang="en-US" sz="2400" u="sng"/>
              <a:t>Agglomerative ("bottom-up")</a:t>
            </a:r>
            <a:r>
              <a:rPr lang="en-US" altLang="en-US" sz="2400"/>
              <a:t>: Agglomerative 	algorithms 	begin with each element as a separate cluster and 	merge them into successively larger clusters. </a:t>
            </a:r>
            <a:endParaRPr lang="en-US" altLang="en-US" sz="2400" i="1"/>
          </a:p>
          <a:p>
            <a:pPr marL="571500" indent="-571500" eaLnBrk="1" hangingPunct="1">
              <a:buFont typeface="Wingdings" pitchFamily="2" charset="2"/>
              <a:buNone/>
            </a:pPr>
            <a:r>
              <a:rPr lang="en-US" altLang="en-US" sz="2400" i="1"/>
              <a:t>	</a:t>
            </a:r>
            <a:r>
              <a:rPr lang="en-US" altLang="en-US" sz="2400"/>
              <a:t>2. </a:t>
            </a:r>
            <a:r>
              <a:rPr lang="en-US" altLang="en-US" sz="2400" u="sng"/>
              <a:t>Divisive ("top-down")</a:t>
            </a:r>
            <a:r>
              <a:rPr lang="en-US" altLang="en-US" sz="2400"/>
              <a:t>: Divisive algorithms 	begin with 	the whole set and proceed to divide it into successively 	smaller clusters.</a:t>
            </a:r>
          </a:p>
          <a:p>
            <a:pPr marL="571500" indent="-571500" eaLnBrk="1" hangingPunct="1">
              <a:buFont typeface="Wingdings" pitchFamily="2" charset="2"/>
              <a:buNone/>
            </a:pPr>
            <a:r>
              <a:rPr lang="en-US" altLang="en-US" sz="2400" b="1"/>
              <a:t>2. </a:t>
            </a:r>
            <a:r>
              <a:rPr lang="en-US" altLang="en-US" sz="2400" b="1" u="sng"/>
              <a:t>Partitional clustering</a:t>
            </a:r>
            <a:r>
              <a:rPr lang="en-US" altLang="en-US" sz="2400" b="1"/>
              <a:t>: </a:t>
            </a:r>
            <a:r>
              <a:rPr lang="en-US" altLang="en-US" sz="2400"/>
              <a:t>Partitional algorithms determine all clusters at once.  They include:</a:t>
            </a:r>
          </a:p>
          <a:p>
            <a:pPr marL="914400" lvl="1" indent="-569913" eaLnBrk="1" hangingPunct="1"/>
            <a:r>
              <a:rPr lang="en-US" altLang="en-US" sz="2800" b="1" i="1"/>
              <a:t>K</a:t>
            </a:r>
            <a:r>
              <a:rPr lang="en-US" altLang="en-US" sz="2800" b="1"/>
              <a:t>-means and derivatives</a:t>
            </a:r>
          </a:p>
          <a:p>
            <a:pPr marL="914400" lvl="1" indent="-569913" eaLnBrk="1" hangingPunct="1"/>
            <a:r>
              <a:rPr lang="en-US" altLang="en-US" sz="2400"/>
              <a:t>Fuzzy </a:t>
            </a:r>
            <a:r>
              <a:rPr lang="en-US" altLang="en-US" sz="2400" i="1"/>
              <a:t>c</a:t>
            </a:r>
            <a:r>
              <a:rPr lang="en-US" altLang="en-US" sz="2400"/>
              <a:t>-means clustering</a:t>
            </a:r>
          </a:p>
          <a:p>
            <a:pPr marL="914400" lvl="1" indent="-569913" eaLnBrk="1" hangingPunct="1"/>
            <a:r>
              <a:rPr lang="en-US" altLang="en-US" sz="2400"/>
              <a:t>QT clustering algorithm</a:t>
            </a:r>
          </a:p>
          <a:p>
            <a:pPr marL="571500" indent="-571500" eaLnBrk="1" hangingPunct="1">
              <a:buFont typeface="Symbol" pitchFamily="2" charset="2"/>
              <a:buNone/>
            </a:pPr>
            <a:endParaRPr lang="en-US" altLang="en-US" sz="2400"/>
          </a:p>
          <a:p>
            <a:pPr marL="571500" indent="-571500" eaLnBrk="1" hangingPunct="1">
              <a:buFont typeface="Wingdings" pitchFamily="2" charset="2"/>
              <a:buNone/>
            </a:pPr>
            <a:endParaRPr lang="en-US"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EA6F27A5-6949-CEFA-17A6-4FB3BAB15713}"/>
              </a:ext>
            </a:extLst>
          </p:cNvPr>
          <p:cNvSpPr>
            <a:spLocks noChangeArrowheads="1"/>
          </p:cNvSpPr>
          <p:nvPr/>
        </p:nvSpPr>
        <p:spPr bwMode="auto">
          <a:xfrm>
            <a:off x="152400" y="68580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000"/>
          </a:p>
        </p:txBody>
      </p:sp>
      <p:sp>
        <p:nvSpPr>
          <p:cNvPr id="32771" name="Rectangle 5">
            <a:extLst>
              <a:ext uri="{FF2B5EF4-FFF2-40B4-BE49-F238E27FC236}">
                <a16:creationId xmlns:a16="http://schemas.microsoft.com/office/drawing/2014/main" id="{E77B033A-74EC-5BE0-9239-762C46842F6D}"/>
              </a:ext>
            </a:extLst>
          </p:cNvPr>
          <p:cNvSpPr>
            <a:spLocks noChangeArrowheads="1"/>
          </p:cNvSpPr>
          <p:nvPr/>
        </p:nvSpPr>
        <p:spPr bwMode="auto">
          <a:xfrm>
            <a:off x="0" y="0"/>
            <a:ext cx="9144000"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Do While isStillMoving</a:t>
            </a:r>
            <a:br>
              <a:rPr lang="en-US" altLang="en-US" sz="1200"/>
            </a:br>
            <a:r>
              <a:rPr lang="en-US" altLang="en-US" sz="1200"/>
              <a:t>' this loop will surely convergent</a:t>
            </a:r>
          </a:p>
          <a:p>
            <a:pPr eaLnBrk="1" hangingPunct="1"/>
            <a:r>
              <a:rPr lang="en-US" altLang="en-US" sz="1200"/>
              <a:t>'calculate new centroids</a:t>
            </a:r>
          </a:p>
          <a:p>
            <a:pPr eaLnBrk="1" hangingPunct="1"/>
            <a:r>
              <a:rPr lang="en-US" altLang="en-US" sz="1200"/>
              <a:t>' 1 =X, 2=Y, 3=count number of data</a:t>
            </a:r>
          </a:p>
          <a:p>
            <a:pPr eaLnBrk="1" hangingPunct="1"/>
            <a:r>
              <a:rPr lang="en-US" altLang="en-US" sz="1200"/>
              <a:t>ReDim sumXY(1 To 3, 1 To numCluster)</a:t>
            </a:r>
          </a:p>
          <a:p>
            <a:pPr eaLnBrk="1" hangingPunct="1"/>
            <a:r>
              <a:rPr lang="en-US" altLang="en-US" sz="1200"/>
              <a:t>For i = 1 To totalData</a:t>
            </a:r>
          </a:p>
          <a:p>
            <a:pPr eaLnBrk="1" hangingPunct="1"/>
            <a:r>
              <a:rPr lang="en-US" altLang="en-US" sz="1200"/>
              <a:t>sumXY(1, Data(0, i)) = Data(1, i) + sumXY(1, Data(0, i))</a:t>
            </a:r>
            <a:br>
              <a:rPr lang="en-US" altLang="en-US" sz="1200"/>
            </a:br>
            <a:r>
              <a:rPr lang="en-US" altLang="en-US" sz="1200"/>
              <a:t>sumXY(2, Data(0, i)) = Data(2, i) + sumXY(2, Data(0, i))</a:t>
            </a:r>
          </a:p>
          <a:p>
            <a:pPr eaLnBrk="1" hangingPunct="1"/>
            <a:r>
              <a:rPr lang="en-US" altLang="en-US" sz="1200"/>
              <a:t>Data(0, i))</a:t>
            </a:r>
          </a:p>
          <a:p>
            <a:pPr eaLnBrk="1" hangingPunct="1"/>
            <a:r>
              <a:rPr lang="en-US" altLang="en-US" sz="1200"/>
              <a:t>sumXY(3, Data(0, i)) = 1 + sumXY(3, Data(0, i))</a:t>
            </a:r>
          </a:p>
          <a:p>
            <a:pPr eaLnBrk="1" hangingPunct="1"/>
            <a:r>
              <a:rPr lang="en-US" altLang="en-US" sz="1200"/>
              <a:t>Next i</a:t>
            </a:r>
          </a:p>
          <a:p>
            <a:pPr eaLnBrk="1" hangingPunct="1"/>
            <a:r>
              <a:rPr lang="en-US" altLang="en-US" sz="1200"/>
              <a:t>For i = 1 To numCluster</a:t>
            </a:r>
          </a:p>
          <a:p>
            <a:pPr eaLnBrk="1" hangingPunct="1"/>
            <a:r>
              <a:rPr lang="en-US" altLang="en-US" sz="1200"/>
              <a:t>Centroid(1, i) = sumXY(1, i) / sumXY(3, i)</a:t>
            </a:r>
            <a:br>
              <a:rPr lang="en-US" altLang="en-US" sz="1200"/>
            </a:br>
            <a:r>
              <a:rPr lang="en-US" altLang="en-US" sz="1200"/>
              <a:t>Centroid(2, i) = sumXY(2, i) / sumXY(3, i)</a:t>
            </a:r>
          </a:p>
          <a:p>
            <a:pPr eaLnBrk="1" hangingPunct="1"/>
            <a:r>
              <a:rPr lang="en-US" altLang="en-US" sz="1200"/>
              <a:t>Next i</a:t>
            </a:r>
            <a:br>
              <a:rPr lang="en-US" altLang="en-US" sz="1200"/>
            </a:br>
            <a:r>
              <a:rPr lang="en-US" altLang="en-US" sz="1200"/>
              <a:t>'assign all data to the new centroids</a:t>
            </a:r>
            <a:br>
              <a:rPr lang="en-US" altLang="en-US" sz="1200"/>
            </a:br>
            <a:r>
              <a:rPr lang="en-US" altLang="en-US" sz="1200"/>
              <a:t>isStillMoving = False</a:t>
            </a:r>
          </a:p>
          <a:p>
            <a:pPr eaLnBrk="1" hangingPunct="1"/>
            <a:endParaRPr lang="en-US" altLang="en-US" sz="1200"/>
          </a:p>
          <a:p>
            <a:pPr eaLnBrk="1" hangingPunct="1"/>
            <a:r>
              <a:rPr lang="en-US" altLang="en-US" sz="1200"/>
              <a:t>For i = 1 To totalData</a:t>
            </a:r>
          </a:p>
          <a:p>
            <a:pPr eaLnBrk="1" hangingPunct="1"/>
            <a:r>
              <a:rPr lang="en-US" altLang="en-US" sz="1200"/>
              <a:t>min = 10 ^ 10 'big number</a:t>
            </a:r>
            <a:br>
              <a:rPr lang="en-US" altLang="en-US" sz="1200"/>
            </a:br>
            <a:r>
              <a:rPr lang="en-US" altLang="en-US" sz="1200"/>
              <a:t>X = Data(1, i)</a:t>
            </a:r>
            <a:br>
              <a:rPr lang="en-US" altLang="en-US" sz="1200"/>
            </a:br>
            <a:r>
              <a:rPr lang="en-US" altLang="en-US" sz="1200"/>
              <a:t>Y = Data(2, i)</a:t>
            </a:r>
          </a:p>
          <a:p>
            <a:pPr eaLnBrk="1" hangingPunct="1"/>
            <a:r>
              <a:rPr lang="en-US" altLang="en-US" sz="1200"/>
              <a:t>For j = 1 To numCluster</a:t>
            </a:r>
          </a:p>
          <a:p>
            <a:pPr eaLnBrk="1" hangingPunct="1"/>
            <a:r>
              <a:rPr lang="en-US" altLang="en-US" sz="1200"/>
              <a:t>d = dist(X, Y, Centroid(1, j), Centroid(2, j))</a:t>
            </a:r>
          </a:p>
          <a:p>
            <a:pPr eaLnBrk="1" hangingPunct="1"/>
            <a:r>
              <a:rPr lang="en-US" altLang="en-US" sz="1200"/>
              <a:t>If d &lt; min Then</a:t>
            </a:r>
          </a:p>
          <a:p>
            <a:pPr eaLnBrk="1" hangingPunct="1"/>
            <a:r>
              <a:rPr lang="en-US" altLang="en-US" sz="1200"/>
              <a:t>min = d</a:t>
            </a:r>
            <a:br>
              <a:rPr lang="en-US" altLang="en-US" sz="1200"/>
            </a:br>
            <a:r>
              <a:rPr lang="en-US" altLang="en-US" sz="1200"/>
              <a:t>cluster = j</a:t>
            </a:r>
          </a:p>
          <a:p>
            <a:pPr eaLnBrk="1" hangingPunct="1"/>
            <a:r>
              <a:rPr lang="en-US" altLang="en-US" sz="1200"/>
              <a:t>End If</a:t>
            </a:r>
          </a:p>
          <a:p>
            <a:pPr eaLnBrk="1" hangingPunct="1"/>
            <a:r>
              <a:rPr lang="en-US" altLang="en-US" sz="1200"/>
              <a:t>Next j</a:t>
            </a:r>
          </a:p>
          <a:p>
            <a:pPr eaLnBrk="1" hangingPunct="1"/>
            <a:r>
              <a:rPr lang="en-US" altLang="en-US" sz="1200"/>
              <a:t>If Data(0, i) &lt;&gt; cluster Then</a:t>
            </a:r>
          </a:p>
          <a:p>
            <a:pPr eaLnBrk="1" hangingPunct="1"/>
            <a:r>
              <a:rPr lang="en-US" altLang="en-US" sz="1200"/>
              <a:t>Data(0, i) = cluster</a:t>
            </a:r>
            <a:br>
              <a:rPr lang="en-US" altLang="en-US" sz="1200"/>
            </a:br>
            <a:r>
              <a:rPr lang="en-US" altLang="en-US" sz="1200"/>
              <a:t>isStillMoving = True</a:t>
            </a:r>
          </a:p>
          <a:p>
            <a:pPr eaLnBrk="1" hangingPunct="1"/>
            <a:r>
              <a:rPr lang="en-US" altLang="en-US" sz="1200"/>
              <a:t>End If</a:t>
            </a:r>
          </a:p>
          <a:p>
            <a:pPr eaLnBrk="1" hangingPunct="1"/>
            <a:r>
              <a:rPr lang="en-US" altLang="en-US" sz="1200"/>
              <a:t>Next i</a:t>
            </a:r>
          </a:p>
          <a:p>
            <a:pPr eaLnBrk="1" hangingPunct="1"/>
            <a:r>
              <a:rPr lang="en-US" altLang="en-US" sz="1200"/>
              <a:t>Loop </a:t>
            </a:r>
          </a:p>
          <a:p>
            <a:pPr eaLnBrk="1" hangingPunct="1"/>
            <a:r>
              <a:rPr lang="en-US" altLang="en-US" sz="1200"/>
              <a:t>End If</a:t>
            </a:r>
          </a:p>
          <a:p>
            <a:pPr eaLnBrk="1" hangingPunct="1"/>
            <a:r>
              <a:rPr lang="en-US" altLang="en-US" sz="1200"/>
              <a:t>End Sub </a:t>
            </a:r>
            <a:br>
              <a:rPr lang="en-US" altLang="en-US" sz="1200"/>
            </a:br>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6782129-1865-B8CF-C09A-A79E9D21304E}"/>
              </a:ext>
            </a:extLst>
          </p:cNvPr>
          <p:cNvSpPr>
            <a:spLocks noGrp="1" noChangeArrowheads="1"/>
          </p:cNvSpPr>
          <p:nvPr>
            <p:ph type="title"/>
          </p:nvPr>
        </p:nvSpPr>
        <p:spPr/>
        <p:txBody>
          <a:bodyPr/>
          <a:lstStyle/>
          <a:p>
            <a:pPr eaLnBrk="1" hangingPunct="1"/>
            <a:r>
              <a:rPr lang="en-US" altLang="en-US" sz="3500" u="sng"/>
              <a:t>Weaknesses of K-Mean Clustering</a:t>
            </a:r>
            <a:br>
              <a:rPr lang="en-US" altLang="en-US" sz="3500"/>
            </a:br>
            <a:r>
              <a:rPr lang="en-US" altLang="en-US" sz="3500"/>
              <a:t> </a:t>
            </a:r>
          </a:p>
        </p:txBody>
      </p:sp>
      <p:sp>
        <p:nvSpPr>
          <p:cNvPr id="33795" name="Rectangle 3">
            <a:extLst>
              <a:ext uri="{FF2B5EF4-FFF2-40B4-BE49-F238E27FC236}">
                <a16:creationId xmlns:a16="http://schemas.microsoft.com/office/drawing/2014/main" id="{C674AF58-AB46-275D-42BF-E4888212148C}"/>
              </a:ext>
            </a:extLst>
          </p:cNvPr>
          <p:cNvSpPr>
            <a:spLocks noGrp="1" noChangeArrowheads="1"/>
          </p:cNvSpPr>
          <p:nvPr>
            <p:ph type="body" idx="1"/>
          </p:nvPr>
        </p:nvSpPr>
        <p:spPr>
          <a:xfrm>
            <a:off x="0" y="990600"/>
            <a:ext cx="9144000" cy="5867400"/>
          </a:xfrm>
        </p:spPr>
        <p:txBody>
          <a:bodyPr/>
          <a:lstStyle/>
          <a:p>
            <a:pPr marL="571500" indent="-571500" eaLnBrk="1" hangingPunct="1">
              <a:buFont typeface="Wingdings" pitchFamily="2" charset="2"/>
              <a:buAutoNum type="arabicPeriod"/>
            </a:pPr>
            <a:r>
              <a:rPr lang="en-US" altLang="en-US" sz="2600"/>
              <a:t>When the numbers of data are not so many, initial grouping will determine the cluster significantly. </a:t>
            </a:r>
          </a:p>
          <a:p>
            <a:pPr marL="571500" indent="-571500" eaLnBrk="1" hangingPunct="1">
              <a:buFont typeface="Wingdings" pitchFamily="2" charset="2"/>
              <a:buAutoNum type="arabicPeriod"/>
            </a:pPr>
            <a:r>
              <a:rPr lang="en-US" altLang="en-US" sz="260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itchFamily="2" charset="2"/>
              <a:buAutoNum type="arabicPeriod"/>
            </a:pPr>
            <a:r>
              <a:rPr lang="en-US" altLang="en-US" sz="2600"/>
              <a:t>We never know the real cluster, using the same data, because if it is inputted in a different order it may produce different cluster if the number of data is few. </a:t>
            </a:r>
          </a:p>
          <a:p>
            <a:pPr marL="571500" indent="-571500" eaLnBrk="1" hangingPunct="1">
              <a:buFont typeface="Wingdings" pitchFamily="2" charset="2"/>
              <a:buAutoNum type="arabicPeriod"/>
            </a:pPr>
            <a:r>
              <a:rPr lang="en-US" altLang="en-US" sz="2600"/>
              <a:t>It is sensitive to initial condition. Different initial condition may produce different result of cluster. The algorithm may be trapped in the </a:t>
            </a:r>
            <a:r>
              <a:rPr lang="en-US" altLang="en-US" sz="2600" i="1" u="sng"/>
              <a:t>local optimum</a:t>
            </a:r>
            <a:r>
              <a:rPr lang="en-US" altLang="en-US" sz="26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A777559-F0A1-F1F7-1F8A-B26FDEC49A10}"/>
              </a:ext>
            </a:extLst>
          </p:cNvPr>
          <p:cNvSpPr>
            <a:spLocks noGrp="1" noChangeArrowheads="1"/>
          </p:cNvSpPr>
          <p:nvPr>
            <p:ph type="title"/>
          </p:nvPr>
        </p:nvSpPr>
        <p:spPr/>
        <p:txBody>
          <a:bodyPr/>
          <a:lstStyle/>
          <a:p>
            <a:pPr eaLnBrk="1" hangingPunct="1"/>
            <a:r>
              <a:rPr lang="en-US" altLang="en-US" u="sng"/>
              <a:t>Applications of K-Mean Clustering</a:t>
            </a:r>
          </a:p>
        </p:txBody>
      </p:sp>
      <p:sp>
        <p:nvSpPr>
          <p:cNvPr id="34819" name="Rectangle 3">
            <a:extLst>
              <a:ext uri="{FF2B5EF4-FFF2-40B4-BE49-F238E27FC236}">
                <a16:creationId xmlns:a16="http://schemas.microsoft.com/office/drawing/2014/main" id="{7B9D0F83-296E-8333-63EB-7CD29A62E06A}"/>
              </a:ext>
            </a:extLst>
          </p:cNvPr>
          <p:cNvSpPr>
            <a:spLocks noGrp="1" noChangeArrowheads="1"/>
          </p:cNvSpPr>
          <p:nvPr>
            <p:ph type="body" idx="1"/>
          </p:nvPr>
        </p:nvSpPr>
        <p:spPr>
          <a:xfrm>
            <a:off x="0" y="1447800"/>
            <a:ext cx="9144000" cy="5410200"/>
          </a:xfrm>
        </p:spPr>
        <p:txBody>
          <a:bodyPr/>
          <a:lstStyle/>
          <a:p>
            <a:pPr eaLnBrk="1" hangingPunct="1"/>
            <a:r>
              <a:rPr lang="en-US" altLang="en-US"/>
              <a:t>It is relatively </a:t>
            </a:r>
            <a:r>
              <a:rPr lang="en-US" altLang="en-US" i="1"/>
              <a:t>efficient and fast.</a:t>
            </a:r>
            <a:r>
              <a:rPr lang="en-US" altLang="en-US"/>
              <a:t> It computes result at </a:t>
            </a:r>
            <a:r>
              <a:rPr lang="en-US" altLang="en-US" b="1"/>
              <a:t>O(tkn), </a:t>
            </a:r>
            <a:r>
              <a:rPr lang="en-US" altLang="en-US"/>
              <a:t>where n is number of objects or points, k is number of clusters and t is number of iterations. </a:t>
            </a:r>
          </a:p>
          <a:p>
            <a:pPr eaLnBrk="1" hangingPunct="1"/>
            <a:r>
              <a:rPr lang="en-US" altLang="en-US"/>
              <a:t>k-means clustering can be applied to </a:t>
            </a:r>
            <a:r>
              <a:rPr lang="en-US" altLang="en-US" i="1"/>
              <a:t>machine learning or data mining</a:t>
            </a:r>
          </a:p>
          <a:p>
            <a:pPr eaLnBrk="1" hangingPunct="1"/>
            <a:r>
              <a:rPr lang="en-US" altLang="en-US" i="1"/>
              <a:t>Used on acoustic data in speech understanding to convert waveforms into one of k categories (known as Vector Quantization or Image Segmentation).</a:t>
            </a:r>
          </a:p>
          <a:p>
            <a:pPr eaLnBrk="1" hangingPunct="1"/>
            <a:r>
              <a:rPr lang="en-US" altLang="en-US" i="1"/>
              <a:t>Also used for choosing color palettes on old fashioned graphical display devices and Image Quantization.</a:t>
            </a:r>
            <a:r>
              <a:rPr lang="en-US" altLang="en-US"/>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A90A4D8-2388-70AA-997B-D48E061B17AD}"/>
              </a:ext>
            </a:extLst>
          </p:cNvPr>
          <p:cNvSpPr>
            <a:spLocks noGrp="1" noChangeArrowheads="1"/>
          </p:cNvSpPr>
          <p:nvPr>
            <p:ph type="title"/>
          </p:nvPr>
        </p:nvSpPr>
        <p:spPr/>
        <p:txBody>
          <a:bodyPr/>
          <a:lstStyle/>
          <a:p>
            <a:pPr eaLnBrk="1" hangingPunct="1"/>
            <a:r>
              <a:rPr lang="en-US" altLang="en-US" u="sng"/>
              <a:t>CONCLUSION</a:t>
            </a:r>
          </a:p>
        </p:txBody>
      </p:sp>
      <p:sp>
        <p:nvSpPr>
          <p:cNvPr id="35843" name="Rectangle 3">
            <a:extLst>
              <a:ext uri="{FF2B5EF4-FFF2-40B4-BE49-F238E27FC236}">
                <a16:creationId xmlns:a16="http://schemas.microsoft.com/office/drawing/2014/main" id="{EB173BA5-945A-C56C-849B-36F62D034BBE}"/>
              </a:ext>
            </a:extLst>
          </p:cNvPr>
          <p:cNvSpPr>
            <a:spLocks noGrp="1" noChangeArrowheads="1"/>
          </p:cNvSpPr>
          <p:nvPr>
            <p:ph type="body" idx="1"/>
          </p:nvPr>
        </p:nvSpPr>
        <p:spPr/>
        <p:txBody>
          <a:bodyPr/>
          <a:lstStyle/>
          <a:p>
            <a:pPr eaLnBrk="1" hangingPunct="1"/>
            <a:r>
              <a:rPr lang="en-US" altLang="en-US" i="1"/>
              <a:t>K-means algorithm is </a:t>
            </a:r>
            <a:r>
              <a:rPr lang="en-US" altLang="en-US"/>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D6D13B-BF59-9A9F-035D-6169064C7A70}"/>
              </a:ext>
            </a:extLst>
          </p:cNvPr>
          <p:cNvSpPr>
            <a:spLocks noGrp="1" noChangeArrowheads="1"/>
          </p:cNvSpPr>
          <p:nvPr>
            <p:ph type="title"/>
          </p:nvPr>
        </p:nvSpPr>
        <p:spPr/>
        <p:txBody>
          <a:bodyPr/>
          <a:lstStyle/>
          <a:p>
            <a:pPr eaLnBrk="1" hangingPunct="1"/>
            <a:r>
              <a:rPr lang="en-US" altLang="en-US" u="sng"/>
              <a:t>References</a:t>
            </a:r>
          </a:p>
        </p:txBody>
      </p:sp>
      <p:sp>
        <p:nvSpPr>
          <p:cNvPr id="36867" name="Rectangle 3">
            <a:extLst>
              <a:ext uri="{FF2B5EF4-FFF2-40B4-BE49-F238E27FC236}">
                <a16:creationId xmlns:a16="http://schemas.microsoft.com/office/drawing/2014/main" id="{FECF2C38-9F7E-BC7E-2617-B5FFB7EFBEE0}"/>
              </a:ext>
            </a:extLst>
          </p:cNvPr>
          <p:cNvSpPr>
            <a:spLocks noGrp="1" noChangeArrowheads="1"/>
          </p:cNvSpPr>
          <p:nvPr>
            <p:ph type="body" idx="1"/>
          </p:nvPr>
        </p:nvSpPr>
        <p:spPr>
          <a:xfrm>
            <a:off x="0" y="1719263"/>
            <a:ext cx="9144000" cy="5138737"/>
          </a:xfrm>
        </p:spPr>
        <p:txBody>
          <a:bodyPr/>
          <a:lstStyle/>
          <a:p>
            <a:pPr marL="571500" indent="-571500" eaLnBrk="1" hangingPunct="1">
              <a:lnSpc>
                <a:spcPct val="80000"/>
              </a:lnSpc>
            </a:pPr>
            <a:r>
              <a:rPr lang="en-US" altLang="en-US" sz="1700">
                <a:hlinkClick r:id="rId2" tooltip="http://home.dei.polimi.it/matteucc/Clustering/tutorial_html/"/>
              </a:rPr>
              <a:t>Tutorial</a:t>
            </a:r>
            <a:r>
              <a:rPr lang="en-US" altLang="en-US" sz="1700"/>
              <a:t> - Tutorial with introduction of Clustering Algorithms (k-means, fuzzy-c-means, hierarchical, mixture of gaussians) + some interactive demos (java applets).</a:t>
            </a:r>
          </a:p>
          <a:p>
            <a:pPr marL="571500" indent="-571500" eaLnBrk="1" hangingPunct="1">
              <a:lnSpc>
                <a:spcPct val="80000"/>
              </a:lnSpc>
            </a:pPr>
            <a:endParaRPr lang="en-US" altLang="en-US" sz="1700"/>
          </a:p>
          <a:p>
            <a:pPr marL="571500" indent="-571500" eaLnBrk="1" hangingPunct="1">
              <a:lnSpc>
                <a:spcPct val="80000"/>
              </a:lnSpc>
            </a:pPr>
            <a:r>
              <a:rPr lang="en-US" altLang="en-US" sz="1700"/>
              <a:t>Digital Image Processing and Analysis-byB.Chanda and D.Dutta Majumdar.</a:t>
            </a:r>
          </a:p>
          <a:p>
            <a:pPr marL="571500" indent="-571500" eaLnBrk="1" hangingPunct="1">
              <a:lnSpc>
                <a:spcPct val="80000"/>
              </a:lnSpc>
            </a:pPr>
            <a:endParaRPr lang="en-US" altLang="en-US" sz="1700"/>
          </a:p>
          <a:p>
            <a:pPr marL="571500" indent="-571500" eaLnBrk="1" hangingPunct="1">
              <a:lnSpc>
                <a:spcPct val="80000"/>
              </a:lnSpc>
            </a:pPr>
            <a:r>
              <a:rPr lang="en-US" altLang="en-US" sz="1700"/>
              <a:t>H. Zha, C. Ding, M. Gu, X. He and H.D. Simon. "Spectral Relaxation for K-means Clustering", Neural Information Processing Systems vol.14 (NIPS 2001). pp. 1057-1064, Vancouver, Canada. Dec. 2001. </a:t>
            </a:r>
          </a:p>
          <a:p>
            <a:pPr marL="571500" indent="-571500" eaLnBrk="1" hangingPunct="1">
              <a:lnSpc>
                <a:spcPct val="80000"/>
              </a:lnSpc>
            </a:pPr>
            <a:endParaRPr lang="en-US" altLang="en-US" sz="1700"/>
          </a:p>
          <a:p>
            <a:pPr marL="571500" indent="-571500" eaLnBrk="1" hangingPunct="1">
              <a:lnSpc>
                <a:spcPct val="80000"/>
              </a:lnSpc>
            </a:pPr>
            <a:r>
              <a:rPr lang="en-US" altLang="en-US" sz="1700"/>
              <a:t>J. A. Hartigan (1975) "Clustering Algorithms". Wiley. </a:t>
            </a:r>
          </a:p>
          <a:p>
            <a:pPr marL="571500" indent="-571500" eaLnBrk="1" hangingPunct="1">
              <a:lnSpc>
                <a:spcPct val="80000"/>
              </a:lnSpc>
            </a:pPr>
            <a:endParaRPr lang="en-US" altLang="en-US" sz="1700"/>
          </a:p>
          <a:p>
            <a:pPr marL="571500" indent="-571500" eaLnBrk="1" hangingPunct="1">
              <a:lnSpc>
                <a:spcPct val="80000"/>
              </a:lnSpc>
            </a:pPr>
            <a:r>
              <a:rPr lang="en-US" altLang="en-US" sz="1700"/>
              <a:t>J. A. Hartigan and M. A. Wong (1979) "A K-Means Clustering Algorithm", Applied Statistics, Vol. 28, No. 1, p100-108. </a:t>
            </a:r>
            <a:endParaRPr lang="en-US" altLang="en-US" sz="1700">
              <a:hlinkClick r:id="rId3" tooltip="http://www.stanford.edu/~darthur"/>
            </a:endParaRPr>
          </a:p>
          <a:p>
            <a:pPr marL="571500" indent="-571500" eaLnBrk="1" hangingPunct="1">
              <a:lnSpc>
                <a:spcPct val="80000"/>
              </a:lnSpc>
            </a:pPr>
            <a:endParaRPr lang="en-US" altLang="en-US" sz="1700">
              <a:hlinkClick r:id="rId3" tooltip="http://www.stanford.edu/~darthur"/>
            </a:endParaRPr>
          </a:p>
          <a:p>
            <a:pPr marL="571500" indent="-571500" eaLnBrk="1" hangingPunct="1">
              <a:lnSpc>
                <a:spcPct val="80000"/>
              </a:lnSpc>
            </a:pPr>
            <a:r>
              <a:rPr lang="en-US" altLang="en-US" sz="1700">
                <a:hlinkClick r:id="rId3" tooltip="http://www.stanford.edu/~darthur"/>
              </a:rPr>
              <a:t>D. Arthur</a:t>
            </a:r>
            <a:r>
              <a:rPr lang="en-US" altLang="en-US" sz="1700"/>
              <a:t>, </a:t>
            </a:r>
            <a:r>
              <a:rPr lang="en-US" altLang="en-US" sz="1700">
                <a:hlinkClick r:id="rId4" tooltip="http://www.stanford.edu/~sergeiv"/>
              </a:rPr>
              <a:t>S. Vassilvitskii</a:t>
            </a:r>
            <a:r>
              <a:rPr lang="en-US" altLang="en-US" sz="1700"/>
              <a:t> (2006): "How Slow is the k-means Method?," </a:t>
            </a:r>
          </a:p>
          <a:p>
            <a:pPr marL="571500" indent="-571500" eaLnBrk="1" hangingPunct="1">
              <a:lnSpc>
                <a:spcPct val="80000"/>
              </a:lnSpc>
            </a:pPr>
            <a:endParaRPr lang="en-US" altLang="en-US" sz="1700"/>
          </a:p>
          <a:p>
            <a:pPr marL="571500" indent="-571500" eaLnBrk="1" hangingPunct="1">
              <a:lnSpc>
                <a:spcPct val="80000"/>
              </a:lnSpc>
            </a:pPr>
            <a:r>
              <a:rPr lang="en-US" altLang="en-US" sz="1700"/>
              <a:t>D. Arthur, S. Vassilvitskii: </a:t>
            </a:r>
            <a:r>
              <a:rPr lang="en-US" altLang="en-US" sz="1700">
                <a:hlinkClick r:id="rId5" tooltip="http://www.stanford.edu/~darthur/kMeansPlusPlus.pdf"/>
              </a:rPr>
              <a:t>"k-means++ The Advantages of Careful Seeding"</a:t>
            </a:r>
            <a:r>
              <a:rPr lang="en-US" altLang="en-US" sz="1700"/>
              <a:t> 2007 Symposium on Discrete Algorithms (SODA).</a:t>
            </a:r>
          </a:p>
          <a:p>
            <a:pPr marL="571500" indent="-571500" eaLnBrk="1" hangingPunct="1">
              <a:lnSpc>
                <a:spcPct val="80000"/>
              </a:lnSpc>
            </a:pPr>
            <a:endParaRPr lang="en-US" altLang="en-US" sz="1700"/>
          </a:p>
          <a:p>
            <a:pPr marL="571500" indent="-571500" eaLnBrk="1" hangingPunct="1">
              <a:lnSpc>
                <a:spcPct val="80000"/>
              </a:lnSpc>
            </a:pPr>
            <a:r>
              <a:rPr lang="en-US" altLang="en-US" sz="1700"/>
              <a:t>www.wikipedia.com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WordArt 4">
            <a:extLst>
              <a:ext uri="{FF2B5EF4-FFF2-40B4-BE49-F238E27FC236}">
                <a16:creationId xmlns:a16="http://schemas.microsoft.com/office/drawing/2014/main" id="{E3207A2E-4F50-6C69-978D-C3B4CC74A904}"/>
              </a:ext>
            </a:extLst>
          </p:cNvPr>
          <p:cNvSpPr>
            <a:spLocks noChangeArrowheads="1" noChangeShapeType="1" noTextEdit="1"/>
          </p:cNvSpPr>
          <p:nvPr/>
        </p:nvSpPr>
        <p:spPr bwMode="auto">
          <a:xfrm>
            <a:off x="1752600" y="2057400"/>
            <a:ext cx="5715000" cy="2179638"/>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Monotype Corsiva" panose="03010101010201010101" pitchFamily="66" charset="0"/>
              </a:rPr>
              <a:t>Thank You</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WordArt 4">
            <a:extLst>
              <a:ext uri="{FF2B5EF4-FFF2-40B4-BE49-F238E27FC236}">
                <a16:creationId xmlns:a16="http://schemas.microsoft.com/office/drawing/2014/main" id="{131EC8A9-B2FB-29B5-C819-1033A0ADE992}"/>
              </a:ext>
            </a:extLst>
          </p:cNvPr>
          <p:cNvSpPr>
            <a:spLocks noChangeArrowheads="1" noChangeShapeType="1" noTextEdit="1"/>
          </p:cNvSpPr>
          <p:nvPr/>
        </p:nvSpPr>
        <p:spPr bwMode="auto">
          <a:xfrm>
            <a:off x="2743200" y="2286000"/>
            <a:ext cx="3505200" cy="1417638"/>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Monotype Corsiva" panose="03010101010201010101" pitchFamily="66" charset="0"/>
              </a:rPr>
              <a:t>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A1CDA5-4388-C001-161D-B6F7917ED18B}"/>
              </a:ext>
            </a:extLst>
          </p:cNvPr>
          <p:cNvSpPr>
            <a:spLocks noGrp="1" noChangeArrowheads="1"/>
          </p:cNvSpPr>
          <p:nvPr>
            <p:ph type="title"/>
          </p:nvPr>
        </p:nvSpPr>
        <p:spPr/>
        <p:txBody>
          <a:bodyPr/>
          <a:lstStyle/>
          <a:p>
            <a:pPr eaLnBrk="1" hangingPunct="1"/>
            <a:r>
              <a:rPr lang="en-US" altLang="en-US" u="sng"/>
              <a:t>Common Distance measures</a:t>
            </a:r>
            <a:r>
              <a:rPr lang="en-US" altLang="en-US"/>
              <a:t>:</a:t>
            </a:r>
            <a:br>
              <a:rPr lang="en-US" altLang="en-US"/>
            </a:br>
            <a:endParaRPr lang="en-US" altLang="en-US"/>
          </a:p>
        </p:txBody>
      </p:sp>
      <p:sp>
        <p:nvSpPr>
          <p:cNvPr id="7171" name="Rectangle 3">
            <a:extLst>
              <a:ext uri="{FF2B5EF4-FFF2-40B4-BE49-F238E27FC236}">
                <a16:creationId xmlns:a16="http://schemas.microsoft.com/office/drawing/2014/main" id="{FFF27395-71C4-2D65-0850-8D4C1034BF87}"/>
              </a:ext>
            </a:extLst>
          </p:cNvPr>
          <p:cNvSpPr>
            <a:spLocks noGrp="1" noChangeArrowheads="1"/>
          </p:cNvSpPr>
          <p:nvPr>
            <p:ph type="body" idx="1"/>
          </p:nvPr>
        </p:nvSpPr>
        <p:spPr>
          <a:xfrm>
            <a:off x="0" y="1600200"/>
            <a:ext cx="9144000" cy="5257800"/>
          </a:xfrm>
        </p:spPr>
        <p:txBody>
          <a:bodyPr/>
          <a:lstStyle/>
          <a:p>
            <a:pPr eaLnBrk="1" hangingPunct="1">
              <a:lnSpc>
                <a:spcPct val="90000"/>
              </a:lnSpc>
            </a:pPr>
            <a:r>
              <a:rPr lang="en-US" altLang="en-US" sz="2600" i="1"/>
              <a:t>Distance measure</a:t>
            </a:r>
            <a:r>
              <a:rPr lang="en-US" altLang="en-US" sz="2600"/>
              <a:t> will determine how the </a:t>
            </a:r>
            <a:r>
              <a:rPr lang="en-US" altLang="en-US" sz="2600" i="1"/>
              <a:t>similarity</a:t>
            </a:r>
            <a:r>
              <a:rPr lang="en-US" altLang="en-US" sz="2600"/>
              <a:t> of two elements is calculated and it will influence the shape of the clusters.</a:t>
            </a:r>
          </a:p>
          <a:p>
            <a:pPr eaLnBrk="1" hangingPunct="1">
              <a:lnSpc>
                <a:spcPct val="90000"/>
              </a:lnSpc>
              <a:buFont typeface="Wingdings" pitchFamily="2" charset="2"/>
              <a:buNone/>
            </a:pPr>
            <a:r>
              <a:rPr lang="en-US" altLang="en-US" sz="2600"/>
              <a:t>	They include:</a:t>
            </a:r>
          </a:p>
          <a:p>
            <a:pPr eaLnBrk="1" hangingPunct="1">
              <a:lnSpc>
                <a:spcPct val="90000"/>
              </a:lnSpc>
              <a:buFont typeface="Wingdings" pitchFamily="2" charset="2"/>
              <a:buNone/>
            </a:pPr>
            <a:r>
              <a:rPr lang="en-US" altLang="en-US" sz="2600"/>
              <a:t>1. The </a:t>
            </a:r>
            <a:r>
              <a:rPr lang="en-US" altLang="en-US" sz="2600" u="sng">
                <a:hlinkClick r:id="rId2" tooltip="Euclidean distance"/>
              </a:rPr>
              <a:t>Euclidean distance</a:t>
            </a:r>
            <a:r>
              <a:rPr lang="en-US" altLang="en-US" sz="2600"/>
              <a:t> (also called 2-norm distance) is given by: </a:t>
            </a:r>
          </a:p>
          <a:p>
            <a:pPr eaLnBrk="1" hangingPunct="1">
              <a:lnSpc>
                <a:spcPct val="90000"/>
              </a:lnSpc>
              <a:buFont typeface="Wingdings" pitchFamily="2" charset="2"/>
              <a:buNone/>
            </a:pPr>
            <a:endParaRPr lang="en-US" altLang="en-US" sz="2600"/>
          </a:p>
          <a:p>
            <a:pPr eaLnBrk="1" hangingPunct="1">
              <a:lnSpc>
                <a:spcPct val="90000"/>
              </a:lnSpc>
              <a:buFont typeface="Wingdings" pitchFamily="2" charset="2"/>
              <a:buNone/>
            </a:pPr>
            <a:endParaRPr lang="en-US" altLang="en-US" sz="2600"/>
          </a:p>
          <a:p>
            <a:pPr eaLnBrk="1" hangingPunct="1">
              <a:lnSpc>
                <a:spcPct val="90000"/>
              </a:lnSpc>
              <a:buFont typeface="Wingdings" pitchFamily="2" charset="2"/>
              <a:buNone/>
            </a:pPr>
            <a:r>
              <a:rPr lang="en-US" altLang="en-US" sz="2600"/>
              <a:t>2. The </a:t>
            </a:r>
            <a:r>
              <a:rPr lang="en-US" altLang="en-US" sz="2600" u="sng">
                <a:hlinkClick r:id="rId3" tooltip="Manhattan distance"/>
              </a:rPr>
              <a:t>Manhattan distance</a:t>
            </a:r>
            <a:r>
              <a:rPr lang="en-US" altLang="en-US" sz="2600"/>
              <a:t> (also called taxicab norm or 1-norm) is given by:</a:t>
            </a:r>
          </a:p>
          <a:p>
            <a:pPr eaLnBrk="1" hangingPunct="1">
              <a:lnSpc>
                <a:spcPct val="90000"/>
              </a:lnSpc>
              <a:buFont typeface="Wingdings" pitchFamily="2" charset="2"/>
              <a:buNone/>
            </a:pPr>
            <a:endParaRPr lang="en-US" altLang="en-US" sz="2600"/>
          </a:p>
          <a:p>
            <a:pPr algn="just" eaLnBrk="1" hangingPunct="1">
              <a:lnSpc>
                <a:spcPct val="90000"/>
              </a:lnSpc>
              <a:buFont typeface="Wingdings" pitchFamily="2" charset="2"/>
              <a:buNone/>
            </a:pPr>
            <a:r>
              <a:rPr lang="en-US" altLang="en-US" sz="2600"/>
              <a:t> </a:t>
            </a:r>
          </a:p>
        </p:txBody>
      </p:sp>
      <p:pic>
        <p:nvPicPr>
          <p:cNvPr id="7172" name="Picture 4">
            <a:extLst>
              <a:ext uri="{FF2B5EF4-FFF2-40B4-BE49-F238E27FC236}">
                <a16:creationId xmlns:a16="http://schemas.microsoft.com/office/drawing/2014/main" id="{D87631A9-0E16-3EB9-B4F9-E0F5EE6B5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638800"/>
            <a:ext cx="3200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5AB9AC93-E0F2-7448-6749-EE6FBDED0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733800"/>
            <a:ext cx="259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E715DF4D-9E5D-911E-6A97-EC75226F1513}"/>
              </a:ext>
            </a:extLst>
          </p:cNvPr>
          <p:cNvSpPr>
            <a:spLocks noGrp="1" noChangeArrowheads="1"/>
          </p:cNvSpPr>
          <p:nvPr>
            <p:ph type="body" idx="1"/>
          </p:nvPr>
        </p:nvSpPr>
        <p:spPr>
          <a:xfrm>
            <a:off x="0" y="502356"/>
            <a:ext cx="8915400" cy="6324600"/>
          </a:xfrm>
        </p:spPr>
        <p:txBody>
          <a:bodyPr/>
          <a:lstStyle/>
          <a:p>
            <a:pPr algn="just" eaLnBrk="1" hangingPunct="1">
              <a:buSzTx/>
              <a:buFont typeface="Symbol" pitchFamily="2" charset="2"/>
              <a:buNone/>
            </a:pPr>
            <a:r>
              <a:rPr lang="en-US" altLang="en-US" dirty="0"/>
              <a:t>3.The</a:t>
            </a:r>
            <a:r>
              <a:rPr lang="en-US" altLang="en-US" u="sng" dirty="0"/>
              <a:t> </a:t>
            </a:r>
            <a:r>
              <a:rPr lang="en-US" altLang="en-US" u="sng" dirty="0">
                <a:hlinkClick r:id="rId2" tooltip="Maximum norm"/>
              </a:rPr>
              <a:t>maximum norm</a:t>
            </a:r>
            <a:r>
              <a:rPr lang="en-US" altLang="en-US" dirty="0"/>
              <a:t> is given by:</a:t>
            </a:r>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eaLnBrk="1" hangingPunct="1">
              <a:buFont typeface="Wingdings" pitchFamily="2" charset="2"/>
              <a:buNone/>
            </a:pPr>
            <a:r>
              <a:rPr lang="en-US" altLang="en-US" dirty="0"/>
              <a:t>4. The</a:t>
            </a:r>
            <a:r>
              <a:rPr lang="en-US" altLang="en-US" u="sng" dirty="0"/>
              <a:t> </a:t>
            </a:r>
            <a:r>
              <a:rPr lang="en-US" altLang="en-US" u="sng" dirty="0">
                <a:hlinkClick r:id="rId3" tooltip="Mahalanobis distance"/>
              </a:rPr>
              <a:t>Mahalanobis distance</a:t>
            </a:r>
            <a:r>
              <a:rPr lang="en-US" altLang="en-US" dirty="0"/>
              <a:t> corrects data for different scales and correlations in the variables. </a:t>
            </a:r>
          </a:p>
          <a:p>
            <a:pPr eaLnBrk="1" hangingPunct="1">
              <a:buFont typeface="Wingdings" pitchFamily="2" charset="2"/>
              <a:buNone/>
            </a:pPr>
            <a:r>
              <a:rPr lang="en-US" altLang="en-US" dirty="0"/>
              <a:t>5. </a:t>
            </a:r>
            <a:r>
              <a:rPr lang="en-US" altLang="en-US" u="sng" dirty="0">
                <a:hlinkClick r:id="rId4" tooltip="Inner product space"/>
              </a:rPr>
              <a:t>Inner product space</a:t>
            </a:r>
            <a:r>
              <a:rPr lang="en-US" altLang="en-US" dirty="0"/>
              <a:t>: The angle between two vectors can be used as a distance measure when clustering high dimensional data </a:t>
            </a:r>
          </a:p>
          <a:p>
            <a:pPr eaLnBrk="1" hangingPunct="1">
              <a:buFont typeface="Wingdings" pitchFamily="2" charset="2"/>
              <a:buNone/>
            </a:pPr>
            <a:r>
              <a:rPr lang="en-US" altLang="en-US" dirty="0"/>
              <a:t>6. </a:t>
            </a:r>
            <a:r>
              <a:rPr lang="en-US" altLang="en-US" u="sng" dirty="0">
                <a:hlinkClick r:id="rId5" tooltip="Hamming distance"/>
              </a:rPr>
              <a:t>Hamming distance</a:t>
            </a:r>
            <a:r>
              <a:rPr lang="en-US" altLang="en-US" dirty="0"/>
              <a:t> (sometimes edit distance) measures the minimum number of substitutions required to change one member into another. </a:t>
            </a:r>
          </a:p>
          <a:p>
            <a:pPr algn="just" eaLnBrk="1" hangingPunct="1">
              <a:buSzTx/>
              <a:buFont typeface="Symbol" pitchFamily="2" charset="2"/>
              <a:buChar char=""/>
            </a:pPr>
            <a:endParaRPr lang="en-US" altLang="en-US" dirty="0"/>
          </a:p>
        </p:txBody>
      </p:sp>
      <p:pic>
        <p:nvPicPr>
          <p:cNvPr id="8196" name="Picture 4">
            <a:extLst>
              <a:ext uri="{FF2B5EF4-FFF2-40B4-BE49-F238E27FC236}">
                <a16:creationId xmlns:a16="http://schemas.microsoft.com/office/drawing/2014/main" id="{5B783D0C-59D8-219A-4440-34DAE14B65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295400"/>
            <a:ext cx="259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665B9A8-B1FE-EFB0-EF61-40A335E7E470}"/>
              </a:ext>
            </a:extLst>
          </p:cNvPr>
          <p:cNvSpPr>
            <a:spLocks noGrp="1" noChangeArrowheads="1"/>
          </p:cNvSpPr>
          <p:nvPr>
            <p:ph type="title"/>
          </p:nvPr>
        </p:nvSpPr>
        <p:spPr/>
        <p:txBody>
          <a:bodyPr/>
          <a:lstStyle/>
          <a:p>
            <a:pPr eaLnBrk="1" hangingPunct="1"/>
            <a:r>
              <a:rPr lang="en-US" altLang="en-US" sz="4800"/>
              <a:t>K-MEANS CLUSTERING</a:t>
            </a:r>
          </a:p>
        </p:txBody>
      </p:sp>
      <p:sp>
        <p:nvSpPr>
          <p:cNvPr id="9219" name="Rectangle 3">
            <a:extLst>
              <a:ext uri="{FF2B5EF4-FFF2-40B4-BE49-F238E27FC236}">
                <a16:creationId xmlns:a16="http://schemas.microsoft.com/office/drawing/2014/main" id="{28F446BB-8734-4560-FDE9-59DA1FE6E78D}"/>
              </a:ext>
            </a:extLst>
          </p:cNvPr>
          <p:cNvSpPr>
            <a:spLocks noGrp="1" noChangeArrowheads="1"/>
          </p:cNvSpPr>
          <p:nvPr>
            <p:ph type="body" idx="1"/>
          </p:nvPr>
        </p:nvSpPr>
        <p:spPr>
          <a:xfrm>
            <a:off x="0" y="1719263"/>
            <a:ext cx="9144000" cy="5138737"/>
          </a:xfrm>
        </p:spPr>
        <p:txBody>
          <a:bodyPr/>
          <a:lstStyle/>
          <a:p>
            <a:pPr eaLnBrk="1" hangingPunct="1"/>
            <a:r>
              <a:rPr lang="en-US" altLang="en-US"/>
              <a:t>The </a:t>
            </a:r>
            <a:r>
              <a:rPr lang="en-US" altLang="en-US" b="1"/>
              <a:t>k-means algorithm</a:t>
            </a:r>
            <a:r>
              <a:rPr lang="en-US" altLang="en-US"/>
              <a:t> is an algorithm to </a:t>
            </a:r>
            <a:r>
              <a:rPr lang="en-US" altLang="en-US">
                <a:hlinkClick r:id="rId2" tooltip="Data clustering"/>
              </a:rPr>
              <a:t>cluster</a:t>
            </a:r>
            <a:r>
              <a:rPr lang="en-US" altLang="en-US"/>
              <a:t> </a:t>
            </a:r>
            <a:r>
              <a:rPr lang="en-US" altLang="en-US" i="1"/>
              <a:t>n</a:t>
            </a:r>
            <a:r>
              <a:rPr lang="en-US" altLang="en-US"/>
              <a:t> objects based on attributes into </a:t>
            </a:r>
            <a:r>
              <a:rPr lang="en-US" altLang="en-US" i="1"/>
              <a:t>k</a:t>
            </a:r>
            <a:r>
              <a:rPr lang="en-US" altLang="en-US"/>
              <a:t> </a:t>
            </a:r>
            <a:r>
              <a:rPr lang="en-US" altLang="en-US">
                <a:hlinkClick r:id="rId3" tooltip="Partition of a set"/>
              </a:rPr>
              <a:t>partitions</a:t>
            </a:r>
            <a:r>
              <a:rPr lang="en-US" altLang="en-US"/>
              <a:t>, where </a:t>
            </a:r>
            <a:r>
              <a:rPr lang="en-US" altLang="en-US" i="1"/>
              <a:t>k</a:t>
            </a:r>
            <a:r>
              <a:rPr lang="en-US" altLang="en-US"/>
              <a:t> &lt; </a:t>
            </a:r>
            <a:r>
              <a:rPr lang="en-US" altLang="en-US" i="1"/>
              <a:t>n</a:t>
            </a:r>
            <a:r>
              <a:rPr lang="en-US" altLang="en-US"/>
              <a:t>. </a:t>
            </a:r>
          </a:p>
          <a:p>
            <a:pPr eaLnBrk="1" hangingPunct="1"/>
            <a:r>
              <a:rPr lang="en-US" altLang="en-US"/>
              <a:t>It is similar to the </a:t>
            </a:r>
            <a:r>
              <a:rPr lang="en-US" altLang="en-US">
                <a:hlinkClick r:id="rId4" tooltip="Expectation-maximization algorithm"/>
              </a:rPr>
              <a:t>expectation-maximization algorithm</a:t>
            </a:r>
            <a:r>
              <a:rPr lang="en-US" altLang="en-US"/>
              <a:t> for mixtures of </a:t>
            </a:r>
            <a:r>
              <a:rPr lang="en-US" altLang="en-US">
                <a:hlinkClick r:id="rId5" tooltip="Gaussian distribution"/>
              </a:rPr>
              <a:t>Gaussians</a:t>
            </a:r>
            <a:r>
              <a:rPr lang="en-US" altLang="en-US"/>
              <a:t> in that they both attempt to find the centers of natural clusters in the data. </a:t>
            </a:r>
          </a:p>
          <a:p>
            <a:pPr eaLnBrk="1" hangingPunct="1"/>
            <a:r>
              <a:rPr lang="en-US" altLang="en-US"/>
              <a:t>It assumes that the object attributes form a </a:t>
            </a:r>
            <a:r>
              <a:rPr lang="en-US" altLang="en-US">
                <a:hlinkClick r:id="rId6" tooltip="Vector space"/>
              </a:rPr>
              <a:t>vector space</a:t>
            </a:r>
            <a:r>
              <a:rPr lang="en-US" altLang="en-US"/>
              <a:t>. </a:t>
            </a:r>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8010671-2417-3D1D-4EED-297776840EC4}"/>
              </a:ext>
            </a:extLst>
          </p:cNvPr>
          <p:cNvSpPr>
            <a:spLocks noGrp="1" noChangeArrowheads="1"/>
          </p:cNvSpPr>
          <p:nvPr>
            <p:ph type="title"/>
          </p:nvPr>
        </p:nvSpPr>
        <p:spPr/>
        <p:txBody>
          <a:bodyPr/>
          <a:lstStyle/>
          <a:p>
            <a:pPr eaLnBrk="1" hangingPunct="1"/>
            <a:endParaRPr lang="en-US" altLang="en-US" baseline="30000"/>
          </a:p>
        </p:txBody>
      </p:sp>
      <p:sp>
        <p:nvSpPr>
          <p:cNvPr id="10243" name="Rectangle 3">
            <a:extLst>
              <a:ext uri="{FF2B5EF4-FFF2-40B4-BE49-F238E27FC236}">
                <a16:creationId xmlns:a16="http://schemas.microsoft.com/office/drawing/2014/main" id="{8B8C0598-E778-30E8-411F-7F6C54B71B36}"/>
              </a:ext>
            </a:extLst>
          </p:cNvPr>
          <p:cNvSpPr>
            <a:spLocks noGrp="1" noChangeArrowheads="1"/>
          </p:cNvSpPr>
          <p:nvPr>
            <p:ph type="body" idx="1"/>
          </p:nvPr>
        </p:nvSpPr>
        <p:spPr/>
        <p:txBody>
          <a:bodyPr/>
          <a:lstStyle/>
          <a:p>
            <a:pPr eaLnBrk="1" hangingPunct="1">
              <a:lnSpc>
                <a:spcPct val="90000"/>
              </a:lnSpc>
            </a:pPr>
            <a:r>
              <a:rPr lang="en-US" altLang="en-US"/>
              <a:t>An algorithm for partitioning (or clustering) N data points into K disjoint subsets S</a:t>
            </a:r>
            <a:r>
              <a:rPr lang="en-US" altLang="en-US" baseline="-25000"/>
              <a:t>j</a:t>
            </a:r>
            <a:r>
              <a:rPr lang="en-US" altLang="en-US"/>
              <a:t> containing data points so as to minimize the sum-of-squares criterion </a:t>
            </a:r>
          </a:p>
          <a:p>
            <a:pPr eaLnBrk="1" hangingPunct="1">
              <a:lnSpc>
                <a:spcPct val="90000"/>
              </a:lnSpc>
            </a:pPr>
            <a:endParaRPr lang="en-US" altLang="en-US"/>
          </a:p>
          <a:p>
            <a:pPr eaLnBrk="1" hangingPunct="1">
              <a:lnSpc>
                <a:spcPct val="90000"/>
              </a:lnSpc>
              <a:buFont typeface="Wingdings" pitchFamily="2" charset="2"/>
              <a:buNone/>
            </a:pPr>
            <a:endParaRPr lang="en-US" altLang="en-US"/>
          </a:p>
          <a:p>
            <a:pPr eaLnBrk="1" hangingPunct="1">
              <a:lnSpc>
                <a:spcPct val="90000"/>
              </a:lnSpc>
              <a:buFont typeface="Wingdings" pitchFamily="2" charset="2"/>
              <a:buNone/>
            </a:pPr>
            <a:r>
              <a:rPr lang="en-US" altLang="en-US"/>
              <a:t>	where x</a:t>
            </a:r>
            <a:r>
              <a:rPr lang="en-US" altLang="en-US" baseline="-25000"/>
              <a:t>n </a:t>
            </a:r>
            <a:r>
              <a:rPr lang="en-US" altLang="en-US"/>
              <a:t>is a vector representing the the n</a:t>
            </a:r>
            <a:r>
              <a:rPr lang="en-US" altLang="en-US" baseline="30000"/>
              <a:t>th</a:t>
            </a:r>
            <a:r>
              <a:rPr lang="en-US" altLang="en-US"/>
              <a:t> data point and u</a:t>
            </a:r>
            <a:r>
              <a:rPr lang="en-US" altLang="en-US" baseline="-25000"/>
              <a:t>j</a:t>
            </a:r>
            <a:r>
              <a:rPr lang="en-US" altLang="en-US"/>
              <a:t> is the </a:t>
            </a:r>
            <a:r>
              <a:rPr lang="en-US" altLang="en-US">
                <a:hlinkClick r:id="rId2"/>
              </a:rPr>
              <a:t>geometric centroid</a:t>
            </a:r>
            <a:r>
              <a:rPr lang="en-US" altLang="en-US"/>
              <a:t> of the data points in S</a:t>
            </a:r>
            <a:r>
              <a:rPr lang="en-US" altLang="en-US" baseline="-25000"/>
              <a:t>j</a:t>
            </a:r>
            <a:r>
              <a:rPr lang="en-US" altLang="en-US"/>
              <a:t>. </a:t>
            </a:r>
          </a:p>
        </p:txBody>
      </p:sp>
      <p:pic>
        <p:nvPicPr>
          <p:cNvPr id="10244" name="Picture 4" descr=" J=sum_(j=1)^Ksum_(n in S_j)|x_n-mu_j|^2, ">
            <a:extLst>
              <a:ext uri="{FF2B5EF4-FFF2-40B4-BE49-F238E27FC236}">
                <a16:creationId xmlns:a16="http://schemas.microsoft.com/office/drawing/2014/main" id="{8CB253C2-5F8F-D792-EF01-D2B14C617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05200"/>
            <a:ext cx="243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74BD1B3-7A22-1234-DBDD-5FD90E63071D}"/>
              </a:ext>
            </a:extLst>
          </p:cNvPr>
          <p:cNvSpPr>
            <a:spLocks noGrp="1" noChangeArrowheads="1"/>
          </p:cNvSpPr>
          <p:nvPr>
            <p:ph type="title"/>
          </p:nvPr>
        </p:nvSpPr>
        <p:spPr/>
        <p:txBody>
          <a:bodyPr/>
          <a:lstStyle/>
          <a:p>
            <a:pPr eaLnBrk="1" hangingPunct="1"/>
            <a:endParaRPr lang="en-US" altLang="en-US"/>
          </a:p>
        </p:txBody>
      </p:sp>
      <p:sp>
        <p:nvSpPr>
          <p:cNvPr id="11267" name="Rectangle 3">
            <a:extLst>
              <a:ext uri="{FF2B5EF4-FFF2-40B4-BE49-F238E27FC236}">
                <a16:creationId xmlns:a16="http://schemas.microsoft.com/office/drawing/2014/main" id="{94AF99CB-EDA8-930D-76A1-F13DE035B69B}"/>
              </a:ext>
            </a:extLst>
          </p:cNvPr>
          <p:cNvSpPr>
            <a:spLocks noGrp="1" noChangeArrowheads="1"/>
          </p:cNvSpPr>
          <p:nvPr>
            <p:ph type="body" idx="1"/>
          </p:nvPr>
        </p:nvSpPr>
        <p:spPr/>
        <p:txBody>
          <a:bodyPr/>
          <a:lstStyle/>
          <a:p>
            <a:pPr eaLnBrk="1" hangingPunct="1"/>
            <a:r>
              <a:rPr lang="en-US" altLang="en-US"/>
              <a:t>Simply speaking k-means clustering is an algorithm to classify or to group the objects based on attributes/features into K number of group. </a:t>
            </a:r>
          </a:p>
          <a:p>
            <a:pPr eaLnBrk="1" hangingPunct="1"/>
            <a:r>
              <a:rPr lang="en-US" altLang="en-US"/>
              <a:t>K is positive integer number. </a:t>
            </a:r>
          </a:p>
          <a:p>
            <a:pPr eaLnBrk="1" hangingPunct="1"/>
            <a:r>
              <a:rPr lang="en-US" altLang="en-US"/>
              <a:t>The grouping is done by minimizing the sum of squares of distances between data and the corresponding cluster centroid.</a:t>
            </a:r>
          </a:p>
          <a:p>
            <a:pPr eaLnBrk="1" hangingPunct="1">
              <a:buFont typeface="Wingdings" pitchFamily="2" charset="2"/>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FD39BB7-56ED-EB9C-CFA6-60D8B036073D}"/>
              </a:ext>
            </a:extLst>
          </p:cNvPr>
          <p:cNvSpPr>
            <a:spLocks noGrp="1" noChangeArrowheads="1"/>
          </p:cNvSpPr>
          <p:nvPr>
            <p:ph type="title"/>
          </p:nvPr>
        </p:nvSpPr>
        <p:spPr/>
        <p:txBody>
          <a:bodyPr/>
          <a:lstStyle/>
          <a:p>
            <a:pPr eaLnBrk="1" hangingPunct="1"/>
            <a:r>
              <a:rPr lang="en-US" altLang="en-US" u="sng"/>
              <a:t>How the K-Mean Clustering algorithm works?</a:t>
            </a:r>
          </a:p>
        </p:txBody>
      </p:sp>
      <p:pic>
        <p:nvPicPr>
          <p:cNvPr id="12291" name="Picture 5" descr="K means clustering algorithm">
            <a:extLst>
              <a:ext uri="{FF2B5EF4-FFF2-40B4-BE49-F238E27FC236}">
                <a16:creationId xmlns:a16="http://schemas.microsoft.com/office/drawing/2014/main" id="{C7102114-3DB7-0685-5DF5-D619D1FE2FD5}"/>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676400"/>
            <a:ext cx="5029200" cy="5181600"/>
          </a:xfrm>
          <a:noFill/>
        </p:spPr>
      </p:pic>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30828B62F68548B536606B169F73C7" ma:contentTypeVersion="25" ma:contentTypeDescription="Create a new document." ma:contentTypeScope="" ma:versionID="5328310fb1ca302154c9de6de79a1409">
  <xsd:schema xmlns:xsd="http://www.w3.org/2001/XMLSchema" xmlns:xs="http://www.w3.org/2001/XMLSchema" xmlns:p="http://schemas.microsoft.com/office/2006/metadata/properties" xmlns:ns2="f8b3528e-c29d-4111-b526-c93a7a094c4f" targetNamespace="http://schemas.microsoft.com/office/2006/metadata/properties" ma:root="true" ma:fieldsID="cfa67523621867f07813c46684cfe3b7" ns2:_="">
    <xsd:import namespace="f8b3528e-c29d-4111-b526-c93a7a094c4f"/>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b3528e-c29d-4111-b526-c93a7a094c4f"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SearchProperties" ma:index="31" nillable="true" ma:displayName="MediaServiceSearchProperties" ma:hidden="true" ma:internalName="MediaServiceSearchProperties" ma:readOnly="true">
      <xsd:simpleType>
        <xsd:restriction base="dms:Note"/>
      </xsd:simpleType>
    </xsd:element>
    <xsd:element name="MediaServiceObjectDetectorVersions" ma:index="3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achers xmlns="f8b3528e-c29d-4111-b526-c93a7a094c4f">
      <UserInfo>
        <DisplayName/>
        <AccountId xsi:nil="true"/>
        <AccountType/>
      </UserInfo>
    </Teachers>
    <Has_Teacher_Only_SectionGroup xmlns="f8b3528e-c29d-4111-b526-c93a7a094c4f" xsi:nil="true"/>
    <TeamsChannelId xmlns="f8b3528e-c29d-4111-b526-c93a7a094c4f" xsi:nil="true"/>
    <Invited_Teachers xmlns="f8b3528e-c29d-4111-b526-c93a7a094c4f" xsi:nil="true"/>
    <CultureName xmlns="f8b3528e-c29d-4111-b526-c93a7a094c4f" xsi:nil="true"/>
    <Distribution_Groups xmlns="f8b3528e-c29d-4111-b526-c93a7a094c4f" xsi:nil="true"/>
    <Is_Collaboration_Space_Locked xmlns="f8b3528e-c29d-4111-b526-c93a7a094c4f" xsi:nil="true"/>
    <Owner xmlns="f8b3528e-c29d-4111-b526-c93a7a094c4f">
      <UserInfo>
        <DisplayName/>
        <AccountId xsi:nil="true"/>
        <AccountType/>
      </UserInfo>
    </Owner>
    <DefaultSectionNames xmlns="f8b3528e-c29d-4111-b526-c93a7a094c4f" xsi:nil="true"/>
    <NotebookType xmlns="f8b3528e-c29d-4111-b526-c93a7a094c4f" xsi:nil="true"/>
    <FolderType xmlns="f8b3528e-c29d-4111-b526-c93a7a094c4f" xsi:nil="true"/>
    <Students xmlns="f8b3528e-c29d-4111-b526-c93a7a094c4f">
      <UserInfo>
        <DisplayName/>
        <AccountId xsi:nil="true"/>
        <AccountType/>
      </UserInfo>
    </Students>
    <Student_Groups xmlns="f8b3528e-c29d-4111-b526-c93a7a094c4f">
      <UserInfo>
        <DisplayName/>
        <AccountId xsi:nil="true"/>
        <AccountType/>
      </UserInfo>
    </Student_Groups>
    <Templates xmlns="f8b3528e-c29d-4111-b526-c93a7a094c4f" xsi:nil="true"/>
    <AppVersion xmlns="f8b3528e-c29d-4111-b526-c93a7a094c4f" xsi:nil="true"/>
    <Math_Settings xmlns="f8b3528e-c29d-4111-b526-c93a7a094c4f" xsi:nil="true"/>
    <Self_Registration_Enabled xmlns="f8b3528e-c29d-4111-b526-c93a7a094c4f" xsi:nil="true"/>
    <Teams_Channel_Section_Location xmlns="f8b3528e-c29d-4111-b526-c93a7a094c4f" xsi:nil="true"/>
    <LMS_Mappings xmlns="f8b3528e-c29d-4111-b526-c93a7a094c4f" xsi:nil="true"/>
    <Invited_Students xmlns="f8b3528e-c29d-4111-b526-c93a7a094c4f" xsi:nil="true"/>
    <IsNotebookLocked xmlns="f8b3528e-c29d-4111-b526-c93a7a094c4f" xsi:nil="true"/>
  </documentManagement>
</p:properties>
</file>

<file path=customXml/itemProps1.xml><?xml version="1.0" encoding="utf-8"?>
<ds:datastoreItem xmlns:ds="http://schemas.openxmlformats.org/officeDocument/2006/customXml" ds:itemID="{8065F738-4D1B-4B5C-99F6-22774DB2613B}"/>
</file>

<file path=customXml/itemProps2.xml><?xml version="1.0" encoding="utf-8"?>
<ds:datastoreItem xmlns:ds="http://schemas.openxmlformats.org/officeDocument/2006/customXml" ds:itemID="{58131D9E-4EC5-4AD0-A760-198D2CA238C8}"/>
</file>

<file path=customXml/itemProps3.xml><?xml version="1.0" encoding="utf-8"?>
<ds:datastoreItem xmlns:ds="http://schemas.openxmlformats.org/officeDocument/2006/customXml" ds:itemID="{5D933490-B5D6-4887-BB16-0355158D1C26}"/>
</file>

<file path=docProps/app.xml><?xml version="1.0" encoding="utf-8"?>
<Properties xmlns="http://schemas.openxmlformats.org/officeDocument/2006/extended-properties" xmlns:vt="http://schemas.openxmlformats.org/officeDocument/2006/docPropsVTypes">
  <Template>Network</Template>
  <TotalTime>2015</TotalTime>
  <Words>2492</Words>
  <Application>Microsoft Macintosh PowerPoint</Application>
  <PresentationFormat>On-screen Show (4:3)</PresentationFormat>
  <Paragraphs>235</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Wingdings</vt:lpstr>
      <vt:lpstr>Calibri</vt:lpstr>
      <vt:lpstr>Times New Roman</vt:lpstr>
      <vt:lpstr>Symbol</vt:lpstr>
      <vt:lpstr>Network</vt:lpstr>
      <vt:lpstr>Microsoft Graph Chart</vt:lpstr>
      <vt:lpstr>K-MEANS CLUSTERING</vt:lpstr>
      <vt:lpstr>INTRODUCTION- What is clustering?</vt:lpstr>
      <vt:lpstr>Types of clustering: </vt:lpstr>
      <vt:lpstr>Common Distance measures: </vt:lpstr>
      <vt:lpstr>PowerPoint Presentation</vt:lpstr>
      <vt:lpstr>K-MEANS CLUSTERING</vt:lpstr>
      <vt:lpstr>PowerPoint Presentation</vt:lpstr>
      <vt:lpstr>PowerPoint Presentation</vt:lpstr>
      <vt:lpstr>How the K-Mean Clustering algorithm works?</vt:lpstr>
      <vt:lpstr>PowerPoint Presentation</vt:lpstr>
      <vt:lpstr>PowerPoint Presentation</vt:lpstr>
      <vt:lpstr> A Simple example showing the implementation of k-means algorithm  (using K=2)</vt:lpstr>
      <vt:lpstr>PowerPoint Presentation</vt:lpstr>
      <vt:lpstr>PowerPoint Presentation</vt:lpstr>
      <vt:lpstr>PowerPoint Presentation</vt:lpstr>
      <vt:lpstr>PowerPoint Presentation</vt:lpstr>
      <vt:lpstr>PLOT</vt:lpstr>
      <vt:lpstr>(with K=3) </vt:lpstr>
      <vt:lpstr>PLOT</vt:lpstr>
      <vt:lpstr>Real-Life Numerical Example of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Weaknesses of K-Mean Clustering  </vt:lpstr>
      <vt:lpstr>Applications of K-Mean Clustering</vt:lpstr>
      <vt:lpstr>CONCLUSION</vt:lpstr>
      <vt:lpstr>References</vt:lpstr>
      <vt:lpstr>PowerPoint Presentation</vt:lpstr>
      <vt:lpstr>PowerPoint Presentation</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Sellam Veerappan</cp:lastModifiedBy>
  <cp:revision>16</cp:revision>
  <dcterms:created xsi:type="dcterms:W3CDTF">2008-04-11T19:10:11Z</dcterms:created>
  <dcterms:modified xsi:type="dcterms:W3CDTF">2024-07-30T06:53:53Z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0x0101000C30828B62F68548B536606B169F73C7</vt:lpwstr>
  </property>
</Properties>
</file>