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7" r:id="rId14"/>
    <p:sldId id="278" r:id="rId15"/>
    <p:sldId id="269" r:id="rId16"/>
    <p:sldId id="270" r:id="rId17"/>
    <p:sldId id="279" r:id="rId18"/>
    <p:sldId id="271" r:id="rId19"/>
    <p:sldId id="272" r:id="rId20"/>
    <p:sldId id="280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>
      <p:cViewPr varScale="1">
        <p:scale>
          <a:sx n="105" d="100"/>
          <a:sy n="105" d="100"/>
        </p:scale>
        <p:origin x="18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6F13474-B588-7583-7A22-F2977D2EC3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5756FD7-4EC2-362A-409B-F12A851678D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E16B7E2B-3358-BA6A-4560-0BE2B5EE013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4D8846BE-C5BD-C809-EE69-C9EBFEA6510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095039-FC63-934B-9276-7D36927628E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E9DB-DE3B-DA0A-EE1E-695353127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6F4EA-3E3F-AC05-1CB6-582DE98E8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6169E-7F09-4081-695E-BE5CB42D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33616-21CE-90AD-D9F8-5A1AC5A5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2AC0F-5632-EAD1-6660-4626FEFF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91C82-B629-A047-8FB3-3918604120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543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65E7-DCAA-E871-56C2-5355CBC5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AE05C-881A-666A-DA85-97C0D3AEE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BC0F1-C85C-6DB6-7B81-1AC7FB83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3F58E-6842-379B-8279-4C0782F7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43A49-DA8C-B94E-59EE-9432E607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CCE6BD-293C-1E43-B68D-F7515E1967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569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1D920-6CAC-EC7C-F8A1-F6197B133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28BDF-80CD-E8F1-A948-09F59ABC9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4C14-B875-7F6D-265F-01BD96AD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A4756-55F0-7873-7257-F346A02A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A1DFB-FA09-8346-1BDE-BCF1A4F6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E67622-2D72-644D-92BB-B7814B5417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63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CCBE-C96E-BD21-08C1-8BA699B6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10F97-F6F9-FB93-B8EA-243D0FE5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26F16-20C6-F63C-D81F-043E26CC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A6721-3639-DEA2-2509-20FB1712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42E2-63A0-FED5-FEAD-8C73B268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7D7F0-F1A1-924E-A795-7F60147FB8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33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65BB-C9A9-E5A5-2213-BEBE43F2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FED6A-7CCA-4E50-579D-E247DF65D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061D1-A4F7-C76F-803D-58060915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DD7B4-4CA0-75D0-DA98-5008C5B6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2BAA1-8FAC-20CF-A4FC-9E843B3E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3BA2C2-BE32-1245-A3A0-9780806A44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19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630A-8AC6-E631-682B-A25A3197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F2674-D78B-A2A2-A18A-36F14F513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1A921-003B-684F-4193-4A11E9BF4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FDDC8-A276-14D4-D140-7C7E80A8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A5AE6-515F-C4E0-3A3B-01E41EA7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13C65-94F3-8B83-B00D-CEFF33AA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B9DB4D-7704-154C-964A-FD3B2C4FD1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45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4184-702F-FB08-A410-455D91B2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44671-76AD-C0C0-CA15-1C97D3E58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5186A-6BF1-20C1-33B0-40AA43051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FF021-F5F7-7E8E-2D18-2271A480A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63B56-C063-FCD8-8577-1BA65C9AD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6A20C-5502-466C-7DF9-091A845E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45E9E-1C0B-DAB0-A4B2-D78F8AC2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C5745-1363-AC6E-9717-5D5856F1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D38CEE-A8B6-7044-B250-5A0E0EBE1C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50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F309-EA25-5D33-D8E2-739FDE6F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557E6-15D5-FFAE-69B3-6C84DB58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864DE-DE4E-D09E-690D-539A5164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915EF-0204-65D7-4ACE-FA3403E8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EE547-5AE4-B540-AFEA-7E9EB61B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51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C1317-D096-6D5B-C515-844024EE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110EB-BC97-B15B-BC26-4C48F652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42238-9438-BDE7-71ED-CCDE30C4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DC60C-7278-F24A-943A-3E227226F5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15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E9C0-CAE1-C72E-3394-3716B6A0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9E36D-7C62-8B54-3FD0-D73264DC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77941-E08F-3406-3538-918F80618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9EA05-DA8C-1B73-BD5B-040C79C2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9F324-CC03-E91B-D13B-ECD7946E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A96D6-27FE-1891-1F80-DBAB61ED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D0F196-66BA-9E4D-B9A2-C4CE45761A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075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202D-97DA-FF2F-8F8C-4CB349C88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E6D6BC-7A8A-C6B9-85D6-16FC3C8AA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EC756-7C1C-575F-B834-23F5542DA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957F7-94F5-4A2D-BEDE-22E98AF6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E7EA9-E359-89A9-D0F8-41BFF303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932BB-A436-5E2E-0DF4-CB3E6A37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4C562-0387-AC48-B162-322F996BDF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65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EF5295E-044A-4243-0C44-3C7D9BC3F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488790F-9C19-5A7A-F453-3DCDF9F209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D987131-35EE-3FEA-6EF3-67A85D4484F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A28A70F-7ADC-0377-9200-44D9C4CEAC4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60006E7-4403-DCEC-F6F4-B88D4D43D7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45DD45C-0012-9E48-A494-9756FE2A366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2D74286-5F7D-212C-BDEB-88885FBCAE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/>
              <a:t>Descriptive Statistics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D265DC8-4F8F-CB80-5B42-31B373F484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Summarizing data using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60B0E18-19EC-9E9B-EC35-E08340E3B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Too many categories</a:t>
            </a:r>
          </a:p>
        </p:txBody>
      </p:sp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2EE21E6B-586B-0DC9-DE6C-135DCEB11E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676400"/>
          <a:ext cx="63246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tb Graph" r:id="rId2" imgW="6515100" imgH="4648200" progId="MinitabGraph.Document">
                  <p:embed/>
                </p:oleObj>
              </mc:Choice>
              <mc:Fallback>
                <p:oleObj name="Mtb Graph" r:id="rId2" imgW="6515100" imgH="4648200" progId="MinitabGraph.Documen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76400"/>
                        <a:ext cx="63246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F8A98D5-D9F5-34B8-DFEC-E580BAF91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Dot Plot</a:t>
            </a: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D5DBF420-CFFE-2474-5AD1-7CCBEFD40C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1600200"/>
          <a:ext cx="722947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tb Graph" r:id="rId2" imgW="8445500" imgH="5651500" progId="MinitabGraph.Document">
                  <p:embed/>
                </p:oleObj>
              </mc:Choice>
              <mc:Fallback>
                <p:oleObj name="Mtb Graph" r:id="rId2" imgW="8445500" imgH="5651500" progId="MinitabGraph.Documen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600200"/>
                        <a:ext cx="7229475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456BC4F-B551-E2EB-31A4-22DC22196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Dot Plot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DE7DD36-1438-A494-3F69-44E8E3908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Summarizes measurement data.</a:t>
            </a:r>
          </a:p>
          <a:p>
            <a:r>
              <a:rPr lang="en-US" altLang="en-US"/>
              <a:t>Horizontal axis represents measurement scale.</a:t>
            </a:r>
          </a:p>
          <a:p>
            <a:r>
              <a:rPr lang="en-US" altLang="en-US"/>
              <a:t>Plot one dot for each data 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D293271-E5FC-5C12-9BEF-29EF7ABF3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Stem-and-Leaf Plot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3A2B700-9DBA-6AC8-6827-7F5F06330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76400"/>
            <a:ext cx="864870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>
                <a:latin typeface="Courier New" panose="02070309020205020404" pitchFamily="49" charset="0"/>
              </a:rPr>
              <a:t>Stem-and-leaf of Shoes     N  = 139   Leaf Unit = 1.0</a:t>
            </a:r>
          </a:p>
          <a:p>
            <a:endParaRPr lang="en-US" altLang="en-US" sz="1800" b="1">
              <a:latin typeface="Courier New" panose="02070309020205020404" pitchFamily="49" charset="0"/>
            </a:endParaRPr>
          </a:p>
          <a:p>
            <a:r>
              <a:rPr lang="en-US" altLang="en-US" sz="1800" b="1">
                <a:latin typeface="Courier New" panose="02070309020205020404" pitchFamily="49" charset="0"/>
              </a:rPr>
              <a:t>   12    0 223334444444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 63    0 555555555555566666666677777778888888888888999999999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(33)   1 000000000000011112222233333333444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 43    1 555555556667777888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 25    2 0000000000023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 12    2 5557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  8    3 0023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  4    3 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  4    4 00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  2    4 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  2    5 0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  1    5 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  1    6 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  1    6 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  1    7 </a:t>
            </a:r>
          </a:p>
          <a:p>
            <a:r>
              <a:rPr lang="en-US" altLang="en-US" sz="1800" b="1">
                <a:latin typeface="Courier New" panose="02070309020205020404" pitchFamily="49" charset="0"/>
              </a:rPr>
              <a:t>    1    7 5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DF7B550-5F3F-38A9-A804-8B91262C7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Stem-and-Leaf Plot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24C5CD9-11C8-C778-5604-5556DCB7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Summarizes measurement data.</a:t>
            </a:r>
          </a:p>
          <a:p>
            <a:r>
              <a:rPr lang="en-US" altLang="en-US"/>
              <a:t>Each data point is broken down into a “</a:t>
            </a:r>
            <a:r>
              <a:rPr lang="en-US" altLang="en-US" b="1">
                <a:solidFill>
                  <a:schemeClr val="accent2"/>
                </a:solidFill>
              </a:rPr>
              <a:t>stem</a:t>
            </a:r>
            <a:r>
              <a:rPr lang="en-US" altLang="en-US"/>
              <a:t>” and a “</a:t>
            </a:r>
            <a:r>
              <a:rPr lang="en-US" altLang="en-US" b="1">
                <a:solidFill>
                  <a:schemeClr val="accent2"/>
                </a:solidFill>
              </a:rPr>
              <a:t>leaf</a:t>
            </a:r>
            <a:r>
              <a:rPr lang="en-US" altLang="en-US"/>
              <a:t>.”</a:t>
            </a:r>
          </a:p>
          <a:p>
            <a:r>
              <a:rPr lang="en-US" altLang="en-US"/>
              <a:t>First, “stems” are aligned in a column.</a:t>
            </a:r>
          </a:p>
          <a:p>
            <a:r>
              <a:rPr lang="en-US" altLang="en-US"/>
              <a:t>Then, “leaves” are attached to the 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679F68F-A917-229D-111F-414CCC82B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Box Plot</a:t>
            </a:r>
          </a:p>
        </p:txBody>
      </p:sp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36040FA5-80A5-E385-89EF-9B59413CA3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676400"/>
          <a:ext cx="6729413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tb Graph" r:id="rId2" imgW="7950200" imgH="5676900" progId="MinitabGraph.Document">
                  <p:embed/>
                </p:oleObj>
              </mc:Choice>
              <mc:Fallback>
                <p:oleObj name="Mtb Graph" r:id="rId2" imgW="7950200" imgH="5676900" progId="MinitabGraph.Documen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6400"/>
                        <a:ext cx="6729413" cy="453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B888C0A-8B4B-45CC-6A34-BF99F1063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Box Plot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AEF238F-51B3-9B49-571B-BB611D003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Summarizes measurement data.</a:t>
            </a:r>
          </a:p>
          <a:p>
            <a:r>
              <a:rPr lang="en-US" altLang="en-US"/>
              <a:t>Vertical (or horizontal) axis represents measurement scale.</a:t>
            </a:r>
          </a:p>
          <a:p>
            <a:r>
              <a:rPr lang="en-US" altLang="en-US"/>
              <a:t>Lines in box represent the 25th percentile (“</a:t>
            </a:r>
            <a:r>
              <a:rPr lang="en-US" altLang="en-US" b="1"/>
              <a:t>first quartile</a:t>
            </a:r>
            <a:r>
              <a:rPr lang="en-US" altLang="en-US"/>
              <a:t>”), the 50th percentile (“</a:t>
            </a:r>
            <a:r>
              <a:rPr lang="en-US" altLang="en-US" b="1"/>
              <a:t>median</a:t>
            </a:r>
            <a:r>
              <a:rPr lang="en-US" altLang="en-US"/>
              <a:t>”), and the 75th percentile (“</a:t>
            </a:r>
            <a:r>
              <a:rPr lang="en-US" altLang="en-US" b="1"/>
              <a:t>third quartile</a:t>
            </a:r>
            <a:r>
              <a:rPr lang="en-US" altLang="en-US"/>
              <a:t>”), respectively.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72D8C06-98A8-A6A5-13B4-7A643BE3D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aside...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85369C6-281E-F5F2-E871-A8F26E6EA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Roughly speaking:</a:t>
            </a:r>
          </a:p>
          <a:p>
            <a:pPr lvl="1"/>
            <a:r>
              <a:rPr lang="en-US" altLang="en-US"/>
              <a:t>The “</a:t>
            </a:r>
            <a:r>
              <a:rPr lang="en-US" altLang="en-US" b="1">
                <a:solidFill>
                  <a:schemeClr val="accent2"/>
                </a:solidFill>
              </a:rPr>
              <a:t>25th percentile</a:t>
            </a:r>
            <a:r>
              <a:rPr lang="en-US" altLang="en-US"/>
              <a:t>” is the number such that 25% of the data points fall below the number.</a:t>
            </a:r>
          </a:p>
          <a:p>
            <a:pPr lvl="1"/>
            <a:r>
              <a:rPr lang="en-US" altLang="en-US"/>
              <a:t>The “</a:t>
            </a:r>
            <a:r>
              <a:rPr lang="en-US" altLang="en-US" b="1">
                <a:solidFill>
                  <a:schemeClr val="accent2"/>
                </a:solidFill>
              </a:rPr>
              <a:t>median</a:t>
            </a:r>
            <a:r>
              <a:rPr lang="en-US" altLang="en-US"/>
              <a:t>” or “</a:t>
            </a:r>
            <a:r>
              <a:rPr lang="en-US" altLang="en-US" b="1">
                <a:solidFill>
                  <a:schemeClr val="accent2"/>
                </a:solidFill>
              </a:rPr>
              <a:t>50th percentile</a:t>
            </a:r>
            <a:r>
              <a:rPr lang="en-US" altLang="en-US"/>
              <a:t>” is the number such that half of the data points fall below the number.</a:t>
            </a:r>
          </a:p>
          <a:p>
            <a:pPr lvl="1"/>
            <a:r>
              <a:rPr lang="en-US" altLang="en-US"/>
              <a:t>The “</a:t>
            </a:r>
            <a:r>
              <a:rPr lang="en-US" altLang="en-US" b="1">
                <a:solidFill>
                  <a:schemeClr val="accent2"/>
                </a:solidFill>
              </a:rPr>
              <a:t>75th percentile</a:t>
            </a:r>
            <a:r>
              <a:rPr lang="en-US" altLang="en-US"/>
              <a:t>” is the number such that 75% of the data points fall below the number.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26E7D6F-B0AB-8B32-B25D-328AF0453A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Box Plot (cont’d)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BDCF7F2-4303-41EF-A90F-E3A0591F2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“</a:t>
            </a:r>
            <a:r>
              <a:rPr lang="en-US" altLang="en-US" b="1"/>
              <a:t>Whiskers</a:t>
            </a:r>
            <a:r>
              <a:rPr lang="en-US" altLang="en-US"/>
              <a:t>” are drawn to the most extreme data points that are not more than 1.5 times the length of the box beyond either quartile. </a:t>
            </a:r>
          </a:p>
          <a:p>
            <a:pPr lvl="1"/>
            <a:r>
              <a:rPr lang="en-US" altLang="en-US"/>
              <a:t>Whiskers are useful for identifying outliers.</a:t>
            </a:r>
          </a:p>
          <a:p>
            <a:r>
              <a:rPr lang="en-US" altLang="en-US"/>
              <a:t>“</a:t>
            </a:r>
            <a:r>
              <a:rPr lang="en-US" altLang="en-US" b="1"/>
              <a:t>Outliers</a:t>
            </a:r>
            <a:r>
              <a:rPr lang="en-US" altLang="en-US"/>
              <a:t>,” or extreme observations, are denoted by asterisks.  </a:t>
            </a:r>
          </a:p>
          <a:p>
            <a:pPr lvl="1"/>
            <a:r>
              <a:rPr lang="en-US" altLang="en-US"/>
              <a:t>Generally, data points falling beyond the whiskers are considered outliers.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04C5FFC-F58D-BF9A-1C89-55D686D3A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Box Plots to Compare</a:t>
            </a:r>
          </a:p>
        </p:txBody>
      </p:sp>
      <p:graphicFrame>
        <p:nvGraphicFramePr>
          <p:cNvPr id="23555" name="Object 3">
            <a:extLst>
              <a:ext uri="{FF2B5EF4-FFF2-40B4-BE49-F238E27FC236}">
                <a16:creationId xmlns:a16="http://schemas.microsoft.com/office/drawing/2014/main" id="{96757264-9B51-772E-3314-92905015BA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8088" y="1676400"/>
          <a:ext cx="6729412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tb Graph" r:id="rId2" imgW="7950200" imgH="5676900" progId="MinitabGraph.Document">
                  <p:embed/>
                </p:oleObj>
              </mc:Choice>
              <mc:Fallback>
                <p:oleObj name="Mtb Graph" r:id="rId2" imgW="7950200" imgH="5676900" progId="MinitabGraph.Documen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1676400"/>
                        <a:ext cx="6729412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C21B2A2-F5A8-66D8-FF06-67A4EC2CA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Which graph to use?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1CC936E-0CEA-1362-6D37-08299B0F1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Depends on type of data</a:t>
            </a:r>
          </a:p>
          <a:p>
            <a:r>
              <a:rPr lang="en-US" altLang="en-US"/>
              <a:t>Depends on what you want to illustrate</a:t>
            </a:r>
          </a:p>
          <a:p>
            <a:r>
              <a:rPr lang="en-US" altLang="en-US"/>
              <a:t>Depends on available statistical software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53E8E3B-A09B-98C9-C4F1-5C5FDF7A5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Which graph to use when?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C373EDC-E901-6D16-E073-0FADF5429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Stem-and-leaf plots and dotplots are good for small data sets, while histograms and box plots are good for large data sets.</a:t>
            </a:r>
          </a:p>
          <a:p>
            <a:r>
              <a:rPr lang="en-US" altLang="en-US"/>
              <a:t>Boxplots and dotplots are good for comparing two groups.</a:t>
            </a:r>
          </a:p>
          <a:p>
            <a:r>
              <a:rPr lang="en-US" altLang="en-US"/>
              <a:t>Boxplots are good for identifying outliers.</a:t>
            </a:r>
          </a:p>
          <a:p>
            <a:r>
              <a:rPr lang="en-US" altLang="en-US"/>
              <a:t>Histograms and boxplots are good for identifying “</a:t>
            </a:r>
            <a:r>
              <a:rPr lang="en-US" altLang="en-US" b="1">
                <a:solidFill>
                  <a:schemeClr val="accent2"/>
                </a:solidFill>
              </a:rPr>
              <a:t>shape</a:t>
            </a:r>
            <a:r>
              <a:rPr lang="en-US" altLang="en-US"/>
              <a:t>” of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0A73718-FDFB-8C59-E665-6B4B03656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Scatter Plots</a:t>
            </a:r>
          </a:p>
        </p:txBody>
      </p:sp>
      <p:graphicFrame>
        <p:nvGraphicFramePr>
          <p:cNvPr id="24579" name="Object 3">
            <a:extLst>
              <a:ext uri="{FF2B5EF4-FFF2-40B4-BE49-F238E27FC236}">
                <a16:creationId xmlns:a16="http://schemas.microsoft.com/office/drawing/2014/main" id="{F9049251-B596-B68D-ABAD-AA40676D20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8088" y="1600200"/>
          <a:ext cx="6729412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tb Graph" r:id="rId2" imgW="7950200" imgH="5676900" progId="MinitabGraph.Document">
                  <p:embed/>
                </p:oleObj>
              </mc:Choice>
              <mc:Fallback>
                <p:oleObj name="Mtb Graph" r:id="rId2" imgW="7950200" imgH="5676900" progId="MinitabGraph.Documen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1600200"/>
                        <a:ext cx="6729412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517C0FA-F9A9-7DE3-C087-620DA6288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Scatter Plots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6771CA9-C266-0475-63F7-B5B0F1D66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Summarizes the relationship between two measurement variables.</a:t>
            </a:r>
          </a:p>
          <a:p>
            <a:r>
              <a:rPr lang="en-US" altLang="en-US"/>
              <a:t>Horizontal axis represents one variable and vertical axis represents second variable.</a:t>
            </a:r>
          </a:p>
          <a:p>
            <a:r>
              <a:rPr lang="en-US" altLang="en-US"/>
              <a:t>Plot one point for each pair of measurements.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9200577-2A7B-80B0-24BD-2D468B015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 relationship</a:t>
            </a:r>
          </a:p>
        </p:txBody>
      </p:sp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A6A737C4-A1E4-B95B-CDFB-E57C225DF2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8088" y="1600200"/>
          <a:ext cx="6729412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tb Graph" r:id="rId2" imgW="7950200" imgH="5676900" progId="MinitabGraph.Document">
                  <p:embed/>
                </p:oleObj>
              </mc:Choice>
              <mc:Fallback>
                <p:oleObj name="Mtb Graph" r:id="rId2" imgW="7950200" imgH="5676900" progId="MinitabGraph.Documen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1600200"/>
                        <a:ext cx="6729412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2D12721-DACE-3A51-718E-FB5CFF030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Closing comments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4F49AD2-B62D-6BAB-7A81-BE4505EB1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Many possible types of graphs.</a:t>
            </a:r>
          </a:p>
          <a:p>
            <a:r>
              <a:rPr lang="en-US" altLang="en-US"/>
              <a:t>Use common sense in reading graphs.</a:t>
            </a:r>
          </a:p>
          <a:p>
            <a:r>
              <a:rPr lang="en-US" altLang="en-US"/>
              <a:t>When creating graphs, don’t summarize your data too much or too little.</a:t>
            </a:r>
          </a:p>
          <a:p>
            <a:r>
              <a:rPr lang="en-US" altLang="en-US"/>
              <a:t>When creating graphs, label everything for others.  Remember you are trying to communicate something to others!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7EAA2A3-0329-EB07-4BD3-E7EC91FE91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Bar Chart</a:t>
            </a:r>
          </a:p>
        </p:txBody>
      </p:sp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B78EBA26-BAF7-B6A2-6777-7AA941826B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8088" y="1676400"/>
          <a:ext cx="6729412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tb Graph" r:id="rId2" imgW="7950200" imgH="5676900" progId="MinitabGraph.Document">
                  <p:embed/>
                </p:oleObj>
              </mc:Choice>
              <mc:Fallback>
                <p:oleObj name="Mtb Graph" r:id="rId2" imgW="7950200" imgH="5676900" progId="MinitabGraph.Document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1676400"/>
                        <a:ext cx="6729412" cy="415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94AF1F4-EE0C-1892-6637-7E939139A7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Bar Chart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865B991-3E94-06AD-A63D-D3F2CE629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Summarizes categorical data.</a:t>
            </a:r>
          </a:p>
          <a:p>
            <a:r>
              <a:rPr lang="en-US" altLang="en-US"/>
              <a:t>Horizontal axis represents categories, while vertical axis represents either counts (“</a:t>
            </a:r>
            <a:r>
              <a:rPr lang="en-US" altLang="en-US" b="1">
                <a:solidFill>
                  <a:schemeClr val="accent2"/>
                </a:solidFill>
              </a:rPr>
              <a:t>frequencies</a:t>
            </a:r>
            <a:r>
              <a:rPr lang="en-US" altLang="en-US"/>
              <a:t>”) or percentages (“</a:t>
            </a:r>
            <a:r>
              <a:rPr lang="en-US" altLang="en-US" b="1">
                <a:solidFill>
                  <a:schemeClr val="accent2"/>
                </a:solidFill>
              </a:rPr>
              <a:t>relative frequencies</a:t>
            </a:r>
            <a:r>
              <a:rPr lang="en-US" altLang="en-US"/>
              <a:t>”).</a:t>
            </a:r>
          </a:p>
          <a:p>
            <a:r>
              <a:rPr lang="en-US" altLang="en-US"/>
              <a:t>Used to illustrate the differences in percentages (or counts) between categories.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279D416-CE7A-B994-A85F-F04F7246B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Histogram</a:t>
            </a:r>
          </a:p>
        </p:txBody>
      </p:sp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C30B51B5-DB3A-F862-7710-99455A5315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676400"/>
          <a:ext cx="6858000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tb Graph" r:id="rId2" imgW="7950200" imgH="5676900" progId="MinitabGraph.Document">
                  <p:embed/>
                </p:oleObj>
              </mc:Choice>
              <mc:Fallback>
                <p:oleObj name="Mtb Graph" r:id="rId2" imgW="7950200" imgH="5676900" progId="MinitabGraph.Documen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6400"/>
                        <a:ext cx="6858000" cy="415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5F662D8-40D1-DED1-418F-EB012AB67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Analogy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AA599B1F-D637-5212-F4C2-A15A39598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7000"/>
            <a:ext cx="6477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chemeClr val="accent2"/>
                </a:solidFill>
              </a:rPr>
              <a:t>Bar chart</a:t>
            </a:r>
            <a:r>
              <a:rPr lang="en-US" altLang="en-US" sz="3200"/>
              <a:t> is to </a:t>
            </a:r>
            <a:r>
              <a:rPr lang="en-US" altLang="en-US" sz="3200">
                <a:solidFill>
                  <a:schemeClr val="accent2"/>
                </a:solidFill>
              </a:rPr>
              <a:t>categorical data</a:t>
            </a:r>
            <a:r>
              <a:rPr lang="en-US" altLang="en-US" sz="3200"/>
              <a:t> as </a:t>
            </a:r>
            <a:r>
              <a:rPr lang="en-US" altLang="en-US" sz="3200">
                <a:solidFill>
                  <a:schemeClr val="hlink"/>
                </a:solidFill>
              </a:rPr>
              <a:t>histogram</a:t>
            </a:r>
            <a:r>
              <a:rPr lang="en-US" altLang="en-US" sz="3200"/>
              <a:t> is to ...</a:t>
            </a:r>
            <a:endParaRPr lang="en-US" altLang="en-US"/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47E6BDC0-E08D-D78B-2270-E22D507D9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419600"/>
            <a:ext cx="335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chemeClr val="hlink"/>
                </a:solidFill>
              </a:rPr>
              <a:t>measurement data</a:t>
            </a:r>
            <a:r>
              <a:rPr lang="en-US" altLang="en-US" sz="3200"/>
              <a:t>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B7C9837-1C3F-D957-BE4F-1AFC16543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Histogram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0A87841-9187-8CEE-D29F-CAF3F37FA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Divide measurement up into equal-sized categories.</a:t>
            </a:r>
          </a:p>
          <a:p>
            <a:r>
              <a:rPr lang="en-US" altLang="en-US"/>
              <a:t>Determine number (or percentage) of measurements falling into each category.</a:t>
            </a:r>
          </a:p>
          <a:p>
            <a:r>
              <a:rPr lang="en-US" altLang="en-US"/>
              <a:t>Draw a bar for each category so bars’ heights represent number (or percent) falling into the categories.</a:t>
            </a:r>
          </a:p>
          <a:p>
            <a:r>
              <a:rPr lang="en-US" altLang="en-US"/>
              <a:t>Label and title appropriately.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44906700-3AAB-3B25-93D2-F01575C55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09800"/>
            <a:ext cx="624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chemeClr val="accent2"/>
                </a:solidFill>
              </a:rPr>
              <a:t>Use common sense in determining number of categories to use.  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40A4BCCB-7559-CDA3-A140-32C184E65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419600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chemeClr val="accent2"/>
                </a:solidFill>
              </a:rPr>
              <a:t>(Trial-and-error works fine, too.)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ACAE73BC-7E80-7FD3-FBA5-6FABD907E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832C40D-A797-7A9D-BE91-B91E665A0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Too few categories</a:t>
            </a:r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18512D23-1AC3-9E1D-EFC7-B688EEE2FD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676400"/>
          <a:ext cx="7010400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tb Graph" r:id="rId2" imgW="7950200" imgH="5676900" progId="MinitabGraph.Document">
                  <p:embed/>
                </p:oleObj>
              </mc:Choice>
              <mc:Fallback>
                <p:oleObj name="Mtb Graph" r:id="rId2" imgW="7950200" imgH="5676900" progId="MinitabGraph.Documen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7010400" cy="415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Office Theme">
  <a:themeElements>
    <a:clrScheme name="Office Theme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0828B62F68548B536606B169F73C7" ma:contentTypeVersion="25" ma:contentTypeDescription="Create a new document." ma:contentTypeScope="" ma:versionID="5328310fb1ca302154c9de6de79a1409">
  <xsd:schema xmlns:xsd="http://www.w3.org/2001/XMLSchema" xmlns:xs="http://www.w3.org/2001/XMLSchema" xmlns:p="http://schemas.microsoft.com/office/2006/metadata/properties" xmlns:ns2="f8b3528e-c29d-4111-b526-c93a7a094c4f" targetNamespace="http://schemas.microsoft.com/office/2006/metadata/properties" ma:root="true" ma:fieldsID="cfa67523621867f07813c46684cfe3b7" ns2:_="">
    <xsd:import namespace="f8b3528e-c29d-4111-b526-c93a7a094c4f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b3528e-c29d-4111-b526-c93a7a094c4f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Teams_Channel_Section_Location" ma:index="28" nillable="true" ma:displayName="Teams Channel Section Location" ma:internalName="Teams_Channel_Section_Location">
      <xsd:simpleType>
        <xsd:restriction base="dms:Text"/>
      </xsd:simpleType>
    </xsd:element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3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chers xmlns="f8b3528e-c29d-4111-b526-c93a7a094c4f">
      <UserInfo>
        <DisplayName/>
        <AccountId xsi:nil="true"/>
        <AccountType/>
      </UserInfo>
    </Teachers>
    <Has_Teacher_Only_SectionGroup xmlns="f8b3528e-c29d-4111-b526-c93a7a094c4f" xsi:nil="true"/>
    <TeamsChannelId xmlns="f8b3528e-c29d-4111-b526-c93a7a094c4f" xsi:nil="true"/>
    <Invited_Teachers xmlns="f8b3528e-c29d-4111-b526-c93a7a094c4f" xsi:nil="true"/>
    <CultureName xmlns="f8b3528e-c29d-4111-b526-c93a7a094c4f" xsi:nil="true"/>
    <Distribution_Groups xmlns="f8b3528e-c29d-4111-b526-c93a7a094c4f" xsi:nil="true"/>
    <Is_Collaboration_Space_Locked xmlns="f8b3528e-c29d-4111-b526-c93a7a094c4f" xsi:nil="true"/>
    <Owner xmlns="f8b3528e-c29d-4111-b526-c93a7a094c4f">
      <UserInfo>
        <DisplayName/>
        <AccountId xsi:nil="true"/>
        <AccountType/>
      </UserInfo>
    </Owner>
    <DefaultSectionNames xmlns="f8b3528e-c29d-4111-b526-c93a7a094c4f" xsi:nil="true"/>
    <NotebookType xmlns="f8b3528e-c29d-4111-b526-c93a7a094c4f" xsi:nil="true"/>
    <FolderType xmlns="f8b3528e-c29d-4111-b526-c93a7a094c4f" xsi:nil="true"/>
    <Students xmlns="f8b3528e-c29d-4111-b526-c93a7a094c4f">
      <UserInfo>
        <DisplayName/>
        <AccountId xsi:nil="true"/>
        <AccountType/>
      </UserInfo>
    </Students>
    <Student_Groups xmlns="f8b3528e-c29d-4111-b526-c93a7a094c4f">
      <UserInfo>
        <DisplayName/>
        <AccountId xsi:nil="true"/>
        <AccountType/>
      </UserInfo>
    </Student_Groups>
    <Templates xmlns="f8b3528e-c29d-4111-b526-c93a7a094c4f" xsi:nil="true"/>
    <AppVersion xmlns="f8b3528e-c29d-4111-b526-c93a7a094c4f" xsi:nil="true"/>
    <Math_Settings xmlns="f8b3528e-c29d-4111-b526-c93a7a094c4f" xsi:nil="true"/>
    <Self_Registration_Enabled xmlns="f8b3528e-c29d-4111-b526-c93a7a094c4f" xsi:nil="true"/>
    <Teams_Channel_Section_Location xmlns="f8b3528e-c29d-4111-b526-c93a7a094c4f" xsi:nil="true"/>
    <LMS_Mappings xmlns="f8b3528e-c29d-4111-b526-c93a7a094c4f" xsi:nil="true"/>
    <Invited_Students xmlns="f8b3528e-c29d-4111-b526-c93a7a094c4f" xsi:nil="true"/>
    <IsNotebookLocked xmlns="f8b3528e-c29d-4111-b526-c93a7a094c4f" xsi:nil="true"/>
  </documentManagement>
</p:properties>
</file>

<file path=customXml/itemProps1.xml><?xml version="1.0" encoding="utf-8"?>
<ds:datastoreItem xmlns:ds="http://schemas.openxmlformats.org/officeDocument/2006/customXml" ds:itemID="{AAE525AC-F726-4762-AAF4-47C3EEAB1DB3}"/>
</file>

<file path=customXml/itemProps2.xml><?xml version="1.0" encoding="utf-8"?>
<ds:datastoreItem xmlns:ds="http://schemas.openxmlformats.org/officeDocument/2006/customXml" ds:itemID="{C2F3E9BB-0023-4227-83E3-5688585BA4C3}"/>
</file>

<file path=customXml/itemProps3.xml><?xml version="1.0" encoding="utf-8"?>
<ds:datastoreItem xmlns:ds="http://schemas.openxmlformats.org/officeDocument/2006/customXml" ds:itemID="{AAC1C29E-2351-413B-82CB-979291786E84}"/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623</Words>
  <Application>Microsoft Macintosh PowerPoint</Application>
  <PresentationFormat>On-screen Show (4:3)</PresentationFormat>
  <Paragraphs>86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Times New Roman</vt:lpstr>
      <vt:lpstr>Courier New</vt:lpstr>
      <vt:lpstr>Office Theme</vt:lpstr>
      <vt:lpstr>Minitab Graph</vt:lpstr>
      <vt:lpstr>Descriptive Statistics</vt:lpstr>
      <vt:lpstr>Which graph to use?</vt:lpstr>
      <vt:lpstr>Bar Chart</vt:lpstr>
      <vt:lpstr>Bar Chart</vt:lpstr>
      <vt:lpstr>Histogram</vt:lpstr>
      <vt:lpstr>Analogy</vt:lpstr>
      <vt:lpstr>Histogram</vt:lpstr>
      <vt:lpstr>Histogram</vt:lpstr>
      <vt:lpstr>Too few categories</vt:lpstr>
      <vt:lpstr>Too many categories</vt:lpstr>
      <vt:lpstr>Dot Plot</vt:lpstr>
      <vt:lpstr>Dot Plot</vt:lpstr>
      <vt:lpstr>Stem-and-Leaf Plot</vt:lpstr>
      <vt:lpstr>Stem-and-Leaf Plot</vt:lpstr>
      <vt:lpstr>Box Plot</vt:lpstr>
      <vt:lpstr>Box Plot</vt:lpstr>
      <vt:lpstr>An aside...</vt:lpstr>
      <vt:lpstr>Box Plot (cont’d)</vt:lpstr>
      <vt:lpstr>Using Box Plots to Compare</vt:lpstr>
      <vt:lpstr>Which graph to use when?</vt:lpstr>
      <vt:lpstr>Scatter Plots</vt:lpstr>
      <vt:lpstr>Scatter Plots</vt:lpstr>
      <vt:lpstr>No relationship</vt:lpstr>
      <vt:lpstr>Closing comments</vt:lpstr>
    </vt:vector>
  </TitlesOfParts>
  <Company>Penn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Statistics</dc:title>
  <dc:creator>Pat Q. Buchanan</dc:creator>
  <cp:lastModifiedBy>Sellam Veerappan</cp:lastModifiedBy>
  <cp:revision>22</cp:revision>
  <cp:lastPrinted>1999-01-19T23:51:26Z</cp:lastPrinted>
  <dcterms:created xsi:type="dcterms:W3CDTF">1998-09-03T14:05:13Z</dcterms:created>
  <dcterms:modified xsi:type="dcterms:W3CDTF">2024-07-30T07:45:46Z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16711680</vt:i4>
  </property>
  <property fmtid="{D5CDD505-2E9C-101B-9397-08002B2CF9AE}" pid="16" name="VisitedColor">
    <vt:i4>8388672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G:\slides</vt:lpwstr>
  </property>
  <property fmtid="{D5CDD505-2E9C-101B-9397-08002B2CF9AE}" pid="22" name="ContentTypeId">
    <vt:lpwstr>0x0101000C30828B62F68548B536606B169F73C7</vt:lpwstr>
  </property>
</Properties>
</file>