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9DEBB-9012-8669-EC0F-F45D372F8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47121-6C42-FE36-1A5C-F4BA256C3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14B29-1C76-3921-428F-7174CBBD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F7F3-E2A5-471F-AAC9-7F56D87BECE3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79D74-5261-D222-64B3-88E26871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F58F7-81DD-5822-03D9-515A5682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B74F-ABED-4507-A73C-766B673DE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31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69D4-665E-A7B1-0D60-33948A10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8BDB5-86C8-3274-E21C-431408BE6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53611-FF3D-9507-1040-570358DC8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F7F3-E2A5-471F-AAC9-7F56D87BECE3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70645-FED5-C53C-0E04-A63BDDB3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590CF-5235-4883-7A33-6B5F75C6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B74F-ABED-4507-A73C-766B673DE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48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9C860-3C88-07AD-B6B1-6E7961D49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E1EB2-ECC3-3538-0CC8-024011247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C5001-FF28-81D9-EAE6-1283B0A1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F7F3-E2A5-471F-AAC9-7F56D87BECE3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556E5-D4DC-9766-4874-6A6EF7CA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54935-4786-48CC-D3A4-FD75CE75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B74F-ABED-4507-A73C-766B673DE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068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6530-F479-3A05-C748-283506DD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66F77-9939-BFE2-47A8-B87774169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9D2D3-C6F1-6819-EC74-2486FD94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F7F3-E2A5-471F-AAC9-7F56D87BECE3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ABBF4-5147-8526-B20C-19FBB73C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27DDD-B566-85C8-15BD-E70F893C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B74F-ABED-4507-A73C-766B673DE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0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CFDE-D26D-9307-CE9E-E60E0A0C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FD587-67DC-F34B-F54B-A3E1AA8B3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0FE5C-1995-546B-6D64-8D9A048F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F7F3-E2A5-471F-AAC9-7F56D87BECE3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3D297-B655-7CC5-9B5F-89D6D6EC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012C2-9387-D78E-B67E-9B08A333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B74F-ABED-4507-A73C-766B673DE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86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4D9DC-F61E-06F9-A9AE-8A7C770A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9D667-4C56-369F-3684-538D65E93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87CE2-C01C-913D-B3AD-8203E6FB7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3C64D-98B5-F567-E50B-2830CE6B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F7F3-E2A5-471F-AAC9-7F56D87BECE3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8FFEC-1A23-3F01-9308-B8523222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906DB-3E45-DBAC-45C6-42D982BE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B74F-ABED-4507-A73C-766B673DE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54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03461-68B3-A158-1457-1A75A295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CF9ED-699F-F9B0-FA82-33C362A24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87D5C-BF8D-6DCF-76E6-244726D2D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CFDF1-7D0E-1E7D-F988-F0E2B0225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3921AB-9CB8-5D35-884B-FA14A48BF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719421-CC49-BEAD-2158-6B27009F0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F7F3-E2A5-471F-AAC9-7F56D87BECE3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A304D-E6B2-123C-212D-893EDDAC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26292E-CDE6-ECED-7C39-5C820389B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B74F-ABED-4507-A73C-766B673DE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50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BD5DB-78F4-8FDB-8BED-240BDD579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D79A5-8EB1-2160-5D52-E476E206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F7F3-E2A5-471F-AAC9-7F56D87BECE3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38659-7D0A-5DD6-4E5D-0A783133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4767F-4675-81EF-CEBC-A02950AF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B74F-ABED-4507-A73C-766B673DE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22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4F9E9F-0CF9-47A6-50F9-5000F305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F7F3-E2A5-471F-AAC9-7F56D87BECE3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A21F34-F326-B634-9036-54ECAF1F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30F8-7792-E327-406E-A0CF2BC7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B74F-ABED-4507-A73C-766B673DE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24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6306-258D-B63C-3605-546A98D38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81C81-133A-3A3C-1C47-9E966FB24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FF3AF-131C-B539-9977-AE2486C20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49FA1-6CA8-7DAF-F68D-054A50BD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F7F3-E2A5-471F-AAC9-7F56D87BECE3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5AA53-1270-2073-A0D0-D6ED4FD95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0EF86-ED8D-353E-8F8D-9F6201AC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B74F-ABED-4507-A73C-766B673DE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06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39FE-8460-EAD0-2BE4-4E68C4AA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B8A13-F267-1551-D3CE-333A2151B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56867-0AC5-946A-8CE7-71C2953BC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404AF-5216-28C2-42FF-F8123DF99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F7F3-E2A5-471F-AAC9-7F56D87BECE3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E01F7-5ADA-CB99-D3F7-C7F4ABCF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EF6B9-53C7-F8A8-9DC2-8F92B82A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B74F-ABED-4507-A73C-766B673DE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88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103C92-6AF0-C122-6EA4-D649E27E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16E76-4319-192C-B57B-6FE426BB2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FC3E7-DFFD-9734-8BBB-39402F237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7F7F3-E2A5-471F-AAC9-7F56D87BECE3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AC613-657F-660D-91ED-E637961AE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71979-B549-45CC-B301-433CDED45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7B74F-ABED-4507-A73C-766B673DE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22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qsels.com/en/public-domain-photo-zkea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14E05-5EEF-0C36-0478-501FF5F18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Structures and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64D32-EF3C-E2C9-F82A-3BEC9673F4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Module 1</a:t>
            </a:r>
          </a:p>
          <a:p>
            <a:r>
              <a:rPr lang="en-IN" dirty="0"/>
              <a:t>Analysis of Algorithm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DC9C6E-5C43-4490-D5FC-106810734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447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8B90B-3423-8840-4B47-CAF32BE4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805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0070C0"/>
                </a:solidFill>
                <a:latin typeface="Copperplate Gothic Bold" panose="020E0705020206020404" pitchFamily="34" charset="0"/>
              </a:rPr>
              <a:t>Master Theorem Limitations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CACDA4C-05EF-2192-38A3-B40E98CE9F8B}"/>
              </a:ext>
            </a:extLst>
          </p:cNvPr>
          <p:cNvGrpSpPr/>
          <p:nvPr/>
        </p:nvGrpSpPr>
        <p:grpSpPr>
          <a:xfrm>
            <a:off x="430268" y="1370388"/>
            <a:ext cx="8875098" cy="1325563"/>
            <a:chOff x="430268" y="1369111"/>
            <a:chExt cx="8875098" cy="1325563"/>
          </a:xfrm>
        </p:grpSpPr>
        <p:grpSp>
          <p:nvGrpSpPr>
            <p:cNvPr id="7" name="Google Shape;10334;p47">
              <a:extLst>
                <a:ext uri="{FF2B5EF4-FFF2-40B4-BE49-F238E27FC236}">
                  <a16:creationId xmlns:a16="http://schemas.microsoft.com/office/drawing/2014/main" id="{2EB63C62-2829-0769-BBDB-58E99FEB8588}"/>
                </a:ext>
              </a:extLst>
            </p:cNvPr>
            <p:cNvGrpSpPr/>
            <p:nvPr/>
          </p:nvGrpSpPr>
          <p:grpSpPr>
            <a:xfrm>
              <a:off x="430268" y="1369111"/>
              <a:ext cx="8875098" cy="1325563"/>
              <a:chOff x="4404545" y="3301593"/>
              <a:chExt cx="782403" cy="129272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8" name="Google Shape;10335;p47">
                <a:extLst>
                  <a:ext uri="{FF2B5EF4-FFF2-40B4-BE49-F238E27FC236}">
                    <a16:creationId xmlns:a16="http://schemas.microsoft.com/office/drawing/2014/main" id="{4A4683D9-316A-CCD2-1089-352B2AEB5110}"/>
                  </a:ext>
                </a:extLst>
              </p:cNvPr>
              <p:cNvSpPr/>
              <p:nvPr/>
            </p:nvSpPr>
            <p:spPr>
              <a:xfrm>
                <a:off x="4404545" y="3301593"/>
                <a:ext cx="782403" cy="129272"/>
              </a:xfrm>
              <a:custGeom>
                <a:avLst/>
                <a:gdLst/>
                <a:ahLst/>
                <a:cxnLst/>
                <a:rect l="l" t="t" r="r" b="b"/>
                <a:pathLst>
                  <a:path w="17328" h="2863" extrusionOk="0">
                    <a:moveTo>
                      <a:pt x="1432" y="1"/>
                    </a:moveTo>
                    <a:cubicBezTo>
                      <a:pt x="641" y="1"/>
                      <a:pt x="1" y="641"/>
                      <a:pt x="2" y="1431"/>
                    </a:cubicBezTo>
                    <a:cubicBezTo>
                      <a:pt x="1" y="2222"/>
                      <a:pt x="641" y="2861"/>
                      <a:pt x="1432" y="2862"/>
                    </a:cubicBezTo>
                    <a:lnTo>
                      <a:pt x="15897" y="2862"/>
                    </a:lnTo>
                    <a:cubicBezTo>
                      <a:pt x="16687" y="2861"/>
                      <a:pt x="17327" y="2222"/>
                      <a:pt x="17327" y="1431"/>
                    </a:cubicBezTo>
                    <a:cubicBezTo>
                      <a:pt x="17327" y="641"/>
                      <a:pt x="16687" y="1"/>
                      <a:pt x="15897" y="1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" name="Google Shape;10336;p47">
                <a:extLst>
                  <a:ext uri="{FF2B5EF4-FFF2-40B4-BE49-F238E27FC236}">
                    <a16:creationId xmlns:a16="http://schemas.microsoft.com/office/drawing/2014/main" id="{F73E1941-A12E-BD94-74CE-2C79577ED1D5}"/>
                  </a:ext>
                </a:extLst>
              </p:cNvPr>
              <p:cNvSpPr/>
              <p:nvPr/>
            </p:nvSpPr>
            <p:spPr>
              <a:xfrm>
                <a:off x="4416034" y="3308320"/>
                <a:ext cx="120286" cy="115726"/>
              </a:xfrm>
              <a:custGeom>
                <a:avLst/>
                <a:gdLst/>
                <a:ahLst/>
                <a:cxnLst/>
                <a:rect l="l" t="t" r="r" b="b"/>
                <a:pathLst>
                  <a:path w="2664" h="2563" extrusionOk="0">
                    <a:moveTo>
                      <a:pt x="1382" y="1"/>
                    </a:moveTo>
                    <a:cubicBezTo>
                      <a:pt x="864" y="1"/>
                      <a:pt x="398" y="313"/>
                      <a:pt x="199" y="792"/>
                    </a:cubicBezTo>
                    <a:cubicBezTo>
                      <a:pt x="0" y="1270"/>
                      <a:pt x="109" y="1821"/>
                      <a:pt x="476" y="2188"/>
                    </a:cubicBezTo>
                    <a:cubicBezTo>
                      <a:pt x="721" y="2433"/>
                      <a:pt x="1048" y="2563"/>
                      <a:pt x="1381" y="2563"/>
                    </a:cubicBezTo>
                    <a:cubicBezTo>
                      <a:pt x="1547" y="2563"/>
                      <a:pt x="1713" y="2531"/>
                      <a:pt x="1872" y="2465"/>
                    </a:cubicBezTo>
                    <a:cubicBezTo>
                      <a:pt x="2351" y="2268"/>
                      <a:pt x="2663" y="1800"/>
                      <a:pt x="2663" y="1282"/>
                    </a:cubicBezTo>
                    <a:cubicBezTo>
                      <a:pt x="2663" y="574"/>
                      <a:pt x="2090" y="1"/>
                      <a:pt x="1382" y="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AFDCB8-4D55-FA92-5BD8-8FC00D445EFA}"/>
                </a:ext>
              </a:extLst>
            </p:cNvPr>
            <p:cNvSpPr txBox="1"/>
            <p:nvPr/>
          </p:nvSpPr>
          <p:spPr>
            <a:xfrm>
              <a:off x="2217580" y="1742601"/>
              <a:ext cx="6514044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T(n) is not monotone. </a:t>
              </a:r>
              <a:r>
                <a:rPr lang="en-US" sz="2800" b="1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eg.</a:t>
              </a:r>
              <a:r>
                <a:rPr lang="en-US" sz="28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T(n) = sin n</a:t>
              </a:r>
              <a:br>
                <a:rPr lang="en-US" dirty="0"/>
              </a:br>
              <a:endParaRPr lang="en-IN" dirty="0"/>
            </a:p>
          </p:txBody>
        </p:sp>
      </p:grpSp>
      <p:grpSp>
        <p:nvGrpSpPr>
          <p:cNvPr id="18" name="Google Shape;10334;p47">
            <a:extLst>
              <a:ext uri="{FF2B5EF4-FFF2-40B4-BE49-F238E27FC236}">
                <a16:creationId xmlns:a16="http://schemas.microsoft.com/office/drawing/2014/main" id="{3EE72981-159C-DBC5-33DA-11BCB9E26237}"/>
              </a:ext>
            </a:extLst>
          </p:cNvPr>
          <p:cNvGrpSpPr/>
          <p:nvPr/>
        </p:nvGrpSpPr>
        <p:grpSpPr>
          <a:xfrm>
            <a:off x="392168" y="5595481"/>
            <a:ext cx="8875098" cy="1241612"/>
            <a:chOff x="4404545" y="3301593"/>
            <a:chExt cx="782403" cy="129272"/>
          </a:xfrm>
        </p:grpSpPr>
        <p:sp>
          <p:nvSpPr>
            <p:cNvPr id="19" name="Google Shape;10335;p47">
              <a:extLst>
                <a:ext uri="{FF2B5EF4-FFF2-40B4-BE49-F238E27FC236}">
                  <a16:creationId xmlns:a16="http://schemas.microsoft.com/office/drawing/2014/main" id="{DD0DCBD0-4051-D461-DC37-F6C5F6B1FF4C}"/>
                </a:ext>
              </a:extLst>
            </p:cNvPr>
            <p:cNvSpPr/>
            <p:nvPr/>
          </p:nvSpPr>
          <p:spPr>
            <a:xfrm>
              <a:off x="4404545" y="3301593"/>
              <a:ext cx="782403" cy="129272"/>
            </a:xfrm>
            <a:custGeom>
              <a:avLst/>
              <a:gdLst/>
              <a:ahLst/>
              <a:cxnLst/>
              <a:rect l="l" t="t" r="r" b="b"/>
              <a:pathLst>
                <a:path w="17328" h="2863" extrusionOk="0">
                  <a:moveTo>
                    <a:pt x="1432" y="1"/>
                  </a:moveTo>
                  <a:cubicBezTo>
                    <a:pt x="641" y="1"/>
                    <a:pt x="1" y="641"/>
                    <a:pt x="2" y="1431"/>
                  </a:cubicBezTo>
                  <a:cubicBezTo>
                    <a:pt x="1" y="2222"/>
                    <a:pt x="641" y="2861"/>
                    <a:pt x="1432" y="2862"/>
                  </a:cubicBezTo>
                  <a:lnTo>
                    <a:pt x="15897" y="2862"/>
                  </a:lnTo>
                  <a:cubicBezTo>
                    <a:pt x="16687" y="2861"/>
                    <a:pt x="17327" y="2222"/>
                    <a:pt x="17327" y="1431"/>
                  </a:cubicBezTo>
                  <a:cubicBezTo>
                    <a:pt x="17327" y="641"/>
                    <a:pt x="16687" y="1"/>
                    <a:pt x="15897" y="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0336;p47">
              <a:extLst>
                <a:ext uri="{FF2B5EF4-FFF2-40B4-BE49-F238E27FC236}">
                  <a16:creationId xmlns:a16="http://schemas.microsoft.com/office/drawing/2014/main" id="{E3BEC688-AF3D-78CC-A5EF-372784245FD9}"/>
                </a:ext>
              </a:extLst>
            </p:cNvPr>
            <p:cNvSpPr/>
            <p:nvPr/>
          </p:nvSpPr>
          <p:spPr>
            <a:xfrm>
              <a:off x="4416034" y="3308320"/>
              <a:ext cx="120286" cy="115726"/>
            </a:xfrm>
            <a:custGeom>
              <a:avLst/>
              <a:gdLst/>
              <a:ahLst/>
              <a:cxnLst/>
              <a:rect l="l" t="t" r="r" b="b"/>
              <a:pathLst>
                <a:path w="2664" h="2563" extrusionOk="0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90BA238-652F-36B3-3A05-69977BEF336F}"/>
              </a:ext>
            </a:extLst>
          </p:cNvPr>
          <p:cNvGrpSpPr/>
          <p:nvPr/>
        </p:nvGrpSpPr>
        <p:grpSpPr>
          <a:xfrm>
            <a:off x="430268" y="2808191"/>
            <a:ext cx="8875098" cy="1241612"/>
            <a:chOff x="430268" y="2808191"/>
            <a:chExt cx="8875098" cy="1241612"/>
          </a:xfrm>
        </p:grpSpPr>
        <p:grpSp>
          <p:nvGrpSpPr>
            <p:cNvPr id="12" name="Google Shape;10334;p47">
              <a:extLst>
                <a:ext uri="{FF2B5EF4-FFF2-40B4-BE49-F238E27FC236}">
                  <a16:creationId xmlns:a16="http://schemas.microsoft.com/office/drawing/2014/main" id="{C7A71196-530E-2B99-7CB4-C8221B2A9D45}"/>
                </a:ext>
              </a:extLst>
            </p:cNvPr>
            <p:cNvGrpSpPr/>
            <p:nvPr/>
          </p:nvGrpSpPr>
          <p:grpSpPr>
            <a:xfrm>
              <a:off x="430268" y="2808191"/>
              <a:ext cx="8875098" cy="1241612"/>
              <a:chOff x="4404545" y="3299268"/>
              <a:chExt cx="782403" cy="129272"/>
            </a:xfrm>
          </p:grpSpPr>
          <p:sp>
            <p:nvSpPr>
              <p:cNvPr id="13" name="Google Shape;10335;p47">
                <a:extLst>
                  <a:ext uri="{FF2B5EF4-FFF2-40B4-BE49-F238E27FC236}">
                    <a16:creationId xmlns:a16="http://schemas.microsoft.com/office/drawing/2014/main" id="{DAE2A38C-26A3-005D-E652-C6ECBEEA4347}"/>
                  </a:ext>
                </a:extLst>
              </p:cNvPr>
              <p:cNvSpPr/>
              <p:nvPr/>
            </p:nvSpPr>
            <p:spPr>
              <a:xfrm>
                <a:off x="4404545" y="3299268"/>
                <a:ext cx="782403" cy="129272"/>
              </a:xfrm>
              <a:custGeom>
                <a:avLst/>
                <a:gdLst/>
                <a:ahLst/>
                <a:cxnLst/>
                <a:rect l="l" t="t" r="r" b="b"/>
                <a:pathLst>
                  <a:path w="17328" h="2863" extrusionOk="0">
                    <a:moveTo>
                      <a:pt x="1432" y="1"/>
                    </a:moveTo>
                    <a:cubicBezTo>
                      <a:pt x="641" y="1"/>
                      <a:pt x="1" y="641"/>
                      <a:pt x="2" y="1431"/>
                    </a:cubicBezTo>
                    <a:cubicBezTo>
                      <a:pt x="1" y="2222"/>
                      <a:pt x="641" y="2861"/>
                      <a:pt x="1432" y="2862"/>
                    </a:cubicBezTo>
                    <a:lnTo>
                      <a:pt x="15897" y="2862"/>
                    </a:lnTo>
                    <a:cubicBezTo>
                      <a:pt x="16687" y="2861"/>
                      <a:pt x="17327" y="2222"/>
                      <a:pt x="17327" y="1431"/>
                    </a:cubicBezTo>
                    <a:cubicBezTo>
                      <a:pt x="17327" y="641"/>
                      <a:pt x="16687" y="1"/>
                      <a:pt x="15897" y="1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" name="Google Shape;10336;p47">
                <a:extLst>
                  <a:ext uri="{FF2B5EF4-FFF2-40B4-BE49-F238E27FC236}">
                    <a16:creationId xmlns:a16="http://schemas.microsoft.com/office/drawing/2014/main" id="{A059CE99-7853-4DD3-230C-7FA81F7AEE9F}"/>
                  </a:ext>
                </a:extLst>
              </p:cNvPr>
              <p:cNvSpPr/>
              <p:nvPr/>
            </p:nvSpPr>
            <p:spPr>
              <a:xfrm>
                <a:off x="4416034" y="3308320"/>
                <a:ext cx="120286" cy="115726"/>
              </a:xfrm>
              <a:custGeom>
                <a:avLst/>
                <a:gdLst/>
                <a:ahLst/>
                <a:cxnLst/>
                <a:rect l="l" t="t" r="r" b="b"/>
                <a:pathLst>
                  <a:path w="2664" h="2563" extrusionOk="0">
                    <a:moveTo>
                      <a:pt x="1382" y="1"/>
                    </a:moveTo>
                    <a:cubicBezTo>
                      <a:pt x="864" y="1"/>
                      <a:pt x="398" y="313"/>
                      <a:pt x="199" y="792"/>
                    </a:cubicBezTo>
                    <a:cubicBezTo>
                      <a:pt x="0" y="1270"/>
                      <a:pt x="109" y="1821"/>
                      <a:pt x="476" y="2188"/>
                    </a:cubicBezTo>
                    <a:cubicBezTo>
                      <a:pt x="721" y="2433"/>
                      <a:pt x="1048" y="2563"/>
                      <a:pt x="1381" y="2563"/>
                    </a:cubicBezTo>
                    <a:cubicBezTo>
                      <a:pt x="1547" y="2563"/>
                      <a:pt x="1713" y="2531"/>
                      <a:pt x="1872" y="2465"/>
                    </a:cubicBezTo>
                    <a:cubicBezTo>
                      <a:pt x="2351" y="2268"/>
                      <a:pt x="2663" y="1800"/>
                      <a:pt x="2663" y="1282"/>
                    </a:cubicBezTo>
                    <a:cubicBezTo>
                      <a:pt x="2663" y="574"/>
                      <a:pt x="2090" y="1"/>
                      <a:pt x="1382" y="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095B47-6125-4278-95FE-B7A579FCA9E2}"/>
                </a:ext>
              </a:extLst>
            </p:cNvPr>
            <p:cNvSpPr txBox="1"/>
            <p:nvPr/>
          </p:nvSpPr>
          <p:spPr>
            <a:xfrm>
              <a:off x="2245660" y="3244331"/>
              <a:ext cx="70597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f(n) is not a polynomial. </a:t>
              </a:r>
              <a:r>
                <a:rPr lang="en-US" sz="2800" b="1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eg.</a:t>
              </a:r>
              <a:r>
                <a:rPr lang="en-US" sz="28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f(n) = 2n</a:t>
              </a:r>
              <a:endParaRPr lang="en-IN" sz="2800" b="1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342D36D-ADCC-97A1-B64C-4B7577EEF4EA}"/>
              </a:ext>
            </a:extLst>
          </p:cNvPr>
          <p:cNvGrpSpPr/>
          <p:nvPr/>
        </p:nvGrpSpPr>
        <p:grpSpPr>
          <a:xfrm>
            <a:off x="430268" y="4131571"/>
            <a:ext cx="8875098" cy="1241612"/>
            <a:chOff x="430268" y="4131571"/>
            <a:chExt cx="8875098" cy="1241612"/>
          </a:xfrm>
        </p:grpSpPr>
        <p:grpSp>
          <p:nvGrpSpPr>
            <p:cNvPr id="15" name="Google Shape;10334;p47">
              <a:extLst>
                <a:ext uri="{FF2B5EF4-FFF2-40B4-BE49-F238E27FC236}">
                  <a16:creationId xmlns:a16="http://schemas.microsoft.com/office/drawing/2014/main" id="{D67DD108-9CDF-7CF8-F487-70CB4120B5D5}"/>
                </a:ext>
              </a:extLst>
            </p:cNvPr>
            <p:cNvGrpSpPr/>
            <p:nvPr/>
          </p:nvGrpSpPr>
          <p:grpSpPr>
            <a:xfrm>
              <a:off x="430268" y="4131571"/>
              <a:ext cx="8875098" cy="1241612"/>
              <a:chOff x="4404545" y="3301593"/>
              <a:chExt cx="782403" cy="129272"/>
            </a:xfrm>
          </p:grpSpPr>
          <p:sp>
            <p:nvSpPr>
              <p:cNvPr id="16" name="Google Shape;10335;p47">
                <a:extLst>
                  <a:ext uri="{FF2B5EF4-FFF2-40B4-BE49-F238E27FC236}">
                    <a16:creationId xmlns:a16="http://schemas.microsoft.com/office/drawing/2014/main" id="{9E5652FC-D530-40AF-53BB-720A2D8B2331}"/>
                  </a:ext>
                </a:extLst>
              </p:cNvPr>
              <p:cNvSpPr/>
              <p:nvPr/>
            </p:nvSpPr>
            <p:spPr>
              <a:xfrm>
                <a:off x="4404545" y="3301593"/>
                <a:ext cx="782403" cy="129272"/>
              </a:xfrm>
              <a:custGeom>
                <a:avLst/>
                <a:gdLst/>
                <a:ahLst/>
                <a:cxnLst/>
                <a:rect l="l" t="t" r="r" b="b"/>
                <a:pathLst>
                  <a:path w="17328" h="2863" extrusionOk="0">
                    <a:moveTo>
                      <a:pt x="1432" y="1"/>
                    </a:moveTo>
                    <a:cubicBezTo>
                      <a:pt x="641" y="1"/>
                      <a:pt x="1" y="641"/>
                      <a:pt x="2" y="1431"/>
                    </a:cubicBezTo>
                    <a:cubicBezTo>
                      <a:pt x="1" y="2222"/>
                      <a:pt x="641" y="2861"/>
                      <a:pt x="1432" y="2862"/>
                    </a:cubicBezTo>
                    <a:lnTo>
                      <a:pt x="15897" y="2862"/>
                    </a:lnTo>
                    <a:cubicBezTo>
                      <a:pt x="16687" y="2861"/>
                      <a:pt x="17327" y="2222"/>
                      <a:pt x="17327" y="1431"/>
                    </a:cubicBezTo>
                    <a:cubicBezTo>
                      <a:pt x="17327" y="641"/>
                      <a:pt x="16687" y="1"/>
                      <a:pt x="15897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" name="Google Shape;10336;p47">
                <a:extLst>
                  <a:ext uri="{FF2B5EF4-FFF2-40B4-BE49-F238E27FC236}">
                    <a16:creationId xmlns:a16="http://schemas.microsoft.com/office/drawing/2014/main" id="{5B79F0D7-AFA4-1942-88F5-936E684DF769}"/>
                  </a:ext>
                </a:extLst>
              </p:cNvPr>
              <p:cNvSpPr/>
              <p:nvPr/>
            </p:nvSpPr>
            <p:spPr>
              <a:xfrm>
                <a:off x="4416034" y="3308320"/>
                <a:ext cx="120286" cy="115726"/>
              </a:xfrm>
              <a:custGeom>
                <a:avLst/>
                <a:gdLst/>
                <a:ahLst/>
                <a:cxnLst/>
                <a:rect l="l" t="t" r="r" b="b"/>
                <a:pathLst>
                  <a:path w="2664" h="2563" extrusionOk="0">
                    <a:moveTo>
                      <a:pt x="1382" y="1"/>
                    </a:moveTo>
                    <a:cubicBezTo>
                      <a:pt x="864" y="1"/>
                      <a:pt x="398" y="313"/>
                      <a:pt x="199" y="792"/>
                    </a:cubicBezTo>
                    <a:cubicBezTo>
                      <a:pt x="0" y="1270"/>
                      <a:pt x="109" y="1821"/>
                      <a:pt x="476" y="2188"/>
                    </a:cubicBezTo>
                    <a:cubicBezTo>
                      <a:pt x="721" y="2433"/>
                      <a:pt x="1048" y="2563"/>
                      <a:pt x="1381" y="2563"/>
                    </a:cubicBezTo>
                    <a:cubicBezTo>
                      <a:pt x="1547" y="2563"/>
                      <a:pt x="1713" y="2531"/>
                      <a:pt x="1872" y="2465"/>
                    </a:cubicBezTo>
                    <a:cubicBezTo>
                      <a:pt x="2351" y="2268"/>
                      <a:pt x="2663" y="1800"/>
                      <a:pt x="2663" y="1282"/>
                    </a:cubicBezTo>
                    <a:cubicBezTo>
                      <a:pt x="2663" y="574"/>
                      <a:pt x="2090" y="1"/>
                      <a:pt x="1382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6DBF721-6C6B-B90C-5DEA-20C01730AC62}"/>
                </a:ext>
              </a:extLst>
            </p:cNvPr>
            <p:cNvSpPr txBox="1"/>
            <p:nvPr/>
          </p:nvSpPr>
          <p:spPr>
            <a:xfrm>
              <a:off x="2283760" y="4598005"/>
              <a:ext cx="6983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 is not a constant. </a:t>
              </a:r>
              <a:r>
                <a:rPr lang="en-US" sz="2800" b="1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eg.</a:t>
              </a:r>
              <a:r>
                <a:rPr lang="en-US" sz="28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a = 2n</a:t>
              </a:r>
              <a:endParaRPr lang="en-IN" sz="2800" b="1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DA0C868-6CF4-7417-E0BB-A3D5FC660212}"/>
              </a:ext>
            </a:extLst>
          </p:cNvPr>
          <p:cNvSpPr txBox="1"/>
          <p:nvPr/>
        </p:nvSpPr>
        <p:spPr>
          <a:xfrm>
            <a:off x="2321860" y="6004284"/>
            <a:ext cx="69835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&lt; 1</a:t>
            </a:r>
            <a:endParaRPr lang="en-IN" sz="3200" b="1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A2B69EB-6B52-D881-C9B6-DFFD1B52B31E}"/>
              </a:ext>
            </a:extLst>
          </p:cNvPr>
          <p:cNvGrpSpPr/>
          <p:nvPr/>
        </p:nvGrpSpPr>
        <p:grpSpPr>
          <a:xfrm>
            <a:off x="392168" y="5622375"/>
            <a:ext cx="8913198" cy="1241612"/>
            <a:chOff x="392168" y="5622375"/>
            <a:chExt cx="8913198" cy="1241612"/>
          </a:xfrm>
        </p:grpSpPr>
        <p:grpSp>
          <p:nvGrpSpPr>
            <p:cNvPr id="32" name="Google Shape;10334;p47">
              <a:extLst>
                <a:ext uri="{FF2B5EF4-FFF2-40B4-BE49-F238E27FC236}">
                  <a16:creationId xmlns:a16="http://schemas.microsoft.com/office/drawing/2014/main" id="{4CF4472D-0E11-7ED1-E941-974308F40717}"/>
                </a:ext>
              </a:extLst>
            </p:cNvPr>
            <p:cNvGrpSpPr/>
            <p:nvPr/>
          </p:nvGrpSpPr>
          <p:grpSpPr>
            <a:xfrm>
              <a:off x="392168" y="5622375"/>
              <a:ext cx="8875098" cy="1241612"/>
              <a:chOff x="4404545" y="3301593"/>
              <a:chExt cx="782403" cy="129272"/>
            </a:xfrm>
          </p:grpSpPr>
          <p:sp>
            <p:nvSpPr>
              <p:cNvPr id="33" name="Google Shape;10335;p47">
                <a:extLst>
                  <a:ext uri="{FF2B5EF4-FFF2-40B4-BE49-F238E27FC236}">
                    <a16:creationId xmlns:a16="http://schemas.microsoft.com/office/drawing/2014/main" id="{8E5750EB-57E5-5054-7F3D-390FE9387B93}"/>
                  </a:ext>
                </a:extLst>
              </p:cNvPr>
              <p:cNvSpPr/>
              <p:nvPr/>
            </p:nvSpPr>
            <p:spPr>
              <a:xfrm>
                <a:off x="4404545" y="3301593"/>
                <a:ext cx="782403" cy="129272"/>
              </a:xfrm>
              <a:custGeom>
                <a:avLst/>
                <a:gdLst/>
                <a:ahLst/>
                <a:cxnLst/>
                <a:rect l="l" t="t" r="r" b="b"/>
                <a:pathLst>
                  <a:path w="17328" h="2863" extrusionOk="0">
                    <a:moveTo>
                      <a:pt x="1432" y="1"/>
                    </a:moveTo>
                    <a:cubicBezTo>
                      <a:pt x="641" y="1"/>
                      <a:pt x="1" y="641"/>
                      <a:pt x="2" y="1431"/>
                    </a:cubicBezTo>
                    <a:cubicBezTo>
                      <a:pt x="1" y="2222"/>
                      <a:pt x="641" y="2861"/>
                      <a:pt x="1432" y="2862"/>
                    </a:cubicBezTo>
                    <a:lnTo>
                      <a:pt x="15897" y="2862"/>
                    </a:lnTo>
                    <a:cubicBezTo>
                      <a:pt x="16687" y="2861"/>
                      <a:pt x="17327" y="2222"/>
                      <a:pt x="17327" y="1431"/>
                    </a:cubicBezTo>
                    <a:cubicBezTo>
                      <a:pt x="17327" y="641"/>
                      <a:pt x="16687" y="1"/>
                      <a:pt x="15897" y="1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" name="Google Shape;10336;p47">
                <a:extLst>
                  <a:ext uri="{FF2B5EF4-FFF2-40B4-BE49-F238E27FC236}">
                    <a16:creationId xmlns:a16="http://schemas.microsoft.com/office/drawing/2014/main" id="{3F45F2F7-DC9D-7E98-E1E0-546F44DA966C}"/>
                  </a:ext>
                </a:extLst>
              </p:cNvPr>
              <p:cNvSpPr/>
              <p:nvPr/>
            </p:nvSpPr>
            <p:spPr>
              <a:xfrm>
                <a:off x="4416034" y="3308320"/>
                <a:ext cx="120286" cy="115726"/>
              </a:xfrm>
              <a:custGeom>
                <a:avLst/>
                <a:gdLst/>
                <a:ahLst/>
                <a:cxnLst/>
                <a:rect l="l" t="t" r="r" b="b"/>
                <a:pathLst>
                  <a:path w="2664" h="2563" extrusionOk="0">
                    <a:moveTo>
                      <a:pt x="1382" y="1"/>
                    </a:moveTo>
                    <a:cubicBezTo>
                      <a:pt x="864" y="1"/>
                      <a:pt x="398" y="313"/>
                      <a:pt x="199" y="792"/>
                    </a:cubicBezTo>
                    <a:cubicBezTo>
                      <a:pt x="0" y="1270"/>
                      <a:pt x="109" y="1821"/>
                      <a:pt x="476" y="2188"/>
                    </a:cubicBezTo>
                    <a:cubicBezTo>
                      <a:pt x="721" y="2433"/>
                      <a:pt x="1048" y="2563"/>
                      <a:pt x="1381" y="2563"/>
                    </a:cubicBezTo>
                    <a:cubicBezTo>
                      <a:pt x="1547" y="2563"/>
                      <a:pt x="1713" y="2531"/>
                      <a:pt x="1872" y="2465"/>
                    </a:cubicBezTo>
                    <a:cubicBezTo>
                      <a:pt x="2351" y="2268"/>
                      <a:pt x="2663" y="1800"/>
                      <a:pt x="2663" y="1282"/>
                    </a:cubicBezTo>
                    <a:cubicBezTo>
                      <a:pt x="2663" y="574"/>
                      <a:pt x="2090" y="1"/>
                      <a:pt x="1382" y="1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D04F3C8-2FE4-1CA8-824C-C2A68E2F91F1}"/>
                </a:ext>
              </a:extLst>
            </p:cNvPr>
            <p:cNvSpPr txBox="1"/>
            <p:nvPr/>
          </p:nvSpPr>
          <p:spPr>
            <a:xfrm>
              <a:off x="2321860" y="6031178"/>
              <a:ext cx="698350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 &lt; 1</a:t>
              </a:r>
              <a:endParaRPr lang="en-IN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6877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1B38C4-1634-1A82-A0C2-177B0B73656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3850" y="564356"/>
            <a:ext cx="9067800" cy="5891213"/>
          </a:xfrm>
          <a:blipFill dpi="0" rotWithShape="1">
            <a:blip r:embed="rId4">
              <a:alphaModFix amt="0"/>
            </a:blip>
            <a:srcRect/>
            <a:tile tx="0" ty="0" sx="100000" sy="100000" flip="none" algn="tl"/>
          </a:blipFill>
          <a:scene3d>
            <a:camera prst="perspectiveRight"/>
            <a:lightRig rig="threePt" dir="t"/>
          </a:scene3d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CF57B44-011B-D57E-768C-9A4474519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8162" y="3736975"/>
            <a:ext cx="4200526" cy="1539875"/>
          </a:xfrm>
        </p:spPr>
        <p:txBody>
          <a:bodyPr>
            <a:normAutofit fontScale="90000"/>
          </a:bodyPr>
          <a:lstStyle/>
          <a:p>
            <a:r>
              <a:rPr lang="en-IN" dirty="0"/>
              <a:t>Analysis of Algorithms</a:t>
            </a:r>
            <a:br>
              <a:rPr lang="en-IN" dirty="0"/>
            </a:br>
            <a:endParaRPr lang="en-IN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BC0007E-1EE6-66BB-EED0-DAB7A10BF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8275" y="5038329"/>
            <a:ext cx="6762750" cy="1655762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FF0000"/>
                </a:solidFill>
                <a:latin typeface="Copperplate Gothic Bold" panose="020E0705020206020404" pitchFamily="34" charset="0"/>
              </a:rPr>
              <a:t>Master’s Theorem</a:t>
            </a:r>
          </a:p>
        </p:txBody>
      </p:sp>
    </p:spTree>
    <p:extLst>
      <p:ext uri="{BB962C8B-B14F-4D97-AF65-F5344CB8AC3E}">
        <p14:creationId xmlns:p14="http://schemas.microsoft.com/office/powerpoint/2010/main" val="427572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F2BE2-B82D-4691-8D53-D4DA3EA7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Master’s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CDFEF-5B50-6946-E888-AD49CB74D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Master’s theorem is one of the many methods that are applied to calculate time complexities of algorithms. 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In analysis, time complexities are calculated to find out the best optimal logic of an algorithm. 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Master’s theorem is applied on recurrence relations.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737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3671D-35CB-03A1-49F9-E3D5D8092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5" y="238124"/>
            <a:ext cx="11096625" cy="67151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40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BR" sz="4800" b="1" dirty="0">
                <a:solidFill>
                  <a:srgbClr val="FF0000"/>
                </a:solidFill>
                <a:latin typeface="Arial Black" panose="020B0A04020102020204" pitchFamily="34" charset="0"/>
              </a:rPr>
              <a:t>T(n) = aT(n/b) + f(n)           </a:t>
            </a:r>
          </a:p>
          <a:p>
            <a:pPr marL="0" indent="0">
              <a:buNone/>
            </a:pPr>
            <a:endParaRPr lang="pt-BR" b="1" baseline="30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3600" b="1" dirty="0">
                <a:solidFill>
                  <a:srgbClr val="FF0000"/>
                </a:solidFill>
              </a:rPr>
              <a:t>f(n)=</a:t>
            </a:r>
            <a:r>
              <a:rPr lang="en-US" sz="3600" dirty="0"/>
              <a:t> Θ</a:t>
            </a:r>
            <a:r>
              <a:rPr lang="pt-BR" sz="3600" b="1" dirty="0">
                <a:solidFill>
                  <a:srgbClr val="FF0000"/>
                </a:solidFill>
              </a:rPr>
              <a:t>(n</a:t>
            </a:r>
            <a:r>
              <a:rPr lang="pt-BR" sz="3600" b="1" baseline="30000" dirty="0">
                <a:solidFill>
                  <a:srgbClr val="FF0000"/>
                </a:solidFill>
              </a:rPr>
              <a:t>k</a:t>
            </a:r>
            <a:r>
              <a:rPr lang="pt-BR" sz="3600" b="1" dirty="0">
                <a:solidFill>
                  <a:srgbClr val="FF0000"/>
                </a:solidFill>
              </a:rPr>
              <a:t> log</a:t>
            </a:r>
            <a:r>
              <a:rPr lang="pt-BR" sz="3600" b="1" baseline="30000" dirty="0">
                <a:solidFill>
                  <a:srgbClr val="FF0000"/>
                </a:solidFill>
              </a:rPr>
              <a:t>p</a:t>
            </a:r>
            <a:r>
              <a:rPr lang="pt-BR" sz="3600" b="1" dirty="0">
                <a:solidFill>
                  <a:srgbClr val="FF0000"/>
                </a:solidFill>
              </a:rPr>
              <a:t> n)</a:t>
            </a:r>
          </a:p>
          <a:p>
            <a:pPr marL="0" indent="0">
              <a:buNone/>
            </a:pPr>
            <a:r>
              <a:rPr lang="en-IN" sz="3600" b="0" i="0" dirty="0">
                <a:solidFill>
                  <a:srgbClr val="000000"/>
                </a:solidFill>
                <a:effectLst/>
                <a:latin typeface="Nunito" pitchFamily="2" charset="0"/>
              </a:rPr>
              <a:t>Example: T(n) = 8T(n/2) + n</a:t>
            </a:r>
            <a:r>
              <a:rPr lang="en-IN" sz="3600" b="0" i="0" baseline="30000" dirty="0">
                <a:solidFill>
                  <a:srgbClr val="000000"/>
                </a:solidFill>
                <a:effectLst/>
                <a:latin typeface="Nunito" pitchFamily="2" charset="0"/>
              </a:rPr>
              <a:t>2 </a:t>
            </a:r>
            <a:r>
              <a:rPr lang="pt-BR" sz="3600" dirty="0"/>
              <a:t>log n</a:t>
            </a:r>
          </a:p>
          <a:p>
            <a:pPr marL="0" indent="0">
              <a:buNone/>
            </a:pPr>
            <a:endParaRPr lang="pt-BR" b="1" baseline="30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b="1" baseline="30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b="1" baseline="30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b="1" baseline="30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b="1" baseline="30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b="1" baseline="30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b="1" baseline="30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b="1" baseline="30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b="1" baseline="30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b="1" baseline="30000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4F1C8F-D448-A7FB-285C-D5DCA4B7C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76" y="3595686"/>
            <a:ext cx="11711774" cy="323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6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40007-8714-2FB2-B5CE-F29232488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1317" y="365125"/>
            <a:ext cx="8220635" cy="823031"/>
          </a:xfrm>
        </p:spPr>
        <p:txBody>
          <a:bodyPr>
            <a:normAutofit fontScale="90000"/>
          </a:bodyPr>
          <a:lstStyle/>
          <a:p>
            <a:r>
              <a:rPr lang="pt-BR" sz="4400" b="1" dirty="0">
                <a:solidFill>
                  <a:srgbClr val="FF0000"/>
                </a:solidFill>
                <a:latin typeface="Arial Black" panose="020B0A04020102020204" pitchFamily="34" charset="0"/>
              </a:rPr>
              <a:t>           T(n) = aT(n/b) + f(n)           </a:t>
            </a:r>
            <a:br>
              <a:rPr lang="pt-BR" sz="4400" b="1" dirty="0">
                <a:solidFill>
                  <a:srgbClr val="FF0000"/>
                </a:solidFill>
                <a:latin typeface="Arial Black" panose="020B0A04020102020204" pitchFamily="34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B1AA82-E66B-E2B0-FCD0-5659AAE19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167" y="1384461"/>
            <a:ext cx="8045197" cy="102704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419071-87F3-CF2D-1A72-FFA37B4AB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167" y="2607812"/>
            <a:ext cx="8045197" cy="229753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584511-F918-61C4-06BB-A7FEB0958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166" y="5101647"/>
            <a:ext cx="8045197" cy="163243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2021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75D6-BE3C-81A0-07C3-7D879203C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B527C6-3076-429C-4530-88A47AC07A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1722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IN" b="0" i="0" dirty="0">
                    <a:solidFill>
                      <a:srgbClr val="000000"/>
                    </a:solidFill>
                    <a:effectLst/>
                    <a:latin typeface="Nunito" pitchFamily="2" charset="0"/>
                  </a:rPr>
                  <a:t>Consider a recurrence relation given as T(n) = 8T(n/2) + n</a:t>
                </a:r>
                <a:r>
                  <a:rPr lang="en-IN" b="0" i="0" baseline="30000" dirty="0">
                    <a:solidFill>
                      <a:srgbClr val="000000"/>
                    </a:solidFill>
                    <a:effectLst/>
                    <a:latin typeface="Nunito" pitchFamily="2" charset="0"/>
                  </a:rPr>
                  <a:t>2</a:t>
                </a:r>
              </a:p>
              <a:p>
                <a:pPr marL="0" indent="0">
                  <a:buNone/>
                </a:pPr>
                <a:r>
                  <a:rPr lang="en-US" dirty="0"/>
                  <a:t>In this problem, a = 8, b = 2 and f(n) = Θ(</a:t>
                </a:r>
                <a:r>
                  <a:rPr lang="en-US" dirty="0" err="1"/>
                  <a:t>n</a:t>
                </a:r>
                <a:r>
                  <a:rPr lang="en-US" sz="3600" baseline="30000" dirty="0" err="1"/>
                  <a:t>k</a:t>
                </a:r>
                <a:r>
                  <a:rPr lang="en-US" dirty="0"/>
                  <a:t> </a:t>
                </a:r>
                <a:r>
                  <a:rPr lang="en-US" dirty="0" err="1"/>
                  <a:t>log</a:t>
                </a:r>
                <a:r>
                  <a:rPr lang="en-US" baseline="-25000" dirty="0" err="1"/>
                  <a:t>n</a:t>
                </a:r>
                <a:r>
                  <a:rPr lang="en-US" dirty="0"/>
                  <a:t> p) = n2, giving us k = 2 and p = 0.</a:t>
                </a:r>
              </a:p>
              <a:p>
                <a:pPr marL="0" indent="0">
                  <a:buNone/>
                </a:pPr>
                <a:r>
                  <a:rPr lang="en-US" dirty="0"/>
                  <a:t>a = 8 &gt; b</a:t>
                </a:r>
                <a:r>
                  <a:rPr lang="en-US" baseline="30000" dirty="0"/>
                  <a:t>k</a:t>
                </a:r>
                <a:r>
                  <a:rPr lang="en-US" dirty="0"/>
                  <a:t> = 2</a:t>
                </a:r>
                <a:r>
                  <a:rPr lang="en-US" baseline="30000" dirty="0"/>
                  <a:t>2</a:t>
                </a:r>
                <a:r>
                  <a:rPr lang="en-US" dirty="0"/>
                  <a:t> = 4,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case 1 must be applied for this equation</a:t>
                </a:r>
              </a:p>
              <a:p>
                <a:pPr marL="0" indent="0">
                  <a:buNone/>
                </a:pPr>
                <a:r>
                  <a:rPr lang="en-US" dirty="0"/>
                  <a:t>To calculate, T(n) = Θ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^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IN" b="0" dirty="0"/>
              </a:p>
              <a:p>
                <a:pPr marL="0" indent="0">
                  <a:buNone/>
                </a:pPr>
                <a:r>
                  <a:rPr lang="en-US" baseline="30000" dirty="0"/>
                  <a:t>    </a:t>
                </a:r>
                <a:r>
                  <a:rPr lang="en-US" sz="2600" baseline="30000" dirty="0"/>
                  <a:t>=</a:t>
                </a:r>
                <a:r>
                  <a:rPr lang="en-US" baseline="30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^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baseline="30000" dirty="0"/>
              </a:p>
              <a:p>
                <a:pPr marL="0" indent="0">
                  <a:buNone/>
                </a:pPr>
                <a:endParaRPr lang="en-US" baseline="30000" dirty="0"/>
              </a:p>
              <a:p>
                <a:pPr marL="0" indent="0">
                  <a:buNone/>
                </a:pPr>
                <a:r>
                  <a:rPr lang="en-US" dirty="0"/>
                  <a:t>   =  n^3</a:t>
                </a:r>
              </a:p>
              <a:p>
                <a:pPr marL="0" indent="0">
                  <a:buNone/>
                </a:pPr>
                <a:r>
                  <a:rPr lang="en-US" dirty="0"/>
                  <a:t>Therefore, T(n) = Θ(n^3) is the tight bound for this equation.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B527C6-3076-429C-4530-88A47AC07A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17222"/>
              </a:xfrm>
              <a:blipFill>
                <a:blip r:embed="rId2"/>
                <a:stretch>
                  <a:fillRect l="-1043" t="-24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318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F709-9F5C-BDA0-75C9-E5989646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38EF2E-1DA0-A1D5-1E31-837CC9D63B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dirty="0"/>
                  <a:t>T(n)=16 T(n/4)+n</a:t>
                </a:r>
              </a:p>
              <a:p>
                <a:pPr marL="0" indent="0">
                  <a:buNone/>
                </a:pPr>
                <a:r>
                  <a:rPr lang="en-IN" dirty="0"/>
                  <a:t>a=16   ;   b=4   ;    k=1    ;   p=0</a:t>
                </a:r>
              </a:p>
              <a:p>
                <a:pPr marL="0" indent="0">
                  <a:buNone/>
                </a:pPr>
                <a:r>
                  <a:rPr lang="en-IN" dirty="0"/>
                  <a:t>a&gt;b</a:t>
                </a:r>
                <a:r>
                  <a:rPr lang="en-IN" sz="4000" baseline="30000" dirty="0"/>
                  <a:t>k</a:t>
                </a:r>
              </a:p>
              <a:p>
                <a:pPr marL="0" indent="0">
                  <a:buNone/>
                </a:pPr>
                <a:r>
                  <a:rPr lang="en-IN" sz="4000" baseline="30000" dirty="0"/>
                  <a:t>16&gt;4</a:t>
                </a:r>
              </a:p>
              <a:p>
                <a:pPr marL="0" indent="0">
                  <a:buNone/>
                </a:pPr>
                <a:r>
                  <a:rPr lang="en-IN" sz="4000" baseline="30000" dirty="0"/>
                  <a:t>Case 1: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Tn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IN" b="0" dirty="0"/>
              </a:p>
              <a:p>
                <a:pPr marL="0" indent="0">
                  <a:buNone/>
                </a:pPr>
                <a:r>
                  <a:rPr lang="en-IN" b="0" dirty="0"/>
                  <a:t>                     =</a:t>
                </a:r>
                <a:r>
                  <a:rPr lang="en-IN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</m:d>
                  </m:oMath>
                </a14:m>
                <a:endParaRPr lang="en-IN" b="0" dirty="0"/>
              </a:p>
              <a:p>
                <a:pPr marL="0" indent="0">
                  <a:buNone/>
                </a:pPr>
                <a:r>
                  <a:rPr lang="en-IN" dirty="0"/>
                  <a:t>                     =</a:t>
                </a:r>
                <a:r>
                  <a:rPr lang="en-IN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IN" b="0" dirty="0"/>
              </a:p>
              <a:p>
                <a:pPr marL="0" indent="0">
                  <a:buNone/>
                </a:pPr>
                <a:r>
                  <a:rPr lang="en-IN" b="0" dirty="0"/>
                  <a:t>                     = n</a:t>
                </a:r>
                <a:r>
                  <a:rPr lang="en-IN" baseline="30000" dirty="0"/>
                  <a:t>2</a:t>
                </a:r>
              </a:p>
              <a:p>
                <a:pPr marL="0" indent="0">
                  <a:buNone/>
                </a:pPr>
                <a:r>
                  <a:rPr lang="en-IN" b="0" baseline="30000" dirty="0"/>
                  <a:t>                                </a:t>
                </a:r>
                <a:r>
                  <a:rPr lang="en-IN" b="0" dirty="0"/>
                  <a:t>= (n</a:t>
                </a:r>
                <a:r>
                  <a:rPr lang="en-IN" baseline="30000" dirty="0"/>
                  <a:t>2</a:t>
                </a:r>
                <a:r>
                  <a:rPr lang="en-IN" dirty="0"/>
                  <a:t>)</a:t>
                </a:r>
              </a:p>
              <a:p>
                <a:pPr marL="0" indent="0">
                  <a:buNone/>
                </a:pPr>
                <a:endParaRPr lang="en-IN" b="0" baseline="30000" dirty="0"/>
              </a:p>
              <a:p>
                <a:pPr marL="0" indent="0">
                  <a:buNone/>
                </a:pPr>
                <a:endParaRPr lang="en-IN" b="0" dirty="0"/>
              </a:p>
              <a:p>
                <a:pPr marL="0" indent="0">
                  <a:buNone/>
                </a:pPr>
                <a:endParaRPr lang="en-IN" baseline="30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38EF2E-1DA0-A1D5-1E31-837CC9D63B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8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75101-FD37-6C35-BDF5-301A5AC8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482E02-A895-5DED-FB84-F95AADB31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728" y="1921469"/>
            <a:ext cx="4662737" cy="6155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7B5BBE-A2F3-561C-9D6A-C44DD3719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081" y="2557964"/>
            <a:ext cx="7007990" cy="5390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798C20-742C-7751-9FDF-ABD9D17DC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081" y="3117993"/>
            <a:ext cx="7286390" cy="6429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565CED-4878-6BEA-5C88-4536F5E5D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0081" y="4412551"/>
            <a:ext cx="6506460" cy="23495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A89D17-C32A-7269-AC11-DDD2B40534CD}"/>
              </a:ext>
            </a:extLst>
          </p:cNvPr>
          <p:cNvSpPr txBox="1"/>
          <p:nvPr/>
        </p:nvSpPr>
        <p:spPr>
          <a:xfrm>
            <a:off x="1362747" y="3748630"/>
            <a:ext cx="4733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Case 3:</a:t>
            </a:r>
          </a:p>
        </p:txBody>
      </p:sp>
    </p:spTree>
    <p:extLst>
      <p:ext uri="{BB962C8B-B14F-4D97-AF65-F5344CB8AC3E}">
        <p14:creationId xmlns:p14="http://schemas.microsoft.com/office/powerpoint/2010/main" val="147280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E24F6-7F4B-0B2C-FCE0-BFE61C8D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56425-1ACD-77F9-8092-F3E4ACF08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50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361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</vt:lpstr>
      <vt:lpstr>Arial Black</vt:lpstr>
      <vt:lpstr>Calibri</vt:lpstr>
      <vt:lpstr>Calibri Light</vt:lpstr>
      <vt:lpstr>Cambria Math</vt:lpstr>
      <vt:lpstr>Copperplate Gothic Bold</vt:lpstr>
      <vt:lpstr>Nunito</vt:lpstr>
      <vt:lpstr>Office Theme</vt:lpstr>
      <vt:lpstr>Data Structures and Algorithms</vt:lpstr>
      <vt:lpstr>Analysis of Algorithms </vt:lpstr>
      <vt:lpstr>Master’s Theorem</vt:lpstr>
      <vt:lpstr>PowerPoint Presentation</vt:lpstr>
      <vt:lpstr>           T(n) = aT(n/b) + f(n)            </vt:lpstr>
      <vt:lpstr>Example 1</vt:lpstr>
      <vt:lpstr>Example 2</vt:lpstr>
      <vt:lpstr>Example 3</vt:lpstr>
      <vt:lpstr>Problems to practice</vt:lpstr>
      <vt:lpstr>Master Theorem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</dc:title>
  <dc:creator>Jenifer Monica</dc:creator>
  <cp:lastModifiedBy>Rajakumar R</cp:lastModifiedBy>
  <cp:revision>3</cp:revision>
  <dcterms:created xsi:type="dcterms:W3CDTF">2023-08-04T04:19:03Z</dcterms:created>
  <dcterms:modified xsi:type="dcterms:W3CDTF">2024-07-22T09:10:53Z</dcterms:modified>
</cp:coreProperties>
</file>