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7" r:id="rId3"/>
    <p:sldId id="278" r:id="rId4"/>
    <p:sldId id="279" r:id="rId5"/>
    <p:sldId id="285" r:id="rId6"/>
    <p:sldId id="281" r:id="rId7"/>
    <p:sldId id="284" r:id="rId8"/>
    <p:sldId id="282" r:id="rId9"/>
    <p:sldId id="28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BD948-4E8B-47BC-8826-3857F5FDCDA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6BD59-5E57-44DE-BF26-FA3C588DB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75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98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85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510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41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37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72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95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96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3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0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4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8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6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5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DD22-CDE4-43ED-8B83-65B29D4836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7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72358" y="1878051"/>
            <a:ext cx="10088450" cy="1532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4NF </a:t>
            </a:r>
            <a:r>
              <a:rPr lang="en-US" sz="3200" dirty="0" smtClean="0"/>
              <a:t>and 5 NF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932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2876282"/>
            <a:ext cx="10353761" cy="1326321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3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IN" dirty="0" smtClean="0"/>
              <a:t>Fourth Normal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763" y="1455110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For a table to satisfy the Fourth Normal Form, it should satisfy the following two conditions:</a:t>
            </a:r>
          </a:p>
          <a:p>
            <a:r>
              <a:rPr lang="en-US" dirty="0">
                <a:effectLst/>
              </a:rPr>
              <a:t>It should be in the </a:t>
            </a:r>
            <a:r>
              <a:rPr lang="en-US" b="1" dirty="0">
                <a:effectLst/>
              </a:rPr>
              <a:t>Boyce-</a:t>
            </a:r>
            <a:r>
              <a:rPr lang="en-US" b="1" dirty="0" err="1">
                <a:effectLst/>
              </a:rPr>
              <a:t>Codd</a:t>
            </a:r>
            <a:r>
              <a:rPr lang="en-US" b="1" dirty="0">
                <a:effectLst/>
              </a:rPr>
              <a:t> Normal </a:t>
            </a:r>
            <a:r>
              <a:rPr lang="en-US" b="1" dirty="0" smtClean="0">
                <a:effectLst/>
              </a:rPr>
              <a:t>Form (BCNF)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And, the table should not have any </a:t>
            </a:r>
            <a:r>
              <a:rPr lang="en-US" b="1" dirty="0">
                <a:effectLst/>
              </a:rPr>
              <a:t>Multi-valued Dependency</a:t>
            </a:r>
            <a:r>
              <a:rPr lang="en-US" dirty="0">
                <a:effectLst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7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704" y="42930"/>
            <a:ext cx="10353761" cy="1326321"/>
          </a:xfrm>
        </p:spPr>
        <p:txBody>
          <a:bodyPr/>
          <a:lstStyle/>
          <a:p>
            <a:r>
              <a:rPr lang="en-IN" dirty="0" smtClean="0"/>
              <a:t>Multivalued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674" y="1271815"/>
            <a:ext cx="10353762" cy="502595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a dependency A → B, if for a single value of A, multiple value of B exists, then the table may have multi-valued dependency.</a:t>
            </a:r>
          </a:p>
          <a:p>
            <a:pPr algn="just"/>
            <a:r>
              <a:rPr lang="en-US" sz="2400" dirty="0"/>
              <a:t>Also, a table should have at-least 3 columns for it to have a multi-valued dependency.</a:t>
            </a:r>
          </a:p>
          <a:p>
            <a:pPr algn="just"/>
            <a:r>
              <a:rPr lang="en-US" sz="2400" b="1" dirty="0">
                <a:solidFill>
                  <a:srgbClr val="FFFF00"/>
                </a:solidFill>
              </a:rPr>
              <a:t>And, for a relation R(A,B,C), if there is a multi-valued dependency between, A and B, then B and C should be independent of each other.</a:t>
            </a:r>
          </a:p>
          <a:p>
            <a:pPr algn="just"/>
            <a:r>
              <a:rPr lang="en-US" sz="2400" dirty="0"/>
              <a:t>If all these conditions are true for any relation(table), it is said to have multi-valued dependency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A multivalued dependency is a special case of a join dependency, with only two sets of values involved, i.e. it is a binary join dependency.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852" y="459646"/>
            <a:ext cx="784937" cy="49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IN" dirty="0" smtClean="0"/>
              <a:t>4NF 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2610" y="1802083"/>
            <a:ext cx="6901582" cy="4240342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Each row indicates that a given restaurant can deliver a given variety of pizza to a given area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The table has no non-key attributes because its only key is {Restaurant, Pizza Variety, Delivery Area}. Therefore, it meets all normal forms up to BCNF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Pizza </a:t>
            </a:r>
            <a:r>
              <a:rPr lang="en-US" dirty="0">
                <a:effectLst/>
              </a:rPr>
              <a:t>varieties offered by a restaurant are not affected by delivery </a:t>
            </a:r>
            <a:r>
              <a:rPr lang="en-US" dirty="0" smtClean="0">
                <a:effectLst/>
              </a:rPr>
              <a:t>area.</a:t>
            </a:r>
          </a:p>
          <a:p>
            <a:r>
              <a:rPr lang="en-US" smtClean="0">
                <a:effectLst/>
              </a:rPr>
              <a:t>T</a:t>
            </a:r>
            <a:r>
              <a:rPr lang="en-US">
                <a:effectLst/>
              </a:rPr>
              <a:t>wo </a:t>
            </a:r>
            <a:r>
              <a:rPr lang="en-US" smtClean="0">
                <a:effectLst/>
              </a:rPr>
              <a:t>multivalued </a:t>
            </a:r>
            <a:r>
              <a:rPr lang="en-US" dirty="0">
                <a:effectLst/>
              </a:rPr>
              <a:t>dependencies on the {Restaurant} </a:t>
            </a:r>
            <a:r>
              <a:rPr lang="en-US" dirty="0" smtClean="0">
                <a:effectLst/>
              </a:rPr>
              <a:t>attribute:</a:t>
            </a:r>
          </a:p>
          <a:p>
            <a:pPr lvl="1"/>
            <a:r>
              <a:rPr lang="en-US" dirty="0">
                <a:effectLst/>
              </a:rPr>
              <a:t>{Restaurant} --&gt;&gt;  {Pizza Variety}</a:t>
            </a:r>
          </a:p>
          <a:p>
            <a:pPr lvl="1"/>
            <a:r>
              <a:rPr lang="en-US" dirty="0">
                <a:effectLst/>
              </a:rPr>
              <a:t>{Restaurant} --&gt;&gt;  {Delivery Area}</a:t>
            </a:r>
            <a:endParaRPr lang="en-US" dirty="0" smtClean="0">
              <a:effectLst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5" y="1508103"/>
            <a:ext cx="4293240" cy="4828303"/>
          </a:xfrm>
          <a:prstGeom prst="rect">
            <a:avLst/>
          </a:prstGeom>
        </p:spPr>
      </p:pic>
      <p:sp>
        <p:nvSpPr>
          <p:cNvPr id="8" name="AutoShape 2" descr="\twoheadrightarrow "/>
          <p:cNvSpPr>
            <a:spLocks noChangeAspect="1" noChangeArrowheads="1"/>
          </p:cNvSpPr>
          <p:nvPr/>
        </p:nvSpPr>
        <p:spPr bwMode="auto">
          <a:xfrm>
            <a:off x="817563" y="-7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{Restaurant}   </a:t>
            </a:r>
            <a:endParaRPr kumimoji="0" lang="en-US" altLang="en-US" sz="1900" b="0" i="0" u="none" strike="noStrike" cap="none" normalizeH="0" baseline="0" smtClean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4" descr="\twoheadrightarrow "/>
          <p:cNvSpPr>
            <a:spLocks noChangeAspect="1" noChangeArrowheads="1"/>
          </p:cNvSpPr>
          <p:nvPr/>
        </p:nvSpPr>
        <p:spPr bwMode="auto">
          <a:xfrm>
            <a:off x="817563" y="-142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3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38" y="1501260"/>
            <a:ext cx="7789102" cy="372380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13796" y="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4NF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1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IN" dirty="0" smtClean="0"/>
              <a:t>5NF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39242"/>
            <a:ext cx="10353762" cy="3695136"/>
          </a:xfrm>
        </p:spPr>
        <p:txBody>
          <a:bodyPr/>
          <a:lstStyle/>
          <a:p>
            <a:r>
              <a:rPr lang="en-US" dirty="0">
                <a:effectLst/>
              </a:rPr>
              <a:t>A relation is in 5NF if it is in 4NF and not contains any join dependency and joining should be lossless.</a:t>
            </a:r>
          </a:p>
          <a:p>
            <a:r>
              <a:rPr lang="en-US" dirty="0">
                <a:effectLst/>
              </a:rPr>
              <a:t>5NF is satisfied when all the tables are broken into as many tables as possible in order to avoid redundancy.</a:t>
            </a:r>
          </a:p>
          <a:p>
            <a:r>
              <a:rPr lang="en-US" dirty="0">
                <a:effectLst/>
              </a:rPr>
              <a:t>5NF is also known as Project-join normal form (PJ/NF).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5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424421"/>
          </a:xfrm>
        </p:spPr>
        <p:txBody>
          <a:bodyPr/>
          <a:lstStyle/>
          <a:p>
            <a:pPr algn="just"/>
            <a:r>
              <a:rPr lang="en-US" dirty="0">
                <a:effectLst/>
              </a:rPr>
              <a:t>If a table can be recreated by joining multiple tables and each of this table have a subset of the attributes of the table, then the table is in Join Dependency.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It </a:t>
            </a:r>
            <a:r>
              <a:rPr lang="en-US" dirty="0">
                <a:effectLst/>
              </a:rPr>
              <a:t>is a generalization of Multivalued </a:t>
            </a:r>
            <a:r>
              <a:rPr lang="en-US" dirty="0" smtClean="0">
                <a:effectLst/>
              </a:rPr>
              <a:t>Dependency.</a:t>
            </a:r>
            <a:endParaRPr lang="en-US" dirty="0">
              <a:effectLst/>
            </a:endParaRPr>
          </a:p>
          <a:p>
            <a:pPr algn="just"/>
            <a:r>
              <a:rPr lang="en-US" dirty="0">
                <a:effectLst/>
              </a:rPr>
              <a:t>Join Dependency can be related to 5NF, wherein a relation is in 5NF, </a:t>
            </a:r>
            <a:r>
              <a:rPr lang="en-US" b="1" dirty="0">
                <a:solidFill>
                  <a:srgbClr val="FFFF00"/>
                </a:solidFill>
                <a:effectLst/>
              </a:rPr>
              <a:t>only if it is already in 4NF and it cannot be decomposed further.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6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7172"/>
            <a:ext cx="10353761" cy="845713"/>
          </a:xfrm>
        </p:spPr>
        <p:txBody>
          <a:bodyPr/>
          <a:lstStyle/>
          <a:p>
            <a:r>
              <a:rPr lang="en-IN" dirty="0" smtClean="0"/>
              <a:t>5NF 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77" y="3297730"/>
            <a:ext cx="11590986" cy="3064433"/>
          </a:xfrm>
        </p:spPr>
        <p:txBody>
          <a:bodyPr/>
          <a:lstStyle/>
          <a:p>
            <a:pPr algn="just"/>
            <a:r>
              <a:rPr lang="en-US" dirty="0">
                <a:effectLst/>
              </a:rPr>
              <a:t>John takes both Computer and Math class for Semester 1 but he doesn't take Math class for Semester </a:t>
            </a:r>
            <a:r>
              <a:rPr lang="en-US" dirty="0" smtClean="0">
                <a:effectLst/>
              </a:rPr>
              <a:t>2. This implies that</a:t>
            </a:r>
            <a:r>
              <a:rPr lang="en-US" dirty="0" smtClean="0">
                <a:effectLst/>
                <a:sym typeface="Wingdings" panose="05000000000000000000" pitchFamily="2" charset="2"/>
              </a:rPr>
              <a:t> </a:t>
            </a:r>
            <a:r>
              <a:rPr lang="en-US" dirty="0">
                <a:effectLst/>
              </a:rPr>
              <a:t>combination of all these fields required to identify a valid data</a:t>
            </a:r>
            <a:r>
              <a:rPr lang="en-US" dirty="0" smtClean="0">
                <a:effectLst/>
              </a:rPr>
              <a:t>.</a:t>
            </a:r>
          </a:p>
          <a:p>
            <a:pPr algn="just"/>
            <a:r>
              <a:rPr lang="en-US" dirty="0">
                <a:effectLst/>
              </a:rPr>
              <a:t>Suppose we add a new Semester as Semester 3 but do not know about the subject and who will be taking that subject so we leave Lecturer and Subject as NULL.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But </a:t>
            </a:r>
            <a:r>
              <a:rPr lang="en-US" dirty="0">
                <a:effectLst/>
              </a:rPr>
              <a:t>all three columns together acts as a primary key, so we can't leave other two columns blank</a:t>
            </a:r>
            <a:r>
              <a:rPr lang="en-US" dirty="0" smtClean="0">
                <a:effectLst/>
              </a:rPr>
              <a:t>.</a:t>
            </a:r>
          </a:p>
          <a:p>
            <a:pPr algn="just"/>
            <a:r>
              <a:rPr lang="en-US" dirty="0" smtClean="0">
                <a:effectLst/>
              </a:rPr>
              <a:t>To </a:t>
            </a:r>
            <a:r>
              <a:rPr lang="en-US" dirty="0">
                <a:effectLst/>
              </a:rPr>
              <a:t>make the above table into 5NF, we can decompose it into three relations</a:t>
            </a:r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96" y="862885"/>
            <a:ext cx="83629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33" y="609600"/>
            <a:ext cx="7111620" cy="4163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75" y="4773483"/>
            <a:ext cx="7104478" cy="188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902</TotalTime>
  <Words>484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Wingdings</vt:lpstr>
      <vt:lpstr>Damask</vt:lpstr>
      <vt:lpstr>PowerPoint Presentation</vt:lpstr>
      <vt:lpstr>Fourth Normal Form</vt:lpstr>
      <vt:lpstr>Multivalued dependency</vt:lpstr>
      <vt:lpstr>4NF Example</vt:lpstr>
      <vt:lpstr>PowerPoint Presentation</vt:lpstr>
      <vt:lpstr>5NF</vt:lpstr>
      <vt:lpstr>JOIN DEPENDENCY</vt:lpstr>
      <vt:lpstr>5NF Example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BUILT IN FUNCTIONS</dc:title>
  <dc:creator>Admin</dc:creator>
  <cp:lastModifiedBy>Admin</cp:lastModifiedBy>
  <cp:revision>121</cp:revision>
  <dcterms:created xsi:type="dcterms:W3CDTF">2020-08-06T00:43:53Z</dcterms:created>
  <dcterms:modified xsi:type="dcterms:W3CDTF">2024-08-01T10:34:03Z</dcterms:modified>
</cp:coreProperties>
</file>