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84" r:id="rId2"/>
    <p:sldId id="285" r:id="rId3"/>
    <p:sldId id="28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418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55386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1932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2246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389428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91573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6501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27692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34636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203477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43780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lang="en-US" spc="20" smtClean="0"/>
              <a:t>ER-to-Relational</a:t>
            </a:r>
            <a:r>
              <a:rPr lang="en-US" spc="-5" smtClean="0"/>
              <a:t> </a:t>
            </a:r>
            <a:r>
              <a:rPr lang="en-US" spc="25" smtClean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en-US" b="0" spc="25" smtClean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lang="en-US" b="0" spc="5" smtClean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  <a:endParaRPr lang="en-US" b="0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5" smtClean="0"/>
              <a:t>‹#›</a:t>
            </a:fld>
            <a:endParaRPr lang="en-IN" spc="5" dirty="0"/>
          </a:p>
        </p:txBody>
      </p:sp>
    </p:spTree>
    <p:extLst>
      <p:ext uri="{BB962C8B-B14F-4D97-AF65-F5344CB8AC3E}">
        <p14:creationId xmlns:p14="http://schemas.microsoft.com/office/powerpoint/2010/main" val="198802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 Diagram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GB" dirty="0" smtClean="0"/>
              <a:t>Draw an ER diagram for a Company based on the conditions specified as follows: </a:t>
            </a:r>
          </a:p>
          <a:p>
            <a:pPr fontAlgn="base"/>
            <a:r>
              <a:rPr lang="en-GB" dirty="0" smtClean="0"/>
              <a:t>A company </a:t>
            </a:r>
            <a:r>
              <a:rPr lang="en-GB" dirty="0"/>
              <a:t>has several </a:t>
            </a:r>
            <a:r>
              <a:rPr lang="en-GB" dirty="0" smtClean="0"/>
              <a:t>departments. Each </a:t>
            </a:r>
            <a:r>
              <a:rPr lang="en-GB" dirty="0"/>
              <a:t>department may have several </a:t>
            </a:r>
            <a:r>
              <a:rPr lang="en-GB" dirty="0" smtClean="0"/>
              <a:t>Locations.</a:t>
            </a:r>
          </a:p>
          <a:p>
            <a:pPr fontAlgn="base"/>
            <a:r>
              <a:rPr lang="en-GB" dirty="0" smtClean="0"/>
              <a:t>Departments are identified by a name, </a:t>
            </a:r>
            <a:r>
              <a:rPr lang="en-GB" dirty="0" err="1" smtClean="0"/>
              <a:t>d_no</a:t>
            </a:r>
            <a:r>
              <a:rPr lang="en-GB" dirty="0" smtClean="0"/>
              <a:t>, Location.</a:t>
            </a:r>
          </a:p>
          <a:p>
            <a:pPr fontAlgn="base"/>
            <a:r>
              <a:rPr lang="en-GB" dirty="0" smtClean="0"/>
              <a:t>A Manager control a particular department.</a:t>
            </a:r>
          </a:p>
          <a:p>
            <a:pPr fontAlgn="base"/>
            <a:r>
              <a:rPr lang="en-GB" dirty="0" smtClean="0"/>
              <a:t>Each department is associated with number of projects.</a:t>
            </a:r>
          </a:p>
          <a:p>
            <a:pPr fontAlgn="base"/>
            <a:r>
              <a:rPr lang="en-GB" dirty="0" smtClean="0"/>
              <a:t>Employees are identified by name, id, address, job, </a:t>
            </a:r>
            <a:r>
              <a:rPr lang="en-GB" dirty="0" err="1" smtClean="0"/>
              <a:t>date_of_joining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 smtClean="0"/>
              <a:t>An employee works in only one department but can work on several project.</a:t>
            </a:r>
          </a:p>
          <a:p>
            <a:pPr fontAlgn="base"/>
            <a:r>
              <a:rPr lang="en-GB" dirty="0" smtClean="0"/>
              <a:t>We also keep track of number of hours worked by an employee on a single project.</a:t>
            </a:r>
          </a:p>
          <a:p>
            <a:pPr fontAlgn="base"/>
            <a:r>
              <a:rPr lang="en-GB" dirty="0" smtClean="0"/>
              <a:t>Each employee has a dependent</a:t>
            </a:r>
          </a:p>
          <a:p>
            <a:pPr fontAlgn="base"/>
            <a:r>
              <a:rPr lang="en-GB" dirty="0" smtClean="0"/>
              <a:t>Dependent has </a:t>
            </a:r>
            <a:r>
              <a:rPr lang="en-GB" dirty="0" err="1" smtClean="0"/>
              <a:t>D_name</a:t>
            </a:r>
            <a:r>
              <a:rPr lang="en-GB" dirty="0" smtClean="0"/>
              <a:t>, Gender, and relationship.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6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409" y="719673"/>
            <a:ext cx="336042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Example</a:t>
            </a:r>
            <a:r>
              <a:rPr spc="-65" dirty="0"/>
              <a:t> </a:t>
            </a:r>
            <a:r>
              <a:rPr spc="-150" dirty="0"/>
              <a:t>ERD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  <p:sp>
        <p:nvSpPr>
          <p:cNvPr id="6" name="object 6"/>
          <p:cNvSpPr/>
          <p:nvPr/>
        </p:nvSpPr>
        <p:spPr>
          <a:xfrm>
            <a:off x="2481888" y="1468774"/>
            <a:ext cx="5198827" cy="513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2</a:t>
            </a:r>
            <a:r>
              <a:rPr spc="-114" dirty="0"/>
              <a:t> </a:t>
            </a:r>
            <a:r>
              <a:rPr spc="-10" dirty="0"/>
              <a:t>Result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500355" y="1659127"/>
            <a:ext cx="8799195" cy="3514090"/>
            <a:chOff x="500355" y="1659127"/>
            <a:chExt cx="8799195" cy="3514090"/>
          </a:xfrm>
        </p:grpSpPr>
        <p:sp>
          <p:nvSpPr>
            <p:cNvPr id="7" name="object 7"/>
            <p:cNvSpPr/>
            <p:nvPr/>
          </p:nvSpPr>
          <p:spPr>
            <a:xfrm>
              <a:off x="947757" y="1802643"/>
              <a:ext cx="8351258" cy="2972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5267" y="4831994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438"/>
                  </a:lnTo>
                </a:path>
              </a:pathLst>
            </a:custGeom>
            <a:ln w="27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099" y="5159438"/>
              <a:ext cx="4906645" cy="0"/>
            </a:xfrm>
            <a:custGeom>
              <a:avLst/>
              <a:gdLst/>
              <a:ahLst/>
              <a:cxnLst/>
              <a:rect l="l" t="t" r="r" b="b"/>
              <a:pathLst>
                <a:path w="4906645">
                  <a:moveTo>
                    <a:pt x="4906047" y="0"/>
                  </a:moveTo>
                  <a:lnTo>
                    <a:pt x="0" y="1"/>
                  </a:lnTo>
                </a:path>
              </a:pathLst>
            </a:custGeom>
            <a:ln w="27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5791" y="3036354"/>
              <a:ext cx="0" cy="2123440"/>
            </a:xfrm>
            <a:custGeom>
              <a:avLst/>
              <a:gdLst/>
              <a:ahLst/>
              <a:cxnLst/>
              <a:rect l="l" t="t" r="r" b="b"/>
              <a:pathLst>
                <a:path h="2123440">
                  <a:moveTo>
                    <a:pt x="0" y="0"/>
                  </a:moveTo>
                  <a:lnTo>
                    <a:pt x="1" y="2123093"/>
                  </a:lnTo>
                </a:path>
              </a:pathLst>
            </a:custGeom>
            <a:ln w="27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8809" y="3036354"/>
              <a:ext cx="2742565" cy="0"/>
            </a:xfrm>
            <a:custGeom>
              <a:avLst/>
              <a:gdLst/>
              <a:ahLst/>
              <a:cxnLst/>
              <a:rect l="l" t="t" r="r" b="b"/>
              <a:pathLst>
                <a:path w="2742565">
                  <a:moveTo>
                    <a:pt x="2742506" y="0"/>
                  </a:moveTo>
                  <a:lnTo>
                    <a:pt x="0" y="1"/>
                  </a:lnTo>
                </a:path>
              </a:pathLst>
            </a:custGeom>
            <a:ln w="27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0231" y="2584869"/>
              <a:ext cx="81280" cy="451484"/>
            </a:xfrm>
            <a:custGeom>
              <a:avLst/>
              <a:gdLst/>
              <a:ahLst/>
              <a:cxnLst/>
              <a:rect l="l" t="t" r="r" b="b"/>
              <a:pathLst>
                <a:path w="81279" h="451485">
                  <a:moveTo>
                    <a:pt x="54178" y="67741"/>
                  </a:moveTo>
                  <a:lnTo>
                    <a:pt x="27089" y="67741"/>
                  </a:lnTo>
                  <a:lnTo>
                    <a:pt x="27089" y="451485"/>
                  </a:lnTo>
                  <a:lnTo>
                    <a:pt x="54178" y="451485"/>
                  </a:lnTo>
                  <a:lnTo>
                    <a:pt x="54178" y="67741"/>
                  </a:lnTo>
                  <a:close/>
                </a:path>
                <a:path w="81279" h="451485">
                  <a:moveTo>
                    <a:pt x="40639" y="0"/>
                  </a:moveTo>
                  <a:lnTo>
                    <a:pt x="0" y="81279"/>
                  </a:lnTo>
                  <a:lnTo>
                    <a:pt x="27089" y="81279"/>
                  </a:lnTo>
                  <a:lnTo>
                    <a:pt x="27089" y="67741"/>
                  </a:lnTo>
                  <a:lnTo>
                    <a:pt x="74510" y="67741"/>
                  </a:lnTo>
                  <a:lnTo>
                    <a:pt x="40639" y="0"/>
                  </a:lnTo>
                  <a:close/>
                </a:path>
                <a:path w="81279" h="451485">
                  <a:moveTo>
                    <a:pt x="74510" y="67741"/>
                  </a:moveTo>
                  <a:lnTo>
                    <a:pt x="54178" y="67741"/>
                  </a:lnTo>
                  <a:lnTo>
                    <a:pt x="54178" y="81279"/>
                  </a:lnTo>
                  <a:lnTo>
                    <a:pt x="81280" y="81279"/>
                  </a:lnTo>
                  <a:lnTo>
                    <a:pt x="74510" y="67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355" y="1659127"/>
              <a:ext cx="2950210" cy="3018155"/>
            </a:xfrm>
            <a:custGeom>
              <a:avLst/>
              <a:gdLst/>
              <a:ahLst/>
              <a:cxnLst/>
              <a:rect l="l" t="t" r="r" b="b"/>
              <a:pathLst>
                <a:path w="2950210" h="3018154">
                  <a:moveTo>
                    <a:pt x="2949689" y="0"/>
                  </a:moveTo>
                  <a:lnTo>
                    <a:pt x="0" y="0"/>
                  </a:lnTo>
                  <a:lnTo>
                    <a:pt x="0" y="3017634"/>
                  </a:lnTo>
                  <a:lnTo>
                    <a:pt x="2949689" y="3017634"/>
                  </a:lnTo>
                  <a:lnTo>
                    <a:pt x="2949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0960" y="524940"/>
            <a:ext cx="739648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3: </a:t>
            </a:r>
            <a:r>
              <a:rPr spc="75" dirty="0"/>
              <a:t>Mapping </a:t>
            </a:r>
            <a:r>
              <a:rPr spc="5" dirty="0"/>
              <a:t>Binary</a:t>
            </a:r>
            <a:r>
              <a:rPr spc="-170" dirty="0"/>
              <a:t> </a:t>
            </a:r>
            <a:r>
              <a:rPr spc="120" dirty="0"/>
              <a:t>1-to-1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144033"/>
            <a:ext cx="8560435" cy="54749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8895" algn="ctr">
              <a:lnSpc>
                <a:spcPct val="100000"/>
              </a:lnSpc>
              <a:spcBef>
                <a:spcPts val="405"/>
              </a:spcBef>
            </a:pPr>
            <a:r>
              <a:rPr sz="2550" i="1" spc="-15" dirty="0">
                <a:latin typeface="Arial"/>
                <a:cs typeface="Arial"/>
              </a:rPr>
              <a:t>Foreign</a:t>
            </a:r>
            <a:r>
              <a:rPr sz="2550" i="1" spc="-10" dirty="0">
                <a:latin typeface="Arial"/>
                <a:cs typeface="Arial"/>
              </a:rPr>
              <a:t> </a:t>
            </a:r>
            <a:r>
              <a:rPr sz="2550" i="1" spc="-30" dirty="0">
                <a:latin typeface="Arial"/>
                <a:cs typeface="Arial"/>
              </a:rPr>
              <a:t>Key</a:t>
            </a:r>
            <a:endParaRPr sz="255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390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sz="3400" spc="10" dirty="0">
                <a:latin typeface="Arial"/>
                <a:cs typeface="Arial"/>
              </a:rPr>
              <a:t>Choose </a:t>
            </a:r>
            <a:r>
              <a:rPr sz="3400" dirty="0">
                <a:latin typeface="Arial"/>
                <a:cs typeface="Arial"/>
              </a:rPr>
              <a:t>one relation </a:t>
            </a:r>
            <a:r>
              <a:rPr sz="3400" spc="-35" dirty="0">
                <a:latin typeface="Arial"/>
                <a:cs typeface="Arial"/>
              </a:rPr>
              <a:t>as </a:t>
            </a:r>
            <a:r>
              <a:rPr sz="3400" i="1" spc="-30" dirty="0">
                <a:latin typeface="Arial"/>
                <a:cs typeface="Arial"/>
              </a:rPr>
              <a:t>S</a:t>
            </a:r>
            <a:r>
              <a:rPr sz="3400" spc="-30" dirty="0">
                <a:latin typeface="Arial"/>
                <a:cs typeface="Arial"/>
              </a:rPr>
              <a:t>, </a:t>
            </a:r>
            <a:r>
              <a:rPr sz="3400" spc="20" dirty="0">
                <a:latin typeface="Arial"/>
                <a:cs typeface="Arial"/>
              </a:rPr>
              <a:t>the </a:t>
            </a:r>
            <a:r>
              <a:rPr sz="3400" spc="25" dirty="0">
                <a:latin typeface="Arial"/>
                <a:cs typeface="Arial"/>
              </a:rPr>
              <a:t>other</a:t>
            </a:r>
            <a:r>
              <a:rPr sz="3400" spc="20" dirty="0">
                <a:latin typeface="Arial"/>
                <a:cs typeface="Arial"/>
              </a:rPr>
              <a:t> </a:t>
            </a:r>
            <a:r>
              <a:rPr sz="3400" i="1" spc="-130" dirty="0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  <a:p>
            <a:pPr marL="988060" marR="542290" lvl="1" indent="-304800">
              <a:lnSpc>
                <a:spcPts val="3570"/>
              </a:lnSpc>
              <a:spcBef>
                <a:spcPts val="865"/>
              </a:spcBef>
              <a:buFont typeface="Wingdings"/>
              <a:buChar char=""/>
              <a:tabLst>
                <a:tab pos="988060" algn="l"/>
              </a:tabLst>
            </a:pPr>
            <a:r>
              <a:rPr sz="3000" spc="15" dirty="0">
                <a:latin typeface="Arial"/>
                <a:cs typeface="Arial"/>
              </a:rPr>
              <a:t>Better </a:t>
            </a:r>
            <a:r>
              <a:rPr sz="3000" spc="25" dirty="0">
                <a:latin typeface="Arial"/>
                <a:cs typeface="Arial"/>
              </a:rPr>
              <a:t>if </a:t>
            </a:r>
            <a:r>
              <a:rPr sz="3000" spc="-60" dirty="0">
                <a:latin typeface="Arial"/>
                <a:cs typeface="Arial"/>
              </a:rPr>
              <a:t>S </a:t>
            </a:r>
            <a:r>
              <a:rPr sz="3000" spc="-25" dirty="0">
                <a:latin typeface="Arial"/>
                <a:cs typeface="Arial"/>
              </a:rPr>
              <a:t>has </a:t>
            </a:r>
            <a:r>
              <a:rPr sz="3000" spc="35" dirty="0">
                <a:latin typeface="Arial"/>
                <a:cs typeface="Arial"/>
              </a:rPr>
              <a:t>total </a:t>
            </a:r>
            <a:r>
              <a:rPr sz="3000" spc="30" dirty="0">
                <a:latin typeface="Arial"/>
                <a:cs typeface="Arial"/>
              </a:rPr>
              <a:t>participation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(reduces  </a:t>
            </a:r>
            <a:r>
              <a:rPr sz="3000" spc="10" dirty="0">
                <a:latin typeface="Arial"/>
                <a:cs typeface="Arial"/>
              </a:rPr>
              <a:t>number </a:t>
            </a:r>
            <a:r>
              <a:rPr sz="3000" spc="50" dirty="0">
                <a:latin typeface="Arial"/>
                <a:cs typeface="Arial"/>
              </a:rPr>
              <a:t>of </a:t>
            </a:r>
            <a:r>
              <a:rPr sz="3000" spc="-10" dirty="0">
                <a:latin typeface="Arial"/>
                <a:cs typeface="Arial"/>
              </a:rPr>
              <a:t>NULL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values)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5000">
              <a:latin typeface="Arial"/>
              <a:cs typeface="Arial"/>
            </a:endParaRPr>
          </a:p>
          <a:p>
            <a:pPr marL="622300" marR="384810" indent="-609600">
              <a:lnSpc>
                <a:spcPts val="407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sz="3400" spc="65" dirty="0">
                <a:latin typeface="Arial"/>
                <a:cs typeface="Arial"/>
              </a:rPr>
              <a:t>Add </a:t>
            </a:r>
            <a:r>
              <a:rPr sz="3400" spc="95" dirty="0">
                <a:latin typeface="Arial"/>
                <a:cs typeface="Arial"/>
              </a:rPr>
              <a:t>to </a:t>
            </a:r>
            <a:r>
              <a:rPr sz="3400" i="1" spc="-65" dirty="0">
                <a:latin typeface="Arial"/>
                <a:cs typeface="Arial"/>
              </a:rPr>
              <a:t>S </a:t>
            </a:r>
            <a:r>
              <a:rPr sz="3400" spc="-25" dirty="0">
                <a:latin typeface="Arial"/>
                <a:cs typeface="Arial"/>
              </a:rPr>
              <a:t>all </a:t>
            </a:r>
            <a:r>
              <a:rPr sz="3400" spc="20" dirty="0">
                <a:latin typeface="Arial"/>
                <a:cs typeface="Arial"/>
              </a:rPr>
              <a:t>the simple </a:t>
            </a:r>
            <a:r>
              <a:rPr sz="3400" spc="35" dirty="0">
                <a:latin typeface="Arial"/>
                <a:cs typeface="Arial"/>
              </a:rPr>
              <a:t>attributes </a:t>
            </a:r>
            <a:r>
              <a:rPr sz="3400" spc="60" dirty="0">
                <a:latin typeface="Arial"/>
                <a:cs typeface="Arial"/>
              </a:rPr>
              <a:t>of</a:t>
            </a:r>
            <a:r>
              <a:rPr sz="3400" spc="-80" dirty="0">
                <a:latin typeface="Arial"/>
                <a:cs typeface="Arial"/>
              </a:rPr>
              <a:t> </a:t>
            </a:r>
            <a:r>
              <a:rPr sz="3400" spc="20" dirty="0">
                <a:latin typeface="Arial"/>
                <a:cs typeface="Arial"/>
              </a:rPr>
              <a:t>the  </a:t>
            </a:r>
            <a:r>
              <a:rPr sz="3400" spc="10" dirty="0">
                <a:latin typeface="Arial"/>
                <a:cs typeface="Arial"/>
              </a:rPr>
              <a:t>relationship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romanLcPeriod"/>
            </a:pPr>
            <a:endParaRPr sz="4300">
              <a:latin typeface="Arial"/>
              <a:cs typeface="Arial"/>
            </a:endParaRPr>
          </a:p>
          <a:p>
            <a:pPr marL="622300" marR="5080" indent="-609600">
              <a:lnSpc>
                <a:spcPct val="100499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sz="3400" spc="65" dirty="0">
                <a:latin typeface="Arial"/>
                <a:cs typeface="Arial"/>
              </a:rPr>
              <a:t>Add </a:t>
            </a:r>
            <a:r>
              <a:rPr sz="3400" spc="-35" dirty="0">
                <a:latin typeface="Arial"/>
                <a:cs typeface="Arial"/>
              </a:rPr>
              <a:t>as </a:t>
            </a:r>
            <a:r>
              <a:rPr sz="3400" spc="-70" dirty="0">
                <a:latin typeface="Arial"/>
                <a:cs typeface="Arial"/>
              </a:rPr>
              <a:t>a </a:t>
            </a:r>
            <a:r>
              <a:rPr sz="3400" spc="5" dirty="0">
                <a:latin typeface="Arial"/>
                <a:cs typeface="Arial"/>
              </a:rPr>
              <a:t>foreign </a:t>
            </a:r>
            <a:r>
              <a:rPr sz="3400" dirty="0">
                <a:latin typeface="Arial"/>
                <a:cs typeface="Arial"/>
              </a:rPr>
              <a:t>key </a:t>
            </a:r>
            <a:r>
              <a:rPr sz="3400" spc="-5" dirty="0">
                <a:latin typeface="Arial"/>
                <a:cs typeface="Arial"/>
              </a:rPr>
              <a:t>in </a:t>
            </a:r>
            <a:r>
              <a:rPr sz="3400" i="1" spc="-65" dirty="0">
                <a:latin typeface="Arial"/>
                <a:cs typeface="Arial"/>
              </a:rPr>
              <a:t>S </a:t>
            </a:r>
            <a:r>
              <a:rPr sz="3400" spc="20" dirty="0">
                <a:latin typeface="Arial"/>
                <a:cs typeface="Arial"/>
              </a:rPr>
              <a:t>the primary </a:t>
            </a:r>
            <a:r>
              <a:rPr sz="3400" dirty="0">
                <a:latin typeface="Arial"/>
                <a:cs typeface="Arial"/>
              </a:rPr>
              <a:t>key  </a:t>
            </a:r>
            <a:r>
              <a:rPr sz="3400" spc="35" dirty="0">
                <a:latin typeface="Arial"/>
                <a:cs typeface="Arial"/>
              </a:rPr>
              <a:t>attributes </a:t>
            </a:r>
            <a:r>
              <a:rPr sz="3400" spc="60" dirty="0">
                <a:latin typeface="Arial"/>
                <a:cs typeface="Arial"/>
              </a:rPr>
              <a:t>of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i="1" spc="-130" dirty="0">
                <a:latin typeface="Arial"/>
                <a:cs typeface="Arial"/>
              </a:rPr>
              <a:t>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409" y="719673"/>
            <a:ext cx="336042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Example</a:t>
            </a:r>
            <a:r>
              <a:rPr spc="-65" dirty="0"/>
              <a:t> </a:t>
            </a:r>
            <a:r>
              <a:rPr spc="-150" dirty="0"/>
              <a:t>ERD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13</a:t>
            </a:fld>
            <a:endParaRPr spc="5" dirty="0"/>
          </a:p>
        </p:txBody>
      </p:sp>
      <p:sp>
        <p:nvSpPr>
          <p:cNvPr id="6" name="object 6"/>
          <p:cNvSpPr/>
          <p:nvPr/>
        </p:nvSpPr>
        <p:spPr>
          <a:xfrm>
            <a:off x="2481888" y="1468774"/>
            <a:ext cx="5198827" cy="513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2</a:t>
            </a:r>
            <a:r>
              <a:rPr spc="-114" dirty="0"/>
              <a:t> </a:t>
            </a:r>
            <a:r>
              <a:rPr spc="-10" dirty="0"/>
              <a:t>Result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14</a:t>
            </a:fld>
            <a:endParaRPr spc="5" dirty="0"/>
          </a:p>
        </p:txBody>
      </p:sp>
      <p:sp>
        <p:nvSpPr>
          <p:cNvPr id="6" name="object 6"/>
          <p:cNvSpPr/>
          <p:nvPr/>
        </p:nvSpPr>
        <p:spPr>
          <a:xfrm>
            <a:off x="1699264" y="1663694"/>
            <a:ext cx="5705958" cy="12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3</a:t>
            </a:r>
            <a:r>
              <a:rPr spc="-114" dirty="0"/>
              <a:t> </a:t>
            </a:r>
            <a:r>
              <a:rPr spc="-10" dirty="0"/>
              <a:t>Result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15</a:t>
            </a:fld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1695955" y="1673472"/>
            <a:ext cx="7873365" cy="1623060"/>
            <a:chOff x="1695955" y="1673472"/>
            <a:chExt cx="7873365" cy="1623060"/>
          </a:xfrm>
        </p:grpSpPr>
        <p:sp>
          <p:nvSpPr>
            <p:cNvPr id="7" name="object 7"/>
            <p:cNvSpPr/>
            <p:nvPr/>
          </p:nvSpPr>
          <p:spPr>
            <a:xfrm>
              <a:off x="1695955" y="1673472"/>
              <a:ext cx="6831705" cy="13216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4823" y="1752307"/>
              <a:ext cx="5724525" cy="1544320"/>
            </a:xfrm>
            <a:custGeom>
              <a:avLst/>
              <a:gdLst/>
              <a:ahLst/>
              <a:cxnLst/>
              <a:rect l="l" t="t" r="r" b="b"/>
              <a:pathLst>
                <a:path w="5724525" h="1544320">
                  <a:moveTo>
                    <a:pt x="5724436" y="0"/>
                  </a:moveTo>
                  <a:lnTo>
                    <a:pt x="3121545" y="0"/>
                  </a:lnTo>
                  <a:lnTo>
                    <a:pt x="3121545" y="397510"/>
                  </a:lnTo>
                  <a:lnTo>
                    <a:pt x="0" y="397510"/>
                  </a:lnTo>
                  <a:lnTo>
                    <a:pt x="0" y="957567"/>
                  </a:lnTo>
                  <a:lnTo>
                    <a:pt x="1595894" y="957567"/>
                  </a:lnTo>
                  <a:lnTo>
                    <a:pt x="1595894" y="1543710"/>
                  </a:lnTo>
                  <a:lnTo>
                    <a:pt x="4904346" y="1543710"/>
                  </a:lnTo>
                  <a:lnTo>
                    <a:pt x="4904346" y="560057"/>
                  </a:lnTo>
                  <a:lnTo>
                    <a:pt x="5724436" y="560057"/>
                  </a:lnTo>
                  <a:lnTo>
                    <a:pt x="572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1630" y="719673"/>
            <a:ext cx="519557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4: Binary</a:t>
            </a:r>
            <a:r>
              <a:rPr spc="-105" dirty="0"/>
              <a:t> </a:t>
            </a:r>
            <a:r>
              <a:rPr spc="120" dirty="0"/>
              <a:t>1-to-N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16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621378"/>
            <a:ext cx="8288020" cy="4518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22300" marR="5080" indent="-609600">
              <a:lnSpc>
                <a:spcPct val="100499"/>
              </a:lnSpc>
              <a:spcBef>
                <a:spcPts val="80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sz="3400" spc="10" dirty="0">
                <a:latin typeface="Arial"/>
                <a:cs typeface="Arial"/>
              </a:rPr>
              <a:t>Choose </a:t>
            </a:r>
            <a:r>
              <a:rPr sz="3400" spc="20" dirty="0">
                <a:latin typeface="Arial"/>
                <a:cs typeface="Arial"/>
              </a:rPr>
              <a:t>the </a:t>
            </a:r>
            <a:r>
              <a:rPr sz="3400" i="1" spc="-65" dirty="0">
                <a:latin typeface="Arial"/>
                <a:cs typeface="Arial"/>
              </a:rPr>
              <a:t>S </a:t>
            </a:r>
            <a:r>
              <a:rPr sz="3400" dirty="0">
                <a:latin typeface="Arial"/>
                <a:cs typeface="Arial"/>
              </a:rPr>
              <a:t>relation </a:t>
            </a:r>
            <a:r>
              <a:rPr sz="3400" spc="-35" dirty="0">
                <a:latin typeface="Arial"/>
                <a:cs typeface="Arial"/>
              </a:rPr>
              <a:t>as </a:t>
            </a:r>
            <a:r>
              <a:rPr sz="3400" spc="20" dirty="0">
                <a:latin typeface="Arial"/>
                <a:cs typeface="Arial"/>
              </a:rPr>
              <a:t>the </a:t>
            </a:r>
            <a:r>
              <a:rPr sz="3400" spc="50" dirty="0">
                <a:latin typeface="Arial"/>
                <a:cs typeface="Arial"/>
              </a:rPr>
              <a:t>type </a:t>
            </a:r>
            <a:r>
              <a:rPr sz="3400" spc="30" dirty="0">
                <a:latin typeface="Arial"/>
                <a:cs typeface="Arial"/>
              </a:rPr>
              <a:t>at </a:t>
            </a:r>
            <a:r>
              <a:rPr sz="3400" spc="20" dirty="0">
                <a:latin typeface="Arial"/>
                <a:cs typeface="Arial"/>
              </a:rPr>
              <a:t>the  </a:t>
            </a:r>
            <a:r>
              <a:rPr sz="3400" spc="45" dirty="0">
                <a:latin typeface="Arial"/>
                <a:cs typeface="Arial"/>
              </a:rPr>
              <a:t>N-side </a:t>
            </a:r>
            <a:r>
              <a:rPr sz="3400" spc="65" dirty="0">
                <a:latin typeface="Arial"/>
                <a:cs typeface="Arial"/>
              </a:rPr>
              <a:t>of </a:t>
            </a:r>
            <a:r>
              <a:rPr sz="3400" spc="20" dirty="0">
                <a:latin typeface="Arial"/>
                <a:cs typeface="Arial"/>
              </a:rPr>
              <a:t>the </a:t>
            </a:r>
            <a:r>
              <a:rPr sz="3400" spc="10" dirty="0">
                <a:latin typeface="Arial"/>
                <a:cs typeface="Arial"/>
              </a:rPr>
              <a:t>relationship, </a:t>
            </a:r>
            <a:r>
              <a:rPr sz="3400" spc="25" dirty="0">
                <a:latin typeface="Arial"/>
                <a:cs typeface="Arial"/>
              </a:rPr>
              <a:t>other </a:t>
            </a:r>
            <a:r>
              <a:rPr sz="3400" spc="-5" dirty="0">
                <a:latin typeface="Arial"/>
                <a:cs typeface="Arial"/>
              </a:rPr>
              <a:t>is</a:t>
            </a:r>
            <a:r>
              <a:rPr sz="3400" spc="-155" dirty="0">
                <a:latin typeface="Arial"/>
                <a:cs typeface="Arial"/>
              </a:rPr>
              <a:t> </a:t>
            </a:r>
            <a:r>
              <a:rPr sz="3400" i="1" spc="-130" dirty="0">
                <a:latin typeface="Arial"/>
                <a:cs typeface="Arial"/>
              </a:rPr>
              <a:t>T</a:t>
            </a: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romanLcPeriod"/>
            </a:pPr>
            <a:endParaRPr sz="4950" dirty="0">
              <a:latin typeface="Arial"/>
              <a:cs typeface="Arial"/>
            </a:endParaRPr>
          </a:p>
          <a:p>
            <a:pPr marL="622300" marR="1014094" indent="-609600">
              <a:lnSpc>
                <a:spcPct val="100499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sz="3400" spc="65" dirty="0">
                <a:latin typeface="Arial"/>
                <a:cs typeface="Arial"/>
              </a:rPr>
              <a:t>Add </a:t>
            </a:r>
            <a:r>
              <a:rPr sz="3400" spc="-35" dirty="0">
                <a:latin typeface="Arial"/>
                <a:cs typeface="Arial"/>
              </a:rPr>
              <a:t>as </a:t>
            </a:r>
            <a:r>
              <a:rPr sz="3400" spc="-70" dirty="0">
                <a:latin typeface="Arial"/>
                <a:cs typeface="Arial"/>
              </a:rPr>
              <a:t>a </a:t>
            </a:r>
            <a:r>
              <a:rPr sz="34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foreign </a:t>
            </a:r>
            <a:r>
              <a:rPr sz="3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3400" dirty="0">
                <a:latin typeface="Arial"/>
                <a:cs typeface="Arial"/>
              </a:rPr>
              <a:t> </a:t>
            </a:r>
            <a:r>
              <a:rPr sz="3400" spc="95" dirty="0">
                <a:latin typeface="Arial"/>
                <a:cs typeface="Arial"/>
              </a:rPr>
              <a:t>to </a:t>
            </a:r>
            <a:r>
              <a:rPr sz="3400" i="1" spc="-65" dirty="0">
                <a:latin typeface="Arial"/>
                <a:cs typeface="Arial"/>
              </a:rPr>
              <a:t>S </a:t>
            </a:r>
            <a:r>
              <a:rPr sz="3400" spc="-25" dirty="0">
                <a:latin typeface="Arial"/>
                <a:cs typeface="Arial"/>
              </a:rPr>
              <a:t>all </a:t>
            </a:r>
            <a:r>
              <a:rPr sz="3400" spc="60" dirty="0">
                <a:latin typeface="Arial"/>
                <a:cs typeface="Arial"/>
              </a:rPr>
              <a:t>of </a:t>
            </a:r>
            <a:r>
              <a:rPr sz="3400" spc="20" dirty="0">
                <a:latin typeface="Arial"/>
                <a:cs typeface="Arial"/>
              </a:rPr>
              <a:t>the  primary </a:t>
            </a:r>
            <a:r>
              <a:rPr sz="3400" dirty="0">
                <a:latin typeface="Arial"/>
                <a:cs typeface="Arial"/>
              </a:rPr>
              <a:t>key </a:t>
            </a:r>
            <a:r>
              <a:rPr sz="3400" spc="-10" dirty="0">
                <a:latin typeface="Arial"/>
                <a:cs typeface="Arial"/>
              </a:rPr>
              <a:t>attribute(s) </a:t>
            </a:r>
            <a:r>
              <a:rPr sz="3400" spc="60" dirty="0">
                <a:latin typeface="Arial"/>
                <a:cs typeface="Arial"/>
              </a:rPr>
              <a:t>of</a:t>
            </a:r>
            <a:r>
              <a:rPr sz="3400" dirty="0">
                <a:latin typeface="Arial"/>
                <a:cs typeface="Arial"/>
              </a:rPr>
              <a:t> </a:t>
            </a:r>
            <a:r>
              <a:rPr sz="3400" i="1" spc="-130" dirty="0">
                <a:latin typeface="Arial"/>
                <a:cs typeface="Arial"/>
              </a:rPr>
              <a:t>T</a:t>
            </a: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 dirty="0">
              <a:latin typeface="Arial"/>
              <a:cs typeface="Arial"/>
            </a:endParaRPr>
          </a:p>
          <a:p>
            <a:pPr marL="12700" marR="645795">
              <a:lnSpc>
                <a:spcPct val="100499"/>
              </a:lnSpc>
            </a:pPr>
            <a:r>
              <a:rPr sz="3400" spc="10" dirty="0" smtClean="0">
                <a:solidFill>
                  <a:srgbClr val="7F7F7F"/>
                </a:solidFill>
                <a:latin typeface="Arial"/>
                <a:cs typeface="Arial"/>
              </a:rPr>
              <a:t>Another </a:t>
            </a:r>
            <a:r>
              <a:rPr sz="3400" spc="25" dirty="0" smtClean="0">
                <a:solidFill>
                  <a:srgbClr val="7F7F7F"/>
                </a:solidFill>
                <a:latin typeface="Arial"/>
                <a:cs typeface="Arial"/>
              </a:rPr>
              <a:t>approach: </a:t>
            </a:r>
            <a:r>
              <a:rPr sz="3400" dirty="0" smtClean="0">
                <a:solidFill>
                  <a:srgbClr val="7F7F7F"/>
                </a:solidFill>
                <a:latin typeface="Arial"/>
                <a:cs typeface="Arial"/>
              </a:rPr>
              <a:t>create </a:t>
            </a:r>
            <a:r>
              <a:rPr sz="3400" spc="-70" dirty="0" smtClean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3400" spc="10" dirty="0" smtClean="0">
                <a:solidFill>
                  <a:srgbClr val="7F7F7F"/>
                </a:solidFill>
                <a:latin typeface="Arial"/>
                <a:cs typeface="Arial"/>
              </a:rPr>
              <a:t>relationship  </a:t>
            </a:r>
            <a:r>
              <a:rPr sz="3400" dirty="0" smtClean="0">
                <a:solidFill>
                  <a:srgbClr val="7F7F7F"/>
                </a:solidFill>
                <a:latin typeface="Arial"/>
                <a:cs typeface="Arial"/>
              </a:rPr>
              <a:t>relation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409" y="719673"/>
            <a:ext cx="336042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Example</a:t>
            </a:r>
            <a:r>
              <a:rPr spc="-65" dirty="0"/>
              <a:t> </a:t>
            </a:r>
            <a:r>
              <a:rPr spc="-150" dirty="0"/>
              <a:t>ERD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17</a:t>
            </a:fld>
            <a:endParaRPr spc="5" dirty="0"/>
          </a:p>
        </p:txBody>
      </p:sp>
      <p:sp>
        <p:nvSpPr>
          <p:cNvPr id="6" name="object 6"/>
          <p:cNvSpPr/>
          <p:nvPr/>
        </p:nvSpPr>
        <p:spPr>
          <a:xfrm>
            <a:off x="2481888" y="1468774"/>
            <a:ext cx="5198827" cy="513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4</a:t>
            </a:r>
            <a:r>
              <a:rPr spc="-114" dirty="0"/>
              <a:t> </a:t>
            </a:r>
            <a:r>
              <a:rPr spc="-10" dirty="0"/>
              <a:t>Result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18</a:t>
            </a:fld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1148143" y="1673475"/>
            <a:ext cx="8452485" cy="5090160"/>
            <a:chOff x="1148143" y="1673475"/>
            <a:chExt cx="8452485" cy="5090160"/>
          </a:xfrm>
        </p:grpSpPr>
        <p:sp>
          <p:nvSpPr>
            <p:cNvPr id="7" name="object 7"/>
            <p:cNvSpPr/>
            <p:nvPr/>
          </p:nvSpPr>
          <p:spPr>
            <a:xfrm>
              <a:off x="1148143" y="1673475"/>
              <a:ext cx="7709943" cy="506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5661" y="2145461"/>
              <a:ext cx="8145145" cy="4617720"/>
            </a:xfrm>
            <a:custGeom>
              <a:avLst/>
              <a:gdLst/>
              <a:ahLst/>
              <a:cxnLst/>
              <a:rect l="l" t="t" r="r" b="b"/>
              <a:pathLst>
                <a:path w="8145145" h="4617720">
                  <a:moveTo>
                    <a:pt x="2388235" y="1158494"/>
                  </a:moveTo>
                  <a:lnTo>
                    <a:pt x="0" y="1158494"/>
                  </a:lnTo>
                  <a:lnTo>
                    <a:pt x="0" y="1826209"/>
                  </a:lnTo>
                  <a:lnTo>
                    <a:pt x="2388235" y="1826209"/>
                  </a:lnTo>
                  <a:lnTo>
                    <a:pt x="2388235" y="1158494"/>
                  </a:lnTo>
                  <a:close/>
                </a:path>
                <a:path w="8145145" h="4617720">
                  <a:moveTo>
                    <a:pt x="2435250" y="2540927"/>
                  </a:moveTo>
                  <a:lnTo>
                    <a:pt x="47002" y="2540927"/>
                  </a:lnTo>
                  <a:lnTo>
                    <a:pt x="47002" y="3623907"/>
                  </a:lnTo>
                  <a:lnTo>
                    <a:pt x="2435250" y="3623907"/>
                  </a:lnTo>
                  <a:lnTo>
                    <a:pt x="2435250" y="2540927"/>
                  </a:lnTo>
                  <a:close/>
                </a:path>
                <a:path w="8145145" h="4617720">
                  <a:moveTo>
                    <a:pt x="4750803" y="1048994"/>
                  </a:moveTo>
                  <a:lnTo>
                    <a:pt x="4519688" y="1048994"/>
                  </a:lnTo>
                  <a:lnTo>
                    <a:pt x="4519688" y="3376371"/>
                  </a:lnTo>
                  <a:lnTo>
                    <a:pt x="4750803" y="3376371"/>
                  </a:lnTo>
                  <a:lnTo>
                    <a:pt x="4750803" y="1048994"/>
                  </a:lnTo>
                  <a:close/>
                </a:path>
                <a:path w="8145145" h="4617720">
                  <a:moveTo>
                    <a:pt x="4750803" y="379298"/>
                  </a:moveTo>
                  <a:lnTo>
                    <a:pt x="4519688" y="379298"/>
                  </a:lnTo>
                  <a:lnTo>
                    <a:pt x="2493022" y="379310"/>
                  </a:lnTo>
                  <a:lnTo>
                    <a:pt x="2493022" y="0"/>
                  </a:lnTo>
                  <a:lnTo>
                    <a:pt x="2377465" y="0"/>
                  </a:lnTo>
                  <a:lnTo>
                    <a:pt x="2377465" y="538467"/>
                  </a:lnTo>
                  <a:lnTo>
                    <a:pt x="2493022" y="538467"/>
                  </a:lnTo>
                  <a:lnTo>
                    <a:pt x="2493022" y="524929"/>
                  </a:lnTo>
                  <a:lnTo>
                    <a:pt x="4519688" y="524929"/>
                  </a:lnTo>
                  <a:lnTo>
                    <a:pt x="4519688" y="1029538"/>
                  </a:lnTo>
                  <a:lnTo>
                    <a:pt x="4750803" y="1029538"/>
                  </a:lnTo>
                  <a:lnTo>
                    <a:pt x="4750803" y="379298"/>
                  </a:lnTo>
                  <a:close/>
                </a:path>
                <a:path w="8145145" h="4617720">
                  <a:moveTo>
                    <a:pt x="8144764" y="2937078"/>
                  </a:moveTo>
                  <a:lnTo>
                    <a:pt x="5450916" y="2937078"/>
                  </a:lnTo>
                  <a:lnTo>
                    <a:pt x="5450916" y="4617720"/>
                  </a:lnTo>
                  <a:lnTo>
                    <a:pt x="8144764" y="4617720"/>
                  </a:lnTo>
                  <a:lnTo>
                    <a:pt x="8144764" y="29370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7156" y="4610760"/>
              <a:ext cx="738505" cy="29845"/>
            </a:xfrm>
            <a:custGeom>
              <a:avLst/>
              <a:gdLst/>
              <a:ahLst/>
              <a:cxnLst/>
              <a:rect l="l" t="t" r="r" b="b"/>
              <a:pathLst>
                <a:path w="738504" h="29845">
                  <a:moveTo>
                    <a:pt x="738487" y="0"/>
                  </a:moveTo>
                  <a:lnTo>
                    <a:pt x="0" y="0"/>
                  </a:lnTo>
                  <a:lnTo>
                    <a:pt x="0" y="29260"/>
                  </a:lnTo>
                  <a:lnTo>
                    <a:pt x="738487" y="29260"/>
                  </a:lnTo>
                  <a:lnTo>
                    <a:pt x="738487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6109" y="719673"/>
            <a:ext cx="536638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5: Binary</a:t>
            </a:r>
            <a:r>
              <a:rPr spc="-114" dirty="0"/>
              <a:t> </a:t>
            </a:r>
            <a:r>
              <a:rPr spc="150" dirty="0"/>
              <a:t>M-to-N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19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570578"/>
            <a:ext cx="8339455" cy="4438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ts val="3654"/>
              </a:lnSpc>
              <a:spcBef>
                <a:spcPts val="100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sz="3200" spc="-25" dirty="0">
                <a:latin typeface="Arial"/>
                <a:cs typeface="Arial"/>
              </a:rPr>
              <a:t>Create </a:t>
            </a:r>
            <a:r>
              <a:rPr sz="3200" spc="-65" dirty="0">
                <a:latin typeface="Arial"/>
                <a:cs typeface="Arial"/>
              </a:rPr>
              <a:t>a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relation </a:t>
            </a:r>
            <a:r>
              <a:rPr sz="3200" i="1" spc="-65" dirty="0">
                <a:latin typeface="Arial"/>
                <a:cs typeface="Arial"/>
              </a:rPr>
              <a:t>S</a:t>
            </a:r>
            <a:r>
              <a:rPr sz="3200" i="1" spc="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(termed:</a:t>
            </a:r>
            <a:endParaRPr sz="3200" dirty="0">
              <a:latin typeface="Arial"/>
              <a:cs typeface="Arial"/>
            </a:endParaRPr>
          </a:p>
          <a:p>
            <a:pPr marL="622300">
              <a:lnSpc>
                <a:spcPts val="3654"/>
              </a:lnSpc>
            </a:pPr>
            <a:r>
              <a:rPr sz="3200" i="1" spc="-5" dirty="0">
                <a:latin typeface="Arial"/>
                <a:cs typeface="Arial"/>
              </a:rPr>
              <a:t>relationship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spc="-40" dirty="0">
                <a:latin typeface="Arial"/>
                <a:cs typeface="Arial"/>
              </a:rPr>
              <a:t>relation</a:t>
            </a:r>
            <a:r>
              <a:rPr sz="3200" spc="-40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Arial"/>
              <a:cs typeface="Arial"/>
            </a:endParaRPr>
          </a:p>
          <a:p>
            <a:pPr marL="622300" marR="5080" indent="-609600">
              <a:lnSpc>
                <a:spcPct val="89800"/>
              </a:lnSpc>
              <a:spcBef>
                <a:spcPts val="5"/>
              </a:spcBef>
              <a:buAutoNum type="romanLcPeriod" startAt="2"/>
              <a:tabLst>
                <a:tab pos="621665" algn="l"/>
                <a:tab pos="622300" algn="l"/>
              </a:tabLst>
            </a:pPr>
            <a:r>
              <a:rPr sz="3200" spc="55" dirty="0">
                <a:latin typeface="Arial"/>
                <a:cs typeface="Arial"/>
              </a:rPr>
              <a:t>Add </a:t>
            </a:r>
            <a:r>
              <a:rPr sz="3200" spc="-35" dirty="0">
                <a:latin typeface="Arial"/>
                <a:cs typeface="Arial"/>
              </a:rPr>
              <a:t>as </a:t>
            </a:r>
            <a:r>
              <a:rPr sz="3200" spc="5" dirty="0">
                <a:latin typeface="Arial"/>
                <a:cs typeface="Arial"/>
              </a:rPr>
              <a:t>foreign </a:t>
            </a:r>
            <a:r>
              <a:rPr sz="3200" dirty="0">
                <a:latin typeface="Arial"/>
                <a:cs typeface="Arial"/>
              </a:rPr>
              <a:t>keys </a:t>
            </a:r>
            <a:r>
              <a:rPr sz="3200" spc="15" dirty="0">
                <a:latin typeface="Arial"/>
                <a:cs typeface="Arial"/>
              </a:rPr>
              <a:t>the primary </a:t>
            </a:r>
            <a:r>
              <a:rPr sz="3200" dirty="0">
                <a:latin typeface="Arial"/>
                <a:cs typeface="Arial"/>
              </a:rPr>
              <a:t>keys </a:t>
            </a:r>
            <a:r>
              <a:rPr sz="3200" spc="55" dirty="0">
                <a:latin typeface="Arial"/>
                <a:cs typeface="Arial"/>
              </a:rPr>
              <a:t>of  </a:t>
            </a:r>
            <a:r>
              <a:rPr sz="3200" spc="70" dirty="0">
                <a:latin typeface="Arial"/>
                <a:cs typeface="Arial"/>
              </a:rPr>
              <a:t>both </a:t>
            </a:r>
            <a:r>
              <a:rPr sz="3200" spc="-5" dirty="0">
                <a:latin typeface="Arial"/>
                <a:cs typeface="Arial"/>
              </a:rPr>
              <a:t>relations; </a:t>
            </a:r>
            <a:r>
              <a:rPr sz="3200" spc="5" dirty="0">
                <a:latin typeface="Arial"/>
                <a:cs typeface="Arial"/>
              </a:rPr>
              <a:t>their </a:t>
            </a:r>
            <a:r>
              <a:rPr sz="3200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combination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forms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the  primary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55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i="1" spc="-65" dirty="0"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AutoNum type="romanLcPeriod" startAt="2"/>
            </a:pPr>
            <a:endParaRPr sz="3850" dirty="0">
              <a:latin typeface="Arial"/>
              <a:cs typeface="Arial"/>
            </a:endParaRPr>
          </a:p>
          <a:p>
            <a:pPr marL="622300" marR="1043305" indent="-609600">
              <a:lnSpc>
                <a:spcPts val="3429"/>
              </a:lnSpc>
              <a:buAutoNum type="romanLcPeriod" startAt="2"/>
              <a:tabLst>
                <a:tab pos="621665" algn="l"/>
                <a:tab pos="622300" algn="l"/>
              </a:tabLst>
            </a:pPr>
            <a:r>
              <a:rPr sz="3200" spc="55" dirty="0">
                <a:latin typeface="Arial"/>
                <a:cs typeface="Arial"/>
              </a:rPr>
              <a:t>Add </a:t>
            </a:r>
            <a:r>
              <a:rPr sz="3200" spc="-25" dirty="0">
                <a:latin typeface="Arial"/>
                <a:cs typeface="Arial"/>
              </a:rPr>
              <a:t>any </a:t>
            </a:r>
            <a:r>
              <a:rPr sz="3200" spc="15" dirty="0">
                <a:latin typeface="Arial"/>
                <a:cs typeface="Arial"/>
              </a:rPr>
              <a:t>simple </a:t>
            </a:r>
            <a:r>
              <a:rPr sz="3200" spc="30" dirty="0">
                <a:latin typeface="Arial"/>
                <a:cs typeface="Arial"/>
              </a:rPr>
              <a:t>attributes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spc="15" dirty="0">
                <a:latin typeface="Arial"/>
                <a:cs typeface="Arial"/>
              </a:rPr>
              <a:t>the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M:N  </a:t>
            </a:r>
            <a:r>
              <a:rPr sz="3200" spc="5" dirty="0">
                <a:latin typeface="Arial"/>
                <a:cs typeface="Arial"/>
              </a:rPr>
              <a:t>relationship </a:t>
            </a:r>
            <a:r>
              <a:rPr sz="3200" spc="90" dirty="0">
                <a:latin typeface="Arial"/>
                <a:cs typeface="Arial"/>
              </a:rPr>
              <a:t>to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i="1" spc="-65" dirty="0"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914400" y="228600"/>
            <a:ext cx="84582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38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409" y="719673"/>
            <a:ext cx="336042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Example</a:t>
            </a:r>
            <a:r>
              <a:rPr spc="-65" dirty="0"/>
              <a:t> </a:t>
            </a:r>
            <a:r>
              <a:rPr spc="-150" dirty="0"/>
              <a:t>ERD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20</a:t>
            </a:fld>
            <a:endParaRPr spc="5" dirty="0"/>
          </a:p>
        </p:txBody>
      </p:sp>
      <p:sp>
        <p:nvSpPr>
          <p:cNvPr id="6" name="object 6"/>
          <p:cNvSpPr/>
          <p:nvPr/>
        </p:nvSpPr>
        <p:spPr>
          <a:xfrm>
            <a:off x="2481888" y="1468774"/>
            <a:ext cx="5198827" cy="513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5</a:t>
            </a:r>
            <a:r>
              <a:rPr spc="-114" dirty="0"/>
              <a:t> </a:t>
            </a:r>
            <a:r>
              <a:rPr spc="-10" dirty="0"/>
              <a:t>Result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307219" y="1673475"/>
            <a:ext cx="9599295" cy="5090160"/>
            <a:chOff x="307219" y="1673475"/>
            <a:chExt cx="9599295" cy="5090160"/>
          </a:xfrm>
        </p:grpSpPr>
        <p:sp>
          <p:nvSpPr>
            <p:cNvPr id="7" name="object 7"/>
            <p:cNvSpPr/>
            <p:nvPr/>
          </p:nvSpPr>
          <p:spPr>
            <a:xfrm>
              <a:off x="1148143" y="1673475"/>
              <a:ext cx="7709943" cy="506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213" y="3303955"/>
              <a:ext cx="9599295" cy="3459479"/>
            </a:xfrm>
            <a:custGeom>
              <a:avLst/>
              <a:gdLst/>
              <a:ahLst/>
              <a:cxnLst/>
              <a:rect l="l" t="t" r="r" b="b"/>
              <a:pathLst>
                <a:path w="9599295" h="3459479">
                  <a:moveTo>
                    <a:pt x="3536683" y="0"/>
                  </a:moveTo>
                  <a:lnTo>
                    <a:pt x="1148448" y="0"/>
                  </a:lnTo>
                  <a:lnTo>
                    <a:pt x="1148448" y="667715"/>
                  </a:lnTo>
                  <a:lnTo>
                    <a:pt x="3536683" y="667715"/>
                  </a:lnTo>
                  <a:lnTo>
                    <a:pt x="3536683" y="0"/>
                  </a:lnTo>
                  <a:close/>
                </a:path>
                <a:path w="9599295" h="3459479">
                  <a:moveTo>
                    <a:pt x="9598774" y="3396094"/>
                  </a:moveTo>
                  <a:lnTo>
                    <a:pt x="9293212" y="3396094"/>
                  </a:lnTo>
                  <a:lnTo>
                    <a:pt x="9293212" y="2112848"/>
                  </a:lnTo>
                  <a:lnTo>
                    <a:pt x="6599364" y="2112848"/>
                  </a:lnTo>
                  <a:lnTo>
                    <a:pt x="6599364" y="3396094"/>
                  </a:lnTo>
                  <a:lnTo>
                    <a:pt x="0" y="3396094"/>
                  </a:lnTo>
                  <a:lnTo>
                    <a:pt x="0" y="3458019"/>
                  </a:lnTo>
                  <a:lnTo>
                    <a:pt x="6599364" y="3458019"/>
                  </a:lnTo>
                  <a:lnTo>
                    <a:pt x="6599364" y="3459226"/>
                  </a:lnTo>
                  <a:lnTo>
                    <a:pt x="9293212" y="3459226"/>
                  </a:lnTo>
                  <a:lnTo>
                    <a:pt x="9293212" y="3458019"/>
                  </a:lnTo>
                  <a:lnTo>
                    <a:pt x="9598774" y="3458019"/>
                  </a:lnTo>
                  <a:lnTo>
                    <a:pt x="9598774" y="3396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7156" y="4610760"/>
              <a:ext cx="738505" cy="29845"/>
            </a:xfrm>
            <a:custGeom>
              <a:avLst/>
              <a:gdLst/>
              <a:ahLst/>
              <a:cxnLst/>
              <a:rect l="l" t="t" r="r" b="b"/>
              <a:pathLst>
                <a:path w="738504" h="29845">
                  <a:moveTo>
                    <a:pt x="738487" y="0"/>
                  </a:moveTo>
                  <a:lnTo>
                    <a:pt x="0" y="0"/>
                  </a:lnTo>
                  <a:lnTo>
                    <a:pt x="0" y="29260"/>
                  </a:lnTo>
                  <a:lnTo>
                    <a:pt x="738487" y="29260"/>
                  </a:lnTo>
                  <a:lnTo>
                    <a:pt x="738487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0870" y="719673"/>
            <a:ext cx="719709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6: </a:t>
            </a:r>
            <a:r>
              <a:rPr spc="30" dirty="0"/>
              <a:t>Multivalued</a:t>
            </a:r>
            <a:r>
              <a:rPr spc="-45" dirty="0"/>
              <a:t> </a:t>
            </a:r>
            <a:r>
              <a:rPr spc="50" dirty="0"/>
              <a:t>Attributes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621378"/>
            <a:ext cx="8376920" cy="459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sz="3400" spc="-20" dirty="0">
                <a:latin typeface="Arial"/>
                <a:cs typeface="Arial"/>
              </a:rPr>
              <a:t>Create </a:t>
            </a:r>
            <a:r>
              <a:rPr sz="3400" spc="-70" dirty="0">
                <a:latin typeface="Arial"/>
                <a:cs typeface="Arial"/>
              </a:rPr>
              <a:t>a </a:t>
            </a:r>
            <a:r>
              <a:rPr sz="3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</a:t>
            </a:r>
            <a:r>
              <a:rPr sz="3400" spc="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relation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i="1" spc="-65" dirty="0"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romanLcPeriod"/>
            </a:pPr>
            <a:endParaRPr sz="5100">
              <a:latin typeface="Arial"/>
              <a:cs typeface="Arial"/>
            </a:endParaRPr>
          </a:p>
          <a:p>
            <a:pPr marL="622300" marR="103505" indent="-609600" algn="just">
              <a:lnSpc>
                <a:spcPts val="4070"/>
              </a:lnSpc>
              <a:buAutoNum type="romanLcPeriod"/>
              <a:tabLst>
                <a:tab pos="622300" algn="l"/>
              </a:tabLst>
            </a:pPr>
            <a:r>
              <a:rPr sz="3400" spc="65" dirty="0">
                <a:latin typeface="Arial"/>
                <a:cs typeface="Arial"/>
              </a:rPr>
              <a:t>Add </a:t>
            </a:r>
            <a:r>
              <a:rPr sz="3400" spc="-35" dirty="0">
                <a:latin typeface="Arial"/>
                <a:cs typeface="Arial"/>
              </a:rPr>
              <a:t>as </a:t>
            </a:r>
            <a:r>
              <a:rPr sz="3400" spc="5" dirty="0">
                <a:latin typeface="Arial"/>
                <a:cs typeface="Arial"/>
              </a:rPr>
              <a:t>foreign </a:t>
            </a:r>
            <a:r>
              <a:rPr sz="3400" dirty="0">
                <a:latin typeface="Arial"/>
                <a:cs typeface="Arial"/>
              </a:rPr>
              <a:t>keys </a:t>
            </a:r>
            <a:r>
              <a:rPr sz="3400" spc="20" dirty="0">
                <a:latin typeface="Arial"/>
                <a:cs typeface="Arial"/>
              </a:rPr>
              <a:t>the primary </a:t>
            </a:r>
            <a:r>
              <a:rPr sz="3400" dirty="0">
                <a:latin typeface="Arial"/>
                <a:cs typeface="Arial"/>
              </a:rPr>
              <a:t>keys </a:t>
            </a:r>
            <a:r>
              <a:rPr sz="3400" spc="60" dirty="0">
                <a:latin typeface="Arial"/>
                <a:cs typeface="Arial"/>
              </a:rPr>
              <a:t>of  </a:t>
            </a:r>
            <a:r>
              <a:rPr sz="3400" spc="20" dirty="0">
                <a:latin typeface="Arial"/>
                <a:cs typeface="Arial"/>
              </a:rPr>
              <a:t>the </a:t>
            </a:r>
            <a:r>
              <a:rPr sz="3400" spc="35" dirty="0">
                <a:latin typeface="Arial"/>
                <a:cs typeface="Arial"/>
              </a:rPr>
              <a:t>corresponding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relation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romanLcPeriod"/>
            </a:pPr>
            <a:endParaRPr sz="4850">
              <a:latin typeface="Arial"/>
              <a:cs typeface="Arial"/>
            </a:endParaRPr>
          </a:p>
          <a:p>
            <a:pPr marL="622300" marR="5080" indent="-609600" algn="just">
              <a:lnSpc>
                <a:spcPct val="100099"/>
              </a:lnSpc>
              <a:buAutoNum type="romanLcPeriod"/>
              <a:tabLst>
                <a:tab pos="622300" algn="l"/>
              </a:tabLst>
            </a:pPr>
            <a:r>
              <a:rPr sz="3400" spc="65" dirty="0">
                <a:latin typeface="Arial"/>
                <a:cs typeface="Arial"/>
              </a:rPr>
              <a:t>Add </a:t>
            </a:r>
            <a:r>
              <a:rPr sz="3400" spc="20" dirty="0">
                <a:latin typeface="Arial"/>
                <a:cs typeface="Arial"/>
              </a:rPr>
              <a:t>the </a:t>
            </a:r>
            <a:r>
              <a:rPr sz="3400" spc="45" dirty="0">
                <a:latin typeface="Arial"/>
                <a:cs typeface="Arial"/>
              </a:rPr>
              <a:t>attribute </a:t>
            </a:r>
            <a:r>
              <a:rPr sz="3400" spc="95" dirty="0">
                <a:latin typeface="Arial"/>
                <a:cs typeface="Arial"/>
              </a:rPr>
              <a:t>to </a:t>
            </a:r>
            <a:r>
              <a:rPr sz="3400" i="1" spc="-65" dirty="0">
                <a:latin typeface="Arial"/>
                <a:cs typeface="Arial"/>
              </a:rPr>
              <a:t>S </a:t>
            </a:r>
            <a:r>
              <a:rPr sz="3400" spc="-65" dirty="0">
                <a:latin typeface="Arial"/>
                <a:cs typeface="Arial"/>
              </a:rPr>
              <a:t>(if </a:t>
            </a:r>
            <a:r>
              <a:rPr sz="3400" spc="50" dirty="0">
                <a:latin typeface="Arial"/>
                <a:cs typeface="Arial"/>
              </a:rPr>
              <a:t>composite, </a:t>
            </a:r>
            <a:r>
              <a:rPr sz="3400" spc="20" dirty="0">
                <a:latin typeface="Arial"/>
                <a:cs typeface="Arial"/>
              </a:rPr>
              <a:t>the  simple </a:t>
            </a:r>
            <a:r>
              <a:rPr sz="3400" spc="10" dirty="0">
                <a:latin typeface="Arial"/>
                <a:cs typeface="Arial"/>
              </a:rPr>
              <a:t>attributes); </a:t>
            </a:r>
            <a:r>
              <a:rPr sz="3400" spc="20" dirty="0">
                <a:latin typeface="Arial"/>
                <a:cs typeface="Arial"/>
              </a:rPr>
              <a:t>the </a:t>
            </a:r>
            <a:r>
              <a:rPr sz="3400" spc="45" dirty="0">
                <a:latin typeface="Arial"/>
                <a:cs typeface="Arial"/>
              </a:rPr>
              <a:t>combination </a:t>
            </a:r>
            <a:r>
              <a:rPr sz="3400" spc="65" dirty="0">
                <a:latin typeface="Arial"/>
                <a:cs typeface="Arial"/>
              </a:rPr>
              <a:t>of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spc="-25" dirty="0">
                <a:latin typeface="Arial"/>
                <a:cs typeface="Arial"/>
              </a:rPr>
              <a:t>all  </a:t>
            </a:r>
            <a:r>
              <a:rPr sz="3400" spc="35" dirty="0">
                <a:latin typeface="Arial"/>
                <a:cs typeface="Arial"/>
              </a:rPr>
              <a:t>attributes </a:t>
            </a:r>
            <a:r>
              <a:rPr sz="3400" spc="-5" dirty="0">
                <a:latin typeface="Arial"/>
                <a:cs typeface="Arial"/>
              </a:rPr>
              <a:t>in </a:t>
            </a:r>
            <a:r>
              <a:rPr sz="3400" i="1" spc="-65" dirty="0">
                <a:latin typeface="Arial"/>
                <a:cs typeface="Arial"/>
              </a:rPr>
              <a:t>S </a:t>
            </a:r>
            <a:r>
              <a:rPr sz="3400" spc="40" dirty="0">
                <a:latin typeface="Arial"/>
                <a:cs typeface="Arial"/>
              </a:rPr>
              <a:t>forms </a:t>
            </a:r>
            <a:r>
              <a:rPr sz="3400" spc="20" dirty="0">
                <a:latin typeface="Arial"/>
                <a:cs typeface="Arial"/>
              </a:rPr>
              <a:t>the primary</a:t>
            </a:r>
            <a:r>
              <a:rPr sz="3400" dirty="0">
                <a:latin typeface="Arial"/>
                <a:cs typeface="Arial"/>
              </a:rPr>
              <a:t> key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409" y="719673"/>
            <a:ext cx="336042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Example</a:t>
            </a:r>
            <a:r>
              <a:rPr spc="-65" dirty="0"/>
              <a:t> </a:t>
            </a:r>
            <a:r>
              <a:rPr spc="-150" dirty="0"/>
              <a:t>ERD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  <p:sp>
        <p:nvSpPr>
          <p:cNvPr id="6" name="object 6"/>
          <p:cNvSpPr/>
          <p:nvPr/>
        </p:nvSpPr>
        <p:spPr>
          <a:xfrm>
            <a:off x="2481888" y="1468774"/>
            <a:ext cx="5198827" cy="513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6</a:t>
            </a:r>
            <a:r>
              <a:rPr spc="-114" dirty="0"/>
              <a:t> </a:t>
            </a:r>
            <a:r>
              <a:rPr spc="-10" dirty="0"/>
              <a:t>Result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1148143" y="1673475"/>
            <a:ext cx="8270240" cy="5090160"/>
            <a:chOff x="1148143" y="1673475"/>
            <a:chExt cx="8270240" cy="5090160"/>
          </a:xfrm>
        </p:grpSpPr>
        <p:sp>
          <p:nvSpPr>
            <p:cNvPr id="7" name="object 7"/>
            <p:cNvSpPr/>
            <p:nvPr/>
          </p:nvSpPr>
          <p:spPr>
            <a:xfrm>
              <a:off x="1148143" y="1673475"/>
              <a:ext cx="7709943" cy="506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24472" y="5169095"/>
              <a:ext cx="2694305" cy="1594485"/>
            </a:xfrm>
            <a:custGeom>
              <a:avLst/>
              <a:gdLst/>
              <a:ahLst/>
              <a:cxnLst/>
              <a:rect l="l" t="t" r="r" b="b"/>
              <a:pathLst>
                <a:path w="2694304" h="1594484">
                  <a:moveTo>
                    <a:pt x="2693847" y="0"/>
                  </a:moveTo>
                  <a:lnTo>
                    <a:pt x="0" y="0"/>
                  </a:lnTo>
                  <a:lnTo>
                    <a:pt x="0" y="1594078"/>
                  </a:lnTo>
                  <a:lnTo>
                    <a:pt x="2693847" y="1594078"/>
                  </a:lnTo>
                  <a:lnTo>
                    <a:pt x="2693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7156" y="4610760"/>
              <a:ext cx="738505" cy="29845"/>
            </a:xfrm>
            <a:custGeom>
              <a:avLst/>
              <a:gdLst/>
              <a:ahLst/>
              <a:cxnLst/>
              <a:rect l="l" t="t" r="r" b="b"/>
              <a:pathLst>
                <a:path w="738504" h="29845">
                  <a:moveTo>
                    <a:pt x="738487" y="0"/>
                  </a:moveTo>
                  <a:lnTo>
                    <a:pt x="0" y="0"/>
                  </a:lnTo>
                  <a:lnTo>
                    <a:pt x="0" y="29260"/>
                  </a:lnTo>
                  <a:lnTo>
                    <a:pt x="738487" y="29260"/>
                  </a:lnTo>
                  <a:lnTo>
                    <a:pt x="738487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Mapping Hierarchical Entities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95390" y="1878660"/>
            <a:ext cx="8524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 specialization or generalization comes in the form of hierarchical </a:t>
            </a:r>
            <a:r>
              <a:rPr lang="en-US" sz="2800" dirty="0" smtClean="0"/>
              <a:t>entity </a:t>
            </a:r>
            <a:r>
              <a:rPr lang="en-IN" sz="2800" dirty="0" smtClean="0"/>
              <a:t>sets</a:t>
            </a:r>
            <a:r>
              <a:rPr lang="en-IN" sz="2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32" y="3124200"/>
            <a:ext cx="5442768" cy="43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Mapping Hierarchical Entities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8195" y="1916114"/>
            <a:ext cx="89820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Mapping Hierarchical Procedure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tables for all higher-level entities.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tables for lower-level entities.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primary keys of higher-level entities in the table of </a:t>
            </a:r>
            <a:r>
              <a:rPr lang="en-US" sz="2800" dirty="0" smtClean="0"/>
              <a:t>lower-level </a:t>
            </a:r>
            <a:r>
              <a:rPr lang="en-IN" sz="2800" dirty="0" smtClean="0"/>
              <a:t>entities</a:t>
            </a:r>
            <a:r>
              <a:rPr lang="en-IN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lower-level tables, add all other attributes of lower-level entities.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Declare primary key of higher-level table and the primary key </a:t>
            </a:r>
            <a:r>
              <a:rPr lang="en-US" sz="2800" dirty="0" smtClean="0"/>
              <a:t>for </a:t>
            </a:r>
            <a:r>
              <a:rPr lang="en-IN" sz="2800" dirty="0" smtClean="0"/>
              <a:t>lower-level </a:t>
            </a:r>
            <a:r>
              <a:rPr lang="en-IN" sz="2800" dirty="0"/>
              <a:t>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Declare foreign key constraints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66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ER-to-Relational</a:t>
            </a:r>
            <a:r>
              <a:rPr spc="-30" dirty="0"/>
              <a:t> </a:t>
            </a:r>
            <a:r>
              <a:rPr spc="70" dirty="0"/>
              <a:t>Mapping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2747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409" y="719673"/>
            <a:ext cx="336042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Example</a:t>
            </a:r>
            <a:r>
              <a:rPr spc="-65" dirty="0"/>
              <a:t> </a:t>
            </a:r>
            <a:r>
              <a:rPr spc="-150" dirty="0"/>
              <a:t>ERD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6" name="object 6"/>
          <p:cNvSpPr/>
          <p:nvPr/>
        </p:nvSpPr>
        <p:spPr>
          <a:xfrm>
            <a:off x="1612290" y="1437776"/>
            <a:ext cx="7150709" cy="5953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7710" y="719673"/>
            <a:ext cx="696277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Resulting </a:t>
            </a:r>
            <a:r>
              <a:rPr spc="-15" dirty="0"/>
              <a:t>Relational</a:t>
            </a:r>
            <a:r>
              <a:rPr spc="-30" dirty="0"/>
              <a:t> </a:t>
            </a:r>
            <a:r>
              <a:rPr spc="5" dirty="0"/>
              <a:t>Schema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1148143" y="1673475"/>
            <a:ext cx="8452485" cy="5090160"/>
            <a:chOff x="1148143" y="1673475"/>
            <a:chExt cx="8452485" cy="5090160"/>
          </a:xfrm>
        </p:grpSpPr>
        <p:sp>
          <p:nvSpPr>
            <p:cNvPr id="7" name="object 7"/>
            <p:cNvSpPr/>
            <p:nvPr/>
          </p:nvSpPr>
          <p:spPr>
            <a:xfrm>
              <a:off x="1148143" y="1673475"/>
              <a:ext cx="7709943" cy="5066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06577" y="5323908"/>
              <a:ext cx="2694305" cy="1439545"/>
            </a:xfrm>
            <a:custGeom>
              <a:avLst/>
              <a:gdLst/>
              <a:ahLst/>
              <a:cxnLst/>
              <a:rect l="l" t="t" r="r" b="b"/>
              <a:pathLst>
                <a:path w="2694304" h="1439545">
                  <a:moveTo>
                    <a:pt x="2693847" y="0"/>
                  </a:moveTo>
                  <a:lnTo>
                    <a:pt x="0" y="0"/>
                  </a:lnTo>
                  <a:lnTo>
                    <a:pt x="0" y="1439265"/>
                  </a:lnTo>
                  <a:lnTo>
                    <a:pt x="2693847" y="1439265"/>
                  </a:lnTo>
                  <a:lnTo>
                    <a:pt x="2693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7156" y="4610760"/>
              <a:ext cx="738505" cy="29845"/>
            </a:xfrm>
            <a:custGeom>
              <a:avLst/>
              <a:gdLst/>
              <a:ahLst/>
              <a:cxnLst/>
              <a:rect l="l" t="t" r="r" b="b"/>
              <a:pathLst>
                <a:path w="738504" h="29845">
                  <a:moveTo>
                    <a:pt x="738487" y="0"/>
                  </a:moveTo>
                  <a:lnTo>
                    <a:pt x="0" y="0"/>
                  </a:lnTo>
                  <a:lnTo>
                    <a:pt x="0" y="29260"/>
                  </a:lnTo>
                  <a:lnTo>
                    <a:pt x="738487" y="29260"/>
                  </a:lnTo>
                  <a:lnTo>
                    <a:pt x="738487" y="0"/>
                  </a:lnTo>
                  <a:close/>
                </a:path>
              </a:pathLst>
            </a:custGeom>
            <a:solidFill>
              <a:srgbClr val="E9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1482" y="719673"/>
            <a:ext cx="6855459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1: </a:t>
            </a:r>
            <a:r>
              <a:rPr spc="-30" dirty="0"/>
              <a:t>Regular </a:t>
            </a:r>
            <a:r>
              <a:rPr spc="15" dirty="0"/>
              <a:t>Entity</a:t>
            </a:r>
            <a:r>
              <a:rPr spc="-30" dirty="0"/>
              <a:t> </a:t>
            </a:r>
            <a:r>
              <a:rPr spc="-105" dirty="0"/>
              <a:t>Types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524007"/>
            <a:ext cx="8601075" cy="51022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marR="21590" indent="-609600">
              <a:lnSpc>
                <a:spcPct val="79900"/>
              </a:lnSpc>
              <a:spcBef>
                <a:spcPts val="869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sz="3200" spc="-25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each </a:t>
            </a:r>
            <a:r>
              <a:rPr sz="3200" spc="10" dirty="0">
                <a:latin typeface="Arial"/>
                <a:cs typeface="Arial"/>
              </a:rPr>
              <a:t>regular/strong </a:t>
            </a:r>
            <a:r>
              <a:rPr sz="3200" spc="25" dirty="0">
                <a:latin typeface="Arial"/>
                <a:cs typeface="Arial"/>
              </a:rPr>
              <a:t>entity </a:t>
            </a:r>
            <a:r>
              <a:rPr sz="3200" spc="35" dirty="0">
                <a:latin typeface="Arial"/>
                <a:cs typeface="Arial"/>
              </a:rPr>
              <a:t>type, </a:t>
            </a:r>
            <a:r>
              <a:rPr sz="3200" spc="-5" dirty="0">
                <a:latin typeface="Arial"/>
                <a:cs typeface="Arial"/>
              </a:rPr>
              <a:t>create </a:t>
            </a:r>
            <a:r>
              <a:rPr sz="3200" spc="-65" dirty="0">
                <a:latin typeface="Arial"/>
                <a:cs typeface="Arial"/>
              </a:rPr>
              <a:t>a  </a:t>
            </a:r>
            <a:r>
              <a:rPr sz="3200" spc="25" dirty="0">
                <a:latin typeface="Arial"/>
                <a:cs typeface="Arial"/>
              </a:rPr>
              <a:t>corresponding </a:t>
            </a:r>
            <a:r>
              <a:rPr sz="3200" spc="-5" dirty="0">
                <a:latin typeface="Arial"/>
                <a:cs typeface="Arial"/>
              </a:rPr>
              <a:t>relation </a:t>
            </a:r>
            <a:r>
              <a:rPr sz="3200" spc="40" dirty="0">
                <a:latin typeface="Arial"/>
                <a:cs typeface="Arial"/>
              </a:rPr>
              <a:t>that </a:t>
            </a:r>
            <a:r>
              <a:rPr sz="3200" spc="15" dirty="0">
                <a:latin typeface="Arial"/>
                <a:cs typeface="Arial"/>
              </a:rPr>
              <a:t>includes </a:t>
            </a:r>
            <a:r>
              <a:rPr sz="3200" spc="-25" dirty="0">
                <a:latin typeface="Arial"/>
                <a:cs typeface="Arial"/>
              </a:rPr>
              <a:t>all </a:t>
            </a:r>
            <a:r>
              <a:rPr sz="3200" spc="15" dirty="0">
                <a:latin typeface="Arial"/>
                <a:cs typeface="Arial"/>
              </a:rPr>
              <a:t>the </a:t>
            </a:r>
            <a:r>
              <a:rPr sz="32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simple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attributes </a:t>
            </a:r>
            <a:r>
              <a:rPr sz="3200" spc="-15" dirty="0">
                <a:latin typeface="Arial"/>
                <a:cs typeface="Arial"/>
              </a:rPr>
              <a:t>(includes </a:t>
            </a:r>
            <a:r>
              <a:rPr sz="3200" spc="15" dirty="0">
                <a:latin typeface="Arial"/>
                <a:cs typeface="Arial"/>
              </a:rPr>
              <a:t>simple </a:t>
            </a:r>
            <a:r>
              <a:rPr sz="3200" spc="30" dirty="0">
                <a:latin typeface="Arial"/>
                <a:cs typeface="Arial"/>
              </a:rPr>
              <a:t>attributes 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spc="50" dirty="0">
                <a:latin typeface="Arial"/>
                <a:cs typeface="Arial"/>
              </a:rPr>
              <a:t>composite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relations)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romanLcPeriod"/>
            </a:pPr>
            <a:endParaRPr sz="33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sz="3200" spc="5" dirty="0">
                <a:latin typeface="Arial"/>
                <a:cs typeface="Arial"/>
              </a:rPr>
              <a:t>Choose </a:t>
            </a:r>
            <a:r>
              <a:rPr sz="3200" spc="-5" dirty="0">
                <a:latin typeface="Arial"/>
                <a:cs typeface="Arial"/>
              </a:rPr>
              <a:t>one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spc="1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30" dirty="0">
                <a:latin typeface="Arial"/>
                <a:cs typeface="Arial"/>
              </a:rPr>
              <a:t>attributes </a:t>
            </a:r>
            <a:r>
              <a:rPr sz="3200" spc="-35" dirty="0">
                <a:latin typeface="Arial"/>
                <a:cs typeface="Arial"/>
              </a:rPr>
              <a:t>as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primary</a:t>
            </a:r>
            <a:endParaRPr sz="3200" dirty="0">
              <a:latin typeface="Arial"/>
              <a:cs typeface="Arial"/>
            </a:endParaRPr>
          </a:p>
          <a:p>
            <a:pPr marL="988060" marR="5080" lvl="1" indent="-304800">
              <a:lnSpc>
                <a:spcPts val="2670"/>
              </a:lnSpc>
              <a:spcBef>
                <a:spcPts val="625"/>
              </a:spcBef>
              <a:buFont typeface="Wingdings"/>
              <a:buChar char=""/>
              <a:tabLst>
                <a:tab pos="987425" algn="l"/>
                <a:tab pos="988060" algn="l"/>
              </a:tabLst>
            </a:pPr>
            <a:r>
              <a:rPr sz="2750" dirty="0">
                <a:latin typeface="Arial"/>
                <a:cs typeface="Arial"/>
              </a:rPr>
              <a:t>If </a:t>
            </a:r>
            <a:r>
              <a:rPr sz="2750" spc="45" dirty="0">
                <a:latin typeface="Arial"/>
                <a:cs typeface="Arial"/>
              </a:rPr>
              <a:t>composite, </a:t>
            </a:r>
            <a:r>
              <a:rPr sz="2750" spc="25" dirty="0">
                <a:latin typeface="Arial"/>
                <a:cs typeface="Arial"/>
              </a:rPr>
              <a:t>the </a:t>
            </a:r>
            <a:r>
              <a:rPr sz="2750" spc="20" dirty="0">
                <a:latin typeface="Arial"/>
                <a:cs typeface="Arial"/>
              </a:rPr>
              <a:t>simple </a:t>
            </a:r>
            <a:r>
              <a:rPr sz="2750" spc="35" dirty="0">
                <a:latin typeface="Arial"/>
                <a:cs typeface="Arial"/>
              </a:rPr>
              <a:t>attributes </a:t>
            </a:r>
            <a:r>
              <a:rPr sz="2750" spc="30" dirty="0">
                <a:latin typeface="Arial"/>
                <a:cs typeface="Arial"/>
              </a:rPr>
              <a:t>together </a:t>
            </a:r>
            <a:r>
              <a:rPr sz="2750" spc="45" dirty="0">
                <a:latin typeface="Arial"/>
                <a:cs typeface="Arial"/>
              </a:rPr>
              <a:t>form  </a:t>
            </a:r>
            <a:r>
              <a:rPr sz="2750" spc="25" dirty="0">
                <a:latin typeface="Arial"/>
                <a:cs typeface="Arial"/>
              </a:rPr>
              <a:t>the </a:t>
            </a:r>
            <a:r>
              <a:rPr sz="2750" spc="20" dirty="0">
                <a:latin typeface="Arial"/>
                <a:cs typeface="Arial"/>
              </a:rPr>
              <a:t>primary</a:t>
            </a:r>
            <a:r>
              <a:rPr sz="2750" spc="-5" dirty="0">
                <a:latin typeface="Arial"/>
                <a:cs typeface="Arial"/>
              </a:rPr>
              <a:t> </a:t>
            </a:r>
            <a:r>
              <a:rPr sz="2750" spc="10" dirty="0">
                <a:latin typeface="Arial"/>
                <a:cs typeface="Arial"/>
              </a:rPr>
              <a:t>key</a:t>
            </a:r>
            <a:endParaRPr sz="2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550" dirty="0">
              <a:latin typeface="Arial"/>
              <a:cs typeface="Arial"/>
            </a:endParaRPr>
          </a:p>
          <a:p>
            <a:pPr marL="622300" marR="114300" indent="-609600">
              <a:lnSpc>
                <a:spcPct val="7990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sz="3200" spc="-25" dirty="0">
                <a:latin typeface="Arial"/>
                <a:cs typeface="Arial"/>
              </a:rPr>
              <a:t>Any </a:t>
            </a:r>
            <a:r>
              <a:rPr sz="3200" spc="-15" dirty="0">
                <a:latin typeface="Arial"/>
                <a:cs typeface="Arial"/>
              </a:rPr>
              <a:t>remaining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30" dirty="0">
                <a:latin typeface="Arial"/>
                <a:cs typeface="Arial"/>
              </a:rPr>
              <a:t>attributes </a:t>
            </a:r>
            <a:r>
              <a:rPr sz="3200" spc="-65" dirty="0">
                <a:latin typeface="Arial"/>
                <a:cs typeface="Arial"/>
              </a:rPr>
              <a:t>are </a:t>
            </a:r>
            <a:r>
              <a:rPr sz="3200" spc="55" dirty="0">
                <a:latin typeface="Arial"/>
                <a:cs typeface="Arial"/>
              </a:rPr>
              <a:t>kept </a:t>
            </a:r>
            <a:r>
              <a:rPr sz="3200" spc="-35" dirty="0">
                <a:latin typeface="Arial"/>
                <a:cs typeface="Arial"/>
              </a:rPr>
              <a:t>as  </a:t>
            </a:r>
            <a:r>
              <a:rPr sz="3200" spc="15" dirty="0">
                <a:latin typeface="Arial"/>
                <a:cs typeface="Arial"/>
              </a:rPr>
              <a:t>secondary </a:t>
            </a:r>
            <a:r>
              <a:rPr sz="3200" dirty="0">
                <a:latin typeface="Arial"/>
                <a:cs typeface="Arial"/>
              </a:rPr>
              <a:t>unique keys </a:t>
            </a:r>
            <a:r>
              <a:rPr sz="3200" spc="-45" dirty="0">
                <a:latin typeface="Arial"/>
                <a:cs typeface="Arial"/>
              </a:rPr>
              <a:t>(these </a:t>
            </a:r>
            <a:r>
              <a:rPr sz="3200" spc="25" dirty="0">
                <a:latin typeface="Arial"/>
                <a:cs typeface="Arial"/>
              </a:rPr>
              <a:t>will be </a:t>
            </a:r>
            <a:r>
              <a:rPr sz="3200" spc="-5" dirty="0">
                <a:latin typeface="Arial"/>
                <a:cs typeface="Arial"/>
              </a:rPr>
              <a:t>useful  </a:t>
            </a:r>
            <a:r>
              <a:rPr sz="3200" spc="35" dirty="0">
                <a:latin typeface="Arial"/>
                <a:cs typeface="Arial"/>
              </a:rPr>
              <a:t>for </a:t>
            </a:r>
            <a:r>
              <a:rPr sz="3200" spc="15" dirty="0">
                <a:latin typeface="Arial"/>
                <a:cs typeface="Arial"/>
              </a:rPr>
              <a:t>physical </a:t>
            </a:r>
            <a:r>
              <a:rPr sz="3200" spc="20" dirty="0">
                <a:latin typeface="Arial"/>
                <a:cs typeface="Arial"/>
              </a:rPr>
              <a:t>tuning </a:t>
            </a:r>
            <a:r>
              <a:rPr sz="3200" spc="-40" dirty="0">
                <a:latin typeface="Arial"/>
                <a:cs typeface="Arial"/>
              </a:rPr>
              <a:t>w.r.t. </a:t>
            </a:r>
            <a:r>
              <a:rPr sz="3200" spc="15" dirty="0">
                <a:latin typeface="Arial"/>
                <a:cs typeface="Arial"/>
              </a:rPr>
              <a:t>indexing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analysis)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409" y="719673"/>
            <a:ext cx="336042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Example</a:t>
            </a:r>
            <a:r>
              <a:rPr spc="-65" dirty="0"/>
              <a:t> </a:t>
            </a:r>
            <a:r>
              <a:rPr spc="-150" dirty="0"/>
              <a:t>ERD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6" name="object 6"/>
          <p:cNvSpPr/>
          <p:nvPr/>
        </p:nvSpPr>
        <p:spPr>
          <a:xfrm>
            <a:off x="2481888" y="1468774"/>
            <a:ext cx="5198827" cy="5138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1</a:t>
            </a:r>
            <a:r>
              <a:rPr spc="-114" dirty="0"/>
              <a:t> </a:t>
            </a:r>
            <a:r>
              <a:rPr spc="-10" dirty="0"/>
              <a:t>Result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  <p:grpSp>
        <p:nvGrpSpPr>
          <p:cNvPr id="6" name="object 6"/>
          <p:cNvGrpSpPr/>
          <p:nvPr/>
        </p:nvGrpSpPr>
        <p:grpSpPr>
          <a:xfrm>
            <a:off x="515063" y="1485244"/>
            <a:ext cx="9065895" cy="2762885"/>
            <a:chOff x="515063" y="1485244"/>
            <a:chExt cx="9065895" cy="2762885"/>
          </a:xfrm>
        </p:grpSpPr>
        <p:sp>
          <p:nvSpPr>
            <p:cNvPr id="7" name="object 7"/>
            <p:cNvSpPr/>
            <p:nvPr/>
          </p:nvSpPr>
          <p:spPr>
            <a:xfrm>
              <a:off x="947757" y="1802642"/>
              <a:ext cx="8351258" cy="23102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061" y="1485252"/>
              <a:ext cx="9065895" cy="2762885"/>
            </a:xfrm>
            <a:custGeom>
              <a:avLst/>
              <a:gdLst/>
              <a:ahLst/>
              <a:cxnLst/>
              <a:rect l="l" t="t" r="r" b="b"/>
              <a:pathLst>
                <a:path w="9065895" h="2762885">
                  <a:moveTo>
                    <a:pt x="9065806" y="0"/>
                  </a:moveTo>
                  <a:lnTo>
                    <a:pt x="125006" y="0"/>
                  </a:lnTo>
                  <a:lnTo>
                    <a:pt x="125006" y="337045"/>
                  </a:lnTo>
                  <a:lnTo>
                    <a:pt x="0" y="337045"/>
                  </a:lnTo>
                  <a:lnTo>
                    <a:pt x="0" y="1638465"/>
                  </a:lnTo>
                  <a:lnTo>
                    <a:pt x="317855" y="1638465"/>
                  </a:lnTo>
                  <a:lnTo>
                    <a:pt x="317855" y="2762491"/>
                  </a:lnTo>
                  <a:lnTo>
                    <a:pt x="2346579" y="2762491"/>
                  </a:lnTo>
                  <a:lnTo>
                    <a:pt x="2346579" y="1638465"/>
                  </a:lnTo>
                  <a:lnTo>
                    <a:pt x="2934982" y="1638465"/>
                  </a:lnTo>
                  <a:lnTo>
                    <a:pt x="2934982" y="478167"/>
                  </a:lnTo>
                  <a:lnTo>
                    <a:pt x="9065806" y="478167"/>
                  </a:lnTo>
                  <a:lnTo>
                    <a:pt x="9065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7147" y="275174"/>
            <a:ext cx="4953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CS3200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 Design</a:t>
            </a:r>
            <a:r>
              <a:rPr sz="1450" b="0" spc="-1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r>
              <a:rPr sz="1450" b="0" spc="-5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5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450" b="0" spc="20" dirty="0">
                <a:solidFill>
                  <a:srgbClr val="FFFFFF"/>
                </a:solidFill>
                <a:latin typeface="Inconsolata"/>
                <a:cs typeface="Inconsolata"/>
              </a:rPr>
              <a:t>·</a:t>
            </a:r>
            <a:r>
              <a:rPr sz="1450" b="0" spc="20" dirty="0">
                <a:solidFill>
                  <a:srgbClr val="C00000"/>
                </a:solidFill>
                <a:latin typeface="Inconsolata"/>
                <a:cs typeface="Inconsolata"/>
              </a:rPr>
              <a:t>·</a:t>
            </a:r>
            <a:r>
              <a:rPr sz="1450" b="0" spc="-409" dirty="0">
                <a:solidFill>
                  <a:srgbClr val="C00000"/>
                </a:solidFill>
                <a:latin typeface="Inconsolata"/>
                <a:cs typeface="Inconsolat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Derbinsky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815" y="322224"/>
            <a:ext cx="2541041" cy="23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8385" y="719673"/>
            <a:ext cx="6322060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45" dirty="0"/>
              <a:t>Step </a:t>
            </a:r>
            <a:r>
              <a:rPr spc="5" dirty="0"/>
              <a:t>2: </a:t>
            </a:r>
            <a:r>
              <a:rPr spc="-95" dirty="0"/>
              <a:t>Weak </a:t>
            </a:r>
            <a:r>
              <a:rPr spc="15" dirty="0"/>
              <a:t>Entity</a:t>
            </a:r>
            <a:r>
              <a:rPr spc="25" dirty="0"/>
              <a:t> </a:t>
            </a:r>
            <a:r>
              <a:rPr spc="-105" dirty="0"/>
              <a:t>Types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ER-to-Relational</a:t>
            </a:r>
            <a:r>
              <a:rPr spc="-5" dirty="0"/>
              <a:t> </a:t>
            </a:r>
            <a:r>
              <a:rPr spc="25" dirty="0"/>
              <a:t>Mapping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b="0" spc="25" dirty="0">
                <a:solidFill>
                  <a:srgbClr val="FFFFFF"/>
                </a:solidFill>
                <a:latin typeface="Arial"/>
                <a:cs typeface="Arial"/>
              </a:rPr>
              <a:t>March </a:t>
            </a:r>
            <a:r>
              <a:rPr b="0" spc="5" dirty="0">
                <a:solidFill>
                  <a:srgbClr val="FFFFFF"/>
                </a:solidFill>
                <a:latin typeface="Arial"/>
                <a:cs typeface="Arial"/>
              </a:rPr>
              <a:t>1, 2018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524007"/>
            <a:ext cx="8484235" cy="47339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marR="147320" indent="-609600">
              <a:lnSpc>
                <a:spcPct val="79900"/>
              </a:lnSpc>
              <a:spcBef>
                <a:spcPts val="869"/>
              </a:spcBef>
              <a:buAutoNum type="romanLcPeriod"/>
              <a:tabLst>
                <a:tab pos="621665" algn="l"/>
                <a:tab pos="622300" algn="l"/>
              </a:tabLst>
            </a:pPr>
            <a:r>
              <a:rPr sz="3200" spc="-25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each </a:t>
            </a:r>
            <a:r>
              <a:rPr sz="3200" spc="10" dirty="0">
                <a:latin typeface="Arial"/>
                <a:cs typeface="Arial"/>
              </a:rPr>
              <a:t>weak </a:t>
            </a:r>
            <a:r>
              <a:rPr sz="3200" spc="25" dirty="0">
                <a:latin typeface="Arial"/>
                <a:cs typeface="Arial"/>
              </a:rPr>
              <a:t>entity </a:t>
            </a:r>
            <a:r>
              <a:rPr sz="3200" spc="35" dirty="0">
                <a:latin typeface="Arial"/>
                <a:cs typeface="Arial"/>
              </a:rPr>
              <a:t>type, </a:t>
            </a:r>
            <a:r>
              <a:rPr sz="3200" spc="-5" dirty="0">
                <a:latin typeface="Arial"/>
                <a:cs typeface="Arial"/>
              </a:rPr>
              <a:t>create </a:t>
            </a:r>
            <a:r>
              <a:rPr sz="3200" spc="-65" dirty="0">
                <a:latin typeface="Arial"/>
                <a:cs typeface="Arial"/>
              </a:rPr>
              <a:t>a  </a:t>
            </a:r>
            <a:r>
              <a:rPr sz="3200" spc="25" dirty="0">
                <a:latin typeface="Arial"/>
                <a:cs typeface="Arial"/>
              </a:rPr>
              <a:t>corresponding </a:t>
            </a:r>
            <a:r>
              <a:rPr sz="3200" spc="-5" dirty="0">
                <a:latin typeface="Arial"/>
                <a:cs typeface="Arial"/>
              </a:rPr>
              <a:t>relation </a:t>
            </a:r>
            <a:r>
              <a:rPr sz="3200" spc="40" dirty="0">
                <a:latin typeface="Arial"/>
                <a:cs typeface="Arial"/>
              </a:rPr>
              <a:t>that </a:t>
            </a:r>
            <a:r>
              <a:rPr sz="3200" spc="15" dirty="0">
                <a:latin typeface="Arial"/>
                <a:cs typeface="Arial"/>
              </a:rPr>
              <a:t>includes </a:t>
            </a:r>
            <a:r>
              <a:rPr sz="3200" spc="-25" dirty="0">
                <a:latin typeface="Arial"/>
                <a:cs typeface="Arial"/>
              </a:rPr>
              <a:t>all </a:t>
            </a:r>
            <a:r>
              <a:rPr sz="3200" spc="15" dirty="0">
                <a:latin typeface="Arial"/>
                <a:cs typeface="Arial"/>
              </a:rPr>
              <a:t>the  simple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30" dirty="0">
                <a:latin typeface="Arial"/>
                <a:cs typeface="Arial"/>
              </a:rPr>
              <a:t>attributes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romanLcPeriod"/>
            </a:pPr>
            <a:endParaRPr sz="4000" dirty="0">
              <a:latin typeface="Arial"/>
              <a:cs typeface="Arial"/>
            </a:endParaRPr>
          </a:p>
          <a:p>
            <a:pPr marL="622300" marR="238125" indent="-609600">
              <a:lnSpc>
                <a:spcPct val="7990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sz="3200" spc="55" dirty="0">
                <a:latin typeface="Arial"/>
                <a:cs typeface="Arial"/>
              </a:rPr>
              <a:t>Add </a:t>
            </a:r>
            <a:r>
              <a:rPr sz="3200" spc="-35" dirty="0">
                <a:latin typeface="Arial"/>
                <a:cs typeface="Arial"/>
              </a:rPr>
              <a:t>as </a:t>
            </a:r>
            <a:r>
              <a:rPr sz="3200" spc="-65" dirty="0">
                <a:latin typeface="Arial"/>
                <a:cs typeface="Arial"/>
              </a:rPr>
              <a:t>a 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foreign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all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spc="15" dirty="0">
                <a:latin typeface="Arial"/>
                <a:cs typeface="Arial"/>
              </a:rPr>
              <a:t>the primary </a:t>
            </a:r>
            <a:r>
              <a:rPr sz="3200" dirty="0">
                <a:latin typeface="Arial"/>
                <a:cs typeface="Arial"/>
              </a:rPr>
              <a:t>key  </a:t>
            </a:r>
            <a:r>
              <a:rPr sz="3200" spc="-15" dirty="0">
                <a:latin typeface="Arial"/>
                <a:cs typeface="Arial"/>
              </a:rPr>
              <a:t>attribute(s)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15" dirty="0">
                <a:latin typeface="Arial"/>
                <a:cs typeface="Arial"/>
              </a:rPr>
              <a:t>the </a:t>
            </a:r>
            <a:r>
              <a:rPr sz="3200" spc="25" dirty="0">
                <a:latin typeface="Arial"/>
                <a:cs typeface="Arial"/>
              </a:rPr>
              <a:t>entity corresponding </a:t>
            </a:r>
            <a:r>
              <a:rPr sz="3200" spc="90" dirty="0">
                <a:latin typeface="Arial"/>
                <a:cs typeface="Arial"/>
              </a:rPr>
              <a:t>to  </a:t>
            </a:r>
            <a:r>
              <a:rPr sz="3200" spc="15" dirty="0">
                <a:latin typeface="Arial"/>
                <a:cs typeface="Arial"/>
              </a:rPr>
              <a:t>the </a:t>
            </a:r>
            <a:r>
              <a:rPr sz="3200" spc="20" dirty="0">
                <a:latin typeface="Arial"/>
                <a:cs typeface="Arial"/>
              </a:rPr>
              <a:t>owner </a:t>
            </a:r>
            <a:r>
              <a:rPr sz="3200" spc="25" dirty="0">
                <a:latin typeface="Arial"/>
                <a:cs typeface="Arial"/>
              </a:rPr>
              <a:t>entity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type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romanLcPeriod"/>
            </a:pPr>
            <a:endParaRPr sz="3550" dirty="0">
              <a:latin typeface="Arial"/>
              <a:cs typeface="Arial"/>
            </a:endParaRPr>
          </a:p>
          <a:p>
            <a:pPr marL="622300" marR="5080" indent="-609600">
              <a:lnSpc>
                <a:spcPct val="79900"/>
              </a:lnSpc>
              <a:buAutoNum type="romanLcPeriod"/>
              <a:tabLst>
                <a:tab pos="621665" algn="l"/>
                <a:tab pos="622300" algn="l"/>
              </a:tabLst>
            </a:pPr>
            <a:r>
              <a:rPr sz="3200" spc="-65" dirty="0">
                <a:latin typeface="Arial"/>
                <a:cs typeface="Arial"/>
              </a:rPr>
              <a:t>The </a:t>
            </a:r>
            <a:r>
              <a:rPr sz="3200" spc="15" dirty="0">
                <a:latin typeface="Arial"/>
                <a:cs typeface="Arial"/>
              </a:rPr>
              <a:t>primary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15" dirty="0">
                <a:latin typeface="Arial"/>
                <a:cs typeface="Arial"/>
              </a:rPr>
              <a:t>the </a:t>
            </a:r>
            <a:r>
              <a:rPr sz="3200" spc="40" dirty="0">
                <a:latin typeface="Arial"/>
                <a:cs typeface="Arial"/>
              </a:rPr>
              <a:t>combination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spc="-25" dirty="0">
                <a:latin typeface="Arial"/>
                <a:cs typeface="Arial"/>
              </a:rPr>
              <a:t>all  </a:t>
            </a:r>
            <a:r>
              <a:rPr sz="3200" spc="15" dirty="0">
                <a:latin typeface="Arial"/>
                <a:cs typeface="Arial"/>
              </a:rPr>
              <a:t>the primary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30" dirty="0">
                <a:latin typeface="Arial"/>
                <a:cs typeface="Arial"/>
              </a:rPr>
              <a:t>attributes </a:t>
            </a:r>
            <a:r>
              <a:rPr sz="3200" spc="25" dirty="0">
                <a:latin typeface="Arial"/>
                <a:cs typeface="Arial"/>
              </a:rPr>
              <a:t>from </a:t>
            </a:r>
            <a:r>
              <a:rPr sz="3200" spc="15" dirty="0">
                <a:latin typeface="Arial"/>
                <a:cs typeface="Arial"/>
              </a:rPr>
              <a:t>the </a:t>
            </a:r>
            <a:r>
              <a:rPr sz="3200" spc="20" dirty="0">
                <a:latin typeface="Arial"/>
                <a:cs typeface="Arial"/>
              </a:rPr>
              <a:t>owner  </a:t>
            </a:r>
            <a:r>
              <a:rPr sz="3200" spc="15" dirty="0">
                <a:latin typeface="Arial"/>
                <a:cs typeface="Arial"/>
              </a:rPr>
              <a:t>and the partial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55" dirty="0">
                <a:latin typeface="Arial"/>
                <a:cs typeface="Arial"/>
              </a:rPr>
              <a:t>of </a:t>
            </a:r>
            <a:r>
              <a:rPr sz="3200" spc="15" dirty="0">
                <a:latin typeface="Arial"/>
                <a:cs typeface="Arial"/>
              </a:rPr>
              <a:t>the </a:t>
            </a:r>
            <a:r>
              <a:rPr sz="3200" spc="10" dirty="0">
                <a:latin typeface="Arial"/>
                <a:cs typeface="Arial"/>
              </a:rPr>
              <a:t>weak </a:t>
            </a:r>
            <a:r>
              <a:rPr sz="3200" spc="-10" dirty="0">
                <a:latin typeface="Arial"/>
                <a:cs typeface="Arial"/>
              </a:rPr>
              <a:t>entity, </a:t>
            </a:r>
            <a:r>
              <a:rPr sz="3200" spc="25" dirty="0">
                <a:latin typeface="Arial"/>
                <a:cs typeface="Arial"/>
              </a:rPr>
              <a:t>if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any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962</Words>
  <Application>Microsoft Office PowerPoint</Application>
  <PresentationFormat>Custom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Inconsolata</vt:lpstr>
      <vt:lpstr>Wingdings</vt:lpstr>
      <vt:lpstr>Office Theme</vt:lpstr>
      <vt:lpstr>ER Diagram Example</vt:lpstr>
      <vt:lpstr>PowerPoint Presentation</vt:lpstr>
      <vt:lpstr>ER-to-Relational Mapping</vt:lpstr>
      <vt:lpstr>Example ERD</vt:lpstr>
      <vt:lpstr>Resulting Relational Schema</vt:lpstr>
      <vt:lpstr>Step 1: Regular Entity Types</vt:lpstr>
      <vt:lpstr>Example ERD</vt:lpstr>
      <vt:lpstr>Step 1 Result</vt:lpstr>
      <vt:lpstr>Step 2: Weak Entity Types</vt:lpstr>
      <vt:lpstr>Example ERD</vt:lpstr>
      <vt:lpstr>Step 2 Result</vt:lpstr>
      <vt:lpstr>Step 3: Mapping Binary 1-to-1</vt:lpstr>
      <vt:lpstr>Example ERD</vt:lpstr>
      <vt:lpstr>Step 2 Result</vt:lpstr>
      <vt:lpstr>Step 3 Result</vt:lpstr>
      <vt:lpstr>Step 4: Binary 1-to-N</vt:lpstr>
      <vt:lpstr>Example ERD</vt:lpstr>
      <vt:lpstr>Step 4 Result</vt:lpstr>
      <vt:lpstr>Step 5: Binary M-to-N</vt:lpstr>
      <vt:lpstr>Example ERD</vt:lpstr>
      <vt:lpstr>Step 5 Result</vt:lpstr>
      <vt:lpstr>Step 6: Multivalued Attributes</vt:lpstr>
      <vt:lpstr>Example ERD</vt:lpstr>
      <vt:lpstr>Step 6 Result</vt:lpstr>
      <vt:lpstr>Mapping Hierarchical Entities </vt:lpstr>
      <vt:lpstr>Mapping Hierarchical Entities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ER-to-Relational Mapping</dc:title>
  <dc:creator>Admin</dc:creator>
  <cp:lastModifiedBy>Admin</cp:lastModifiedBy>
  <cp:revision>14</cp:revision>
  <dcterms:created xsi:type="dcterms:W3CDTF">2021-03-25T02:00:24Z</dcterms:created>
  <dcterms:modified xsi:type="dcterms:W3CDTF">2024-07-23T02:57:08Z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2021-03-25T00:00:00Z</vt:filetime>
  </property>
</Properties>
</file>