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4" roundtripDataSignature="AMtx7miCl29buZ+/LhmuOZg3m4B40Dcd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Roboto"/>
                <a:ea typeface="Roboto"/>
                <a:cs typeface="Roboto"/>
                <a:sym typeface="Roboto"/>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rgbClr val="585858"/>
                </a:solidFill>
                <a:highlight>
                  <a:srgbClr val="FFFFFF"/>
                </a:highlight>
              </a:rPr>
              <a:t>One of the true benefits of expanded online communication is the ability to share and retrieve expert knowledge quickly. If you’re an expert and have research or news to share, this is one of the best uses of the internet.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585858"/>
                </a:solidFill>
                <a:highlight>
                  <a:srgbClr val="FFFFFF"/>
                </a:highlight>
              </a:rPr>
              <a:t>This ability to share information at the touch of a button comes with responsibility. An important netiquette rule is respecting the privacy of others. You should not publicly identify or post private information about someone especially as a form of punishment or revenge, a practice known as doxxing.</a:t>
            </a:r>
            <a:endParaRPr sz="1200">
              <a:solidFill>
                <a:srgbClr val="585858"/>
              </a:solidFill>
              <a:highlight>
                <a:srgbClr val="FFFFFF"/>
              </a:highlight>
            </a:endParaRPr>
          </a:p>
          <a:p>
            <a:pPr indent="0" lvl="0" marL="0" rtl="0" algn="l">
              <a:lnSpc>
                <a:spcPct val="115000"/>
              </a:lnSpc>
              <a:spcBef>
                <a:spcPts val="900"/>
              </a:spcBef>
              <a:spcAft>
                <a:spcPts val="0"/>
              </a:spcAft>
              <a:buClr>
                <a:schemeClr val="dk1"/>
              </a:buClr>
              <a:buSzPts val="1100"/>
              <a:buFont typeface="Arial"/>
              <a:buNone/>
            </a:pPr>
            <a:r>
              <a:rPr lang="en" sz="1200">
                <a:solidFill>
                  <a:srgbClr val="585858"/>
                </a:solidFill>
                <a:highlight>
                  <a:srgbClr val="FFFFFF"/>
                </a:highlight>
              </a:rPr>
              <a:t>You should also avoid snooping around in someone’s else’s computer or email to find out information that normally wouldn’t be open to you. With everything written down, it can be tempting for others to try to gain access to our private information.</a:t>
            </a:r>
            <a:endParaRPr sz="1200">
              <a:solidFill>
                <a:srgbClr val="585858"/>
              </a:solidFill>
              <a:highlight>
                <a:srgbClr val="FFFFFF"/>
              </a:highlight>
            </a:endParaRPr>
          </a:p>
          <a:p>
            <a:pPr indent="0" lvl="0" marL="0" rtl="0" algn="l">
              <a:lnSpc>
                <a:spcPct val="100000"/>
              </a:lnSpc>
              <a:spcBef>
                <a:spcPts val="90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rgbClr val="585858"/>
                </a:solidFill>
                <a:highlight>
                  <a:srgbClr val="FFFFFF"/>
                </a:highlight>
              </a:rPr>
              <a:t>The ability to reach out to real people with one quick click of a button can be wonderful. You’re given access to new worlds of information. But this ease of communication — and ability to speak behind the cloak of your devices without face-to-face contact — brings up several issues that can present real challenges.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3: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 name="Google Shape;131;p13: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60000"/>
              </a:lnSpc>
              <a:spcBef>
                <a:spcPts val="600"/>
              </a:spcBef>
              <a:spcAft>
                <a:spcPts val="0"/>
              </a:spcAft>
              <a:buSzPts val="1100"/>
              <a:buNone/>
            </a:pPr>
            <a:r>
              <a:rPr lang="en" sz="1200">
                <a:solidFill>
                  <a:schemeClr val="dk1"/>
                </a:solidFill>
              </a:rPr>
              <a:t>Information is </a:t>
            </a:r>
            <a:r>
              <a:rPr lang="en" sz="1050">
                <a:solidFill>
                  <a:srgbClr val="202124"/>
                </a:solidFill>
                <a:highlight>
                  <a:srgbClr val="FFFFFF"/>
                </a:highlight>
              </a:rPr>
              <a:t>facts provided or learned about something or someone.</a:t>
            </a:r>
            <a:endParaRPr sz="1050">
              <a:solidFill>
                <a:srgbClr val="202124"/>
              </a:solidFill>
              <a:highlight>
                <a:srgbClr val="FFFFFF"/>
              </a:highlight>
            </a:endParaRPr>
          </a:p>
          <a:p>
            <a:pPr indent="0" lvl="0" marL="0" rtl="0" algn="just">
              <a:lnSpc>
                <a:spcPct val="160000"/>
              </a:lnSpc>
              <a:spcBef>
                <a:spcPts val="700"/>
              </a:spcBef>
              <a:spcAft>
                <a:spcPts val="0"/>
              </a:spcAft>
              <a:buSzPts val="1100"/>
              <a:buNone/>
            </a:pPr>
            <a:r>
              <a:rPr lang="en" sz="1050">
                <a:solidFill>
                  <a:srgbClr val="70757A"/>
                </a:solidFill>
                <a:highlight>
                  <a:srgbClr val="FFFFFF"/>
                </a:highlight>
              </a:rPr>
              <a:t>"a vital piece of information"</a:t>
            </a:r>
            <a:endParaRPr sz="1050">
              <a:solidFill>
                <a:srgbClr val="70757A"/>
              </a:solidFill>
              <a:highlight>
                <a:srgbClr val="FFFFFF"/>
              </a:highlight>
            </a:endParaRPr>
          </a:p>
          <a:p>
            <a:pPr indent="0" lvl="0" marL="0" rtl="0" algn="just">
              <a:lnSpc>
                <a:spcPct val="160000"/>
              </a:lnSpc>
              <a:spcBef>
                <a:spcPts val="700"/>
              </a:spcBef>
              <a:spcAft>
                <a:spcPts val="0"/>
              </a:spcAft>
              <a:buSzPts val="1100"/>
              <a:buNone/>
            </a:pPr>
            <a:r>
              <a:rPr lang="en" sz="1200">
                <a:solidFill>
                  <a:schemeClr val="dk1"/>
                </a:solidFill>
              </a:rPr>
              <a:t>Now let’s recap about Business Etiquette - </a:t>
            </a:r>
            <a:endParaRPr sz="1200">
              <a:solidFill>
                <a:schemeClr val="dk1"/>
              </a:solidFill>
            </a:endParaRPr>
          </a:p>
          <a:p>
            <a:pPr indent="0" lvl="0" marL="0" rtl="0" algn="just">
              <a:lnSpc>
                <a:spcPct val="160000"/>
              </a:lnSpc>
              <a:spcBef>
                <a:spcPts val="700"/>
              </a:spcBef>
              <a:spcAft>
                <a:spcPts val="0"/>
              </a:spcAft>
              <a:buClr>
                <a:schemeClr val="dk1"/>
              </a:buClr>
              <a:buSzPts val="1100"/>
              <a:buFont typeface="Arial"/>
              <a:buNone/>
            </a:pPr>
            <a:r>
              <a:rPr lang="en" sz="1200">
                <a:solidFill>
                  <a:schemeClr val="dk1"/>
                </a:solidFill>
              </a:rPr>
              <a:t>Business Etiquette is a set of social, professional and cultural sensibilities that a person is expected to possess in order to be considered a well-informed business-person with proper business acumen. Business Etiquette focuses primarily on being polite in your interactions with people and paying them respect while dealing with them, the way you would expect them to.</a:t>
            </a:r>
            <a:endParaRPr sz="1200">
              <a:solidFill>
                <a:schemeClr val="dk1"/>
              </a:solidFill>
            </a:endParaRPr>
          </a:p>
          <a:p>
            <a:pPr indent="0" lvl="0" marL="0" rtl="0" algn="just">
              <a:lnSpc>
                <a:spcPct val="160000"/>
              </a:lnSpc>
              <a:spcBef>
                <a:spcPts val="700"/>
              </a:spcBef>
              <a:spcAft>
                <a:spcPts val="0"/>
              </a:spcAft>
              <a:buClr>
                <a:schemeClr val="dk1"/>
              </a:buClr>
              <a:buSzPts val="1100"/>
              <a:buFont typeface="Arial"/>
              <a:buNone/>
            </a:pPr>
            <a:r>
              <a:rPr lang="en" sz="1200">
                <a:solidFill>
                  <a:schemeClr val="dk1"/>
                </a:solidFill>
              </a:rPr>
              <a:t>This politeness and respect is not limited to meetings held in person only. In fact, these levels of mutual respect and the polite way of addressing people and dealing with them is extended to business emails, telephonic conversations and business letters too.</a:t>
            </a:r>
            <a:endParaRPr sz="1200">
              <a:solidFill>
                <a:schemeClr val="dk1"/>
              </a:solidFill>
            </a:endParaRPr>
          </a:p>
          <a:p>
            <a:pPr indent="0" lvl="0" marL="0" rtl="0" algn="l">
              <a:lnSpc>
                <a:spcPct val="100000"/>
              </a:lnSpc>
              <a:spcBef>
                <a:spcPts val="70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585858"/>
                </a:solidFill>
                <a:highlight>
                  <a:srgbClr val="FFFFFF"/>
                </a:highlight>
              </a:rPr>
              <a:t>Netiquette is the correct way of conducting yourself while communicating online. The word netiquette was derived by combining “net” and “etiquette.”</a:t>
            </a:r>
            <a:endParaRPr sz="1200">
              <a:solidFill>
                <a:srgbClr val="585858"/>
              </a:solidFill>
              <a:highlight>
                <a:srgbClr val="FFFFFF"/>
              </a:highlight>
            </a:endParaRPr>
          </a:p>
          <a:p>
            <a:pPr indent="0" lvl="0" marL="0" rtl="0" algn="l">
              <a:lnSpc>
                <a:spcPct val="115000"/>
              </a:lnSpc>
              <a:spcBef>
                <a:spcPts val="900"/>
              </a:spcBef>
              <a:spcAft>
                <a:spcPts val="0"/>
              </a:spcAft>
              <a:buClr>
                <a:schemeClr val="dk1"/>
              </a:buClr>
              <a:buSzPts val="1100"/>
              <a:buFont typeface="Arial"/>
              <a:buNone/>
            </a:pPr>
            <a:r>
              <a:rPr lang="en" sz="1200">
                <a:solidFill>
                  <a:srgbClr val="585858"/>
                </a:solidFill>
                <a:highlight>
                  <a:srgbClr val="FFFFFF"/>
                </a:highlight>
              </a:rPr>
              <a:t>While social etiquette has evolved over time and differs based on culture, digital etiquette is fairly new. As more people spend time online and technology advances, it’s important to be aware of how we are interacting online. Following netiquette guidelines can help you maintain a positive online presence.</a:t>
            </a:r>
            <a:endParaRPr sz="1200">
              <a:solidFill>
                <a:srgbClr val="585858"/>
              </a:solidFill>
              <a:highlight>
                <a:srgbClr val="FFFFFF"/>
              </a:highlight>
            </a:endParaRPr>
          </a:p>
          <a:p>
            <a:pPr indent="0" lvl="0" marL="0" rtl="0" algn="l">
              <a:lnSpc>
                <a:spcPct val="100000"/>
              </a:lnSpc>
              <a:spcBef>
                <a:spcPts val="90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585858"/>
                </a:solidFill>
                <a:highlight>
                  <a:srgbClr val="FFFFFF"/>
                </a:highlight>
              </a:rPr>
              <a:t>What frequently gets people into trouble when communicating online is that they easily forget they are communicating with real people. There’s a human behind the words you’re reading. It’s easier to shoot back a response to a negative comment because you’re looking at text on a screen rather than looking at someone in the eyes. There’s a certain anonymous freedom, although nothing is really anonymous on the Internet.</a:t>
            </a:r>
            <a:endParaRPr sz="1200">
              <a:solidFill>
                <a:srgbClr val="585858"/>
              </a:solidFill>
              <a:highlight>
                <a:srgbClr val="FFFFFF"/>
              </a:highlight>
            </a:endParaRPr>
          </a:p>
          <a:p>
            <a:pPr indent="0" lvl="0" marL="0" rtl="0" algn="l">
              <a:lnSpc>
                <a:spcPct val="115000"/>
              </a:lnSpc>
              <a:spcBef>
                <a:spcPts val="900"/>
              </a:spcBef>
              <a:spcAft>
                <a:spcPts val="0"/>
              </a:spcAft>
              <a:buClr>
                <a:schemeClr val="dk1"/>
              </a:buClr>
              <a:buSzPts val="1100"/>
              <a:buFont typeface="Arial"/>
              <a:buNone/>
            </a:pPr>
            <a:r>
              <a:rPr lang="en" sz="1200">
                <a:solidFill>
                  <a:srgbClr val="585858"/>
                </a:solidFill>
                <a:highlight>
                  <a:srgbClr val="FFFFFF"/>
                </a:highlight>
              </a:rPr>
              <a:t>It’s also easy to misread the context of someone’s words when you can’t see their facial expressions or body language. How often have you read something that you thought meant one thing, when it really meant something quite different? Meaning can also get lost in translation when auto-correct changes your text or sloppy typing leaves out key words.</a:t>
            </a:r>
            <a:endParaRPr sz="1200">
              <a:solidFill>
                <a:srgbClr val="585858"/>
              </a:solidFill>
              <a:highlight>
                <a:srgbClr val="FFFFFF"/>
              </a:highlight>
            </a:endParaRPr>
          </a:p>
          <a:p>
            <a:pPr indent="0" lvl="0" marL="0" rtl="0" algn="l">
              <a:lnSpc>
                <a:spcPct val="100000"/>
              </a:lnSpc>
              <a:spcBef>
                <a:spcPts val="90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585858"/>
                </a:solidFill>
                <a:highlight>
                  <a:srgbClr val="FFFFFF"/>
                </a:highlight>
              </a:rPr>
              <a:t>There’s something freeing about being potentially anonymous, or at least faceless, that ignites a feeling of freedom to say things that you would never say in person. You can type it, and then shut down your computer or log out of Facebook. You can ignore everyone’s response, at least for a little while.</a:t>
            </a:r>
            <a:endParaRPr sz="1200">
              <a:solidFill>
                <a:srgbClr val="585858"/>
              </a:solidFill>
              <a:highlight>
                <a:srgbClr val="FFFFFF"/>
              </a:highlight>
            </a:endParaRPr>
          </a:p>
          <a:p>
            <a:pPr indent="0" lvl="0" marL="0" rtl="0" algn="l">
              <a:lnSpc>
                <a:spcPct val="115000"/>
              </a:lnSpc>
              <a:spcBef>
                <a:spcPts val="900"/>
              </a:spcBef>
              <a:spcAft>
                <a:spcPts val="0"/>
              </a:spcAft>
              <a:buClr>
                <a:schemeClr val="dk1"/>
              </a:buClr>
              <a:buSzPts val="1100"/>
              <a:buFont typeface="Arial"/>
              <a:buNone/>
            </a:pPr>
            <a:r>
              <a:rPr lang="en" sz="1200">
                <a:solidFill>
                  <a:srgbClr val="585858"/>
                </a:solidFill>
                <a:highlight>
                  <a:srgbClr val="FFFFFF"/>
                </a:highlight>
              </a:rPr>
              <a:t>But this kind of cyber behavior can still get you into trouble — it just may not be as immediate as if you were listening to their response in person. For instance, copying someone else’s work can violate copyright laws. In addition, saying someone did something when they didn’t could harm their reputation and be considered libelous. On a more personal level, you could risk alienating yourself from a group of friends, family members, or colleagues because of something you’ve written.</a:t>
            </a:r>
            <a:endParaRPr sz="1200">
              <a:solidFill>
                <a:srgbClr val="585858"/>
              </a:solidFill>
              <a:highlight>
                <a:srgbClr val="FFFFFF"/>
              </a:highlight>
            </a:endParaRPr>
          </a:p>
          <a:p>
            <a:pPr indent="0" lvl="0" marL="0" rtl="0" algn="l">
              <a:lnSpc>
                <a:spcPct val="100000"/>
              </a:lnSpc>
              <a:spcBef>
                <a:spcPts val="90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585858"/>
                </a:solidFill>
                <a:highlight>
                  <a:srgbClr val="FFFFFF"/>
                </a:highlight>
              </a:rPr>
              <a:t>The information overload in today’s society can be overwhelming. It’s important to respect people’s time, keeping your online communication succinct and to the point.</a:t>
            </a:r>
            <a:endParaRPr sz="1200">
              <a:solidFill>
                <a:srgbClr val="585858"/>
              </a:solidFill>
              <a:highlight>
                <a:srgbClr val="FFFFFF"/>
              </a:highlight>
            </a:endParaRPr>
          </a:p>
          <a:p>
            <a:pPr indent="0" lvl="0" marL="0" rtl="0" algn="l">
              <a:lnSpc>
                <a:spcPct val="115000"/>
              </a:lnSpc>
              <a:spcBef>
                <a:spcPts val="900"/>
              </a:spcBef>
              <a:spcAft>
                <a:spcPts val="0"/>
              </a:spcAft>
              <a:buClr>
                <a:schemeClr val="dk1"/>
              </a:buClr>
              <a:buSzPts val="1100"/>
              <a:buFont typeface="Arial"/>
              <a:buNone/>
            </a:pPr>
            <a:r>
              <a:rPr lang="en" sz="1200">
                <a:solidFill>
                  <a:srgbClr val="585858"/>
                </a:solidFill>
                <a:highlight>
                  <a:srgbClr val="FFFFFF"/>
                </a:highlight>
              </a:rPr>
              <a:t>It’s also wise to keep in mind that your communications, whether they’re in the form of emails or online posts, take up space in storage systems. Bombarding mailing lists with large files or unnecessary data is not looked upon favorably.</a:t>
            </a:r>
            <a:endParaRPr sz="1200">
              <a:solidFill>
                <a:srgbClr val="585858"/>
              </a:solidFill>
              <a:highlight>
                <a:srgbClr val="FFFFFF"/>
              </a:highlight>
            </a:endParaRPr>
          </a:p>
          <a:p>
            <a:pPr indent="0" lvl="0" marL="0" rtl="0" algn="l">
              <a:lnSpc>
                <a:spcPct val="100000"/>
              </a:lnSpc>
              <a:spcBef>
                <a:spcPts val="90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585858"/>
                </a:solidFill>
                <a:highlight>
                  <a:srgbClr val="FFFFFF"/>
                </a:highlight>
              </a:rPr>
              <a:t>Spelling and grammar are meaningful in online communication. Content also is key. Before you post about “knowing” something, be sure you actually know what you’re talking about.</a:t>
            </a:r>
            <a:endParaRPr sz="1200">
              <a:solidFill>
                <a:srgbClr val="585858"/>
              </a:solidFill>
              <a:highlight>
                <a:srgbClr val="FFFFFF"/>
              </a:highlight>
            </a:endParaRPr>
          </a:p>
          <a:p>
            <a:pPr indent="0" lvl="0" marL="0" rtl="0" algn="l">
              <a:lnSpc>
                <a:spcPct val="115000"/>
              </a:lnSpc>
              <a:spcBef>
                <a:spcPts val="900"/>
              </a:spcBef>
              <a:spcAft>
                <a:spcPts val="0"/>
              </a:spcAft>
              <a:buClr>
                <a:schemeClr val="dk1"/>
              </a:buClr>
              <a:buSzPts val="1100"/>
              <a:buFont typeface="Arial"/>
              <a:buNone/>
            </a:pPr>
            <a:r>
              <a:rPr lang="en" sz="1200">
                <a:solidFill>
                  <a:srgbClr val="585858"/>
                </a:solidFill>
                <a:highlight>
                  <a:srgbClr val="FFFFFF"/>
                </a:highlight>
              </a:rPr>
              <a:t>Another potential drawback of online communication? It’s too easy to type out a negative comment if someone ruffles your feathers. Sometimes letting something sit for a day — or at least a few hours — can be helpful in deciding if you really need to post that comment. Often, you’ll feel relieved you didn’t react, or over-react, too quickly.</a:t>
            </a:r>
            <a:endParaRPr sz="1200">
              <a:solidFill>
                <a:srgbClr val="585858"/>
              </a:solidFill>
              <a:highlight>
                <a:srgbClr val="FFFFFF"/>
              </a:highlight>
            </a:endParaRPr>
          </a:p>
          <a:p>
            <a:pPr indent="0" lvl="0" marL="0" rtl="0" algn="l">
              <a:lnSpc>
                <a:spcPct val="115000"/>
              </a:lnSpc>
              <a:spcBef>
                <a:spcPts val="900"/>
              </a:spcBef>
              <a:spcAft>
                <a:spcPts val="0"/>
              </a:spcAft>
              <a:buClr>
                <a:schemeClr val="dk1"/>
              </a:buClr>
              <a:buSzPts val="1100"/>
              <a:buFont typeface="Arial"/>
              <a:buNone/>
            </a:pPr>
            <a:r>
              <a:rPr lang="en" sz="1200">
                <a:solidFill>
                  <a:srgbClr val="585858"/>
                </a:solidFill>
                <a:highlight>
                  <a:srgbClr val="FFFFFF"/>
                </a:highlight>
              </a:rPr>
              <a:t>Chat rooms can be particularly tempting. Swearing, starting flame wars, or posting comments that you know will cause controversy, is just poor netiquette. It’s also important to keep in mind that writing a message in all caps is considered poor online etiquette, because it is commonly understood to be the equivalent of shouting at the recipient.</a:t>
            </a:r>
            <a:endParaRPr sz="1200">
              <a:solidFill>
                <a:srgbClr val="585858"/>
              </a:solidFill>
              <a:highlight>
                <a:srgbClr val="FFFFFF"/>
              </a:highlight>
            </a:endParaRPr>
          </a:p>
          <a:p>
            <a:pPr indent="0" lvl="0" marL="0" rtl="0" algn="l">
              <a:lnSpc>
                <a:spcPct val="100000"/>
              </a:lnSpc>
              <a:spcBef>
                <a:spcPts val="90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8" name="Google Shape;4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 name="Google Shape;1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1" name="Google Shape;21;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2" name="Google Shape;2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8" name="Google Shape;38;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1" name="Google Shape;4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4" name="Google Shape;4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5"/>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hyperlink" Target="https://learn.codemithra.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jp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6" name="Google Shape;56;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57" name="Google Shape;57;p1"/>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58" name="Google Shape;58;p1"/>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59" name="Google Shape;59;p1"/>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0"/>
          <p:cNvSpPr txBox="1"/>
          <p:nvPr/>
        </p:nvSpPr>
        <p:spPr>
          <a:xfrm>
            <a:off x="5626850" y="2571750"/>
            <a:ext cx="3000000" cy="1113095"/>
          </a:xfrm>
          <a:prstGeom prst="rect">
            <a:avLst/>
          </a:prstGeom>
          <a:noFill/>
          <a:ln>
            <a:noFill/>
          </a:ln>
        </p:spPr>
        <p:txBody>
          <a:bodyPr anchorCtr="0" anchor="t" bIns="91425" lIns="91425" spcFirstLastPara="1" rIns="91425" wrap="square" tIns="91425">
            <a:spAutoFit/>
          </a:bodyPr>
          <a:lstStyle/>
          <a:p>
            <a:pPr indent="0" lvl="0" marL="0" marR="0" rtl="0" algn="l">
              <a:lnSpc>
                <a:spcPct val="184615"/>
              </a:lnSpc>
              <a:spcBef>
                <a:spcPts val="1700"/>
              </a:spcBef>
              <a:spcAft>
                <a:spcPts val="1100"/>
              </a:spcAft>
              <a:buClr>
                <a:srgbClr val="000000"/>
              </a:buClr>
              <a:buSzPts val="2000"/>
              <a:buFont typeface="Arial"/>
              <a:buNone/>
            </a:pPr>
            <a:r>
              <a:rPr b="0" i="0" lang="en" sz="2000" u="none" cap="none" strike="noStrike">
                <a:solidFill>
                  <a:schemeClr val="dk1"/>
                </a:solidFill>
                <a:highlight>
                  <a:srgbClr val="FFFFFF"/>
                </a:highlight>
                <a:latin typeface="Roboto"/>
                <a:ea typeface="Roboto"/>
                <a:cs typeface="Roboto"/>
                <a:sym typeface="Roboto"/>
              </a:rPr>
              <a:t>Share expert knowledge</a:t>
            </a:r>
            <a:endParaRPr b="0" i="0" sz="2000" u="none" cap="none" strike="noStrike">
              <a:solidFill>
                <a:schemeClr val="dk1"/>
              </a:solidFill>
              <a:highlight>
                <a:srgbClr val="FFFFFF"/>
              </a:highlight>
              <a:latin typeface="Roboto"/>
              <a:ea typeface="Roboto"/>
              <a:cs typeface="Roboto"/>
              <a:sym typeface="Roboto"/>
            </a:endParaRPr>
          </a:p>
        </p:txBody>
      </p:sp>
      <p:pic>
        <p:nvPicPr>
          <p:cNvPr id="116" name="Google Shape;116;p10"/>
          <p:cNvPicPr preferRelativeResize="0"/>
          <p:nvPr/>
        </p:nvPicPr>
        <p:blipFill rotWithShape="1">
          <a:blip r:embed="rId3">
            <a:alphaModFix/>
          </a:blip>
          <a:srcRect b="0" l="0" r="0" t="0"/>
          <a:stretch/>
        </p:blipFill>
        <p:spPr>
          <a:xfrm>
            <a:off x="282225" y="652575"/>
            <a:ext cx="5179183" cy="3838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1"/>
          <p:cNvPicPr preferRelativeResize="0"/>
          <p:nvPr/>
        </p:nvPicPr>
        <p:blipFill rotWithShape="1">
          <a:blip r:embed="rId3">
            <a:alphaModFix/>
          </a:blip>
          <a:srcRect b="0" l="0" r="0" t="0"/>
          <a:stretch/>
        </p:blipFill>
        <p:spPr>
          <a:xfrm>
            <a:off x="177175" y="1425425"/>
            <a:ext cx="5160924" cy="2903020"/>
          </a:xfrm>
          <a:prstGeom prst="rect">
            <a:avLst/>
          </a:prstGeom>
          <a:noFill/>
          <a:ln>
            <a:noFill/>
          </a:ln>
        </p:spPr>
      </p:pic>
      <p:sp>
        <p:nvSpPr>
          <p:cNvPr id="122" name="Google Shape;122;p11"/>
          <p:cNvSpPr txBox="1"/>
          <p:nvPr/>
        </p:nvSpPr>
        <p:spPr>
          <a:xfrm>
            <a:off x="5044725" y="2571750"/>
            <a:ext cx="4099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700"/>
              </a:spcBef>
              <a:spcAft>
                <a:spcPts val="1100"/>
              </a:spcAft>
              <a:buClr>
                <a:srgbClr val="000000"/>
              </a:buClr>
              <a:buSzPts val="2000"/>
              <a:buFont typeface="Arial"/>
              <a:buNone/>
            </a:pPr>
            <a:r>
              <a:rPr b="0" i="0" lang="en" sz="2000" u="none" cap="none" strike="noStrike">
                <a:solidFill>
                  <a:schemeClr val="dk1"/>
                </a:solidFill>
                <a:highlight>
                  <a:srgbClr val="FFFFFF"/>
                </a:highlight>
                <a:latin typeface="Roboto"/>
                <a:ea typeface="Roboto"/>
                <a:cs typeface="Roboto"/>
                <a:sym typeface="Roboto"/>
              </a:rPr>
              <a:t>Respect one another's privacy</a:t>
            </a:r>
            <a:endParaRPr b="0" i="0" sz="2000" u="none" cap="none" strike="noStrike">
              <a:solidFill>
                <a:schemeClr val="dk1"/>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2"/>
          <p:cNvSpPr txBox="1"/>
          <p:nvPr/>
        </p:nvSpPr>
        <p:spPr>
          <a:xfrm>
            <a:off x="4857075" y="2497375"/>
            <a:ext cx="4065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Roboto"/>
                <a:ea typeface="Roboto"/>
                <a:cs typeface="Roboto"/>
                <a:sym typeface="Roboto"/>
              </a:rPr>
              <a:t>Consequence of poor etiquette</a:t>
            </a:r>
            <a:endParaRPr b="0" i="0" sz="2000" u="none" cap="none" strike="noStrike">
              <a:solidFill>
                <a:srgbClr val="000000"/>
              </a:solidFill>
              <a:latin typeface="Roboto"/>
              <a:ea typeface="Roboto"/>
              <a:cs typeface="Roboto"/>
              <a:sym typeface="Roboto"/>
            </a:endParaRPr>
          </a:p>
        </p:txBody>
      </p:sp>
      <p:pic>
        <p:nvPicPr>
          <p:cNvPr id="128" name="Google Shape;128;p12"/>
          <p:cNvPicPr preferRelativeResize="0"/>
          <p:nvPr/>
        </p:nvPicPr>
        <p:blipFill rotWithShape="1">
          <a:blip r:embed="rId3">
            <a:alphaModFix/>
          </a:blip>
          <a:srcRect b="0" l="0" r="0" t="0"/>
          <a:stretch/>
        </p:blipFill>
        <p:spPr>
          <a:xfrm>
            <a:off x="400675" y="553425"/>
            <a:ext cx="3838350" cy="3838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3"/>
          <p:cNvSpPr/>
          <p:nvPr/>
        </p:nvSpPr>
        <p:spPr>
          <a:xfrm>
            <a:off x="555120" y="915840"/>
            <a:ext cx="7544880"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p:txBody>
      </p:sp>
      <p:pic>
        <p:nvPicPr>
          <p:cNvPr id="134" name="Google Shape;134;p13"/>
          <p:cNvPicPr preferRelativeResize="0"/>
          <p:nvPr/>
        </p:nvPicPr>
        <p:blipFill rotWithShape="1">
          <a:blip r:embed="rId3">
            <a:alphaModFix/>
          </a:blip>
          <a:srcRect b="0" l="0" r="0" t="0"/>
          <a:stretch/>
        </p:blipFill>
        <p:spPr>
          <a:xfrm>
            <a:off x="2799160" y="913210"/>
            <a:ext cx="2855119" cy="2888456"/>
          </a:xfrm>
          <a:prstGeom prst="rect">
            <a:avLst/>
          </a:prstGeom>
          <a:noFill/>
          <a:ln>
            <a:noFill/>
          </a:ln>
        </p:spPr>
      </p:pic>
      <p:sp>
        <p:nvSpPr>
          <p:cNvPr id="135" name="Google Shape;135;p13"/>
          <p:cNvSpPr/>
          <p:nvPr/>
        </p:nvSpPr>
        <p:spPr>
          <a:xfrm>
            <a:off x="1634729" y="4055269"/>
            <a:ext cx="5183981" cy="284560"/>
          </a:xfrm>
          <a:prstGeom prst="rect">
            <a:avLst/>
          </a:prstGeom>
          <a:noFill/>
          <a:ln>
            <a:noFill/>
          </a:ln>
        </p:spPr>
        <p:txBody>
          <a:bodyPr anchorCtr="0" anchor="ctr" bIns="82925" lIns="81625" spcFirstLastPara="1" rIns="81625" wrap="square" tIns="829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sng" cap="none" strike="noStrike">
                <a:solidFill>
                  <a:srgbClr val="666666"/>
                </a:solidFill>
                <a:latin typeface="Roboto"/>
                <a:ea typeface="Roboto"/>
                <a:cs typeface="Roboto"/>
                <a:sym typeface="Roboto"/>
                <a:hlinkClick r:id="rId4">
                  <a:extLst>
                    <a:ext uri="{A12FA001-AC4F-418D-AE19-62706E023703}">
                      <ahyp:hlinkClr val="tx"/>
                    </a:ext>
                  </a:extLst>
                </a:hlinkClick>
              </a:rPr>
              <a:t>https://learn.codemithra.com</a:t>
            </a:r>
            <a:endParaRPr b="0" i="0" sz="1200" u="none" cap="none" strike="noStrike">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41" name="Google Shape;141;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142" name="Google Shape;142;p14"/>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143" name="Google Shape;143;p14"/>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144" name="Google Shape;144;p14"/>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145" name="Google Shape;145;p14"/>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146" name="Google Shape;146;p14"/>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147" name="Google Shape;147;p14"/>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148" name="Google Shape;148;p14"/>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149" name="Google Shape;149;p14"/>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150" name="Google Shape;150;p14"/>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151" name="Google Shape;151;p14"/>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65" name="Google Shape;65;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66" name="Google Shape;66;p2"/>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67" name="Google Shape;67;p2"/>
          <p:cNvSpPr txBox="1"/>
          <p:nvPr/>
        </p:nvSpPr>
        <p:spPr>
          <a:xfrm>
            <a:off x="148264" y="1741810"/>
            <a:ext cx="4690948" cy="1458831"/>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None/>
            </a:pPr>
            <a:r>
              <a:rPr b="1" i="0" lang="en" sz="2400" u="none" cap="none" strike="noStrike">
                <a:solidFill>
                  <a:schemeClr val="lt1"/>
                </a:solidFill>
                <a:latin typeface="Roboto"/>
                <a:ea typeface="Roboto"/>
                <a:cs typeface="Roboto"/>
                <a:sym typeface="Roboto"/>
              </a:rPr>
              <a:t>BUSINESS ETIQUETTE - GATHERING INFORMATION, ANALYSIS, DETERMINING</a:t>
            </a:r>
            <a:endParaRPr b="1" i="0" sz="1800" u="none" cap="none" strike="noStrike">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nvSpPr>
        <p:spPr>
          <a:xfrm>
            <a:off x="4337900" y="2325450"/>
            <a:ext cx="42387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Roboto"/>
                <a:ea typeface="Roboto"/>
                <a:cs typeface="Roboto"/>
                <a:sym typeface="Roboto"/>
              </a:rPr>
              <a:t>What is information?</a:t>
            </a:r>
            <a:endParaRPr b="0" i="0" sz="2000" u="none" cap="none" strike="noStrike">
              <a:solidFill>
                <a:srgbClr val="000000"/>
              </a:solidFill>
              <a:latin typeface="Roboto"/>
              <a:ea typeface="Roboto"/>
              <a:cs typeface="Roboto"/>
              <a:sym typeface="Roboto"/>
            </a:endParaRPr>
          </a:p>
        </p:txBody>
      </p:sp>
      <p:pic>
        <p:nvPicPr>
          <p:cNvPr id="73" name="Google Shape;73;p3"/>
          <p:cNvPicPr preferRelativeResize="0"/>
          <p:nvPr/>
        </p:nvPicPr>
        <p:blipFill rotWithShape="1">
          <a:blip r:embed="rId3">
            <a:alphaModFix/>
          </a:blip>
          <a:srcRect b="0" l="0" r="0" t="0"/>
          <a:stretch/>
        </p:blipFill>
        <p:spPr>
          <a:xfrm>
            <a:off x="567400" y="1711587"/>
            <a:ext cx="3902075" cy="2212925"/>
          </a:xfrm>
          <a:prstGeom prst="rect">
            <a:avLst/>
          </a:prstGeom>
          <a:noFill/>
          <a:ln>
            <a:noFill/>
          </a:ln>
        </p:spPr>
      </p:pic>
      <p:sp>
        <p:nvSpPr>
          <p:cNvPr id="74" name="Google Shape;74;p3"/>
          <p:cNvSpPr txBox="1"/>
          <p:nvPr/>
        </p:nvSpPr>
        <p:spPr>
          <a:xfrm>
            <a:off x="0" y="369525"/>
            <a:ext cx="73320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rgbClr val="4A86E8"/>
                </a:solidFill>
                <a:latin typeface="Roboto"/>
                <a:ea typeface="Roboto"/>
                <a:cs typeface="Roboto"/>
                <a:sym typeface="Roboto"/>
              </a:rPr>
              <a:t>BUSINESS ETIQUETTE - GATHERING INFORMATION, ANALYSIS, DETERMINING</a:t>
            </a:r>
            <a:endParaRPr>
              <a:solidFill>
                <a:srgbClr val="4A86E8"/>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4"/>
          <p:cNvSpPr txBox="1"/>
          <p:nvPr/>
        </p:nvSpPr>
        <p:spPr>
          <a:xfrm>
            <a:off x="4238750" y="2171550"/>
            <a:ext cx="45237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Roboto"/>
                <a:ea typeface="Roboto"/>
                <a:cs typeface="Roboto"/>
                <a:sym typeface="Roboto"/>
              </a:rPr>
              <a:t>Have you heard of the word ‘Netiquette’</a:t>
            </a:r>
            <a:endParaRPr b="0" i="0" sz="2000" u="none" cap="none" strike="noStrike">
              <a:solidFill>
                <a:srgbClr val="000000"/>
              </a:solidFill>
              <a:latin typeface="Roboto"/>
              <a:ea typeface="Roboto"/>
              <a:cs typeface="Roboto"/>
              <a:sym typeface="Roboto"/>
            </a:endParaRPr>
          </a:p>
        </p:txBody>
      </p:sp>
      <p:pic>
        <p:nvPicPr>
          <p:cNvPr id="80" name="Google Shape;80;p4"/>
          <p:cNvPicPr preferRelativeResize="0"/>
          <p:nvPr/>
        </p:nvPicPr>
        <p:blipFill rotWithShape="1">
          <a:blip r:embed="rId3">
            <a:alphaModFix/>
          </a:blip>
          <a:srcRect b="0" l="0" r="0" t="0"/>
          <a:stretch/>
        </p:blipFill>
        <p:spPr>
          <a:xfrm>
            <a:off x="239950" y="1611225"/>
            <a:ext cx="4332051" cy="2563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5"/>
          <p:cNvSpPr txBox="1"/>
          <p:nvPr/>
        </p:nvSpPr>
        <p:spPr>
          <a:xfrm>
            <a:off x="4572000" y="2571750"/>
            <a:ext cx="42015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Roboto"/>
                <a:ea typeface="Roboto"/>
                <a:cs typeface="Roboto"/>
                <a:sym typeface="Roboto"/>
              </a:rPr>
              <a:t>Few rules of Netiquette</a:t>
            </a:r>
            <a:endParaRPr b="0" i="0" sz="2000" u="none" cap="none" strike="noStrike">
              <a:solidFill>
                <a:srgbClr val="000000"/>
              </a:solidFill>
              <a:latin typeface="Roboto"/>
              <a:ea typeface="Roboto"/>
              <a:cs typeface="Roboto"/>
              <a:sym typeface="Roboto"/>
            </a:endParaRPr>
          </a:p>
        </p:txBody>
      </p:sp>
      <p:pic>
        <p:nvPicPr>
          <p:cNvPr id="86" name="Google Shape;86;p5"/>
          <p:cNvPicPr preferRelativeResize="0"/>
          <p:nvPr/>
        </p:nvPicPr>
        <p:blipFill rotWithShape="1">
          <a:blip r:embed="rId3">
            <a:alphaModFix/>
          </a:blip>
          <a:srcRect b="0" l="0" r="0" t="0"/>
          <a:stretch/>
        </p:blipFill>
        <p:spPr>
          <a:xfrm>
            <a:off x="152400" y="1395650"/>
            <a:ext cx="4267200" cy="284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6"/>
          <p:cNvSpPr txBox="1"/>
          <p:nvPr/>
        </p:nvSpPr>
        <p:spPr>
          <a:xfrm>
            <a:off x="4870800" y="2571750"/>
            <a:ext cx="4124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Roboto"/>
                <a:ea typeface="Roboto"/>
                <a:cs typeface="Roboto"/>
                <a:sym typeface="Roboto"/>
              </a:rPr>
              <a:t>Conversation with real people</a:t>
            </a:r>
            <a:endParaRPr b="0" i="0" sz="2000" u="none" cap="none" strike="noStrike">
              <a:solidFill>
                <a:srgbClr val="000000"/>
              </a:solidFill>
              <a:latin typeface="Roboto"/>
              <a:ea typeface="Roboto"/>
              <a:cs typeface="Roboto"/>
              <a:sym typeface="Roboto"/>
            </a:endParaRPr>
          </a:p>
        </p:txBody>
      </p:sp>
      <p:pic>
        <p:nvPicPr>
          <p:cNvPr id="92" name="Google Shape;92;p6"/>
          <p:cNvPicPr preferRelativeResize="0"/>
          <p:nvPr/>
        </p:nvPicPr>
        <p:blipFill rotWithShape="1">
          <a:blip r:embed="rId3">
            <a:alphaModFix/>
          </a:blip>
          <a:srcRect b="9254" l="0" r="0" t="0"/>
          <a:stretch/>
        </p:blipFill>
        <p:spPr>
          <a:xfrm>
            <a:off x="561425" y="1189500"/>
            <a:ext cx="3573874" cy="3483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7"/>
          <p:cNvSpPr txBox="1"/>
          <p:nvPr/>
        </p:nvSpPr>
        <p:spPr>
          <a:xfrm>
            <a:off x="4982375" y="2305275"/>
            <a:ext cx="4226400" cy="1236206"/>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000"/>
              </a:spcAft>
              <a:buClr>
                <a:srgbClr val="000000"/>
              </a:buClr>
              <a:buSzPts val="2000"/>
              <a:buFont typeface="Arial"/>
              <a:buNone/>
            </a:pPr>
            <a:r>
              <a:rPr b="0" i="0" lang="en" sz="2000" u="none" cap="none" strike="noStrike">
                <a:solidFill>
                  <a:schemeClr val="dk1"/>
                </a:solidFill>
                <a:highlight>
                  <a:srgbClr val="FFFFFF"/>
                </a:highlight>
                <a:latin typeface="Roboto"/>
                <a:ea typeface="Roboto"/>
                <a:cs typeface="Roboto"/>
                <a:sym typeface="Roboto"/>
              </a:rPr>
              <a:t>Adhere to the same standards of behavior online that you follow in real life</a:t>
            </a:r>
            <a:endParaRPr b="0" i="0" sz="1400" u="none" cap="none" strike="noStrike">
              <a:solidFill>
                <a:srgbClr val="000000"/>
              </a:solidFill>
              <a:latin typeface="Roboto"/>
              <a:ea typeface="Roboto"/>
              <a:cs typeface="Roboto"/>
              <a:sym typeface="Roboto"/>
            </a:endParaRPr>
          </a:p>
        </p:txBody>
      </p:sp>
      <p:pic>
        <p:nvPicPr>
          <p:cNvPr id="98" name="Google Shape;98;p7"/>
          <p:cNvPicPr preferRelativeResize="0"/>
          <p:nvPr/>
        </p:nvPicPr>
        <p:blipFill rotWithShape="1">
          <a:blip r:embed="rId3">
            <a:alphaModFix/>
          </a:blip>
          <a:srcRect b="0" l="0" r="0" t="0"/>
          <a:stretch/>
        </p:blipFill>
        <p:spPr>
          <a:xfrm>
            <a:off x="78050" y="1616313"/>
            <a:ext cx="4677575" cy="24861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8"/>
          <p:cNvSpPr txBox="1"/>
          <p:nvPr/>
        </p:nvSpPr>
        <p:spPr>
          <a:xfrm>
            <a:off x="4572000" y="2571750"/>
            <a:ext cx="4363800" cy="85148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700"/>
              </a:spcBef>
              <a:spcAft>
                <a:spcPts val="1100"/>
              </a:spcAft>
              <a:buClr>
                <a:srgbClr val="000000"/>
              </a:buClr>
              <a:buSzPts val="2000"/>
              <a:buFont typeface="Arial"/>
              <a:buNone/>
            </a:pPr>
            <a:r>
              <a:rPr b="0" i="0" lang="en" sz="2000" u="none" cap="none" strike="noStrike">
                <a:solidFill>
                  <a:schemeClr val="dk1"/>
                </a:solidFill>
                <a:highlight>
                  <a:srgbClr val="FFFFFF"/>
                </a:highlight>
                <a:latin typeface="Roboto"/>
                <a:ea typeface="Roboto"/>
                <a:cs typeface="Roboto"/>
                <a:sym typeface="Roboto"/>
              </a:rPr>
              <a:t>Respect others’ time and bandwidth</a:t>
            </a:r>
            <a:endParaRPr b="0" i="0" sz="2000" u="none" cap="none" strike="noStrike">
              <a:solidFill>
                <a:schemeClr val="dk1"/>
              </a:solidFill>
              <a:highlight>
                <a:srgbClr val="FFFFFF"/>
              </a:highlight>
              <a:latin typeface="Roboto"/>
              <a:ea typeface="Roboto"/>
              <a:cs typeface="Roboto"/>
              <a:sym typeface="Roboto"/>
            </a:endParaRPr>
          </a:p>
        </p:txBody>
      </p:sp>
      <p:pic>
        <p:nvPicPr>
          <p:cNvPr id="104" name="Google Shape;104;p8"/>
          <p:cNvPicPr preferRelativeResize="0"/>
          <p:nvPr/>
        </p:nvPicPr>
        <p:blipFill rotWithShape="1">
          <a:blip r:embed="rId3">
            <a:alphaModFix/>
          </a:blip>
          <a:srcRect b="0" l="0" r="0" t="0"/>
          <a:stretch/>
        </p:blipFill>
        <p:spPr>
          <a:xfrm>
            <a:off x="140000" y="1670450"/>
            <a:ext cx="4267200" cy="2667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9"/>
          <p:cNvSpPr txBox="1"/>
          <p:nvPr/>
        </p:nvSpPr>
        <p:spPr>
          <a:xfrm>
            <a:off x="4870825" y="2571750"/>
            <a:ext cx="4016400" cy="85148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700"/>
              </a:spcBef>
              <a:spcAft>
                <a:spcPts val="1100"/>
              </a:spcAft>
              <a:buClr>
                <a:srgbClr val="000000"/>
              </a:buClr>
              <a:buSzPts val="2000"/>
              <a:buFont typeface="Arial"/>
              <a:buNone/>
            </a:pPr>
            <a:r>
              <a:rPr b="0" i="0" lang="en" sz="2000" u="none" cap="none" strike="noStrike">
                <a:solidFill>
                  <a:schemeClr val="dk1"/>
                </a:solidFill>
                <a:highlight>
                  <a:srgbClr val="FFFFFF"/>
                </a:highlight>
                <a:latin typeface="Roboto"/>
                <a:ea typeface="Roboto"/>
                <a:cs typeface="Roboto"/>
                <a:sym typeface="Roboto"/>
              </a:rPr>
              <a:t>Make yourself look good online</a:t>
            </a:r>
            <a:endParaRPr b="0" i="0" sz="2000" u="none" cap="none" strike="noStrike">
              <a:solidFill>
                <a:schemeClr val="dk1"/>
              </a:solidFill>
              <a:highlight>
                <a:srgbClr val="FFFFFF"/>
              </a:highlight>
              <a:latin typeface="Roboto"/>
              <a:ea typeface="Roboto"/>
              <a:cs typeface="Roboto"/>
              <a:sym typeface="Roboto"/>
            </a:endParaRPr>
          </a:p>
        </p:txBody>
      </p:sp>
      <p:pic>
        <p:nvPicPr>
          <p:cNvPr id="110" name="Google Shape;110;p9"/>
          <p:cNvPicPr preferRelativeResize="0"/>
          <p:nvPr/>
        </p:nvPicPr>
        <p:blipFill rotWithShape="1">
          <a:blip r:embed="rId3">
            <a:alphaModFix/>
          </a:blip>
          <a:srcRect b="0" l="0" r="0" t="0"/>
          <a:stretch/>
        </p:blipFill>
        <p:spPr>
          <a:xfrm>
            <a:off x="127600" y="1301475"/>
            <a:ext cx="4566021" cy="32617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pooja ram</dc:creator>
</cp:coreProperties>
</file>