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0" roundtripDataSignature="AMtx7mh8g0BNHfuCi9hnpRU2HT9mo1nT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Roboto"/>
                <a:ea typeface="Roboto"/>
                <a:cs typeface="Roboto"/>
                <a:sym typeface="Roboto"/>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rketing91.com/marketing-and-strategy-models-and-concepts/" TargetMode="External"/><Relationship Id="rId3" Type="http://schemas.openxmlformats.org/officeDocument/2006/relationships/hyperlink" Target="https://www.marketing91.com/types-of-demand-2/" TargetMode="External"/><Relationship Id="rId4" Type="http://schemas.openxmlformats.org/officeDocument/2006/relationships/hyperlink" Target="https://www.marketing91.com/market/" TargetMode="External"/><Relationship Id="rId5" Type="http://schemas.openxmlformats.org/officeDocument/2006/relationships/hyperlink" Target="https://www.marketing91.com/strategic-planning/" TargetMode="External"/><Relationship Id="rId6" Type="http://schemas.openxmlformats.org/officeDocument/2006/relationships/hyperlink" Target="https://www.marketing91.com/efficiency-effectivenes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rketing91.com/swot-analysis-lay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rketing91.com/performance-based-marketin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rketing91.com/needs-wants-and-demand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rketing91.com/forecasting-methods/" TargetMode="External"/><Relationship Id="rId3" Type="http://schemas.openxmlformats.org/officeDocument/2006/relationships/hyperlink" Target="https://www.marketing91.com/event-marketing-brand-equity/" TargetMode="External"/><Relationship Id="rId4" Type="http://schemas.openxmlformats.org/officeDocument/2006/relationships/hyperlink" Target="https://www.marketing91.com/managing-supply-demand/"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rketing91.com/planning-proces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rketing91.com/swot-analysis-target/" TargetMode="External"/><Relationship Id="rId3" Type="http://schemas.openxmlformats.org/officeDocument/2006/relationships/hyperlink" Target="https://www.marketing91.com/individual-marketing/" TargetMode="External"/><Relationship Id="rId4" Type="http://schemas.openxmlformats.org/officeDocument/2006/relationships/hyperlink" Target="https://www.marketing91.com/how-to-make-your-business-more-efficient-by-upgrading-technology/" TargetMode="External"/><Relationship Id="rId5" Type="http://schemas.openxmlformats.org/officeDocument/2006/relationships/hyperlink" Target="https://www.marketing91.com/creative-thinking-definition-and-exampl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222222"/>
                </a:solidFill>
                <a:highlight>
                  <a:srgbClr val="FFFFFF"/>
                </a:highlight>
              </a:rPr>
              <a:t>The process of planning involves seven steps. The steps are as follows –</a:t>
            </a:r>
            <a:endParaRPr sz="1350">
              <a:solidFill>
                <a:srgbClr val="222222"/>
              </a:solidFill>
              <a:highlight>
                <a:srgbClr val="FFFFFF"/>
              </a:highlight>
            </a:endParaRPr>
          </a:p>
          <a:p>
            <a:pPr indent="0" lvl="0" marL="0" rtl="0" algn="l">
              <a:lnSpc>
                <a:spcPct val="120000"/>
              </a:lnSpc>
              <a:spcBef>
                <a:spcPts val="2000"/>
              </a:spcBef>
              <a:spcAft>
                <a:spcPts val="0"/>
              </a:spcAft>
              <a:buClr>
                <a:schemeClr val="dk1"/>
              </a:buClr>
              <a:buSzPts val="1100"/>
              <a:buFont typeface="Arial"/>
              <a:buNone/>
            </a:pPr>
            <a:r>
              <a:rPr lang="en" sz="1300">
                <a:solidFill>
                  <a:schemeClr val="dk1"/>
                </a:solidFill>
                <a:highlight>
                  <a:srgbClr val="FFFFFF"/>
                </a:highlight>
                <a:latin typeface="Roboto"/>
                <a:ea typeface="Roboto"/>
                <a:cs typeface="Roboto"/>
                <a:sym typeface="Roboto"/>
              </a:rPr>
              <a:t>1. Setting objectives</a:t>
            </a:r>
            <a:endParaRPr sz="13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350">
                <a:solidFill>
                  <a:srgbClr val="222222"/>
                </a:solidFill>
                <a:highlight>
                  <a:srgbClr val="FFFFFF"/>
                </a:highlight>
              </a:rPr>
              <a:t>The first step in the planning process is the establishment of objectives. Specific objectives have to be laid down, which can be achieved with the help of policies, procedures, rules, budgets, programs, and </a:t>
            </a:r>
            <a:r>
              <a:rPr lang="en" sz="1350">
                <a:solidFill>
                  <a:srgbClr val="0000FF"/>
                </a:solidFill>
                <a:highlight>
                  <a:srgbClr val="FFFFFF"/>
                </a:highlight>
                <a:uFill>
                  <a:noFill/>
                </a:uFill>
                <a:hlinkClick r:id="rId2">
                  <a:extLst>
                    <a:ext uri="{A12FA001-AC4F-418D-AE19-62706E023703}">
                      <ahyp:hlinkClr val="tx"/>
                    </a:ext>
                  </a:extLst>
                </a:hlinkClick>
              </a:rPr>
              <a:t>strategies</a:t>
            </a:r>
            <a:r>
              <a:rPr lang="en" sz="1350">
                <a:solidFill>
                  <a:srgbClr val="222222"/>
                </a:solidFill>
                <a:highlight>
                  <a:srgbClr val="FFFFFF"/>
                </a:highlight>
              </a:rPr>
              <a:t>. Objectives provide the nucleus to the planning process. They help the employees in understanding what is expected of them.</a:t>
            </a:r>
            <a:endParaRPr sz="1350">
              <a:solidFill>
                <a:srgbClr val="222222"/>
              </a:solidFill>
              <a:highlight>
                <a:srgbClr val="FFFFFF"/>
              </a:highlight>
            </a:endParaRPr>
          </a:p>
          <a:p>
            <a:pPr indent="0" lvl="0" marL="0" rtl="0" algn="l">
              <a:lnSpc>
                <a:spcPct val="120000"/>
              </a:lnSpc>
              <a:spcBef>
                <a:spcPts val="2000"/>
              </a:spcBef>
              <a:spcAft>
                <a:spcPts val="0"/>
              </a:spcAft>
              <a:buClr>
                <a:schemeClr val="dk1"/>
              </a:buClr>
              <a:buSzPts val="1100"/>
              <a:buFont typeface="Arial"/>
              <a:buNone/>
            </a:pPr>
            <a:r>
              <a:rPr lang="en" sz="1300">
                <a:solidFill>
                  <a:schemeClr val="dk1"/>
                </a:solidFill>
                <a:highlight>
                  <a:srgbClr val="FFFFFF"/>
                </a:highlight>
                <a:latin typeface="Roboto"/>
                <a:ea typeface="Roboto"/>
                <a:cs typeface="Roboto"/>
                <a:sym typeface="Roboto"/>
              </a:rPr>
              <a:t>2. Developing premises</a:t>
            </a:r>
            <a:endParaRPr sz="13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100"/>
              <a:buNone/>
            </a:pPr>
            <a:r>
              <a:rPr lang="en" sz="1350">
                <a:solidFill>
                  <a:srgbClr val="222222"/>
                </a:solidFill>
                <a:highlight>
                  <a:srgbClr val="FFFFFF"/>
                </a:highlight>
              </a:rPr>
              <a:t>Planning premises are the assumptions about the likely shape of events in the future. They serve as the basis of planning. To make effective plans, the planning premises must be based on systematic forecasting. Assessment of future </a:t>
            </a:r>
            <a:r>
              <a:rPr lang="en" sz="1350">
                <a:solidFill>
                  <a:srgbClr val="0000FF"/>
                </a:solidFill>
                <a:highlight>
                  <a:srgbClr val="FFFFFF"/>
                </a:highlight>
                <a:uFill>
                  <a:noFill/>
                </a:uFill>
                <a:hlinkClick r:id="rId3">
                  <a:extLst>
                    <a:ext uri="{A12FA001-AC4F-418D-AE19-62706E023703}">
                      <ahyp:hlinkClr val="tx"/>
                    </a:ext>
                  </a:extLst>
                </a:hlinkClick>
              </a:rPr>
              <a:t>demand</a:t>
            </a:r>
            <a:r>
              <a:rPr lang="en" sz="1350">
                <a:solidFill>
                  <a:srgbClr val="222222"/>
                </a:solidFill>
                <a:highlight>
                  <a:srgbClr val="FFFFFF"/>
                </a:highlight>
              </a:rPr>
              <a:t>, the taste of customers, competition in the </a:t>
            </a:r>
            <a:r>
              <a:rPr lang="en" sz="1350">
                <a:solidFill>
                  <a:srgbClr val="0000FF"/>
                </a:solidFill>
                <a:highlight>
                  <a:srgbClr val="FFFFFF"/>
                </a:highlight>
                <a:uFill>
                  <a:noFill/>
                </a:uFill>
                <a:hlinkClick r:id="rId4">
                  <a:extLst>
                    <a:ext uri="{A12FA001-AC4F-418D-AE19-62706E023703}">
                      <ahyp:hlinkClr val="tx"/>
                    </a:ext>
                  </a:extLst>
                </a:hlinkClick>
              </a:rPr>
              <a:t>market</a:t>
            </a:r>
            <a:r>
              <a:rPr lang="en" sz="1350">
                <a:solidFill>
                  <a:srgbClr val="222222"/>
                </a:solidFill>
                <a:highlight>
                  <a:srgbClr val="FFFFFF"/>
                </a:highlight>
              </a:rPr>
              <a:t>, etc. can be made with forecasting.</a:t>
            </a:r>
            <a:endParaRPr sz="1350">
              <a:solidFill>
                <a:srgbClr val="222222"/>
              </a:solidFill>
              <a:highlight>
                <a:srgbClr val="FFFFFF"/>
              </a:highlight>
            </a:endParaRPr>
          </a:p>
          <a:p>
            <a:pPr indent="0" lvl="0" marL="0" rtl="0" algn="l">
              <a:lnSpc>
                <a:spcPct val="120000"/>
              </a:lnSpc>
              <a:spcBef>
                <a:spcPts val="2000"/>
              </a:spcBef>
              <a:spcAft>
                <a:spcPts val="0"/>
              </a:spcAft>
              <a:buSzPts val="1100"/>
              <a:buNone/>
            </a:pPr>
            <a:r>
              <a:rPr lang="en" sz="1300">
                <a:solidFill>
                  <a:schemeClr val="dk1"/>
                </a:solidFill>
                <a:highlight>
                  <a:srgbClr val="FFFFFF"/>
                </a:highlight>
                <a:latin typeface="Roboto"/>
                <a:ea typeface="Roboto"/>
                <a:cs typeface="Roboto"/>
                <a:sym typeface="Roboto"/>
              </a:rPr>
              <a:t>3. Identifying alternative courses of action</a:t>
            </a:r>
            <a:endParaRPr sz="13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100"/>
              <a:buNone/>
            </a:pPr>
            <a:r>
              <a:rPr lang="en" sz="1350">
                <a:solidFill>
                  <a:srgbClr val="222222"/>
                </a:solidFill>
                <a:highlight>
                  <a:srgbClr val="FFFFFF"/>
                </a:highlight>
              </a:rPr>
              <a:t>Search for alternative plans or course of action is an important step in learning. Without resorting to a search for alternatives, a planner is likely to be guided by his limited imagination. Generally, there are several alternatives to solve any problem. The manager should try to screen out the most unviable alternatives to have a small number of alternatives for the final selection.</a:t>
            </a:r>
            <a:endParaRPr sz="1350">
              <a:solidFill>
                <a:srgbClr val="222222"/>
              </a:solidFill>
              <a:highlight>
                <a:srgbClr val="FFFFFF"/>
              </a:highlight>
            </a:endParaRPr>
          </a:p>
          <a:p>
            <a:pPr indent="0" lvl="0" marL="0" rtl="0" algn="l">
              <a:lnSpc>
                <a:spcPct val="120000"/>
              </a:lnSpc>
              <a:spcBef>
                <a:spcPts val="2000"/>
              </a:spcBef>
              <a:spcAft>
                <a:spcPts val="0"/>
              </a:spcAft>
              <a:buSzPts val="1100"/>
              <a:buNone/>
            </a:pPr>
            <a:r>
              <a:rPr lang="en" sz="1300">
                <a:solidFill>
                  <a:schemeClr val="dk1"/>
                </a:solidFill>
                <a:highlight>
                  <a:srgbClr val="FFFFFF"/>
                </a:highlight>
                <a:latin typeface="Roboto"/>
                <a:ea typeface="Roboto"/>
                <a:cs typeface="Roboto"/>
                <a:sym typeface="Roboto"/>
              </a:rPr>
              <a:t>4. Evaluating alternatives</a:t>
            </a:r>
            <a:endParaRPr sz="13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100"/>
              <a:buNone/>
            </a:pPr>
            <a:r>
              <a:rPr lang="en" sz="1350">
                <a:solidFill>
                  <a:srgbClr val="222222"/>
                </a:solidFill>
                <a:highlight>
                  <a:srgbClr val="FFFFFF"/>
                </a:highlight>
              </a:rPr>
              <a:t>The alternatives generated at the previous stage are evaluated in the light of objectives, costs involved, availability of capital, materials, personnel, etc. The positive and negative aspects of each alternative course of action should be evaluated based on their feasibility and consequences.</a:t>
            </a:r>
            <a:endParaRPr sz="1350">
              <a:solidFill>
                <a:srgbClr val="222222"/>
              </a:solidFill>
              <a:highlight>
                <a:srgbClr val="FFFFFF"/>
              </a:highlight>
            </a:endParaRPr>
          </a:p>
          <a:p>
            <a:pPr indent="0" lvl="0" marL="0" rtl="0" algn="l">
              <a:lnSpc>
                <a:spcPct val="120000"/>
              </a:lnSpc>
              <a:spcBef>
                <a:spcPts val="2000"/>
              </a:spcBef>
              <a:spcAft>
                <a:spcPts val="0"/>
              </a:spcAft>
              <a:buSzPts val="1100"/>
              <a:buNone/>
            </a:pPr>
            <a:r>
              <a:rPr lang="en" sz="1300">
                <a:solidFill>
                  <a:schemeClr val="dk1"/>
                </a:solidFill>
                <a:highlight>
                  <a:srgbClr val="FFFFFF"/>
                </a:highlight>
                <a:latin typeface="Roboto"/>
                <a:ea typeface="Roboto"/>
                <a:cs typeface="Roboto"/>
                <a:sym typeface="Roboto"/>
              </a:rPr>
              <a:t>5. Selecting the best alternative</a:t>
            </a:r>
            <a:endParaRPr sz="13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100"/>
              <a:buNone/>
            </a:pPr>
            <a:r>
              <a:rPr lang="en" sz="1350">
                <a:solidFill>
                  <a:srgbClr val="222222"/>
                </a:solidFill>
                <a:highlight>
                  <a:srgbClr val="FFFFFF"/>
                </a:highlight>
              </a:rPr>
              <a:t>This step involves decision-making. It involves quantitative analysis and judgment and experience of the manager. The alternative to be selected must be the most feasible and profitable and should have the least negative consequences. Sometimes, a combination of alternatives may be selected instead of one alternative.</a:t>
            </a:r>
            <a:endParaRPr sz="1350">
              <a:solidFill>
                <a:srgbClr val="222222"/>
              </a:solidFill>
              <a:highlight>
                <a:srgbClr val="FFFFFF"/>
              </a:highlight>
            </a:endParaRPr>
          </a:p>
          <a:p>
            <a:pPr indent="0" lvl="0" marL="0" rtl="0" algn="l">
              <a:lnSpc>
                <a:spcPct val="120000"/>
              </a:lnSpc>
              <a:spcBef>
                <a:spcPts val="2000"/>
              </a:spcBef>
              <a:spcAft>
                <a:spcPts val="0"/>
              </a:spcAft>
              <a:buSzPts val="1100"/>
              <a:buNone/>
            </a:pPr>
            <a:r>
              <a:rPr lang="en" sz="1300">
                <a:solidFill>
                  <a:schemeClr val="dk1"/>
                </a:solidFill>
                <a:highlight>
                  <a:srgbClr val="FFFFFF"/>
                </a:highlight>
                <a:latin typeface="Roboto"/>
                <a:ea typeface="Roboto"/>
                <a:cs typeface="Roboto"/>
                <a:sym typeface="Roboto"/>
              </a:rPr>
              <a:t>6. Implementation of the plan</a:t>
            </a:r>
            <a:endParaRPr sz="13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100"/>
              <a:buNone/>
            </a:pPr>
            <a:r>
              <a:rPr lang="en" sz="1350">
                <a:solidFill>
                  <a:srgbClr val="222222"/>
                </a:solidFill>
                <a:highlight>
                  <a:srgbClr val="FFFFFF"/>
                </a:highlight>
              </a:rPr>
              <a:t>After choosing a particular plan, it is put into action by taking the necessary steps. Immaculate implementation of a plan revolves around the courses of action that </a:t>
            </a:r>
            <a:r>
              <a:rPr lang="en" sz="1350">
                <a:solidFill>
                  <a:srgbClr val="0000FF"/>
                </a:solidFill>
                <a:highlight>
                  <a:srgbClr val="FFFFFF"/>
                </a:highlight>
                <a:uFill>
                  <a:noFill/>
                </a:uFill>
                <a:hlinkClick r:id="rId5">
                  <a:extLst>
                    <a:ext uri="{A12FA001-AC4F-418D-AE19-62706E023703}">
                      <ahyp:hlinkClr val="tx"/>
                    </a:ext>
                  </a:extLst>
                </a:hlinkClick>
              </a:rPr>
              <a:t>strategic planning</a:t>
            </a:r>
            <a:r>
              <a:rPr lang="en" sz="1350">
                <a:solidFill>
                  <a:srgbClr val="222222"/>
                </a:solidFill>
                <a:highlight>
                  <a:srgbClr val="FFFFFF"/>
                </a:highlight>
              </a:rPr>
              <a:t> incorporates, and hence chances of getting favorable outcomes to get optimized. All in all, the implementation of a plan decides how effective strategic planning was in being operational planning.</a:t>
            </a:r>
            <a:endParaRPr sz="1350">
              <a:solidFill>
                <a:srgbClr val="222222"/>
              </a:solidFill>
              <a:highlight>
                <a:srgbClr val="FFFFFF"/>
              </a:highlight>
            </a:endParaRPr>
          </a:p>
          <a:p>
            <a:pPr indent="0" lvl="0" marL="0" rtl="0" algn="l">
              <a:lnSpc>
                <a:spcPct val="120000"/>
              </a:lnSpc>
              <a:spcBef>
                <a:spcPts val="2000"/>
              </a:spcBef>
              <a:spcAft>
                <a:spcPts val="0"/>
              </a:spcAft>
              <a:buSzPts val="1100"/>
              <a:buNone/>
            </a:pPr>
            <a:r>
              <a:rPr lang="en" sz="1300">
                <a:solidFill>
                  <a:schemeClr val="dk1"/>
                </a:solidFill>
                <a:highlight>
                  <a:srgbClr val="FFFFFF"/>
                </a:highlight>
                <a:latin typeface="Roboto"/>
                <a:ea typeface="Roboto"/>
                <a:cs typeface="Roboto"/>
                <a:sym typeface="Roboto"/>
              </a:rPr>
              <a:t>7. Follow up action and review</a:t>
            </a:r>
            <a:endParaRPr sz="13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100"/>
              <a:buNone/>
            </a:pPr>
            <a:r>
              <a:rPr lang="en" sz="1350">
                <a:solidFill>
                  <a:srgbClr val="222222"/>
                </a:solidFill>
                <a:highlight>
                  <a:srgbClr val="FFFFFF"/>
                </a:highlight>
              </a:rPr>
              <a:t>After the plan has been implemented, it is necessary to monitor it to ensure various activities are performed as per schedule and objectives are achieved. Strategic planning, as well as operational planning, are only successful if they are executed in a result-driven manner. Follow-up and review methods help leaders and decision-makers to check the </a:t>
            </a:r>
            <a:r>
              <a:rPr lang="en" sz="1350">
                <a:solidFill>
                  <a:srgbClr val="0000FF"/>
                </a:solidFill>
                <a:highlight>
                  <a:srgbClr val="FFFFFF"/>
                </a:highlight>
                <a:uFill>
                  <a:noFill/>
                </a:uFill>
                <a:hlinkClick r:id="rId6">
                  <a:extLst>
                    <a:ext uri="{A12FA001-AC4F-418D-AE19-62706E023703}">
                      <ahyp:hlinkClr val="tx"/>
                    </a:ext>
                  </a:extLst>
                </a:hlinkClick>
              </a:rPr>
              <a:t>effectiveness</a:t>
            </a:r>
            <a:r>
              <a:rPr lang="en" sz="1350">
                <a:solidFill>
                  <a:srgbClr val="222222"/>
                </a:solidFill>
                <a:highlight>
                  <a:srgbClr val="FFFFFF"/>
                </a:highlight>
              </a:rPr>
              <a:t> of strategic and operational planning.</a:t>
            </a:r>
            <a:endParaRPr sz="1350">
              <a:solidFill>
                <a:srgbClr val="222222"/>
              </a:solidFill>
              <a:highlight>
                <a:srgbClr val="FFFFFF"/>
              </a:highlight>
            </a:endParaRPr>
          </a:p>
          <a:p>
            <a:pPr indent="0" lvl="0" marL="0" rtl="0" algn="l">
              <a:lnSpc>
                <a:spcPct val="115000"/>
              </a:lnSpc>
              <a:spcBef>
                <a:spcPts val="2000"/>
              </a:spcBef>
              <a:spcAft>
                <a:spcPts val="2000"/>
              </a:spcAft>
              <a:buSzPts val="1100"/>
              <a:buNone/>
            </a:pPr>
            <a:r>
              <a:t/>
            </a:r>
            <a:endParaRPr sz="1350">
              <a:solidFill>
                <a:srgbClr val="222222"/>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222222"/>
                </a:solidFill>
                <a:highlight>
                  <a:srgbClr val="FFFFFF"/>
                </a:highlight>
              </a:rPr>
              <a:t>Planning specifies the objectives to attain and </a:t>
            </a:r>
            <a:r>
              <a:rPr lang="en" sz="1350">
                <a:solidFill>
                  <a:srgbClr val="0000FF"/>
                </a:solidFill>
                <a:highlight>
                  <a:srgbClr val="FFFFFF"/>
                </a:highlight>
                <a:uFill>
                  <a:noFill/>
                </a:uFill>
                <a:hlinkClick r:id="rId2">
                  <a:extLst>
                    <a:ext uri="{A12FA001-AC4F-418D-AE19-62706E023703}">
                      <ahyp:hlinkClr val="tx"/>
                    </a:ext>
                  </a:extLst>
                </a:hlinkClick>
              </a:rPr>
              <a:t>lays</a:t>
            </a:r>
            <a:r>
              <a:rPr lang="en" sz="1350">
                <a:solidFill>
                  <a:srgbClr val="222222"/>
                </a:solidFill>
                <a:highlight>
                  <a:srgbClr val="FFFFFF"/>
                </a:highlight>
              </a:rPr>
              <a:t> down the necessary activities to achieve them.</a:t>
            </a:r>
            <a:endParaRPr sz="1350">
              <a:solidFill>
                <a:srgbClr val="222222"/>
              </a:solidFill>
              <a:highlight>
                <a:srgbClr val="FFFFFF"/>
              </a:highlight>
            </a:endParaRPr>
          </a:p>
          <a:p>
            <a:pPr indent="0" lvl="0" marL="0" rtl="0" algn="l">
              <a:lnSpc>
                <a:spcPct val="100000"/>
              </a:lnSpc>
              <a:spcBef>
                <a:spcPts val="200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22222"/>
                </a:solidFill>
                <a:highlight>
                  <a:srgbClr val="FFFFFF"/>
                </a:highlight>
              </a:rPr>
              <a:t>Planning logically proceeds with the </a:t>
            </a:r>
            <a:r>
              <a:rPr lang="en" sz="1350">
                <a:solidFill>
                  <a:srgbClr val="0000FF"/>
                </a:solidFill>
                <a:highlight>
                  <a:srgbClr val="FFFFFF"/>
                </a:highlight>
                <a:uFill>
                  <a:noFill/>
                </a:uFill>
                <a:hlinkClick r:id="rId2">
                  <a:extLst>
                    <a:ext uri="{A12FA001-AC4F-418D-AE19-62706E023703}">
                      <ahyp:hlinkClr val="tx"/>
                    </a:ext>
                  </a:extLst>
                </a:hlinkClick>
              </a:rPr>
              <a:t>performance</a:t>
            </a:r>
            <a:r>
              <a:rPr lang="en" sz="1350">
                <a:solidFill>
                  <a:srgbClr val="222222"/>
                </a:solidFill>
                <a:highlight>
                  <a:srgbClr val="FFFFFF"/>
                </a:highlight>
              </a:rPr>
              <a:t> of all the other managerial activities. It helps in an efficient organization. It assists in manpower planning and designing employment and training programs for the employees. Planning lays down the benchmark of performance for the employees with the help of which the manager can control the employees’ activities.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22222"/>
                </a:solidFill>
                <a:highlight>
                  <a:srgbClr val="FFFFFF"/>
                </a:highlight>
              </a:rPr>
              <a:t>Planning is the basic function of managers at all levels. It is performed by the top-level management, middle-level, as well as lower-level management. However, the nature and the scope of planning vary in each level of management.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22222"/>
                </a:solidFill>
                <a:highlight>
                  <a:srgbClr val="FFFFFF"/>
                </a:highlight>
              </a:rPr>
              <a:t>Every manager is engaged in planning continuously. The old plans have to be revised, and the new ones are supposed to be introduced depending upon the situation’s </a:t>
            </a:r>
            <a:r>
              <a:rPr lang="en" sz="1350">
                <a:solidFill>
                  <a:srgbClr val="0000FF"/>
                </a:solidFill>
                <a:highlight>
                  <a:srgbClr val="FFFFFF"/>
                </a:highlight>
                <a:uFill>
                  <a:noFill/>
                </a:uFill>
                <a:hlinkClick r:id="rId2">
                  <a:extLst>
                    <a:ext uri="{A12FA001-AC4F-418D-AE19-62706E023703}">
                      <ahyp:hlinkClr val="tx"/>
                    </a:ext>
                  </a:extLst>
                </a:hlinkClick>
              </a:rPr>
              <a:t>needs</a:t>
            </a:r>
            <a:r>
              <a:rPr lang="en" sz="1350">
                <a:solidFill>
                  <a:srgbClr val="222222"/>
                </a:solidFill>
                <a:highlight>
                  <a:srgbClr val="FFFFFF"/>
                </a:highlight>
              </a:rPr>
              <a:t>. Thus, planning is a continuous process of making new plans and modifying existing plans to ensure that it is achieved.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22222"/>
                </a:solidFill>
                <a:highlight>
                  <a:srgbClr val="FFFFFF"/>
                </a:highlight>
              </a:rPr>
              <a:t>Planning is a forward-looking process. It is carried out to achieve some objectives in the future. It involves </a:t>
            </a:r>
            <a:r>
              <a:rPr lang="en" sz="1350">
                <a:solidFill>
                  <a:srgbClr val="0000FF"/>
                </a:solidFill>
                <a:highlight>
                  <a:srgbClr val="FFFFFF"/>
                </a:highlight>
                <a:uFill>
                  <a:noFill/>
                </a:uFill>
                <a:hlinkClick r:id="rId2">
                  <a:extLst>
                    <a:ext uri="{A12FA001-AC4F-418D-AE19-62706E023703}">
                      <ahyp:hlinkClr val="tx"/>
                    </a:ext>
                  </a:extLst>
                </a:hlinkClick>
              </a:rPr>
              <a:t>forecasting</a:t>
            </a:r>
            <a:r>
              <a:rPr lang="en" sz="1350">
                <a:solidFill>
                  <a:srgbClr val="222222"/>
                </a:solidFill>
                <a:highlight>
                  <a:srgbClr val="FFFFFF"/>
                </a:highlight>
              </a:rPr>
              <a:t> future </a:t>
            </a:r>
            <a:r>
              <a:rPr lang="en" sz="1350">
                <a:solidFill>
                  <a:srgbClr val="0000FF"/>
                </a:solidFill>
                <a:highlight>
                  <a:srgbClr val="FFFFFF"/>
                </a:highlight>
                <a:uFill>
                  <a:noFill/>
                </a:uFill>
                <a:hlinkClick r:id="rId3">
                  <a:extLst>
                    <a:ext uri="{A12FA001-AC4F-418D-AE19-62706E023703}">
                      <ahyp:hlinkClr val="tx"/>
                    </a:ext>
                  </a:extLst>
                </a:hlinkClick>
              </a:rPr>
              <a:t>events</a:t>
            </a:r>
            <a:r>
              <a:rPr lang="en" sz="1350">
                <a:solidFill>
                  <a:srgbClr val="222222"/>
                </a:solidFill>
                <a:highlight>
                  <a:srgbClr val="FFFFFF"/>
                </a:highlight>
              </a:rPr>
              <a:t> like customers’ </a:t>
            </a:r>
            <a:r>
              <a:rPr lang="en" sz="1350">
                <a:solidFill>
                  <a:srgbClr val="0000FF"/>
                </a:solidFill>
                <a:highlight>
                  <a:srgbClr val="FFFFFF"/>
                </a:highlight>
                <a:uFill>
                  <a:noFill/>
                </a:uFill>
                <a:hlinkClick r:id="rId4">
                  <a:extLst>
                    <a:ext uri="{A12FA001-AC4F-418D-AE19-62706E023703}">
                      <ahyp:hlinkClr val="tx"/>
                    </a:ext>
                  </a:extLst>
                </a:hlinkClick>
              </a:rPr>
              <a:t>demands</a:t>
            </a:r>
            <a:r>
              <a:rPr lang="en" sz="1350">
                <a:solidFill>
                  <a:srgbClr val="222222"/>
                </a:solidFill>
                <a:highlight>
                  <a:srgbClr val="FFFFFF"/>
                </a:highlight>
              </a:rPr>
              <a:t>, competitions, government policies, etc.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22222"/>
                </a:solidFill>
                <a:highlight>
                  <a:srgbClr val="FFFFFF"/>
                </a:highlight>
              </a:rPr>
              <a:t>Planning involves searching for alternatives and selecting the best alternative to achieve specified objectives. Therefore, decision-making is an integral part of the </a:t>
            </a:r>
            <a:r>
              <a:rPr lang="en" sz="1350">
                <a:solidFill>
                  <a:srgbClr val="0000FF"/>
                </a:solidFill>
                <a:highlight>
                  <a:srgbClr val="FFFFFF"/>
                </a:highlight>
                <a:uFill>
                  <a:noFill/>
                </a:uFill>
                <a:hlinkClick r:id="rId2">
                  <a:extLst>
                    <a:ext uri="{A12FA001-AC4F-418D-AE19-62706E023703}">
                      <ahyp:hlinkClr val="tx"/>
                    </a:ext>
                  </a:extLst>
                </a:hlinkClick>
              </a:rPr>
              <a:t>planning process</a:t>
            </a:r>
            <a:r>
              <a:rPr lang="en" sz="1350">
                <a:solidFill>
                  <a:srgbClr val="222222"/>
                </a:solidFill>
                <a:highlight>
                  <a:srgbClr val="FFFFFF"/>
                </a:highlight>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400"/>
              </a:spcBef>
              <a:spcAft>
                <a:spcPts val="0"/>
              </a:spcAft>
              <a:buClr>
                <a:schemeClr val="dk1"/>
              </a:buClr>
              <a:buSzPts val="1100"/>
              <a:buFont typeface="Arial"/>
              <a:buNone/>
            </a:pPr>
            <a:r>
              <a:rPr b="1" lang="en" sz="1300">
                <a:solidFill>
                  <a:srgbClr val="2D2D2D"/>
                </a:solidFill>
              </a:rPr>
              <a:t>1. Plan out your project</a:t>
            </a:r>
            <a:endParaRPr b="1" sz="1300">
              <a:solidFill>
                <a:srgbClr val="2D2D2D"/>
              </a:solidFill>
            </a:endParaRPr>
          </a:p>
          <a:p>
            <a:pPr indent="0" lvl="0" marL="0" rtl="0" algn="l">
              <a:lnSpc>
                <a:spcPct val="150000"/>
              </a:lnSpc>
              <a:spcBef>
                <a:spcPts val="1200"/>
              </a:spcBef>
              <a:spcAft>
                <a:spcPts val="0"/>
              </a:spcAft>
              <a:buClr>
                <a:schemeClr val="dk1"/>
              </a:buClr>
              <a:buSzPts val="1100"/>
              <a:buFont typeface="Arial"/>
              <a:buNone/>
            </a:pPr>
            <a:r>
              <a:rPr lang="en">
                <a:solidFill>
                  <a:srgbClr val="2D2D2D"/>
                </a:solidFill>
              </a:rPr>
              <a:t>The first step to monitoring the progress of a project is creating an outline or plan for the project. You can collaborate with your project's team members to create a plan that works for everyone. In your project plan, you can include the project's scope and important elements like resources, tasks and deadlines. Additionally, you can create a timeline for all of the project's tasks with deadlines. You can also include the names of which team member is assigned to each task to help keep everyone on the team aware of their responsibilities.</a:t>
            </a:r>
            <a:endParaRPr>
              <a:solidFill>
                <a:srgbClr val="2D2D2D"/>
              </a:solidFill>
            </a:endParaRPr>
          </a:p>
          <a:p>
            <a:pPr indent="0" lvl="0" marL="0" rtl="0" algn="l">
              <a:lnSpc>
                <a:spcPct val="150000"/>
              </a:lnSpc>
              <a:spcBef>
                <a:spcPts val="3000"/>
              </a:spcBef>
              <a:spcAft>
                <a:spcPts val="0"/>
              </a:spcAft>
              <a:buClr>
                <a:schemeClr val="dk1"/>
              </a:buClr>
              <a:buSzPts val="1100"/>
              <a:buFont typeface="Arial"/>
              <a:buNone/>
            </a:pPr>
            <a:r>
              <a:rPr lang="en">
                <a:solidFill>
                  <a:srgbClr val="2D2D2D"/>
                </a:solidFill>
              </a:rPr>
              <a:t>In your plan, be sure to include your project's objectives and key performance indicators that you can use to measure its progress. You can also use project planning software or templates to create an overview of your project. Many project managers plan out projects by creating Gantt charts, which can illustrate a project's main tasks, timeframes and other important information in a bar chart format. You can choose the type of project plan that best fits your project and your team members.</a:t>
            </a:r>
            <a:endParaRPr>
              <a:solidFill>
                <a:srgbClr val="2D2D2D"/>
              </a:solidFill>
            </a:endParaRPr>
          </a:p>
          <a:p>
            <a:pPr indent="0" lvl="0" marL="0" rtl="0" algn="l">
              <a:lnSpc>
                <a:spcPct val="125000"/>
              </a:lnSpc>
              <a:spcBef>
                <a:spcPts val="1400"/>
              </a:spcBef>
              <a:spcAft>
                <a:spcPts val="0"/>
              </a:spcAft>
              <a:buClr>
                <a:schemeClr val="dk1"/>
              </a:buClr>
              <a:buSzPts val="1100"/>
              <a:buFont typeface="Arial"/>
              <a:buNone/>
            </a:pPr>
            <a:r>
              <a:rPr b="1" lang="en" sz="1300">
                <a:solidFill>
                  <a:srgbClr val="2D2D2D"/>
                </a:solidFill>
              </a:rPr>
              <a:t>2. Set clear goals for your project</a:t>
            </a:r>
            <a:endParaRPr b="1" sz="1300">
              <a:solidFill>
                <a:srgbClr val="2D2D2D"/>
              </a:solidFill>
            </a:endParaRPr>
          </a:p>
          <a:p>
            <a:pPr indent="0" lvl="0" marL="0" rtl="0" algn="l">
              <a:lnSpc>
                <a:spcPct val="150000"/>
              </a:lnSpc>
              <a:spcBef>
                <a:spcPts val="1200"/>
              </a:spcBef>
              <a:spcAft>
                <a:spcPts val="0"/>
              </a:spcAft>
              <a:buClr>
                <a:schemeClr val="dk1"/>
              </a:buClr>
              <a:buSzPts val="1100"/>
              <a:buFont typeface="Arial"/>
              <a:buNone/>
            </a:pPr>
            <a:r>
              <a:rPr lang="en">
                <a:solidFill>
                  <a:srgbClr val="2D2D2D"/>
                </a:solidFill>
              </a:rPr>
              <a:t>Another important step in monitoring progress is setting goals so that each team member knows what they're working towards. You can use the SMART method to create clear goals for your project. SMART goals are:</a:t>
            </a:r>
            <a:endParaRPr>
              <a:solidFill>
                <a:srgbClr val="2D2D2D"/>
              </a:solidFill>
            </a:endParaRPr>
          </a:p>
          <a:p>
            <a:pPr indent="-298450" lvl="0" marL="457200" rtl="0" algn="l">
              <a:lnSpc>
                <a:spcPct val="115000"/>
              </a:lnSpc>
              <a:spcBef>
                <a:spcPts val="1200"/>
              </a:spcBef>
              <a:spcAft>
                <a:spcPts val="0"/>
              </a:spcAft>
              <a:buClr>
                <a:srgbClr val="2D2D2D"/>
              </a:buClr>
              <a:buSzPts val="1100"/>
              <a:buChar char="●"/>
            </a:pPr>
            <a:r>
              <a:rPr lang="en">
                <a:solidFill>
                  <a:srgbClr val="2D2D2D"/>
                </a:solidFill>
              </a:rPr>
              <a:t>Specific</a:t>
            </a:r>
            <a:endParaRPr>
              <a:solidFill>
                <a:srgbClr val="2D2D2D"/>
              </a:solidFill>
            </a:endParaRPr>
          </a:p>
          <a:p>
            <a:pPr indent="-298450" lvl="0" marL="457200" rtl="0" algn="l">
              <a:lnSpc>
                <a:spcPct val="115000"/>
              </a:lnSpc>
              <a:spcBef>
                <a:spcPts val="0"/>
              </a:spcBef>
              <a:spcAft>
                <a:spcPts val="0"/>
              </a:spcAft>
              <a:buClr>
                <a:srgbClr val="2D2D2D"/>
              </a:buClr>
              <a:buSzPts val="1100"/>
              <a:buChar char="●"/>
            </a:pPr>
            <a:r>
              <a:rPr lang="en">
                <a:solidFill>
                  <a:srgbClr val="2D2D2D"/>
                </a:solidFill>
              </a:rPr>
              <a:t>Measurable</a:t>
            </a:r>
            <a:endParaRPr>
              <a:solidFill>
                <a:srgbClr val="2D2D2D"/>
              </a:solidFill>
            </a:endParaRPr>
          </a:p>
          <a:p>
            <a:pPr indent="-298450" lvl="0" marL="457200" rtl="0" algn="l">
              <a:lnSpc>
                <a:spcPct val="115000"/>
              </a:lnSpc>
              <a:spcBef>
                <a:spcPts val="0"/>
              </a:spcBef>
              <a:spcAft>
                <a:spcPts val="0"/>
              </a:spcAft>
              <a:buClr>
                <a:srgbClr val="2D2D2D"/>
              </a:buClr>
              <a:buSzPts val="1100"/>
              <a:buChar char="●"/>
            </a:pPr>
            <a:r>
              <a:rPr lang="en">
                <a:solidFill>
                  <a:srgbClr val="2D2D2D"/>
                </a:solidFill>
              </a:rPr>
              <a:t>Attainable</a:t>
            </a:r>
            <a:endParaRPr>
              <a:solidFill>
                <a:srgbClr val="2D2D2D"/>
              </a:solidFill>
            </a:endParaRPr>
          </a:p>
          <a:p>
            <a:pPr indent="-298450" lvl="0" marL="457200" rtl="0" algn="l">
              <a:lnSpc>
                <a:spcPct val="115000"/>
              </a:lnSpc>
              <a:spcBef>
                <a:spcPts val="0"/>
              </a:spcBef>
              <a:spcAft>
                <a:spcPts val="0"/>
              </a:spcAft>
              <a:buClr>
                <a:srgbClr val="2D2D2D"/>
              </a:buClr>
              <a:buSzPts val="1100"/>
              <a:buChar char="●"/>
            </a:pPr>
            <a:r>
              <a:rPr lang="en">
                <a:solidFill>
                  <a:srgbClr val="2D2D2D"/>
                </a:solidFill>
              </a:rPr>
              <a:t>Relevant</a:t>
            </a:r>
            <a:endParaRPr>
              <a:solidFill>
                <a:srgbClr val="2D2D2D"/>
              </a:solidFill>
            </a:endParaRPr>
          </a:p>
          <a:p>
            <a:pPr indent="-298450" lvl="0" marL="457200" rtl="0" algn="l">
              <a:lnSpc>
                <a:spcPct val="115000"/>
              </a:lnSpc>
              <a:spcBef>
                <a:spcPts val="0"/>
              </a:spcBef>
              <a:spcAft>
                <a:spcPts val="0"/>
              </a:spcAft>
              <a:buClr>
                <a:srgbClr val="2D2D2D"/>
              </a:buClr>
              <a:buSzPts val="1100"/>
              <a:buChar char="●"/>
            </a:pPr>
            <a:r>
              <a:rPr lang="en">
                <a:solidFill>
                  <a:srgbClr val="2D2D2D"/>
                </a:solidFill>
              </a:rPr>
              <a:t>Time-based</a:t>
            </a:r>
            <a:endParaRPr>
              <a:solidFill>
                <a:srgbClr val="2D2D2D"/>
              </a:solidFill>
            </a:endParaRPr>
          </a:p>
          <a:p>
            <a:pPr indent="0" lvl="0" marL="0" rtl="0" algn="l">
              <a:lnSpc>
                <a:spcPct val="150000"/>
              </a:lnSpc>
              <a:spcBef>
                <a:spcPts val="3000"/>
              </a:spcBef>
              <a:spcAft>
                <a:spcPts val="0"/>
              </a:spcAft>
              <a:buClr>
                <a:schemeClr val="dk1"/>
              </a:buClr>
              <a:buSzPts val="1100"/>
              <a:buFont typeface="Arial"/>
              <a:buNone/>
            </a:pPr>
            <a:r>
              <a:rPr lang="en">
                <a:solidFill>
                  <a:srgbClr val="2D2D2D"/>
                </a:solidFill>
              </a:rPr>
              <a:t>Using the smart method can help you to create detailed, quantifiable goals that your team members can clearly understand. Additionally, setting deadlines for project tasks and objectives can help keep the project on schedule. Once you have set your project goals, you can begin measuring your project's progress in relation to your goals and key performance indicators.</a:t>
            </a:r>
            <a:endParaRPr>
              <a:solidFill>
                <a:srgbClr val="2D2D2D"/>
              </a:solidFill>
            </a:endParaRPr>
          </a:p>
          <a:p>
            <a:pPr indent="0" lvl="0" marL="0" rtl="0" algn="l">
              <a:lnSpc>
                <a:spcPct val="125000"/>
              </a:lnSpc>
              <a:spcBef>
                <a:spcPts val="1400"/>
              </a:spcBef>
              <a:spcAft>
                <a:spcPts val="0"/>
              </a:spcAft>
              <a:buClr>
                <a:schemeClr val="dk1"/>
              </a:buClr>
              <a:buSzPts val="1100"/>
              <a:buFont typeface="Arial"/>
              <a:buNone/>
            </a:pPr>
            <a:r>
              <a:rPr b="1" lang="en" sz="1300">
                <a:solidFill>
                  <a:srgbClr val="2D2D2D"/>
                </a:solidFill>
              </a:rPr>
              <a:t>3. Create a steady check-in schedule</a:t>
            </a:r>
            <a:endParaRPr b="1" sz="1300">
              <a:solidFill>
                <a:srgbClr val="2D2D2D"/>
              </a:solidFill>
            </a:endParaRPr>
          </a:p>
          <a:p>
            <a:pPr indent="0" lvl="0" marL="0" rtl="0" algn="l">
              <a:lnSpc>
                <a:spcPct val="150000"/>
              </a:lnSpc>
              <a:spcBef>
                <a:spcPts val="1200"/>
              </a:spcBef>
              <a:spcAft>
                <a:spcPts val="0"/>
              </a:spcAft>
              <a:buClr>
                <a:schemeClr val="dk1"/>
              </a:buClr>
              <a:buSzPts val="1100"/>
              <a:buFont typeface="Arial"/>
              <a:buNone/>
            </a:pPr>
            <a:r>
              <a:rPr lang="en">
                <a:solidFill>
                  <a:srgbClr val="2D2D2D"/>
                </a:solidFill>
              </a:rPr>
              <a:t>You can also create a schedule for regular progress check-ins. The frequency of your check-ins may vary for different projects. For example, a short-term project might require more than one check-in per week, but some long-term projects might only need check-ins on monthly intervals. It's important to create a check-in schedule that balances checking in enough to keep your project on track while giving your team the freedom to work without giving you constant reports.</a:t>
            </a:r>
            <a:endParaRPr>
              <a:solidFill>
                <a:srgbClr val="2D2D2D"/>
              </a:solidFill>
            </a:endParaRPr>
          </a:p>
          <a:p>
            <a:pPr indent="0" lvl="0" marL="0" rtl="0" algn="l">
              <a:lnSpc>
                <a:spcPct val="150000"/>
              </a:lnSpc>
              <a:spcBef>
                <a:spcPts val="3000"/>
              </a:spcBef>
              <a:spcAft>
                <a:spcPts val="0"/>
              </a:spcAft>
              <a:buClr>
                <a:schemeClr val="dk1"/>
              </a:buClr>
              <a:buSzPts val="1100"/>
              <a:buFont typeface="Arial"/>
              <a:buNone/>
            </a:pPr>
            <a:r>
              <a:rPr lang="en">
                <a:solidFill>
                  <a:srgbClr val="2D2D2D"/>
                </a:solidFill>
              </a:rPr>
              <a:t>Once you've determined the best check-in schedule for your project, be sure to let your project team know when check-ins are scheduled to take place. During each check-in, compare your team members' progress to your key performance indicators and record data on your project to track its progress. You can also use check-ins as an opportunity to communicate with your project team and help them address any challenges they are facing, which can help make your project successful.</a:t>
            </a:r>
            <a:endParaRPr>
              <a:solidFill>
                <a:srgbClr val="2D2D2D"/>
              </a:solidFill>
            </a:endParaRPr>
          </a:p>
          <a:p>
            <a:pPr indent="0" lvl="0" marL="0" rtl="0" algn="l">
              <a:lnSpc>
                <a:spcPct val="125000"/>
              </a:lnSpc>
              <a:spcBef>
                <a:spcPts val="1400"/>
              </a:spcBef>
              <a:spcAft>
                <a:spcPts val="0"/>
              </a:spcAft>
              <a:buClr>
                <a:schemeClr val="dk1"/>
              </a:buClr>
              <a:buSzPts val="1100"/>
              <a:buFont typeface="Arial"/>
              <a:buNone/>
            </a:pPr>
            <a:r>
              <a:rPr b="1" lang="en" sz="1300">
                <a:solidFill>
                  <a:srgbClr val="2D2D2D"/>
                </a:solidFill>
              </a:rPr>
              <a:t>4. Record and analyze data</a:t>
            </a:r>
            <a:endParaRPr b="1" sz="1300">
              <a:solidFill>
                <a:srgbClr val="2D2D2D"/>
              </a:solidFill>
            </a:endParaRPr>
          </a:p>
          <a:p>
            <a:pPr indent="0" lvl="0" marL="0" rtl="0" algn="l">
              <a:lnSpc>
                <a:spcPct val="150000"/>
              </a:lnSpc>
              <a:spcBef>
                <a:spcPts val="1200"/>
              </a:spcBef>
              <a:spcAft>
                <a:spcPts val="0"/>
              </a:spcAft>
              <a:buClr>
                <a:schemeClr val="dk1"/>
              </a:buClr>
              <a:buSzPts val="1100"/>
              <a:buFont typeface="Arial"/>
              <a:buNone/>
            </a:pPr>
            <a:r>
              <a:rPr lang="en">
                <a:solidFill>
                  <a:srgbClr val="2D2D2D"/>
                </a:solidFill>
              </a:rPr>
              <a:t>After each progress check-in, you can analyze data to help you gauge the overall progress of the project. There are many ways that you can gather data, including organizing meetings where team members can report their progress or creating a process for team members to prepare progress reports. You can choose a data collection process that is the most efficient for your team.</a:t>
            </a:r>
            <a:endParaRPr>
              <a:solidFill>
                <a:srgbClr val="2D2D2D"/>
              </a:solidFill>
            </a:endParaRPr>
          </a:p>
          <a:p>
            <a:pPr indent="0" lvl="0" marL="0" rtl="0" algn="l">
              <a:lnSpc>
                <a:spcPct val="150000"/>
              </a:lnSpc>
              <a:spcBef>
                <a:spcPts val="3000"/>
              </a:spcBef>
              <a:spcAft>
                <a:spcPts val="0"/>
              </a:spcAft>
              <a:buClr>
                <a:schemeClr val="dk1"/>
              </a:buClr>
              <a:buSzPts val="1100"/>
              <a:buFont typeface="Arial"/>
              <a:buNone/>
            </a:pPr>
            <a:r>
              <a:rPr lang="en">
                <a:solidFill>
                  <a:srgbClr val="2D2D2D"/>
                </a:solidFill>
              </a:rPr>
              <a:t>After you gather data, you can choose a method for recording it, including inputting key information into databases, spreadsheets or other project management tools. Then, you can analyze your data to determine how much progress you've made on your project and find areas that need improvement.</a:t>
            </a:r>
            <a:endParaRPr>
              <a:solidFill>
                <a:srgbClr val="2D2D2D"/>
              </a:solidFill>
            </a:endParaRPr>
          </a:p>
          <a:p>
            <a:pPr indent="0" lvl="0" marL="0" rtl="0" algn="l">
              <a:lnSpc>
                <a:spcPct val="125000"/>
              </a:lnSpc>
              <a:spcBef>
                <a:spcPts val="1400"/>
              </a:spcBef>
              <a:spcAft>
                <a:spcPts val="0"/>
              </a:spcAft>
              <a:buClr>
                <a:schemeClr val="dk1"/>
              </a:buClr>
              <a:buSzPts val="1100"/>
              <a:buFont typeface="Arial"/>
              <a:buNone/>
            </a:pPr>
            <a:r>
              <a:rPr b="1" lang="en" sz="1300">
                <a:solidFill>
                  <a:srgbClr val="2D2D2D"/>
                </a:solidFill>
              </a:rPr>
              <a:t>5. Make changes to your goals if necessary</a:t>
            </a:r>
            <a:endParaRPr b="1" sz="1300">
              <a:solidFill>
                <a:srgbClr val="2D2D2D"/>
              </a:solidFill>
            </a:endParaRPr>
          </a:p>
          <a:p>
            <a:pPr indent="0" lvl="0" marL="0" rtl="0" algn="l">
              <a:lnSpc>
                <a:spcPct val="150000"/>
              </a:lnSpc>
              <a:spcBef>
                <a:spcPts val="1200"/>
              </a:spcBef>
              <a:spcAft>
                <a:spcPts val="0"/>
              </a:spcAft>
              <a:buClr>
                <a:schemeClr val="dk1"/>
              </a:buClr>
              <a:buSzPts val="1100"/>
              <a:buFont typeface="Arial"/>
              <a:buNone/>
            </a:pPr>
            <a:r>
              <a:rPr lang="en">
                <a:solidFill>
                  <a:srgbClr val="2D2D2D"/>
                </a:solidFill>
              </a:rPr>
              <a:t>Based on your progress monitoring, you can reevaluate your project's goals and decide if you want to adjust them or change your plan for achieving them. For example, you might decide to extend a deadline if you notice that your team is struggling to keep up with a certain task or if an important step in the project has been delayed. Additionally, if your data shows that your team is ahead of schedule, you could also change your goals to reflect this, allowing your team to complete the project sooner.</a:t>
            </a:r>
            <a:endParaRPr>
              <a:solidFill>
                <a:srgbClr val="2D2D2D"/>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2A292E"/>
                </a:solidFill>
                <a:latin typeface="Roboto"/>
                <a:ea typeface="Roboto"/>
                <a:cs typeface="Roboto"/>
                <a:sym typeface="Roboto"/>
              </a:rPr>
              <a:t>Planning is the process of defining a company’s reason for existing, setting goals aimed at realizing full potential, and creating increasingly discrete tasks to meet those goals.</a:t>
            </a:r>
            <a:endParaRPr sz="1500">
              <a:solidFill>
                <a:srgbClr val="2A292E"/>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500">
                <a:solidFill>
                  <a:srgbClr val="2A292E"/>
                </a:solidFill>
                <a:latin typeface="Roboto"/>
                <a:ea typeface="Roboto"/>
                <a:cs typeface="Roboto"/>
                <a:sym typeface="Roboto"/>
              </a:rPr>
              <a:t>Each phase of planning is a subset of the prior, with strategic planning being the foremost</a:t>
            </a:r>
            <a:endParaRPr sz="1500">
              <a:solidFill>
                <a:srgbClr val="2A292E"/>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500">
                <a:solidFill>
                  <a:srgbClr val="2A292E"/>
                </a:solidFill>
                <a:latin typeface="Roboto"/>
                <a:ea typeface="Roboto"/>
                <a:cs typeface="Roboto"/>
                <a:sym typeface="Roboto"/>
              </a:rPr>
              <a:t>There are four phases of a proper organizational plan: strategic, tactical, operational, and contingency. Each phase of planning is a subset of the prior, with strategic planning being the foremost.</a:t>
            </a:r>
            <a:endParaRPr sz="1500">
              <a:solidFill>
                <a:srgbClr val="2A292E"/>
              </a:solidFill>
              <a:latin typeface="Roboto"/>
              <a:ea typeface="Roboto"/>
              <a:cs typeface="Roboto"/>
              <a:sym typeface="Roboto"/>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1300">
                <a:solidFill>
                  <a:schemeClr val="dk1"/>
                </a:solidFill>
                <a:highlight>
                  <a:srgbClr val="FFFFFF"/>
                </a:highlight>
                <a:latin typeface="Roboto"/>
                <a:ea typeface="Roboto"/>
                <a:cs typeface="Roboto"/>
                <a:sym typeface="Roboto"/>
              </a:rPr>
              <a:t>1. Planning provides direction for an action or an objective</a:t>
            </a:r>
            <a:endParaRPr sz="13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100"/>
              <a:buNone/>
            </a:pPr>
            <a:r>
              <a:rPr lang="en" sz="1350">
                <a:solidFill>
                  <a:srgbClr val="222222"/>
                </a:solidFill>
                <a:highlight>
                  <a:srgbClr val="FFFFFF"/>
                </a:highlight>
              </a:rPr>
              <a:t>Planning provides direction to all the organization’s activities by clarifying the objectives and </a:t>
            </a:r>
            <a:r>
              <a:rPr lang="en" sz="1350">
                <a:solidFill>
                  <a:srgbClr val="0000FF"/>
                </a:solidFill>
                <a:highlight>
                  <a:srgbClr val="FFFFFF"/>
                </a:highlight>
                <a:uFill>
                  <a:noFill/>
                </a:uFill>
                <a:hlinkClick r:id="rId2">
                  <a:extLst>
                    <a:ext uri="{A12FA001-AC4F-418D-AE19-62706E023703}">
                      <ahyp:hlinkClr val="tx"/>
                    </a:ext>
                  </a:extLst>
                </a:hlinkClick>
              </a:rPr>
              <a:t>targets</a:t>
            </a:r>
            <a:r>
              <a:rPr lang="en" sz="1350">
                <a:solidFill>
                  <a:srgbClr val="222222"/>
                </a:solidFill>
                <a:highlight>
                  <a:srgbClr val="FFFFFF"/>
                </a:highlight>
              </a:rPr>
              <a:t>. If the objectives are laid down, all the business plans will be specifically directed towards the objectives. Therefore, planning provides a clear-cut direction for all the departments and </a:t>
            </a:r>
            <a:r>
              <a:rPr lang="en" sz="1350">
                <a:solidFill>
                  <a:srgbClr val="0000FF"/>
                </a:solidFill>
                <a:highlight>
                  <a:srgbClr val="FFFFFF"/>
                </a:highlight>
                <a:uFill>
                  <a:noFill/>
                </a:uFill>
                <a:hlinkClick r:id="rId3">
                  <a:extLst>
                    <a:ext uri="{A12FA001-AC4F-418D-AE19-62706E023703}">
                      <ahyp:hlinkClr val="tx"/>
                    </a:ext>
                  </a:extLst>
                </a:hlinkClick>
              </a:rPr>
              <a:t>individuals</a:t>
            </a:r>
            <a:r>
              <a:rPr lang="en" sz="1350">
                <a:solidFill>
                  <a:srgbClr val="222222"/>
                </a:solidFill>
                <a:highlight>
                  <a:srgbClr val="FFFFFF"/>
                </a:highlight>
              </a:rPr>
              <a:t> working in the enterprise.</a:t>
            </a:r>
            <a:endParaRPr sz="1350">
              <a:solidFill>
                <a:srgbClr val="222222"/>
              </a:solidFill>
              <a:highlight>
                <a:srgbClr val="FFFFFF"/>
              </a:highlight>
            </a:endParaRPr>
          </a:p>
          <a:p>
            <a:pPr indent="0" lvl="0" marL="0" rtl="0" algn="l">
              <a:lnSpc>
                <a:spcPct val="120000"/>
              </a:lnSpc>
              <a:spcBef>
                <a:spcPts val="2000"/>
              </a:spcBef>
              <a:spcAft>
                <a:spcPts val="0"/>
              </a:spcAft>
              <a:buSzPts val="1100"/>
              <a:buNone/>
            </a:pPr>
            <a:r>
              <a:rPr lang="en" sz="1300">
                <a:solidFill>
                  <a:schemeClr val="dk1"/>
                </a:solidFill>
                <a:highlight>
                  <a:srgbClr val="FFFFFF"/>
                </a:highlight>
                <a:latin typeface="Roboto"/>
                <a:ea typeface="Roboto"/>
                <a:cs typeface="Roboto"/>
                <a:sym typeface="Roboto"/>
              </a:rPr>
              <a:t>2. Planning reduces the risk of uncertainty</a:t>
            </a:r>
            <a:endParaRPr sz="13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100"/>
              <a:buNone/>
            </a:pPr>
            <a:r>
              <a:rPr lang="en" sz="1350">
                <a:solidFill>
                  <a:srgbClr val="222222"/>
                </a:solidFill>
                <a:highlight>
                  <a:srgbClr val="FFFFFF"/>
                </a:highlight>
              </a:rPr>
              <a:t>The process of planning involves forecasting or anticipating future events. This helps to reduce uncertainties in the business. It is also noted that these uncertainties are caused by the changes in </a:t>
            </a:r>
            <a:r>
              <a:rPr lang="en" sz="1350">
                <a:solidFill>
                  <a:srgbClr val="0000FF"/>
                </a:solidFill>
                <a:highlight>
                  <a:srgbClr val="FFFFFF"/>
                </a:highlight>
                <a:uFill>
                  <a:noFill/>
                </a:uFill>
                <a:hlinkClick r:id="rId4">
                  <a:extLst>
                    <a:ext uri="{A12FA001-AC4F-418D-AE19-62706E023703}">
                      <ahyp:hlinkClr val="tx"/>
                    </a:ext>
                  </a:extLst>
                </a:hlinkClick>
              </a:rPr>
              <a:t>technology</a:t>
            </a:r>
            <a:r>
              <a:rPr lang="en" sz="1350">
                <a:solidFill>
                  <a:srgbClr val="222222"/>
                </a:solidFill>
                <a:highlight>
                  <a:srgbClr val="FFFFFF"/>
                </a:highlight>
              </a:rPr>
              <a:t>, taste and fashion, and other business conditions. Sufficient provisions can be made in the plans to meet these uncertainties.</a:t>
            </a:r>
            <a:endParaRPr sz="1350">
              <a:solidFill>
                <a:srgbClr val="222222"/>
              </a:solidFill>
              <a:highlight>
                <a:srgbClr val="FFFFFF"/>
              </a:highlight>
            </a:endParaRPr>
          </a:p>
          <a:p>
            <a:pPr indent="0" lvl="0" marL="0" rtl="0" algn="l">
              <a:lnSpc>
                <a:spcPct val="120000"/>
              </a:lnSpc>
              <a:spcBef>
                <a:spcPts val="2000"/>
              </a:spcBef>
              <a:spcAft>
                <a:spcPts val="0"/>
              </a:spcAft>
              <a:buSzPts val="1100"/>
              <a:buNone/>
            </a:pPr>
            <a:r>
              <a:rPr lang="en" sz="1300">
                <a:solidFill>
                  <a:schemeClr val="dk1"/>
                </a:solidFill>
                <a:highlight>
                  <a:srgbClr val="FFFFFF"/>
                </a:highlight>
                <a:latin typeface="Roboto"/>
                <a:ea typeface="Roboto"/>
                <a:cs typeface="Roboto"/>
                <a:sym typeface="Roboto"/>
              </a:rPr>
              <a:t>3. Planning reduces overlapping and wasteful activities</a:t>
            </a:r>
            <a:endParaRPr sz="13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100"/>
              <a:buNone/>
            </a:pPr>
            <a:r>
              <a:rPr lang="en" sz="1350">
                <a:solidFill>
                  <a:srgbClr val="222222"/>
                </a:solidFill>
                <a:highlight>
                  <a:srgbClr val="FFFFFF"/>
                </a:highlight>
              </a:rPr>
              <a:t>Effective planning lays down various courses of action that are useful in accomplishing objectives. The chances of wasteful overlapping and activities are reduced to a great extent.</a:t>
            </a:r>
            <a:endParaRPr sz="1350">
              <a:solidFill>
                <a:srgbClr val="222222"/>
              </a:solidFill>
              <a:highlight>
                <a:srgbClr val="FFFFFF"/>
              </a:highlight>
            </a:endParaRPr>
          </a:p>
          <a:p>
            <a:pPr indent="0" lvl="0" marL="0" rtl="0" algn="l">
              <a:lnSpc>
                <a:spcPct val="120000"/>
              </a:lnSpc>
              <a:spcBef>
                <a:spcPts val="2000"/>
              </a:spcBef>
              <a:spcAft>
                <a:spcPts val="0"/>
              </a:spcAft>
              <a:buSzPts val="1100"/>
              <a:buNone/>
            </a:pPr>
            <a:r>
              <a:rPr lang="en" sz="1300">
                <a:solidFill>
                  <a:schemeClr val="dk1"/>
                </a:solidFill>
                <a:highlight>
                  <a:srgbClr val="FFFFFF"/>
                </a:highlight>
                <a:latin typeface="Roboto"/>
                <a:ea typeface="Roboto"/>
                <a:cs typeface="Roboto"/>
                <a:sym typeface="Roboto"/>
              </a:rPr>
              <a:t>4. Planning promotes innovation and creativity</a:t>
            </a:r>
            <a:endParaRPr sz="13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100"/>
              <a:buNone/>
            </a:pPr>
            <a:r>
              <a:rPr lang="en" sz="1350">
                <a:solidFill>
                  <a:srgbClr val="222222"/>
                </a:solidFill>
                <a:highlight>
                  <a:srgbClr val="FFFFFF"/>
                </a:highlight>
              </a:rPr>
              <a:t>Planning is the thinking function of management. It promotes innovative and </a:t>
            </a:r>
            <a:r>
              <a:rPr lang="en" sz="1350">
                <a:solidFill>
                  <a:srgbClr val="0000FF"/>
                </a:solidFill>
                <a:highlight>
                  <a:srgbClr val="FFFFFF"/>
                </a:highlight>
                <a:uFill>
                  <a:noFill/>
                </a:uFill>
                <a:hlinkClick r:id="rId5">
                  <a:extLst>
                    <a:ext uri="{A12FA001-AC4F-418D-AE19-62706E023703}">
                      <ahyp:hlinkClr val="tx"/>
                    </a:ext>
                  </a:extLst>
                </a:hlinkClick>
              </a:rPr>
              <a:t>creative thinking</a:t>
            </a:r>
            <a:r>
              <a:rPr lang="en" sz="1350">
                <a:solidFill>
                  <a:srgbClr val="222222"/>
                </a:solidFill>
                <a:highlight>
                  <a:srgbClr val="FFFFFF"/>
                </a:highlight>
              </a:rPr>
              <a:t>. Many new ideas come to the mind of a manager when he is planning.</a:t>
            </a:r>
            <a:endParaRPr sz="1350">
              <a:solidFill>
                <a:srgbClr val="222222"/>
              </a:solidFill>
              <a:highlight>
                <a:srgbClr val="FFFFFF"/>
              </a:highlight>
            </a:endParaRPr>
          </a:p>
          <a:p>
            <a:pPr indent="0" lvl="0" marL="0" rtl="0" algn="l">
              <a:lnSpc>
                <a:spcPct val="120000"/>
              </a:lnSpc>
              <a:spcBef>
                <a:spcPts val="2000"/>
              </a:spcBef>
              <a:spcAft>
                <a:spcPts val="0"/>
              </a:spcAft>
              <a:buSzPts val="1100"/>
              <a:buNone/>
            </a:pPr>
            <a:r>
              <a:rPr lang="en" sz="1300">
                <a:solidFill>
                  <a:schemeClr val="dk1"/>
                </a:solidFill>
                <a:highlight>
                  <a:srgbClr val="FFFFFF"/>
                </a:highlight>
                <a:latin typeface="Roboto"/>
                <a:ea typeface="Roboto"/>
                <a:cs typeface="Roboto"/>
                <a:sym typeface="Roboto"/>
              </a:rPr>
              <a:t>Planning establishes standards for controlling</a:t>
            </a:r>
            <a:endParaRPr sz="13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2000"/>
              </a:spcAft>
              <a:buSzPts val="1100"/>
              <a:buNone/>
            </a:pPr>
            <a:r>
              <a:rPr lang="en" sz="1350">
                <a:solidFill>
                  <a:srgbClr val="222222"/>
                </a:solidFill>
                <a:highlight>
                  <a:srgbClr val="FFFFFF"/>
                </a:highlight>
              </a:rPr>
              <a:t>managerial control involves keeping activities on the right path by restricting deviations from the plans or standards. It is through the process of planning that the management establishes the standards of performance. These serve as the benchmark for the appraisal of actual performance. In other words, planning and controlling are like the inseparable twins of management. Planning facilities controlling.</a:t>
            </a:r>
            <a:endParaRPr sz="1350">
              <a:solidFill>
                <a:srgbClr val="2222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rgbClr val="800080"/>
                </a:solidFill>
                <a:highlight>
                  <a:srgbClr val="FFFFFF"/>
                </a:highlight>
              </a:rPr>
              <a:t>Operational planning</a:t>
            </a:r>
            <a:r>
              <a:rPr lang="en" sz="1200">
                <a:solidFill>
                  <a:srgbClr val="4F4F4F"/>
                </a:solidFill>
                <a:highlight>
                  <a:srgbClr val="FFFFFF"/>
                </a:highlight>
              </a:rPr>
              <a:t> identifies the specific procedures and actions required at lower levels in the organization. If </a:t>
            </a:r>
            <a:r>
              <a:rPr b="1" lang="en" sz="1200">
                <a:solidFill>
                  <a:srgbClr val="4F4F4F"/>
                </a:solidFill>
                <a:highlight>
                  <a:srgbClr val="FFFFFF"/>
                </a:highlight>
              </a:rPr>
              <a:t>Harley- Davidson</a:t>
            </a:r>
            <a:r>
              <a:rPr lang="en" sz="1200">
                <a:solidFill>
                  <a:srgbClr val="4F4F4F"/>
                </a:solidFill>
                <a:highlight>
                  <a:srgbClr val="FFFFFF"/>
                </a:highlight>
              </a:rPr>
              <a:t> wants to revamp an assembly line to produce more sports bikes, operational plans would have to be drawn. In practice, the distinction between tactical planning and operational planning is not clear-cut. However, both tactical plans and operational plans must support the strategic plan such as revamping manufacturing and marketing to capture a larger group of young cyclists..</a:t>
            </a:r>
            <a:endParaRPr sz="1200">
              <a:solidFill>
                <a:srgbClr val="4F4F4F"/>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4F4F4F"/>
                </a:solidFill>
                <a:highlight>
                  <a:srgbClr val="FFFFFF"/>
                </a:highlight>
              </a:rPr>
              <a:t>• It is short term</a:t>
            </a:r>
            <a:endParaRPr sz="1200">
              <a:solidFill>
                <a:srgbClr val="4F4F4F"/>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4F4F4F"/>
                </a:solidFill>
                <a:highlight>
                  <a:srgbClr val="FFFFFF"/>
                </a:highlight>
              </a:rPr>
              <a:t>• It is more detailed because it is involves with day to day operations of the organization.</a:t>
            </a:r>
            <a:endParaRPr sz="1200">
              <a:solidFill>
                <a:srgbClr val="4F4F4F"/>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4F4F4F"/>
                </a:solidFill>
                <a:highlight>
                  <a:srgbClr val="FFFFFF"/>
                </a:highlight>
              </a:rPr>
              <a:t>• Done at lower level of management</a:t>
            </a:r>
            <a:endParaRPr sz="1200">
              <a:solidFill>
                <a:srgbClr val="4F4F4F"/>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4F4F4F"/>
                </a:solidFill>
                <a:highlight>
                  <a:srgbClr val="FFFFFF"/>
                </a:highlight>
              </a:rPr>
              <a:t>• Define what needs to be done in specific areas to implement strategic plans.</a:t>
            </a:r>
            <a:endParaRPr sz="1200">
              <a:solidFill>
                <a:srgbClr val="4F4F4F"/>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4F4F4F"/>
                </a:solidFill>
                <a:highlight>
                  <a:srgbClr val="FFFFFF"/>
                </a:highlight>
              </a:rPr>
              <a:t>– Production plans</a:t>
            </a:r>
            <a:endParaRPr sz="1200">
              <a:solidFill>
                <a:srgbClr val="4F4F4F"/>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4F4F4F"/>
                </a:solidFill>
                <a:highlight>
                  <a:srgbClr val="FFFFFF"/>
                </a:highlight>
              </a:rPr>
              <a:t>– Financial plans</a:t>
            </a:r>
            <a:endParaRPr sz="1200">
              <a:solidFill>
                <a:srgbClr val="4F4F4F"/>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4F4F4F"/>
                </a:solidFill>
                <a:highlight>
                  <a:srgbClr val="FFFFFF"/>
                </a:highlight>
              </a:rPr>
              <a:t>– Facilities plans</a:t>
            </a:r>
            <a:endParaRPr sz="1200">
              <a:solidFill>
                <a:srgbClr val="4F4F4F"/>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200">
                <a:solidFill>
                  <a:srgbClr val="4F4F4F"/>
                </a:solidFill>
                <a:highlight>
                  <a:srgbClr val="FFFFFF"/>
                </a:highlight>
              </a:rPr>
              <a:t>– Marketing plans</a:t>
            </a:r>
            <a:endParaRPr sz="1200">
              <a:solidFill>
                <a:srgbClr val="4F4F4F"/>
              </a:solidFill>
              <a:highlight>
                <a:srgbClr val="FFFFFF"/>
              </a:highlight>
            </a:endParaRPr>
          </a:p>
          <a:p>
            <a:pPr indent="0" lvl="0" marL="0" rtl="0" algn="l">
              <a:lnSpc>
                <a:spcPct val="100000"/>
              </a:lnSpc>
              <a:spcBef>
                <a:spcPts val="0"/>
              </a:spcBef>
              <a:spcAft>
                <a:spcPts val="0"/>
              </a:spcAft>
              <a:buSzPts val="1100"/>
              <a:buNone/>
            </a:pPr>
            <a:r>
              <a:rPr lang="en" sz="1200">
                <a:solidFill>
                  <a:srgbClr val="4F4F4F"/>
                </a:solidFill>
                <a:highlight>
                  <a:srgbClr val="FFFFFF"/>
                </a:highlight>
              </a:rPr>
              <a:t>– Human resource plans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90000"/>
              </a:lnSpc>
              <a:spcBef>
                <a:spcPts val="0"/>
              </a:spcBef>
              <a:spcAft>
                <a:spcPts val="0"/>
              </a:spcAft>
              <a:buClr>
                <a:schemeClr val="dk1"/>
              </a:buClr>
              <a:buSzPts val="1100"/>
              <a:buFont typeface="Arial"/>
              <a:buNone/>
            </a:pPr>
            <a:r>
              <a:rPr b="1" lang="en" sz="1400">
                <a:solidFill>
                  <a:srgbClr val="800080"/>
                </a:solidFill>
                <a:highlight>
                  <a:srgbClr val="FFFFFF"/>
                </a:highlight>
              </a:rPr>
              <a:t> Strategic planning</a:t>
            </a:r>
            <a:r>
              <a:rPr b="1" lang="en" sz="1200">
                <a:solidFill>
                  <a:srgbClr val="800080"/>
                </a:solidFill>
                <a:highlight>
                  <a:srgbClr val="FFFFFF"/>
                </a:highlight>
              </a:rPr>
              <a:t> </a:t>
            </a:r>
            <a:r>
              <a:rPr lang="en" sz="1200">
                <a:solidFill>
                  <a:srgbClr val="4F4F4F"/>
                </a:solidFill>
                <a:highlight>
                  <a:srgbClr val="FFFFFF"/>
                </a:highlight>
              </a:rPr>
              <a:t>establishes master plans that shape the destiny of the firm. An example of strategic planning is when the executive team at Harley-Davidson Inc. planned how to deal with the demographic shift of their customer base becoming much older.</a:t>
            </a:r>
            <a:endParaRPr sz="1200">
              <a:solidFill>
                <a:srgbClr val="4F4F4F"/>
              </a:solidFill>
              <a:highlight>
                <a:srgbClr val="FFFFFF"/>
              </a:highlight>
            </a:endParaRPr>
          </a:p>
          <a:p>
            <a:pPr indent="0" lvl="0" marL="0" rtl="0" algn="l">
              <a:lnSpc>
                <a:spcPct val="190000"/>
              </a:lnSpc>
              <a:spcBef>
                <a:spcPts val="1500"/>
              </a:spcBef>
              <a:spcAft>
                <a:spcPts val="0"/>
              </a:spcAft>
              <a:buClr>
                <a:schemeClr val="dk1"/>
              </a:buClr>
              <a:buSzPts val="1100"/>
              <a:buFont typeface="Arial"/>
              <a:buNone/>
            </a:pPr>
            <a:r>
              <a:rPr lang="en" sz="1200">
                <a:solidFill>
                  <a:srgbClr val="4F4F4F"/>
                </a:solidFill>
                <a:highlight>
                  <a:srgbClr val="FFFFFF"/>
                </a:highlight>
              </a:rPr>
              <a:t>Strategic plans set broad, comprehensive, and longer-term action directions for the entire organization.</a:t>
            </a:r>
            <a:endParaRPr sz="1200">
              <a:solidFill>
                <a:srgbClr val="4F4F4F"/>
              </a:solidFill>
              <a:highlight>
                <a:srgbClr val="FFFFFF"/>
              </a:highlight>
            </a:endParaRPr>
          </a:p>
          <a:p>
            <a:pPr indent="0" lvl="0" marL="0" rtl="0" algn="l">
              <a:lnSpc>
                <a:spcPct val="190000"/>
              </a:lnSpc>
              <a:spcBef>
                <a:spcPts val="1500"/>
              </a:spcBef>
              <a:spcAft>
                <a:spcPts val="0"/>
              </a:spcAft>
              <a:buClr>
                <a:schemeClr val="dk1"/>
              </a:buClr>
              <a:buSzPts val="1100"/>
              <a:buFont typeface="Arial"/>
              <a:buNone/>
            </a:pPr>
            <a:r>
              <a:rPr lang="en" sz="1200">
                <a:solidFill>
                  <a:srgbClr val="4F4F4F"/>
                </a:solidFill>
                <a:highlight>
                  <a:srgbClr val="FFFFFF"/>
                </a:highlight>
              </a:rPr>
              <a:t>• It is the process of deciding on Long-term objectives of the organization.</a:t>
            </a:r>
            <a:endParaRPr sz="1200">
              <a:solidFill>
                <a:srgbClr val="4F4F4F"/>
              </a:solidFill>
              <a:highlight>
                <a:srgbClr val="FFFFFF"/>
              </a:highlight>
            </a:endParaRPr>
          </a:p>
          <a:p>
            <a:pPr indent="0" lvl="0" marL="0" rtl="0" algn="l">
              <a:lnSpc>
                <a:spcPct val="190000"/>
              </a:lnSpc>
              <a:spcBef>
                <a:spcPts val="1500"/>
              </a:spcBef>
              <a:spcAft>
                <a:spcPts val="0"/>
              </a:spcAft>
              <a:buClr>
                <a:schemeClr val="dk1"/>
              </a:buClr>
              <a:buSzPts val="1100"/>
              <a:buFont typeface="Arial"/>
              <a:buNone/>
            </a:pPr>
            <a:r>
              <a:rPr lang="en" sz="1200">
                <a:solidFill>
                  <a:srgbClr val="4F4F4F"/>
                </a:solidFill>
                <a:highlight>
                  <a:srgbClr val="FFFFFF"/>
                </a:highlight>
              </a:rPr>
              <a:t>• It encompasses all the functional areas of business</a:t>
            </a:r>
            <a:endParaRPr sz="1200">
              <a:solidFill>
                <a:srgbClr val="4F4F4F"/>
              </a:solidFill>
              <a:highlight>
                <a:srgbClr val="FFFFFF"/>
              </a:highlight>
            </a:endParaRPr>
          </a:p>
          <a:p>
            <a:pPr indent="0" lvl="0" marL="0" rtl="0" algn="l">
              <a:lnSpc>
                <a:spcPct val="190000"/>
              </a:lnSpc>
              <a:spcBef>
                <a:spcPts val="1500"/>
              </a:spcBef>
              <a:spcAft>
                <a:spcPts val="0"/>
              </a:spcAft>
              <a:buClr>
                <a:schemeClr val="dk1"/>
              </a:buClr>
              <a:buSzPts val="1100"/>
              <a:buFont typeface="Arial"/>
              <a:buNone/>
            </a:pPr>
            <a:r>
              <a:rPr lang="en" sz="1200">
                <a:solidFill>
                  <a:srgbClr val="4F4F4F"/>
                </a:solidFill>
                <a:highlight>
                  <a:srgbClr val="FFFFFF"/>
                </a:highlight>
              </a:rPr>
              <a:t>• It decides major goals and policies of allocation of resources to achieve these goals.</a:t>
            </a:r>
            <a:endParaRPr sz="1200">
              <a:solidFill>
                <a:srgbClr val="4F4F4F"/>
              </a:solidFill>
              <a:highlight>
                <a:srgbClr val="FFFFFF"/>
              </a:highlight>
            </a:endParaRPr>
          </a:p>
          <a:p>
            <a:pPr indent="0" lvl="0" marL="0" rtl="0" algn="l">
              <a:lnSpc>
                <a:spcPct val="190000"/>
              </a:lnSpc>
              <a:spcBef>
                <a:spcPts val="1500"/>
              </a:spcBef>
              <a:spcAft>
                <a:spcPts val="0"/>
              </a:spcAft>
              <a:buClr>
                <a:schemeClr val="dk1"/>
              </a:buClr>
              <a:buSzPts val="1100"/>
              <a:buFont typeface="Arial"/>
              <a:buNone/>
            </a:pPr>
            <a:r>
              <a:rPr lang="en" sz="1200">
                <a:solidFill>
                  <a:srgbClr val="4F4F4F"/>
                </a:solidFill>
                <a:highlight>
                  <a:srgbClr val="FFFFFF"/>
                </a:highlight>
              </a:rPr>
              <a:t>• Done at higher levels of management</a:t>
            </a:r>
            <a:endParaRPr sz="1200">
              <a:solidFill>
                <a:srgbClr val="4F4F4F"/>
              </a:solidFill>
              <a:highlight>
                <a:srgbClr val="FFFFFF"/>
              </a:highlight>
            </a:endParaRPr>
          </a:p>
          <a:p>
            <a:pPr indent="0" lvl="0" marL="0" rtl="0" algn="l">
              <a:lnSpc>
                <a:spcPct val="190000"/>
              </a:lnSpc>
              <a:spcBef>
                <a:spcPts val="1500"/>
              </a:spcBef>
              <a:spcAft>
                <a:spcPts val="0"/>
              </a:spcAft>
              <a:buClr>
                <a:schemeClr val="dk1"/>
              </a:buClr>
              <a:buSzPts val="1100"/>
              <a:buFont typeface="Arial"/>
              <a:buNone/>
            </a:pPr>
            <a:r>
              <a:rPr lang="en" sz="1200">
                <a:solidFill>
                  <a:srgbClr val="4F4F4F"/>
                </a:solidFill>
                <a:highlight>
                  <a:srgbClr val="FFFFFF"/>
                </a:highlight>
              </a:rPr>
              <a:t>• Less detailed because it is not involved with the day to day operations of the organization</a:t>
            </a:r>
            <a:endParaRPr sz="1200">
              <a:solidFill>
                <a:srgbClr val="4F4F4F"/>
              </a:solidFill>
              <a:highlight>
                <a:srgbClr val="FFFFFF"/>
              </a:highlight>
            </a:endParaRPr>
          </a:p>
          <a:p>
            <a:pPr indent="0" lvl="0" marL="0" rtl="0" algn="l">
              <a:lnSpc>
                <a:spcPct val="100000"/>
              </a:lnSpc>
              <a:spcBef>
                <a:spcPts val="150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90000"/>
              </a:lnSpc>
              <a:spcBef>
                <a:spcPts val="0"/>
              </a:spcBef>
              <a:spcAft>
                <a:spcPts val="0"/>
              </a:spcAft>
              <a:buClr>
                <a:schemeClr val="dk1"/>
              </a:buClr>
              <a:buSzPts val="1100"/>
              <a:buFont typeface="Arial"/>
              <a:buNone/>
            </a:pPr>
            <a:r>
              <a:rPr b="1" lang="en" sz="1400">
                <a:solidFill>
                  <a:srgbClr val="800080"/>
                </a:solidFill>
                <a:highlight>
                  <a:srgbClr val="FFFFFF"/>
                </a:highlight>
              </a:rPr>
              <a:t>Tactical planning</a:t>
            </a:r>
            <a:r>
              <a:rPr b="1" lang="en" sz="1200">
                <a:solidFill>
                  <a:srgbClr val="800080"/>
                </a:solidFill>
                <a:highlight>
                  <a:srgbClr val="FFFFFF"/>
                </a:highlight>
              </a:rPr>
              <a:t> </a:t>
            </a:r>
            <a:r>
              <a:rPr lang="en" sz="1200">
                <a:solidFill>
                  <a:srgbClr val="4F4F4F"/>
                </a:solidFill>
                <a:highlight>
                  <a:srgbClr val="FFFFFF"/>
                </a:highlight>
              </a:rPr>
              <a:t>translates strategic plans into specific goals and plans that are most relevant to a particular organizational unit. The tactical plans also provide details of how the company or business unit will compete within its chosen business area. Middle level managers have the primary responsibility for formulating and executing tactical plans. These plans are based on marketplace realities when developed for a business. Conditions can change rapidly in competitive fields such as a Korean company suddenly developing a substantially lower price sports bike.</a:t>
            </a:r>
            <a:endParaRPr sz="1200">
              <a:solidFill>
                <a:srgbClr val="4F4F4F"/>
              </a:solidFill>
              <a:highlight>
                <a:srgbClr val="FFFFFF"/>
              </a:highlight>
            </a:endParaRPr>
          </a:p>
          <a:p>
            <a:pPr indent="-304800" lvl="0" marL="647700" rtl="0" algn="l">
              <a:lnSpc>
                <a:spcPct val="150000"/>
              </a:lnSpc>
              <a:spcBef>
                <a:spcPts val="1500"/>
              </a:spcBef>
              <a:spcAft>
                <a:spcPts val="0"/>
              </a:spcAft>
              <a:buClr>
                <a:srgbClr val="4F4F4F"/>
              </a:buClr>
              <a:buSzPts val="1200"/>
              <a:buChar char="●"/>
            </a:pPr>
            <a:r>
              <a:rPr lang="en" sz="1200">
                <a:solidFill>
                  <a:srgbClr val="4F4F4F"/>
                </a:solidFill>
                <a:highlight>
                  <a:srgbClr val="FFFFFF"/>
                </a:highlight>
              </a:rPr>
              <a:t>It involves conversion of detailed and specific plans into detailed and specification plans.</a:t>
            </a:r>
            <a:endParaRPr sz="1200">
              <a:solidFill>
                <a:srgbClr val="4F4F4F"/>
              </a:solidFill>
              <a:highlight>
                <a:srgbClr val="FFFFFF"/>
              </a:highlight>
            </a:endParaRPr>
          </a:p>
          <a:p>
            <a:pPr indent="-304800" lvl="0" marL="647700" rtl="0" algn="l">
              <a:lnSpc>
                <a:spcPct val="150000"/>
              </a:lnSpc>
              <a:spcBef>
                <a:spcPts val="0"/>
              </a:spcBef>
              <a:spcAft>
                <a:spcPts val="0"/>
              </a:spcAft>
              <a:buClr>
                <a:srgbClr val="4F4F4F"/>
              </a:buClr>
              <a:buSzPts val="1200"/>
              <a:buChar char="●"/>
            </a:pPr>
            <a:r>
              <a:rPr lang="en" sz="1200">
                <a:solidFill>
                  <a:srgbClr val="4F4F4F"/>
                </a:solidFill>
                <a:highlight>
                  <a:srgbClr val="FFFFFF"/>
                </a:highlight>
              </a:rPr>
              <a:t>It is the blue print for current action and it supports the strategic plans.</a:t>
            </a:r>
            <a:endParaRPr sz="1200">
              <a:solidFill>
                <a:srgbClr val="4F4F4F"/>
              </a:solidFill>
              <a:highlight>
                <a:srgbClr val="FFFFFF"/>
              </a:highlight>
            </a:endParaRPr>
          </a:p>
          <a:p>
            <a:pPr indent="-304800" lvl="0" marL="647700" rtl="0" algn="l">
              <a:lnSpc>
                <a:spcPct val="150000"/>
              </a:lnSpc>
              <a:spcBef>
                <a:spcPts val="0"/>
              </a:spcBef>
              <a:spcAft>
                <a:spcPts val="0"/>
              </a:spcAft>
              <a:buClr>
                <a:srgbClr val="4F4F4F"/>
              </a:buClr>
              <a:buSzPts val="1200"/>
              <a:buChar char="●"/>
            </a:pPr>
            <a:r>
              <a:rPr lang="en" sz="1200">
                <a:solidFill>
                  <a:srgbClr val="4F4F4F"/>
                </a:solidFill>
                <a:highlight>
                  <a:srgbClr val="FFFFFF"/>
                </a:highlight>
              </a:rPr>
              <a:t>It is Mid-term term</a:t>
            </a:r>
            <a:endParaRPr sz="1200">
              <a:solidFill>
                <a:srgbClr val="4F4F4F"/>
              </a:solidFill>
              <a:highlight>
                <a:srgbClr val="FFFFFF"/>
              </a:highlight>
            </a:endParaRPr>
          </a:p>
          <a:p>
            <a:pPr indent="-304800" lvl="0" marL="647700" rtl="0" algn="l">
              <a:lnSpc>
                <a:spcPct val="150000"/>
              </a:lnSpc>
              <a:spcBef>
                <a:spcPts val="0"/>
              </a:spcBef>
              <a:spcAft>
                <a:spcPts val="0"/>
              </a:spcAft>
              <a:buClr>
                <a:srgbClr val="4F4F4F"/>
              </a:buClr>
              <a:buSzPts val="1200"/>
              <a:buChar char="●"/>
            </a:pPr>
            <a:r>
              <a:rPr lang="en" sz="1200">
                <a:solidFill>
                  <a:srgbClr val="4F4F4F"/>
                </a:solidFill>
                <a:highlight>
                  <a:srgbClr val="FFFFFF"/>
                </a:highlight>
              </a:rPr>
              <a:t>It is more detailed because it involves with day to day operations of the organization.</a:t>
            </a:r>
            <a:endParaRPr sz="1200">
              <a:solidFill>
                <a:srgbClr val="4F4F4F"/>
              </a:solidFill>
              <a:highlight>
                <a:srgbClr val="FFFFFF"/>
              </a:highlight>
            </a:endParaRPr>
          </a:p>
          <a:p>
            <a:pPr indent="-304800" lvl="0" marL="647700" rtl="0" algn="l">
              <a:lnSpc>
                <a:spcPct val="150000"/>
              </a:lnSpc>
              <a:spcBef>
                <a:spcPts val="0"/>
              </a:spcBef>
              <a:spcAft>
                <a:spcPts val="0"/>
              </a:spcAft>
              <a:buClr>
                <a:srgbClr val="4F4F4F"/>
              </a:buClr>
              <a:buSzPts val="1200"/>
              <a:buChar char="●"/>
            </a:pPr>
            <a:r>
              <a:rPr lang="en" sz="1200">
                <a:solidFill>
                  <a:srgbClr val="4F4F4F"/>
                </a:solidFill>
                <a:highlight>
                  <a:srgbClr val="FFFFFF"/>
                </a:highlight>
              </a:rPr>
              <a:t>It is done at middle level of management</a:t>
            </a:r>
            <a:endParaRPr sz="1200">
              <a:solidFill>
                <a:srgbClr val="4F4F4F"/>
              </a:solidFill>
              <a:highlight>
                <a:srgbClr val="FFFFFF"/>
              </a:highlight>
            </a:endParaRPr>
          </a:p>
          <a:p>
            <a:pPr indent="0" lvl="0" marL="0" rtl="0" algn="l">
              <a:lnSpc>
                <a:spcPct val="100000"/>
              </a:lnSpc>
              <a:spcBef>
                <a:spcPts val="54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500">
                <a:solidFill>
                  <a:srgbClr val="2A292E"/>
                </a:solidFill>
                <a:latin typeface="Roboto"/>
                <a:ea typeface="Roboto"/>
                <a:cs typeface="Roboto"/>
                <a:sym typeface="Roboto"/>
              </a:rPr>
              <a:t>Contingency plans wait in the wings in case of a crisis or unforeseen event. Contingency plans cover a range of possible scenarios and appropriate responses for issues varying from personnel planning to advanced preparation for outside occurrences that could negatively impact the business. Companies may have contingency plans for things like how to respond to a natural disaster, malfunctioning software, or the sudden departure of a C-level executive.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8" name="Google Shape;38;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21"/>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hyperlink" Target="https://learn.codemithr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jp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6" name="Google Shape;56;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7" name="Google Shape;57;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8" name="Google Shape;58;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9" name="Google Shape;59;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nvSpPr>
        <p:spPr>
          <a:xfrm>
            <a:off x="5664050" y="2371650"/>
            <a:ext cx="3048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Steps of Planning </a:t>
            </a:r>
            <a:endParaRPr b="0" i="0" sz="2000" u="none" cap="none" strike="noStrike">
              <a:solidFill>
                <a:srgbClr val="000000"/>
              </a:solidFill>
              <a:latin typeface="Roboto"/>
              <a:ea typeface="Roboto"/>
              <a:cs typeface="Roboto"/>
              <a:sym typeface="Roboto"/>
            </a:endParaRPr>
          </a:p>
        </p:txBody>
      </p:sp>
      <p:pic>
        <p:nvPicPr>
          <p:cNvPr id="115" name="Google Shape;115;p10"/>
          <p:cNvPicPr preferRelativeResize="0"/>
          <p:nvPr/>
        </p:nvPicPr>
        <p:blipFill rotWithShape="1">
          <a:blip r:embed="rId3">
            <a:alphaModFix/>
          </a:blip>
          <a:srcRect b="0" l="0" r="0" t="0"/>
          <a:stretch/>
        </p:blipFill>
        <p:spPr>
          <a:xfrm>
            <a:off x="90425" y="1437825"/>
            <a:ext cx="5359250" cy="30145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nvSpPr>
        <p:spPr>
          <a:xfrm>
            <a:off x="5131100" y="2565550"/>
            <a:ext cx="3495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Features of Effective Planning</a:t>
            </a:r>
            <a:endParaRPr b="0" i="0" sz="2000" u="none" cap="none" strike="noStrike">
              <a:solidFill>
                <a:srgbClr val="000000"/>
              </a:solidFill>
              <a:latin typeface="Roboto"/>
              <a:ea typeface="Roboto"/>
              <a:cs typeface="Roboto"/>
              <a:sym typeface="Roboto"/>
            </a:endParaRPr>
          </a:p>
        </p:txBody>
      </p:sp>
      <p:pic>
        <p:nvPicPr>
          <p:cNvPr id="121" name="Google Shape;121;p11"/>
          <p:cNvPicPr preferRelativeResize="0"/>
          <p:nvPr/>
        </p:nvPicPr>
        <p:blipFill rotWithShape="1">
          <a:blip r:embed="rId3">
            <a:alphaModFix/>
          </a:blip>
          <a:srcRect b="0" l="0" r="0" t="0"/>
          <a:stretch/>
        </p:blipFill>
        <p:spPr>
          <a:xfrm>
            <a:off x="304800" y="1858325"/>
            <a:ext cx="4826300" cy="241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nvSpPr>
        <p:spPr>
          <a:xfrm>
            <a:off x="4523800" y="2491200"/>
            <a:ext cx="4189200" cy="1077188"/>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1200"/>
              </a:spcAft>
              <a:buClr>
                <a:srgbClr val="000000"/>
              </a:buClr>
              <a:buSzPts val="2000"/>
              <a:buFont typeface="Arial"/>
              <a:buNone/>
            </a:pPr>
            <a:r>
              <a:rPr b="0" i="0" lang="en" sz="2000" u="none" cap="none" strike="noStrike">
                <a:solidFill>
                  <a:schemeClr val="dk1"/>
                </a:solidFill>
                <a:highlight>
                  <a:srgbClr val="FFFFFF"/>
                </a:highlight>
                <a:latin typeface="Roboto"/>
                <a:ea typeface="Roboto"/>
                <a:cs typeface="Roboto"/>
                <a:sym typeface="Roboto"/>
              </a:rPr>
              <a:t>Planning focuses on achieving objectives</a:t>
            </a:r>
            <a:endParaRPr b="0" i="0" sz="2000" u="none" cap="none" strike="noStrike">
              <a:solidFill>
                <a:srgbClr val="000000"/>
              </a:solidFill>
              <a:latin typeface="Roboto"/>
              <a:ea typeface="Roboto"/>
              <a:cs typeface="Roboto"/>
              <a:sym typeface="Roboto"/>
            </a:endParaRPr>
          </a:p>
        </p:txBody>
      </p:sp>
      <p:pic>
        <p:nvPicPr>
          <p:cNvPr id="127" name="Google Shape;127;p12"/>
          <p:cNvPicPr preferRelativeResize="0"/>
          <p:nvPr/>
        </p:nvPicPr>
        <p:blipFill rotWithShape="1">
          <a:blip r:embed="rId3">
            <a:alphaModFix/>
          </a:blip>
          <a:srcRect b="0" l="0" r="0" t="0"/>
          <a:stretch/>
        </p:blipFill>
        <p:spPr>
          <a:xfrm>
            <a:off x="499525" y="1102725"/>
            <a:ext cx="3838350" cy="383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3"/>
          <p:cNvSpPr txBox="1"/>
          <p:nvPr/>
        </p:nvSpPr>
        <p:spPr>
          <a:xfrm>
            <a:off x="4672525" y="2491200"/>
            <a:ext cx="3829800" cy="1077188"/>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1200"/>
              </a:spcAft>
              <a:buClr>
                <a:srgbClr val="000000"/>
              </a:buClr>
              <a:buSzPts val="2000"/>
              <a:buFont typeface="Arial"/>
              <a:buNone/>
            </a:pPr>
            <a:r>
              <a:rPr b="0" i="0" lang="en" sz="2000" u="none" cap="none" strike="noStrike">
                <a:solidFill>
                  <a:schemeClr val="dk1"/>
                </a:solidFill>
                <a:highlight>
                  <a:srgbClr val="FFFFFF"/>
                </a:highlight>
                <a:latin typeface="Roboto"/>
                <a:ea typeface="Roboto"/>
                <a:cs typeface="Roboto"/>
                <a:sym typeface="Roboto"/>
              </a:rPr>
              <a:t>Planning is the management’s primary function</a:t>
            </a:r>
            <a:endParaRPr b="0" i="0" sz="2000" u="none" cap="none" strike="noStrike">
              <a:solidFill>
                <a:srgbClr val="000000"/>
              </a:solidFill>
              <a:latin typeface="Roboto"/>
              <a:ea typeface="Roboto"/>
              <a:cs typeface="Roboto"/>
              <a:sym typeface="Roboto"/>
            </a:endParaRPr>
          </a:p>
        </p:txBody>
      </p:sp>
      <p:pic>
        <p:nvPicPr>
          <p:cNvPr id="133" name="Google Shape;133;p13"/>
          <p:cNvPicPr preferRelativeResize="0"/>
          <p:nvPr/>
        </p:nvPicPr>
        <p:blipFill rotWithShape="1">
          <a:blip r:embed="rId3">
            <a:alphaModFix/>
          </a:blip>
          <a:srcRect b="0" l="0" r="0" t="0"/>
          <a:stretch/>
        </p:blipFill>
        <p:spPr>
          <a:xfrm>
            <a:off x="304800" y="1561750"/>
            <a:ext cx="4367726" cy="29099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nvSpPr>
        <p:spPr>
          <a:xfrm>
            <a:off x="5540100" y="2571750"/>
            <a:ext cx="3000000" cy="707856"/>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1200"/>
              </a:spcAft>
              <a:buClr>
                <a:srgbClr val="000000"/>
              </a:buClr>
              <a:buSzPts val="2000"/>
              <a:buFont typeface="Arial"/>
              <a:buNone/>
            </a:pPr>
            <a:r>
              <a:rPr b="0" i="0" lang="en" sz="2000" u="none" cap="none" strike="noStrike">
                <a:solidFill>
                  <a:schemeClr val="dk1"/>
                </a:solidFill>
                <a:highlight>
                  <a:srgbClr val="FFFFFF"/>
                </a:highlight>
                <a:latin typeface="Roboto"/>
                <a:ea typeface="Roboto"/>
                <a:cs typeface="Roboto"/>
                <a:sym typeface="Roboto"/>
              </a:rPr>
              <a:t>Planning is pervasive</a:t>
            </a:r>
            <a:endParaRPr b="0" i="0" sz="2000" u="none" cap="none" strike="noStrike">
              <a:solidFill>
                <a:schemeClr val="dk1"/>
              </a:solidFill>
              <a:highlight>
                <a:srgbClr val="FFFFFF"/>
              </a:highlight>
              <a:latin typeface="Roboto"/>
              <a:ea typeface="Roboto"/>
              <a:cs typeface="Roboto"/>
              <a:sym typeface="Roboto"/>
            </a:endParaRPr>
          </a:p>
        </p:txBody>
      </p:sp>
      <p:pic>
        <p:nvPicPr>
          <p:cNvPr id="139" name="Google Shape;139;p14"/>
          <p:cNvPicPr preferRelativeResize="0"/>
          <p:nvPr/>
        </p:nvPicPr>
        <p:blipFill rotWithShape="1">
          <a:blip r:embed="rId3">
            <a:alphaModFix/>
          </a:blip>
          <a:srcRect b="0" l="0" r="0" t="0"/>
          <a:stretch/>
        </p:blipFill>
        <p:spPr>
          <a:xfrm>
            <a:off x="152400" y="1152750"/>
            <a:ext cx="5235300" cy="32335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nvSpPr>
        <p:spPr>
          <a:xfrm>
            <a:off x="5589675" y="2571750"/>
            <a:ext cx="3000000" cy="1077188"/>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1200"/>
              </a:spcAft>
              <a:buClr>
                <a:srgbClr val="000000"/>
              </a:buClr>
              <a:buSzPts val="2000"/>
              <a:buFont typeface="Arial"/>
              <a:buNone/>
            </a:pPr>
            <a:r>
              <a:rPr b="0" i="0" lang="en" sz="2000" u="none" cap="none" strike="noStrike">
                <a:solidFill>
                  <a:schemeClr val="dk1"/>
                </a:solidFill>
                <a:highlight>
                  <a:srgbClr val="FFFFFF"/>
                </a:highlight>
                <a:latin typeface="Roboto"/>
                <a:ea typeface="Roboto"/>
                <a:cs typeface="Roboto"/>
                <a:sym typeface="Roboto"/>
              </a:rPr>
              <a:t>Planning is a continuous process</a:t>
            </a:r>
            <a:endParaRPr b="0" i="0" sz="2000" u="none" cap="none" strike="noStrike">
              <a:solidFill>
                <a:schemeClr val="dk1"/>
              </a:solidFill>
              <a:highlight>
                <a:srgbClr val="FFFFFF"/>
              </a:highlight>
              <a:latin typeface="Roboto"/>
              <a:ea typeface="Roboto"/>
              <a:cs typeface="Roboto"/>
              <a:sym typeface="Roboto"/>
            </a:endParaRPr>
          </a:p>
        </p:txBody>
      </p:sp>
      <p:pic>
        <p:nvPicPr>
          <p:cNvPr id="145" name="Google Shape;145;p15"/>
          <p:cNvPicPr preferRelativeResize="0"/>
          <p:nvPr/>
        </p:nvPicPr>
        <p:blipFill rotWithShape="1">
          <a:blip r:embed="rId3">
            <a:alphaModFix/>
          </a:blip>
          <a:srcRect b="0" l="0" r="0" t="0"/>
          <a:stretch/>
        </p:blipFill>
        <p:spPr>
          <a:xfrm>
            <a:off x="214375" y="1083525"/>
            <a:ext cx="4691314" cy="38383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nvSpPr>
        <p:spPr>
          <a:xfrm>
            <a:off x="5651650" y="2571750"/>
            <a:ext cx="3000000" cy="707856"/>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1200"/>
              </a:spcAft>
              <a:buClr>
                <a:srgbClr val="000000"/>
              </a:buClr>
              <a:buSzPts val="2000"/>
              <a:buFont typeface="Arial"/>
              <a:buNone/>
            </a:pPr>
            <a:r>
              <a:rPr b="0" i="0" lang="en" sz="2000" u="none" cap="none" strike="noStrike">
                <a:solidFill>
                  <a:schemeClr val="dk1"/>
                </a:solidFill>
                <a:highlight>
                  <a:srgbClr val="FFFFFF"/>
                </a:highlight>
                <a:latin typeface="Roboto"/>
                <a:ea typeface="Roboto"/>
                <a:cs typeface="Roboto"/>
                <a:sym typeface="Roboto"/>
              </a:rPr>
              <a:t>Planning is futuristic</a:t>
            </a:r>
            <a:endParaRPr b="0" i="0" sz="2000" u="none" cap="none" strike="noStrike">
              <a:solidFill>
                <a:schemeClr val="dk1"/>
              </a:solidFill>
              <a:highlight>
                <a:srgbClr val="FFFFFF"/>
              </a:highlight>
              <a:latin typeface="Roboto"/>
              <a:ea typeface="Roboto"/>
              <a:cs typeface="Roboto"/>
              <a:sym typeface="Roboto"/>
            </a:endParaRPr>
          </a:p>
        </p:txBody>
      </p:sp>
      <p:pic>
        <p:nvPicPr>
          <p:cNvPr id="151" name="Google Shape;151;p16"/>
          <p:cNvPicPr preferRelativeResize="0"/>
          <p:nvPr/>
        </p:nvPicPr>
        <p:blipFill rotWithShape="1">
          <a:blip r:embed="rId3">
            <a:alphaModFix/>
          </a:blip>
          <a:srcRect b="0" l="0" r="0" t="0"/>
          <a:stretch/>
        </p:blipFill>
        <p:spPr>
          <a:xfrm>
            <a:off x="226750" y="1722875"/>
            <a:ext cx="5346848" cy="22943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nvSpPr>
        <p:spPr>
          <a:xfrm>
            <a:off x="5862350" y="2383550"/>
            <a:ext cx="2652900" cy="1077188"/>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1200"/>
              </a:spcAft>
              <a:buClr>
                <a:srgbClr val="000000"/>
              </a:buClr>
              <a:buSzPts val="2000"/>
              <a:buFont typeface="Arial"/>
              <a:buNone/>
            </a:pPr>
            <a:r>
              <a:rPr b="0" i="0" lang="en" sz="2000" u="none" cap="none" strike="noStrike">
                <a:solidFill>
                  <a:schemeClr val="dk1"/>
                </a:solidFill>
                <a:highlight>
                  <a:srgbClr val="FFFFFF"/>
                </a:highlight>
                <a:latin typeface="Roboto"/>
                <a:ea typeface="Roboto"/>
                <a:cs typeface="Roboto"/>
                <a:sym typeface="Roboto"/>
              </a:rPr>
              <a:t>Planning involves decision-making</a:t>
            </a:r>
            <a:endParaRPr b="0" i="0" sz="2000" u="none" cap="none" strike="noStrike">
              <a:solidFill>
                <a:schemeClr val="dk1"/>
              </a:solidFill>
              <a:highlight>
                <a:srgbClr val="FFFFFF"/>
              </a:highlight>
              <a:latin typeface="Roboto"/>
              <a:ea typeface="Roboto"/>
              <a:cs typeface="Roboto"/>
              <a:sym typeface="Roboto"/>
            </a:endParaRPr>
          </a:p>
        </p:txBody>
      </p:sp>
      <p:pic>
        <p:nvPicPr>
          <p:cNvPr id="157" name="Google Shape;157;p17"/>
          <p:cNvPicPr preferRelativeResize="0"/>
          <p:nvPr/>
        </p:nvPicPr>
        <p:blipFill rotWithShape="1">
          <a:blip r:embed="rId3">
            <a:alphaModFix/>
          </a:blip>
          <a:srcRect b="0" l="0" r="0" t="0"/>
          <a:stretch/>
        </p:blipFill>
        <p:spPr>
          <a:xfrm>
            <a:off x="623350" y="1214725"/>
            <a:ext cx="3324225" cy="3324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nvSpPr>
        <p:spPr>
          <a:xfrm>
            <a:off x="5242650" y="2571750"/>
            <a:ext cx="3000000" cy="800189"/>
          </a:xfrm>
          <a:prstGeom prst="rect">
            <a:avLst/>
          </a:prstGeom>
          <a:noFill/>
          <a:ln>
            <a:noFill/>
          </a:ln>
        </p:spPr>
        <p:txBody>
          <a:bodyPr anchorCtr="0" anchor="t" bIns="91425" lIns="91425" spcFirstLastPara="1" rIns="91425" wrap="square" tIns="91425">
            <a:spAutoFit/>
          </a:bodyPr>
          <a:lstStyle/>
          <a:p>
            <a:pPr indent="0" lvl="0" marL="0" marR="0" rtl="0" algn="l">
              <a:lnSpc>
                <a:spcPct val="125000"/>
              </a:lnSpc>
              <a:spcBef>
                <a:spcPts val="1800"/>
              </a:spcBef>
              <a:spcAft>
                <a:spcPts val="0"/>
              </a:spcAft>
              <a:buClr>
                <a:srgbClr val="000000"/>
              </a:buClr>
              <a:buSzPts val="2000"/>
              <a:buFont typeface="Arial"/>
              <a:buNone/>
            </a:pPr>
            <a:r>
              <a:rPr b="0" i="0" lang="en" sz="2000" u="none" cap="none" strike="noStrike">
                <a:solidFill>
                  <a:srgbClr val="2D2D2D"/>
                </a:solidFill>
                <a:latin typeface="Roboto"/>
                <a:ea typeface="Roboto"/>
                <a:cs typeface="Roboto"/>
                <a:sym typeface="Roboto"/>
              </a:rPr>
              <a:t>How to monitor progress</a:t>
            </a:r>
            <a:endParaRPr b="0" i="0" sz="2000" u="none" cap="none" strike="noStrike">
              <a:solidFill>
                <a:srgbClr val="2D2D2D"/>
              </a:solidFill>
              <a:latin typeface="Roboto"/>
              <a:ea typeface="Roboto"/>
              <a:cs typeface="Roboto"/>
              <a:sym typeface="Roboto"/>
            </a:endParaRPr>
          </a:p>
        </p:txBody>
      </p:sp>
      <p:pic>
        <p:nvPicPr>
          <p:cNvPr id="163" name="Google Shape;163;p18"/>
          <p:cNvPicPr preferRelativeResize="0"/>
          <p:nvPr/>
        </p:nvPicPr>
        <p:blipFill rotWithShape="1">
          <a:blip r:embed="rId3">
            <a:alphaModFix/>
          </a:blip>
          <a:srcRect b="0" l="0" r="0" t="0"/>
          <a:stretch/>
        </p:blipFill>
        <p:spPr>
          <a:xfrm>
            <a:off x="218050" y="1549350"/>
            <a:ext cx="4937850" cy="277754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pic>
        <p:nvPicPr>
          <p:cNvPr id="169" name="Google Shape;169;p19"/>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170" name="Google Shape;170;p19"/>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5" name="Google Shape;65;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6" name="Google Shape;66;p2"/>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7" name="Google Shape;67;p2"/>
          <p:cNvSpPr txBox="1"/>
          <p:nvPr/>
        </p:nvSpPr>
        <p:spPr>
          <a:xfrm>
            <a:off x="148264" y="1741810"/>
            <a:ext cx="4690948" cy="1565014"/>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i="0" lang="en" sz="2000" u="none" cap="none" strike="noStrike">
                <a:solidFill>
                  <a:schemeClr val="lt1"/>
                </a:solidFill>
                <a:latin typeface="Roboto"/>
                <a:ea typeface="Roboto"/>
                <a:cs typeface="Roboto"/>
                <a:sym typeface="Roboto"/>
              </a:rPr>
              <a:t>BUSINESS ETIQUETTE- PLANNING, TYPES OF PLANNING, PROGRESS CHECK</a:t>
            </a:r>
            <a:endParaRPr/>
          </a:p>
          <a:p>
            <a:pPr indent="0" lvl="0" marL="0" marR="0" rtl="0" algn="ctr">
              <a:lnSpc>
                <a:spcPct val="115000"/>
              </a:lnSpc>
              <a:spcBef>
                <a:spcPts val="0"/>
              </a:spcBef>
              <a:spcAft>
                <a:spcPts val="0"/>
              </a:spcAft>
              <a:buNone/>
            </a:pPr>
            <a:r>
              <a:t/>
            </a:r>
            <a:endParaRPr b="1" i="0" sz="18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76" name="Google Shape;176;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77" name="Google Shape;177;p20"/>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178" name="Google Shape;178;p20"/>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179" name="Google Shape;179;p20"/>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80" name="Google Shape;180;p20"/>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181" name="Google Shape;181;p20"/>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182" name="Google Shape;182;p20"/>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183" name="Google Shape;183;p20"/>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184" name="Google Shape;184;p20"/>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185" name="Google Shape;185;p20"/>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186" name="Google Shape;186;p20"/>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nvSpPr>
        <p:spPr>
          <a:xfrm>
            <a:off x="4883225" y="2553150"/>
            <a:ext cx="3941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What is planning?</a:t>
            </a:r>
            <a:endParaRPr b="0" i="0" sz="2000" u="none" cap="none" strike="noStrike">
              <a:solidFill>
                <a:srgbClr val="000000"/>
              </a:solidFill>
              <a:latin typeface="Roboto"/>
              <a:ea typeface="Roboto"/>
              <a:cs typeface="Roboto"/>
              <a:sym typeface="Roboto"/>
            </a:endParaRPr>
          </a:p>
        </p:txBody>
      </p:sp>
      <p:pic>
        <p:nvPicPr>
          <p:cNvPr id="73" name="Google Shape;73;p3"/>
          <p:cNvPicPr preferRelativeResize="0"/>
          <p:nvPr/>
        </p:nvPicPr>
        <p:blipFill rotWithShape="1">
          <a:blip r:embed="rId3">
            <a:alphaModFix/>
          </a:blip>
          <a:srcRect b="0" l="0" r="0" t="0"/>
          <a:stretch/>
        </p:blipFill>
        <p:spPr>
          <a:xfrm>
            <a:off x="487075" y="1710475"/>
            <a:ext cx="4578426" cy="23922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nvSpPr>
        <p:spPr>
          <a:xfrm>
            <a:off x="4474225" y="2590350"/>
            <a:ext cx="43998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Importance of Planning</a:t>
            </a:r>
            <a:endParaRPr b="0" i="0" sz="2000" u="none" cap="none" strike="noStrike">
              <a:solidFill>
                <a:srgbClr val="000000"/>
              </a:solidFill>
              <a:latin typeface="Roboto"/>
              <a:ea typeface="Roboto"/>
              <a:cs typeface="Roboto"/>
              <a:sym typeface="Roboto"/>
            </a:endParaRPr>
          </a:p>
        </p:txBody>
      </p:sp>
      <p:pic>
        <p:nvPicPr>
          <p:cNvPr id="79" name="Google Shape;79;p4"/>
          <p:cNvPicPr preferRelativeResize="0"/>
          <p:nvPr/>
        </p:nvPicPr>
        <p:blipFill rotWithShape="1">
          <a:blip r:embed="rId3">
            <a:alphaModFix/>
          </a:blip>
          <a:srcRect b="0" l="0" r="0" t="0"/>
          <a:stretch/>
        </p:blipFill>
        <p:spPr>
          <a:xfrm>
            <a:off x="474625" y="1837450"/>
            <a:ext cx="4294200" cy="214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nvSpPr>
        <p:spPr>
          <a:xfrm>
            <a:off x="5056750" y="2503575"/>
            <a:ext cx="38298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Types of Planning</a:t>
            </a:r>
            <a:endParaRPr b="0" i="0" sz="2000" u="none" cap="none" strike="noStrike">
              <a:solidFill>
                <a:srgbClr val="000000"/>
              </a:solidFill>
              <a:latin typeface="Roboto"/>
              <a:ea typeface="Roboto"/>
              <a:cs typeface="Roboto"/>
              <a:sym typeface="Roboto"/>
            </a:endParaRPr>
          </a:p>
        </p:txBody>
      </p:sp>
      <p:pic>
        <p:nvPicPr>
          <p:cNvPr id="85" name="Google Shape;85;p5"/>
          <p:cNvPicPr preferRelativeResize="0"/>
          <p:nvPr/>
        </p:nvPicPr>
        <p:blipFill rotWithShape="1">
          <a:blip r:embed="rId3">
            <a:alphaModFix/>
          </a:blip>
          <a:srcRect b="0" l="0" r="0" t="0"/>
          <a:stretch/>
        </p:blipFill>
        <p:spPr>
          <a:xfrm>
            <a:off x="304800" y="1276250"/>
            <a:ext cx="4751950" cy="35639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nvSpPr>
        <p:spPr>
          <a:xfrm>
            <a:off x="4821250" y="2540775"/>
            <a:ext cx="4263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Operational Planning </a:t>
            </a:r>
            <a:endParaRPr b="0" i="0" sz="2000" u="none" cap="none" strike="noStrike">
              <a:solidFill>
                <a:srgbClr val="000000"/>
              </a:solidFill>
              <a:latin typeface="Roboto"/>
              <a:ea typeface="Roboto"/>
              <a:cs typeface="Roboto"/>
              <a:sym typeface="Roboto"/>
            </a:endParaRPr>
          </a:p>
        </p:txBody>
      </p:sp>
      <p:pic>
        <p:nvPicPr>
          <p:cNvPr id="91" name="Google Shape;91;p6"/>
          <p:cNvPicPr preferRelativeResize="0"/>
          <p:nvPr/>
        </p:nvPicPr>
        <p:blipFill rotWithShape="1">
          <a:blip r:embed="rId3">
            <a:alphaModFix/>
          </a:blip>
          <a:srcRect b="0" l="0" r="0" t="0"/>
          <a:stretch/>
        </p:blipFill>
        <p:spPr>
          <a:xfrm>
            <a:off x="375475" y="1276675"/>
            <a:ext cx="4516451" cy="32680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nvSpPr>
        <p:spPr>
          <a:xfrm>
            <a:off x="5131100" y="2379650"/>
            <a:ext cx="3482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Strategic Planning </a:t>
            </a:r>
            <a:endParaRPr b="0" i="0" sz="2000" u="none" cap="none" strike="noStrike">
              <a:solidFill>
                <a:srgbClr val="000000"/>
              </a:solidFill>
              <a:latin typeface="Roboto"/>
              <a:ea typeface="Roboto"/>
              <a:cs typeface="Roboto"/>
              <a:sym typeface="Roboto"/>
            </a:endParaRPr>
          </a:p>
        </p:txBody>
      </p:sp>
      <p:pic>
        <p:nvPicPr>
          <p:cNvPr id="97" name="Google Shape;97;p7"/>
          <p:cNvPicPr preferRelativeResize="0"/>
          <p:nvPr/>
        </p:nvPicPr>
        <p:blipFill rotWithShape="1">
          <a:blip r:embed="rId3">
            <a:alphaModFix/>
          </a:blip>
          <a:srcRect b="0" l="0" r="0" t="0"/>
          <a:stretch/>
        </p:blipFill>
        <p:spPr>
          <a:xfrm>
            <a:off x="239150" y="1227100"/>
            <a:ext cx="4826300" cy="32818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nvSpPr>
        <p:spPr>
          <a:xfrm>
            <a:off x="4969975" y="2379650"/>
            <a:ext cx="3383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Tactical Planning</a:t>
            </a:r>
            <a:endParaRPr b="0" i="0" sz="2000" u="none" cap="none" strike="noStrike">
              <a:solidFill>
                <a:srgbClr val="000000"/>
              </a:solidFill>
              <a:latin typeface="Roboto"/>
              <a:ea typeface="Roboto"/>
              <a:cs typeface="Roboto"/>
              <a:sym typeface="Roboto"/>
            </a:endParaRPr>
          </a:p>
        </p:txBody>
      </p:sp>
      <p:pic>
        <p:nvPicPr>
          <p:cNvPr id="103" name="Google Shape;103;p8"/>
          <p:cNvPicPr preferRelativeResize="0"/>
          <p:nvPr/>
        </p:nvPicPr>
        <p:blipFill rotWithShape="1">
          <a:blip r:embed="rId3">
            <a:alphaModFix/>
          </a:blip>
          <a:srcRect b="0" l="4094" r="0" t="0"/>
          <a:stretch/>
        </p:blipFill>
        <p:spPr>
          <a:xfrm>
            <a:off x="396600" y="1338650"/>
            <a:ext cx="4474225" cy="3330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nvSpPr>
        <p:spPr>
          <a:xfrm>
            <a:off x="5131100" y="2602725"/>
            <a:ext cx="3371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oboto"/>
                <a:ea typeface="Roboto"/>
                <a:cs typeface="Roboto"/>
                <a:sym typeface="Roboto"/>
              </a:rPr>
              <a:t>Contingency Planning </a:t>
            </a:r>
            <a:endParaRPr b="0" i="0" sz="2000" u="none" cap="none" strike="noStrike">
              <a:solidFill>
                <a:srgbClr val="000000"/>
              </a:solidFill>
              <a:latin typeface="Roboto"/>
              <a:ea typeface="Roboto"/>
              <a:cs typeface="Roboto"/>
              <a:sym typeface="Roboto"/>
            </a:endParaRPr>
          </a:p>
        </p:txBody>
      </p:sp>
      <p:pic>
        <p:nvPicPr>
          <p:cNvPr id="109" name="Google Shape;109;p9"/>
          <p:cNvPicPr preferRelativeResize="0"/>
          <p:nvPr/>
        </p:nvPicPr>
        <p:blipFill rotWithShape="1">
          <a:blip r:embed="rId3">
            <a:alphaModFix/>
          </a:blip>
          <a:srcRect b="0" l="0" r="0" t="0"/>
          <a:stretch/>
        </p:blipFill>
        <p:spPr>
          <a:xfrm>
            <a:off x="361950" y="1152750"/>
            <a:ext cx="4210050" cy="371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