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13" r:id="rId3"/>
    <p:sldId id="404" r:id="rId4"/>
    <p:sldId id="414" r:id="rId5"/>
    <p:sldId id="415" r:id="rId6"/>
    <p:sldId id="405" r:id="rId7"/>
    <p:sldId id="406" r:id="rId8"/>
    <p:sldId id="416" r:id="rId9"/>
    <p:sldId id="417" r:id="rId10"/>
    <p:sldId id="418" r:id="rId11"/>
    <p:sldId id="419" r:id="rId12"/>
    <p:sldId id="420" r:id="rId13"/>
    <p:sldId id="421" r:id="rId14"/>
    <p:sldId id="407" r:id="rId15"/>
    <p:sldId id="408" r:id="rId16"/>
    <p:sldId id="422" r:id="rId17"/>
    <p:sldId id="423" r:id="rId18"/>
    <p:sldId id="424" r:id="rId19"/>
    <p:sldId id="425" r:id="rId20"/>
    <p:sldId id="426" r:id="rId21"/>
    <p:sldId id="409" r:id="rId22"/>
    <p:sldId id="427" r:id="rId23"/>
    <p:sldId id="428" r:id="rId24"/>
    <p:sldId id="429" r:id="rId25"/>
    <p:sldId id="431" r:id="rId26"/>
    <p:sldId id="430" r:id="rId27"/>
    <p:sldId id="432" r:id="rId28"/>
    <p:sldId id="433" r:id="rId29"/>
    <p:sldId id="434" r:id="rId30"/>
    <p:sldId id="411" r:id="rId31"/>
    <p:sldId id="435" r:id="rId32"/>
    <p:sldId id="436" r:id="rId33"/>
    <p:sldId id="437" r:id="rId34"/>
    <p:sldId id="43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FD57A-2A2C-425F-A396-85DE218E7CB3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F903A-DD7B-4109-B7CC-E20BD7883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4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3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47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1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1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5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6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0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29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28F0-5CA7-4263-8D29-0DD3108B9B50}" type="datetimeFigureOut">
              <a:rPr lang="en-IN" smtClean="0"/>
              <a:t>22/Oct/2024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138A-B8FF-47C0-8308-D6453B91D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7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57D2395-64E7-FE79-0796-24096E61BCEE}"/>
              </a:ext>
            </a:extLst>
          </p:cNvPr>
          <p:cNvSpPr txBox="1">
            <a:spLocks noChangeArrowheads="1"/>
          </p:cNvSpPr>
          <p:nvPr/>
        </p:nvSpPr>
        <p:spPr>
          <a:xfrm>
            <a:off x="2576052" y="21375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Module 5: XML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675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Documents, DTD, and XML Schema (cont’d.)</a:t>
            </a: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1752600"/>
            <a:ext cx="73342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3810000" y="6230939"/>
            <a:ext cx="4953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13.4(a) An XML DTD file called ‘Projects’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Schema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 schema language</a:t>
            </a:r>
          </a:p>
          <a:p>
            <a:pPr lvl="1"/>
            <a:r>
              <a:rPr lang="en-US" altLang="en-US" dirty="0"/>
              <a:t>Specifies document structure</a:t>
            </a:r>
          </a:p>
          <a:p>
            <a:pPr lvl="1"/>
            <a:r>
              <a:rPr lang="en-US" altLang="en-US" dirty="0"/>
              <a:t>Same syntax rules as XML documents</a:t>
            </a:r>
          </a:p>
          <a:p>
            <a:pPr lvl="1"/>
            <a:r>
              <a:rPr lang="en-US" altLang="en-US" dirty="0"/>
              <a:t>Elements, attributes, keys, references, and identifiers</a:t>
            </a:r>
          </a:p>
          <a:p>
            <a:pPr lvl="1"/>
            <a:r>
              <a:rPr lang="en-US" altLang="en-US" dirty="0"/>
              <a:t>Example: Figure 13.5 in the 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Schema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 namespace</a:t>
            </a:r>
          </a:p>
          <a:p>
            <a:pPr lvl="1"/>
            <a:r>
              <a:rPr lang="en-US" altLang="en-US" dirty="0"/>
              <a:t>Defines set of commands that can be used</a:t>
            </a:r>
          </a:p>
          <a:p>
            <a:r>
              <a:rPr lang="en-US" altLang="en-US" dirty="0"/>
              <a:t>Annotations, documentation, and language used</a:t>
            </a:r>
          </a:p>
          <a:p>
            <a:r>
              <a:rPr lang="en-US" altLang="en-US" dirty="0"/>
              <a:t>Elements and types</a:t>
            </a:r>
          </a:p>
          <a:p>
            <a:pPr lvl="1"/>
            <a:r>
              <a:rPr lang="en-US" altLang="en-US" dirty="0"/>
              <a:t>Root element</a:t>
            </a:r>
          </a:p>
          <a:p>
            <a:pPr lvl="1"/>
            <a:r>
              <a:rPr lang="en-US" altLang="en-US" dirty="0"/>
              <a:t>First-level elements</a:t>
            </a:r>
          </a:p>
          <a:p>
            <a:pPr lvl="1"/>
            <a:r>
              <a:rPr lang="en-US" altLang="en-US" dirty="0"/>
              <a:t>Specifying element type and min and max occurrences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Schema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Keys</a:t>
            </a:r>
          </a:p>
          <a:p>
            <a:pPr lvl="1"/>
            <a:r>
              <a:rPr lang="en-US" altLang="en-US" dirty="0"/>
              <a:t>Constraints that correspond to relational database</a:t>
            </a:r>
          </a:p>
          <a:p>
            <a:pPr lvl="1"/>
            <a:r>
              <a:rPr lang="en-US" altLang="en-US" dirty="0"/>
              <a:t>Primary key</a:t>
            </a:r>
          </a:p>
          <a:p>
            <a:pPr lvl="1"/>
            <a:r>
              <a:rPr lang="en-US" altLang="en-US" dirty="0"/>
              <a:t>Foreign key</a:t>
            </a:r>
          </a:p>
          <a:p>
            <a:r>
              <a:rPr lang="en-US" altLang="en-US" dirty="0"/>
              <a:t>Complex elements</a:t>
            </a:r>
          </a:p>
          <a:p>
            <a:pPr lvl="1"/>
            <a:r>
              <a:rPr lang="en-US" altLang="en-US" dirty="0"/>
              <a:t>xsd:complexType</a:t>
            </a:r>
          </a:p>
          <a:p>
            <a:r>
              <a:rPr lang="en-US" altLang="en-US" dirty="0"/>
              <a:t>Composite (compound) attributes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13.4 Storing and Extracting XML Documents from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file system or DBMS to store documents as text</a:t>
            </a:r>
          </a:p>
          <a:p>
            <a:r>
              <a:rPr lang="en-US" altLang="en-US" dirty="0"/>
              <a:t>Use DBMS to store document contents as data elements</a:t>
            </a:r>
          </a:p>
          <a:p>
            <a:r>
              <a:rPr lang="en-US" altLang="en-US" dirty="0"/>
              <a:t>Design specialized system to store XML data</a:t>
            </a:r>
          </a:p>
          <a:p>
            <a:r>
              <a:rPr lang="en-US" altLang="en-US" dirty="0"/>
              <a:t>Create or publish custom XML documents from preexisting relational databases</a:t>
            </a:r>
          </a:p>
          <a:p>
            <a:pPr lvl="1"/>
            <a:r>
              <a:rPr lang="en-US" altLang="en-US" dirty="0"/>
              <a:t>This approach explored further in 13.6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13.5 XML Languages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Query language standards</a:t>
            </a:r>
          </a:p>
          <a:p>
            <a:pPr lvl="1"/>
            <a:r>
              <a:rPr lang="en-US" altLang="en-US" dirty="0"/>
              <a:t>XPath</a:t>
            </a:r>
          </a:p>
          <a:p>
            <a:pPr lvl="1"/>
            <a:r>
              <a:rPr lang="en-US" altLang="en-US" dirty="0"/>
              <a:t>XQuery</a:t>
            </a:r>
          </a:p>
          <a:p>
            <a:r>
              <a:rPr lang="en-US" altLang="en-US" dirty="0"/>
              <a:t>Specifying XPath expressions in XML</a:t>
            </a:r>
          </a:p>
          <a:p>
            <a:pPr lvl="1"/>
            <a:r>
              <a:rPr lang="en-US" altLang="en-US" dirty="0"/>
              <a:t>Returns sequence of items satisfying certain pattern</a:t>
            </a:r>
          </a:p>
          <a:p>
            <a:pPr lvl="2"/>
            <a:r>
              <a:rPr lang="en-US" altLang="en-US" dirty="0"/>
              <a:t>Values, elements, or attributes</a:t>
            </a:r>
          </a:p>
          <a:p>
            <a:pPr lvl="1"/>
            <a:r>
              <a:rPr lang="en-US" altLang="en-US" dirty="0"/>
              <a:t>Qualifier conditions</a:t>
            </a:r>
          </a:p>
          <a:p>
            <a:pPr lvl="1"/>
            <a:r>
              <a:rPr lang="en-US" altLang="en-US" dirty="0"/>
              <a:t>Separators</a:t>
            </a:r>
          </a:p>
          <a:p>
            <a:pPr lvl="2"/>
            <a:r>
              <a:rPr lang="en-US" altLang="en-US" dirty="0"/>
              <a:t>Single slash / or double slash //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XPath (cont’d.)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For COMPANY.XML document stored at location www.company.com/info.XML</a:t>
            </a:r>
          </a:p>
          <a:p>
            <a:pPr lvl="1"/>
            <a:r>
              <a:rPr lang="en-US" altLang="en-US" dirty="0"/>
              <a:t>doc(www.company.com/infor.XML)/company returns company root node and all descendant nodes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XPath (cont’d.)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6" y="2122489"/>
            <a:ext cx="65055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989263" y="5410200"/>
            <a:ext cx="6348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13.6 Some examples of XPath expressions on XML documents that follow the XML schema file company in Figure13.5.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XQuery: Specifying Queries in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FLWOR 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Variables preceded with $</a:t>
            </a:r>
          </a:p>
          <a:p>
            <a:pPr>
              <a:defRPr/>
            </a:pPr>
            <a:r>
              <a:rPr lang="en-US" dirty="0"/>
              <a:t>For assigns variable to a range</a:t>
            </a:r>
          </a:p>
          <a:p>
            <a:pPr>
              <a:defRPr/>
            </a:pPr>
            <a:r>
              <a:rPr lang="en-US" dirty="0"/>
              <a:t>Where specifies additional conditions</a:t>
            </a:r>
          </a:p>
          <a:p>
            <a:pPr>
              <a:defRPr/>
            </a:pPr>
            <a:r>
              <a:rPr lang="en-US" dirty="0"/>
              <a:t>Order by specifies order of result elements</a:t>
            </a:r>
          </a:p>
          <a:p>
            <a:pPr>
              <a:defRPr/>
            </a:pPr>
            <a:r>
              <a:rPr lang="en-US" dirty="0"/>
              <a:t>Return specifies elements for retrieval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3277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133600"/>
            <a:ext cx="58293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XQuery: Specifying Queries in XML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  <a:p>
            <a:endParaRPr lang="en-US" altLang="en-US" dirty="0"/>
          </a:p>
        </p:txBody>
      </p:sp>
      <p:pic>
        <p:nvPicPr>
          <p:cNvPr id="337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286000"/>
            <a:ext cx="79422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Databases function as data sources for Web applications</a:t>
            </a:r>
          </a:p>
          <a:p>
            <a:pPr lvl="1"/>
            <a:r>
              <a:rPr lang="en-US" altLang="en-US" dirty="0"/>
              <a:t>HTML</a:t>
            </a:r>
          </a:p>
          <a:p>
            <a:pPr lvl="2"/>
            <a:r>
              <a:rPr lang="en-US" altLang="en-US" dirty="0"/>
              <a:t>Used in static Web pages</a:t>
            </a:r>
          </a:p>
          <a:p>
            <a:pPr lvl="1"/>
            <a:r>
              <a:rPr lang="en-US" altLang="en-US" dirty="0"/>
              <a:t>XML, JSON</a:t>
            </a:r>
          </a:p>
          <a:p>
            <a:pPr lvl="2"/>
            <a:r>
              <a:rPr lang="en-US" altLang="en-US" dirty="0"/>
              <a:t>Self-describing documents</a:t>
            </a:r>
          </a:p>
          <a:p>
            <a:pPr lvl="2"/>
            <a:r>
              <a:rPr lang="en-US" altLang="en-US" dirty="0"/>
              <a:t>Dynamic Web pages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Languages and Protocols Related to XML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Extensible Stylesheet Language (XSL)</a:t>
            </a:r>
          </a:p>
          <a:p>
            <a:r>
              <a:rPr lang="en-US" altLang="en-US" dirty="0"/>
              <a:t>Extensible Stylesheet Language for Transformations (XSLT)</a:t>
            </a:r>
          </a:p>
          <a:p>
            <a:r>
              <a:rPr lang="en-US" altLang="en-US" dirty="0"/>
              <a:t>Web Services Description Language (WSDL)</a:t>
            </a:r>
          </a:p>
          <a:p>
            <a:r>
              <a:rPr lang="en-US" altLang="en-US" dirty="0"/>
              <a:t>Simple Object Access Protocol (SOAP)</a:t>
            </a:r>
          </a:p>
          <a:p>
            <a:r>
              <a:rPr lang="en-US" altLang="en-US" dirty="0"/>
              <a:t>Resource Description Framework (RDF)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13.6 Extracting XML Documents from Relational Databases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 uses hierarchical (tree) model</a:t>
            </a:r>
          </a:p>
          <a:p>
            <a:r>
              <a:rPr lang="en-US" altLang="en-US" dirty="0"/>
              <a:t>Common database model is flat relational database</a:t>
            </a:r>
          </a:p>
          <a:p>
            <a:r>
              <a:rPr lang="en-US" altLang="en-US" dirty="0"/>
              <a:t>Conceptually represent using ER schema</a:t>
            </a:r>
          </a:p>
          <a:p>
            <a:r>
              <a:rPr lang="en-US" altLang="en-US" dirty="0"/>
              <a:t>University example (follows)</a:t>
            </a:r>
          </a:p>
          <a:p>
            <a:pPr lvl="1"/>
            <a:r>
              <a:rPr lang="en-US" altLang="en-US" dirty="0"/>
              <a:t>Choices for root: course, student,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</a:t>
            </a:r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577976"/>
            <a:ext cx="592296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3"/>
          <p:cNvSpPr txBox="1">
            <a:spLocks noChangeArrowheads="1"/>
          </p:cNvSpPr>
          <p:nvPr/>
        </p:nvSpPr>
        <p:spPr bwMode="auto">
          <a:xfrm>
            <a:off x="2514600" y="6164264"/>
            <a:ext cx="7251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13.8 An ER schema diagram for a simplified UNIVERSITY database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pic>
        <p:nvPicPr>
          <p:cNvPr id="3789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538414"/>
            <a:ext cx="79057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2989264" y="5410200"/>
            <a:ext cx="6535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13.9 Subset of the UNIVERSITY database schema needed for XML document extraction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124200" y="5872164"/>
            <a:ext cx="6019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13.10 Hierarchical (tree) view with ‘COURSE’ as the root</a:t>
            </a:r>
          </a:p>
        </p:txBody>
      </p:sp>
      <p:pic>
        <p:nvPicPr>
          <p:cNvPr id="389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1"/>
            <a:ext cx="26860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3413125" y="6210300"/>
            <a:ext cx="601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13.11 XML schema with ‘COURSE’ as the root</a:t>
            </a:r>
          </a:p>
        </p:txBody>
      </p:sp>
      <p:pic>
        <p:nvPicPr>
          <p:cNvPr id="399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1"/>
            <a:ext cx="5843588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3124200" y="6040439"/>
            <a:ext cx="6019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13.12 Hierarchical (tree) view with ‘STUDENT’ as the root</a:t>
            </a:r>
          </a:p>
        </p:txBody>
      </p:sp>
      <p:pic>
        <p:nvPicPr>
          <p:cNvPr id="4096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527175"/>
            <a:ext cx="3238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4198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ABC44500-8F50-4E6F-9740-2A52C4AA6CB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3076576" y="6062664"/>
            <a:ext cx="6296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13.13 XML schema document with ‘STUDENT’ as the root</a:t>
            </a:r>
          </a:p>
        </p:txBody>
      </p:sp>
      <p:pic>
        <p:nvPicPr>
          <p:cNvPr id="4198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527175"/>
            <a:ext cx="58674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Cycles to Convert Graphs into Trees</a:t>
            </a:r>
          </a:p>
        </p:txBody>
      </p:sp>
      <p:pic>
        <p:nvPicPr>
          <p:cNvPr id="430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5651" y="2286000"/>
            <a:ext cx="7820025" cy="34290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Steps for Extracting XML Documents from Databases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SQL query to extract desired information</a:t>
            </a:r>
          </a:p>
          <a:p>
            <a:r>
              <a:rPr lang="en-US" altLang="en-US" dirty="0"/>
              <a:t>Execute the query</a:t>
            </a:r>
          </a:p>
          <a:p>
            <a:r>
              <a:rPr lang="en-US" altLang="en-US" dirty="0"/>
              <a:t>Restructure from flat to tree structure</a:t>
            </a:r>
          </a:p>
          <a:p>
            <a:r>
              <a:rPr lang="en-US" altLang="en-US" dirty="0"/>
              <a:t>Customize query to select single or multiple objects into the document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13.1 Structured, Semistructured, and Unstructured Data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Structured data</a:t>
            </a:r>
          </a:p>
          <a:p>
            <a:pPr lvl="1"/>
            <a:r>
              <a:rPr lang="en-US" altLang="en-US" dirty="0"/>
              <a:t>Stored in relational database</a:t>
            </a:r>
          </a:p>
          <a:p>
            <a:r>
              <a:rPr lang="en-US" altLang="en-US" dirty="0"/>
              <a:t>Semistructured data</a:t>
            </a:r>
          </a:p>
          <a:p>
            <a:pPr lvl="1"/>
            <a:r>
              <a:rPr lang="en-US" altLang="en-US" dirty="0"/>
              <a:t>Not all data has identical structure</a:t>
            </a:r>
          </a:p>
          <a:p>
            <a:pPr lvl="1"/>
            <a:r>
              <a:rPr lang="en-US" altLang="en-US" dirty="0"/>
              <a:t>Schema information mixed in</a:t>
            </a:r>
          </a:p>
          <a:p>
            <a:pPr lvl="2"/>
            <a:r>
              <a:rPr lang="en-US" altLang="en-US" dirty="0"/>
              <a:t>Self-describing</a:t>
            </a:r>
          </a:p>
          <a:p>
            <a:pPr lvl="1"/>
            <a:r>
              <a:rPr lang="en-US" altLang="en-US" dirty="0"/>
              <a:t>Directed graph model</a:t>
            </a:r>
          </a:p>
          <a:p>
            <a:r>
              <a:rPr lang="en-US" altLang="en-US" dirty="0"/>
              <a:t>Unstructured data</a:t>
            </a:r>
          </a:p>
          <a:p>
            <a:pPr lvl="1"/>
            <a:r>
              <a:rPr lang="en-US" altLang="en-US" dirty="0"/>
              <a:t>Limited data type indication</a:t>
            </a:r>
          </a:p>
          <a:p>
            <a:pPr lvl="1"/>
            <a:r>
              <a:rPr lang="en-US" altLang="en-US" dirty="0"/>
              <a:t>Example: Web pages in HTML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13.7 XML/SQL: SQL Functions for Creating XML Data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XMLELEMENT</a:t>
            </a:r>
          </a:p>
          <a:p>
            <a:pPr lvl="1"/>
            <a:r>
              <a:rPr lang="en-US" altLang="en-US" dirty="0"/>
              <a:t>Specifies tag (element) name that will appear in XML result</a:t>
            </a:r>
          </a:p>
          <a:p>
            <a:r>
              <a:rPr lang="en-US" altLang="en-US" dirty="0"/>
              <a:t>XMLFOREST</a:t>
            </a:r>
          </a:p>
          <a:p>
            <a:pPr lvl="1"/>
            <a:r>
              <a:rPr lang="en-US" altLang="en-US" dirty="0"/>
              <a:t>Specifies multiple element names</a:t>
            </a:r>
          </a:p>
          <a:p>
            <a:r>
              <a:rPr lang="en-US" altLang="en-US" dirty="0"/>
              <a:t>XMLAGG</a:t>
            </a:r>
          </a:p>
          <a:p>
            <a:pPr lvl="1"/>
            <a:r>
              <a:rPr lang="en-US" altLang="en-US" dirty="0"/>
              <a:t>Aggregate several elements</a:t>
            </a:r>
          </a:p>
          <a:p>
            <a:r>
              <a:rPr lang="en-US" altLang="en-US" dirty="0"/>
              <a:t>XMLROOT</a:t>
            </a:r>
          </a:p>
          <a:p>
            <a:pPr lvl="1"/>
            <a:r>
              <a:rPr lang="en-US" altLang="en-US" dirty="0"/>
              <a:t>Selected elements formatted as  XML document with single root element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E9F97593-DEA1-4B91-A175-0B7C146EA29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XML/SQL: SQL Functions for Creating XML Data (cont’d.)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XMLATTRIBUTES</a:t>
            </a:r>
          </a:p>
          <a:p>
            <a:pPr lvl="1"/>
            <a:r>
              <a:rPr lang="en-US" altLang="en-US" dirty="0"/>
              <a:t>Creates attributes for the elements of the XML result</a:t>
            </a:r>
          </a:p>
          <a:p>
            <a:r>
              <a:rPr lang="en-US" altLang="en-US" dirty="0"/>
              <a:t>Example: create XML element containing the EMPLOYEE lastname for the employee with SSN 123456789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Result: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19CF8ED0-3AC2-44EC-B598-D6C0F4C27AE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4467225"/>
            <a:ext cx="69723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838826"/>
            <a:ext cx="32004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Employee Example (Query 2)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retrieve multiple columns for a single row: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Result:</a:t>
            </a:r>
          </a:p>
        </p:txBody>
      </p:sp>
      <p:pic>
        <p:nvPicPr>
          <p:cNvPr id="471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9" y="2433639"/>
            <a:ext cx="50768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4" y="5486401"/>
            <a:ext cx="7267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Employee Example (Query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create XML document with last name, first name, and salary of employees from Dept. 4: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4813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4" y="2586039"/>
            <a:ext cx="56483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Employee Example (Query 3 cont’d.)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Result:</a:t>
            </a:r>
          </a:p>
        </p:txBody>
      </p:sp>
      <p:pic>
        <p:nvPicPr>
          <p:cNvPr id="4915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362200"/>
            <a:ext cx="75342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Directed Graph Model for Semistructured Data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4" y="1543050"/>
            <a:ext cx="73437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3429000" y="6291264"/>
            <a:ext cx="5386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 Representing semistructured data as a graph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Structured, Semistructured, and Unstructured Data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HTML uses predefined tags</a:t>
            </a:r>
          </a:p>
          <a:p>
            <a:pPr lvl="1"/>
            <a:r>
              <a:rPr lang="en-US" altLang="en-US" dirty="0"/>
              <a:t>Document header</a:t>
            </a:r>
          </a:p>
          <a:p>
            <a:pPr lvl="2"/>
            <a:r>
              <a:rPr lang="en-US" altLang="en-US" dirty="0"/>
              <a:t>Script functions, formatting styles</a:t>
            </a:r>
          </a:p>
          <a:p>
            <a:pPr lvl="1"/>
            <a:r>
              <a:rPr lang="en-US" altLang="en-US" dirty="0"/>
              <a:t>Body</a:t>
            </a:r>
          </a:p>
          <a:p>
            <a:pPr lvl="1"/>
            <a:r>
              <a:rPr lang="en-US" altLang="en-US" dirty="0"/>
              <a:t>Table tags</a:t>
            </a:r>
          </a:p>
          <a:p>
            <a:pPr lvl="1"/>
            <a:r>
              <a:rPr lang="en-US" altLang="en-US" dirty="0"/>
              <a:t>Attributes</a:t>
            </a:r>
          </a:p>
          <a:p>
            <a:pPr lvl="1"/>
            <a:r>
              <a:rPr lang="en-US" altLang="en-US" dirty="0"/>
              <a:t>Large number of predefined tags</a:t>
            </a:r>
          </a:p>
          <a:p>
            <a:r>
              <a:rPr lang="en-US" altLang="en-US" dirty="0"/>
              <a:t>XHTML</a:t>
            </a:r>
          </a:p>
          <a:p>
            <a:pPr lvl="1"/>
            <a:r>
              <a:rPr lang="en-US" altLang="en-US" dirty="0"/>
              <a:t>Extends tags for different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13.2 XML Hierarchical (Tree) Data Model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object: XML document</a:t>
            </a:r>
          </a:p>
          <a:p>
            <a:pPr lvl="1"/>
            <a:r>
              <a:rPr lang="en-US" altLang="en-US" dirty="0"/>
              <a:t>Element</a:t>
            </a:r>
          </a:p>
          <a:p>
            <a:pPr lvl="2"/>
            <a:r>
              <a:rPr lang="en-US" altLang="en-US" dirty="0"/>
              <a:t>Simple</a:t>
            </a:r>
          </a:p>
          <a:p>
            <a:pPr lvl="2"/>
            <a:r>
              <a:rPr lang="en-US" altLang="en-US" dirty="0"/>
              <a:t>Complex</a:t>
            </a:r>
          </a:p>
          <a:p>
            <a:pPr lvl="2"/>
            <a:r>
              <a:rPr lang="en-US" altLang="en-US" dirty="0"/>
              <a:t>Schema document defines element names</a:t>
            </a:r>
          </a:p>
          <a:p>
            <a:pPr lvl="1"/>
            <a:r>
              <a:rPr lang="en-US" altLang="en-US" dirty="0"/>
              <a:t>Attribute</a:t>
            </a:r>
          </a:p>
          <a:p>
            <a:r>
              <a:rPr lang="en-US" altLang="en-US" dirty="0"/>
              <a:t>Document types</a:t>
            </a:r>
          </a:p>
          <a:p>
            <a:pPr lvl="1"/>
            <a:r>
              <a:rPr lang="en-US" altLang="en-US" dirty="0"/>
              <a:t>Data-centric</a:t>
            </a:r>
          </a:p>
          <a:p>
            <a:pPr lvl="1"/>
            <a:r>
              <a:rPr lang="en-US" altLang="en-US" dirty="0"/>
              <a:t>Document-centric</a:t>
            </a:r>
          </a:p>
          <a:p>
            <a:pPr lvl="1"/>
            <a:r>
              <a:rPr lang="en-US" altLang="en-US" dirty="0"/>
              <a:t>Hybrid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13.3 XML Documents, DTD, and XML Schema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Conditions for well-formed XML documents</a:t>
            </a:r>
          </a:p>
          <a:p>
            <a:pPr lvl="1"/>
            <a:r>
              <a:rPr lang="en-US" altLang="en-US" dirty="0"/>
              <a:t>Begins with XML declaration</a:t>
            </a:r>
          </a:p>
          <a:p>
            <a:pPr lvl="1"/>
            <a:r>
              <a:rPr lang="en-US" altLang="en-US" dirty="0"/>
              <a:t>Syntactically correct</a:t>
            </a:r>
          </a:p>
          <a:p>
            <a:pPr lvl="1"/>
            <a:r>
              <a:rPr lang="en-US" altLang="en-US" dirty="0"/>
              <a:t>Valid</a:t>
            </a:r>
          </a:p>
          <a:p>
            <a:pPr lvl="2"/>
            <a:r>
              <a:rPr lang="en-US" altLang="en-US" dirty="0"/>
              <a:t>Must follow a particular schema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Documents, DTD, and XML Schema (cont’d.)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Notation for specifying elements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elementname* </a:t>
            </a:r>
            <a:r>
              <a:rPr lang="en-US" altLang="en-US" dirty="0"/>
              <a:t>indicates optional multivalued (repeating)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elementname+ </a:t>
            </a:r>
            <a:r>
              <a:rPr lang="en-US" altLang="en-US" dirty="0"/>
              <a:t>indicates required multivalued (repeating)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elementname? </a:t>
            </a:r>
            <a:r>
              <a:rPr lang="en-US" altLang="en-US" dirty="0"/>
              <a:t>indicates optional single-valued (non-repeating)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 </a:t>
            </a:r>
            <a:r>
              <a:rPr lang="en-US" altLang="en-US" dirty="0"/>
              <a:t>indicates required single-valued (non-repeating) element</a:t>
            </a:r>
          </a:p>
          <a:p>
            <a:pPr lvl="1"/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Documents, DTD, and XML Schema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Notation for specifying elements (cont’d.)</a:t>
            </a:r>
          </a:p>
          <a:p>
            <a:pPr lvl="1"/>
            <a:r>
              <a:rPr lang="en-US" altLang="en-US" dirty="0"/>
              <a:t>Type specified by parentheses following the element name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!ATTLIST used to specify attributes within the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Parentheses can be nested when specifying elements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Bar symbol (e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|e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) indicates either 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or 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can appear in the document</a:t>
            </a:r>
            <a:endParaRPr lang="en-US" altLang="en-US" dirty="0"/>
          </a:p>
          <a:p>
            <a:pPr lvl="1"/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965</Words>
  <Application>Microsoft Office PowerPoint</Application>
  <PresentationFormat>Widescreen</PresentationFormat>
  <Paragraphs>186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Tahoma</vt:lpstr>
      <vt:lpstr>Office Theme</vt:lpstr>
      <vt:lpstr>PowerPoint Presentation</vt:lpstr>
      <vt:lpstr>Introduction</vt:lpstr>
      <vt:lpstr>13.1 Structured, Semistructured, and Unstructured Data</vt:lpstr>
      <vt:lpstr>Directed Graph Model for Semistructured Data</vt:lpstr>
      <vt:lpstr>Structured, Semistructured, and Unstructured Data (cont’d.)</vt:lpstr>
      <vt:lpstr>13.2 XML Hierarchical (Tree) Data Model</vt:lpstr>
      <vt:lpstr>13.3 XML Documents, DTD, and XML Schema</vt:lpstr>
      <vt:lpstr>XML Documents, DTD, and XML Schema (cont’d.)</vt:lpstr>
      <vt:lpstr>XML Documents, DTD, and XML Schema (cont’d.)</vt:lpstr>
      <vt:lpstr>XML Documents, DTD, and XML Schema (cont’d.)</vt:lpstr>
      <vt:lpstr>XML Schema</vt:lpstr>
      <vt:lpstr>XML Schema (cont’d.)</vt:lpstr>
      <vt:lpstr>XML Schema (cont’d.)</vt:lpstr>
      <vt:lpstr>13.4 Storing and Extracting XML Documents from Databases</vt:lpstr>
      <vt:lpstr>13.5 XML Languages</vt:lpstr>
      <vt:lpstr>XPath (cont’d.)</vt:lpstr>
      <vt:lpstr>XPath (cont’d.)</vt:lpstr>
      <vt:lpstr>XQuery: Specifying Queries in XML</vt:lpstr>
      <vt:lpstr>XQuery: Specifying Queries in XML</vt:lpstr>
      <vt:lpstr>Other Languages and Protocols Related to XML</vt:lpstr>
      <vt:lpstr>13.6 Extracting XML Documents from Relational Databases</vt:lpstr>
      <vt:lpstr>University Example</vt:lpstr>
      <vt:lpstr>University Example (cont’d.)</vt:lpstr>
      <vt:lpstr>University Example (cont’d.)</vt:lpstr>
      <vt:lpstr>University Example (cont’d.)</vt:lpstr>
      <vt:lpstr>University Example (cont’d.)</vt:lpstr>
      <vt:lpstr>University Example (cont’d.)</vt:lpstr>
      <vt:lpstr>Breaking Cycles to Convert Graphs into Trees</vt:lpstr>
      <vt:lpstr>Other Steps for Extracting XML Documents from Databases</vt:lpstr>
      <vt:lpstr>13.7 XML/SQL: SQL Functions for Creating XML Data</vt:lpstr>
      <vt:lpstr>XML/SQL: SQL Functions for Creating XML Data (cont’d.)</vt:lpstr>
      <vt:lpstr>Employee Example (Query 2)</vt:lpstr>
      <vt:lpstr>Employee Example (Query 3)</vt:lpstr>
      <vt:lpstr>Employee Example (Query 3 cont’d.)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Databases</dc:title>
  <dc:creator>Microsoft account</dc:creator>
  <cp:lastModifiedBy>Balasundaram Ananthakrishnan</cp:lastModifiedBy>
  <cp:revision>26</cp:revision>
  <dcterms:created xsi:type="dcterms:W3CDTF">2024-10-09T04:34:29Z</dcterms:created>
  <dcterms:modified xsi:type="dcterms:W3CDTF">2024-10-22T09:01:35Z</dcterms:modified>
</cp:coreProperties>
</file>