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85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510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41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37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72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95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96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3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0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4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8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6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5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DD22-CDE4-43ED-8B83-65B29D4836F3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C9CC-093D-416C-8447-778515BF2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7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8" y="2640169"/>
            <a:ext cx="9519199" cy="869794"/>
          </a:xfrm>
        </p:spPr>
        <p:txBody>
          <a:bodyPr>
            <a:normAutofit/>
          </a:bodyPr>
          <a:lstStyle/>
          <a:p>
            <a:r>
              <a:rPr lang="en-IN" b="1" dirty="0" smtClean="0"/>
              <a:t>SQL – SUBQUERIES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32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QUERY 4 </a:t>
            </a:r>
            <a:r>
              <a:rPr lang="en-US" dirty="0">
                <a:effectLst/>
              </a:rPr>
              <a:t>SQL subquery with </a:t>
            </a:r>
            <a:r>
              <a:rPr lang="en-US" dirty="0" smtClean="0">
                <a:effectLst/>
              </a:rPr>
              <a:t>ALL / ANY </a:t>
            </a:r>
            <a:r>
              <a:rPr lang="en-US" dirty="0">
                <a:effectLst/>
              </a:rPr>
              <a:t>operator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effectLst/>
              </a:rPr>
              <a:t>comparison_operator</a:t>
            </a:r>
            <a:r>
              <a:rPr lang="en-IN" dirty="0">
                <a:effectLst/>
              </a:rPr>
              <a:t> ALL (subquery</a:t>
            </a:r>
            <a:r>
              <a:rPr lang="en-IN" dirty="0" smtClean="0">
                <a:effectLst/>
              </a:rPr>
              <a:t>)</a:t>
            </a:r>
          </a:p>
          <a:p>
            <a:r>
              <a:rPr lang="en-IN" dirty="0" err="1">
                <a:effectLst/>
              </a:rPr>
              <a:t>comparison_operator</a:t>
            </a:r>
            <a:r>
              <a:rPr lang="en-IN" dirty="0">
                <a:effectLst/>
              </a:rPr>
              <a:t> </a:t>
            </a:r>
            <a:r>
              <a:rPr lang="en-IN" dirty="0" smtClean="0">
                <a:effectLst/>
              </a:rPr>
              <a:t>ANY (subquery)</a:t>
            </a:r>
          </a:p>
          <a:p>
            <a:endParaRPr lang="en-IN" dirty="0">
              <a:effectLst/>
            </a:endParaRPr>
          </a:p>
          <a:p>
            <a:r>
              <a:rPr lang="en-IN" dirty="0" err="1" smtClean="0">
                <a:effectLst/>
              </a:rPr>
              <a:t>Eg</a:t>
            </a:r>
            <a:r>
              <a:rPr lang="en-IN" dirty="0" smtClean="0">
                <a:effectLst/>
              </a:rPr>
              <a:t>:</a:t>
            </a:r>
          </a:p>
          <a:p>
            <a:pPr lvl="1"/>
            <a:r>
              <a:rPr lang="en-IN" dirty="0">
                <a:effectLst/>
              </a:rPr>
              <a:t>x &gt; ALL (subquery</a:t>
            </a:r>
            <a:r>
              <a:rPr lang="en-IN" dirty="0" smtClean="0">
                <a:effectLst/>
              </a:rPr>
              <a:t>)</a:t>
            </a:r>
          </a:p>
          <a:p>
            <a:pPr lvl="1"/>
            <a:r>
              <a:rPr lang="en-IN" dirty="0">
                <a:effectLst/>
              </a:rPr>
              <a:t>x &gt; </a:t>
            </a:r>
            <a:r>
              <a:rPr lang="en-IN" dirty="0" smtClean="0">
                <a:effectLst/>
              </a:rPr>
              <a:t>ANY(subquery</a:t>
            </a:r>
            <a:r>
              <a:rPr lang="en-IN" dirty="0">
                <a:effectLst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9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QUERY 4 </a:t>
            </a:r>
            <a:r>
              <a:rPr lang="en-US" dirty="0">
                <a:effectLst/>
              </a:rPr>
              <a:t>SQL subquery with </a:t>
            </a:r>
            <a:r>
              <a:rPr lang="en-US" dirty="0" smtClean="0">
                <a:effectLst/>
              </a:rPr>
              <a:t>ALL operator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Find </a:t>
            </a:r>
            <a:r>
              <a:rPr lang="en-US" dirty="0">
                <a:effectLst/>
              </a:rPr>
              <a:t>all employees whose salaries are greater than the lowest salary of every department</a:t>
            </a:r>
            <a:r>
              <a:rPr lang="en-US" dirty="0" smtClean="0">
                <a:effectLst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employee_id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last_name</a:t>
            </a:r>
            <a:r>
              <a:rPr lang="en-US" dirty="0">
                <a:effectLst/>
              </a:rPr>
              <a:t>, salary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FROM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employees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WHERE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salary &gt;= </a:t>
            </a:r>
            <a:r>
              <a:rPr lang="en-US" b="1" dirty="0">
                <a:effectLst/>
              </a:rPr>
              <a:t>ALL</a:t>
            </a:r>
            <a:r>
              <a:rPr lang="en-US" dirty="0">
                <a:effectLst/>
              </a:rPr>
              <a:t> (</a:t>
            </a: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MIN</a:t>
            </a:r>
            <a:r>
              <a:rPr lang="en-US" dirty="0">
                <a:effectLst/>
              </a:rPr>
              <a:t>(salary) </a:t>
            </a: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employees </a:t>
            </a:r>
            <a:r>
              <a:rPr lang="en-US" b="1" dirty="0">
                <a:effectLst/>
              </a:rPr>
              <a:t>GROUP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BY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department_id</a:t>
            </a:r>
            <a:r>
              <a:rPr lang="en-US" dirty="0">
                <a:effectLst/>
              </a:rPr>
              <a:t>)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ORDER</a:t>
            </a:r>
            <a:r>
              <a:rPr lang="en-US" dirty="0" smtClean="0">
                <a:effectLst/>
              </a:rPr>
              <a:t> </a:t>
            </a:r>
            <a:r>
              <a:rPr lang="en-US" b="1" dirty="0">
                <a:effectLst/>
              </a:rPr>
              <a:t>BY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 , </a:t>
            </a:r>
            <a:r>
              <a:rPr lang="en-US" dirty="0" err="1">
                <a:effectLst/>
              </a:rPr>
              <a:t>last_name</a:t>
            </a:r>
            <a:r>
              <a:rPr lang="en-US" dirty="0"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546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94445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SQL subquery in the FROM clause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20766"/>
            <a:ext cx="10353762" cy="4773972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Syntax: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SELECT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* </a:t>
            </a: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(subquery) </a:t>
            </a:r>
            <a:r>
              <a:rPr lang="en-US" b="1" dirty="0">
                <a:effectLst/>
              </a:rPr>
              <a:t>AS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table_name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QUESTION: Find the round value of the </a:t>
            </a:r>
            <a:r>
              <a:rPr lang="en-US" dirty="0">
                <a:effectLst/>
              </a:rPr>
              <a:t>average salary of </a:t>
            </a:r>
            <a:r>
              <a:rPr lang="en-US" dirty="0" smtClean="0">
                <a:effectLst/>
              </a:rPr>
              <a:t>departments: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Solution: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b="1" dirty="0" smtClean="0">
                <a:effectLst/>
              </a:rPr>
              <a:t>ROUND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average_salary</a:t>
            </a:r>
            <a:r>
              <a:rPr lang="en-US" dirty="0" smtClean="0">
                <a:effectLst/>
              </a:rPr>
              <a:t>, </a:t>
            </a:r>
            <a:r>
              <a:rPr lang="en-US" dirty="0">
                <a:effectLst/>
              </a:rPr>
              <a:t>0)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FROM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(</a:t>
            </a: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AVG</a:t>
            </a:r>
            <a:r>
              <a:rPr lang="en-US" dirty="0">
                <a:effectLst/>
              </a:rPr>
              <a:t>(salary) </a:t>
            </a:r>
            <a:r>
              <a:rPr lang="en-US" dirty="0" err="1">
                <a:effectLst/>
              </a:rPr>
              <a:t>average_salary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employees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GROUP</a:t>
            </a:r>
            <a:r>
              <a:rPr lang="en-US" dirty="0" smtClean="0">
                <a:effectLst/>
              </a:rPr>
              <a:t> </a:t>
            </a:r>
            <a:r>
              <a:rPr lang="en-US" b="1" dirty="0">
                <a:effectLst/>
              </a:rPr>
              <a:t>BY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department_id</a:t>
            </a:r>
            <a:r>
              <a:rPr lang="en-US" dirty="0">
                <a:effectLst/>
              </a:rPr>
              <a:t>) </a:t>
            </a:r>
            <a:r>
              <a:rPr lang="en-US" dirty="0" err="1">
                <a:effectLst/>
              </a:rPr>
              <a:t>department_salary</a:t>
            </a:r>
            <a:r>
              <a:rPr lang="en-US" dirty="0">
                <a:effectLst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9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940158"/>
          </a:xfrm>
        </p:spPr>
        <p:txBody>
          <a:bodyPr/>
          <a:lstStyle/>
          <a:p>
            <a:r>
              <a:rPr lang="en-US" dirty="0">
                <a:effectLst/>
              </a:rPr>
              <a:t>SQL Subquery in the SELECT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40158"/>
            <a:ext cx="10353762" cy="5486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SELECT 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employee_id</a:t>
            </a:r>
            <a:r>
              <a:rPr lang="en-US" sz="1600" dirty="0" smtClean="0"/>
              <a:t>,     </a:t>
            </a:r>
            <a:r>
              <a:rPr lang="en-US" sz="1600" dirty="0" err="1"/>
              <a:t>first_name</a:t>
            </a:r>
            <a:r>
              <a:rPr lang="en-US" sz="1600" dirty="0" smtClean="0"/>
              <a:t>,    </a:t>
            </a:r>
            <a:r>
              <a:rPr lang="en-US" sz="1600" dirty="0" err="1"/>
              <a:t>last_name</a:t>
            </a:r>
            <a:r>
              <a:rPr lang="en-US" sz="1600" dirty="0" smtClean="0"/>
              <a:t>,    </a:t>
            </a:r>
            <a:r>
              <a:rPr lang="en-US" sz="1600" dirty="0"/>
              <a:t>salary,</a:t>
            </a:r>
          </a:p>
          <a:p>
            <a:pPr marL="0" indent="0">
              <a:buNone/>
            </a:pPr>
            <a:r>
              <a:rPr lang="en-US" sz="1600" dirty="0"/>
              <a:t>    (SELECT </a:t>
            </a:r>
          </a:p>
          <a:p>
            <a:pPr marL="0" indent="0">
              <a:buNone/>
            </a:pPr>
            <a:r>
              <a:rPr lang="en-US" sz="1600" dirty="0"/>
              <a:t>            ROUND(AVG(salary), 0)</a:t>
            </a:r>
          </a:p>
          <a:p>
            <a:pPr marL="0" indent="0">
              <a:buNone/>
            </a:pPr>
            <a:r>
              <a:rPr lang="en-US" sz="1600" dirty="0"/>
              <a:t>        FROM</a:t>
            </a:r>
          </a:p>
          <a:p>
            <a:pPr marL="0" indent="0">
              <a:buNone/>
            </a:pPr>
            <a:r>
              <a:rPr lang="en-US" sz="1600" dirty="0"/>
              <a:t>            employees) </a:t>
            </a:r>
            <a:r>
              <a:rPr lang="en-US" sz="1600" dirty="0" err="1"/>
              <a:t>average_salary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    salary - (SELECT </a:t>
            </a:r>
          </a:p>
          <a:p>
            <a:pPr marL="0" indent="0">
              <a:buNone/>
            </a:pPr>
            <a:r>
              <a:rPr lang="en-US" sz="1600" dirty="0"/>
              <a:t>            ROUND(AVG(salary), 0)</a:t>
            </a:r>
          </a:p>
          <a:p>
            <a:pPr marL="0" indent="0">
              <a:buNone/>
            </a:pPr>
            <a:r>
              <a:rPr lang="en-US" sz="1600" dirty="0"/>
              <a:t>        FROM</a:t>
            </a:r>
          </a:p>
          <a:p>
            <a:pPr marL="0" indent="0">
              <a:buNone/>
            </a:pPr>
            <a:r>
              <a:rPr lang="en-US" sz="1600" dirty="0"/>
              <a:t>            employees) difference</a:t>
            </a:r>
          </a:p>
          <a:p>
            <a:pPr marL="0" indent="0">
              <a:buNone/>
            </a:pPr>
            <a:r>
              <a:rPr lang="en-US" sz="1600" dirty="0"/>
              <a:t>FROM</a:t>
            </a:r>
          </a:p>
          <a:p>
            <a:pPr marL="0" indent="0">
              <a:buNone/>
            </a:pPr>
            <a:r>
              <a:rPr lang="en-US" sz="1600" dirty="0"/>
              <a:t>    employees</a:t>
            </a:r>
          </a:p>
          <a:p>
            <a:pPr marL="0" indent="0">
              <a:buNone/>
            </a:pPr>
            <a:r>
              <a:rPr lang="en-US" sz="1600" dirty="0"/>
              <a:t>ORDER BY </a:t>
            </a:r>
            <a:r>
              <a:rPr lang="en-US" sz="1600" dirty="0" err="1"/>
              <a:t>first_name</a:t>
            </a:r>
            <a:r>
              <a:rPr lang="en-US" sz="1600" dirty="0"/>
              <a:t> , </a:t>
            </a:r>
            <a:r>
              <a:rPr lang="en-US" sz="1600" dirty="0" err="1"/>
              <a:t>last_name</a:t>
            </a:r>
            <a:r>
              <a:rPr lang="en-US" sz="1600" dirty="0"/>
              <a:t>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773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 QUERY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Single row subquery : Returns zero or one row.</a:t>
            </a:r>
          </a:p>
          <a:p>
            <a:r>
              <a:rPr lang="en-US" dirty="0">
                <a:effectLst/>
              </a:rPr>
              <a:t>Multiple row subquery : Returns one or more rows.</a:t>
            </a:r>
          </a:p>
          <a:p>
            <a:r>
              <a:rPr lang="en-US" dirty="0">
                <a:effectLst/>
              </a:rPr>
              <a:t>Multiple column subqueries : Returns one or more columns.</a:t>
            </a:r>
          </a:p>
          <a:p>
            <a:r>
              <a:rPr lang="en-US" dirty="0">
                <a:effectLst/>
              </a:rPr>
              <a:t>Correlated subqueries : </a:t>
            </a:r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correlated subquery is a subquery that uses the values from the outer query. Also, a correlated subquery may be evaluated once for each row selected by the outer query. Because of this, a query that uses a correlated subquery may be slow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Nested </a:t>
            </a:r>
            <a:r>
              <a:rPr lang="en-US" dirty="0">
                <a:effectLst/>
              </a:rPr>
              <a:t>subqueries : Subqueries are placed within another subquery.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9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Correlated subqueries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403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0" indent="0" algn="just">
              <a:buNone/>
            </a:pPr>
            <a:r>
              <a:rPr lang="en-US" dirty="0" smtClean="0">
                <a:effectLst/>
              </a:rPr>
              <a:t>    </a:t>
            </a:r>
            <a:r>
              <a:rPr lang="en-US" dirty="0" err="1" smtClean="0">
                <a:effectLst/>
              </a:rPr>
              <a:t>employee_id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last_name</a:t>
            </a:r>
            <a:r>
              <a:rPr lang="en-US" dirty="0">
                <a:effectLst/>
              </a:rPr>
              <a:t>, salary, </a:t>
            </a:r>
            <a:r>
              <a:rPr lang="en-US" dirty="0" err="1">
                <a:effectLst/>
              </a:rPr>
              <a:t>department_id</a:t>
            </a:r>
            <a:r>
              <a:rPr lang="en-US" dirty="0">
                <a:effectLst/>
              </a:rPr>
              <a:t> </a:t>
            </a:r>
            <a:r>
              <a:rPr lang="en-US" b="1" dirty="0" smtClean="0">
                <a:effectLst/>
              </a:rPr>
              <a:t>FROM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employees e </a:t>
            </a:r>
          </a:p>
          <a:p>
            <a:pPr marL="0" indent="0" algn="just">
              <a:buNone/>
            </a:pPr>
            <a:r>
              <a:rPr lang="en-US" b="1" dirty="0" smtClean="0">
                <a:effectLst/>
              </a:rPr>
              <a:t>WHERE</a:t>
            </a:r>
            <a:r>
              <a:rPr lang="en-US" dirty="0" smtClean="0">
                <a:effectLst/>
              </a:rPr>
              <a:t> </a:t>
            </a:r>
          </a:p>
          <a:p>
            <a:pPr marL="0" indent="0" algn="just">
              <a:buNone/>
            </a:pPr>
            <a:r>
              <a:rPr lang="en-US" dirty="0" smtClean="0">
                <a:effectLst/>
              </a:rPr>
              <a:t>    salary </a:t>
            </a:r>
            <a:r>
              <a:rPr lang="en-US" dirty="0">
                <a:effectLst/>
              </a:rPr>
              <a:t>&gt; </a:t>
            </a:r>
            <a:r>
              <a:rPr lang="en-US" dirty="0">
                <a:solidFill>
                  <a:srgbClr val="FFFF00"/>
                </a:solidFill>
                <a:effectLst/>
              </a:rPr>
              <a:t>(</a:t>
            </a:r>
            <a:r>
              <a:rPr lang="en-US" b="1" dirty="0">
                <a:solidFill>
                  <a:srgbClr val="FFFF00"/>
                </a:solidFill>
                <a:effectLst/>
              </a:rPr>
              <a:t>SELECT</a:t>
            </a:r>
            <a:r>
              <a:rPr lang="en-US" dirty="0">
                <a:solidFill>
                  <a:srgbClr val="FFFF00"/>
                </a:solidFill>
                <a:effectLst/>
              </a:rPr>
              <a:t> </a:t>
            </a:r>
            <a:r>
              <a:rPr lang="en-US" b="1" dirty="0">
                <a:solidFill>
                  <a:srgbClr val="FFFF00"/>
                </a:solidFill>
                <a:effectLst/>
              </a:rPr>
              <a:t>AVG</a:t>
            </a:r>
            <a:r>
              <a:rPr lang="en-US" dirty="0">
                <a:solidFill>
                  <a:srgbClr val="FFFF00"/>
                </a:solidFill>
                <a:effectLst/>
              </a:rPr>
              <a:t>(salary) </a:t>
            </a:r>
            <a:r>
              <a:rPr lang="en-US" b="1" dirty="0">
                <a:solidFill>
                  <a:srgbClr val="FFFF00"/>
                </a:solidFill>
                <a:effectLst/>
              </a:rPr>
              <a:t>FROM</a:t>
            </a:r>
            <a:r>
              <a:rPr lang="en-US" dirty="0">
                <a:solidFill>
                  <a:srgbClr val="FFFF00"/>
                </a:solidFill>
                <a:effectLst/>
              </a:rPr>
              <a:t> employees </a:t>
            </a:r>
            <a:r>
              <a:rPr lang="en-US" b="1" dirty="0">
                <a:solidFill>
                  <a:srgbClr val="FFFF00"/>
                </a:solidFill>
                <a:effectLst/>
              </a:rPr>
              <a:t>WHERE</a:t>
            </a:r>
            <a:r>
              <a:rPr lang="en-US" dirty="0">
                <a:solidFill>
                  <a:srgbClr val="FFFF00"/>
                </a:solidFill>
                <a:effectLst/>
              </a:rPr>
              <a:t> </a:t>
            </a:r>
            <a:r>
              <a:rPr lang="en-US" dirty="0" err="1">
                <a:solidFill>
                  <a:srgbClr val="FFFF00"/>
                </a:solidFill>
                <a:effectLst/>
              </a:rPr>
              <a:t>department_id</a:t>
            </a:r>
            <a:r>
              <a:rPr lang="en-US" dirty="0">
                <a:solidFill>
                  <a:srgbClr val="FFFF00"/>
                </a:solidFill>
                <a:effectLst/>
              </a:rPr>
              <a:t> = </a:t>
            </a:r>
            <a:r>
              <a:rPr lang="en-US" dirty="0" err="1">
                <a:solidFill>
                  <a:srgbClr val="FFFF00"/>
                </a:solidFill>
                <a:effectLst/>
              </a:rPr>
              <a:t>e.department_id</a:t>
            </a:r>
            <a:r>
              <a:rPr lang="en-US" dirty="0">
                <a:solidFill>
                  <a:srgbClr val="FFFF00"/>
                </a:solidFill>
                <a:effectLst/>
              </a:rPr>
              <a:t>)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b="1" dirty="0" smtClean="0">
                <a:effectLst/>
              </a:rPr>
              <a:t>ORDER</a:t>
            </a:r>
            <a:r>
              <a:rPr lang="en-US" dirty="0" smtClean="0">
                <a:effectLst/>
              </a:rPr>
              <a:t> </a:t>
            </a:r>
            <a:r>
              <a:rPr lang="en-US" b="1" dirty="0">
                <a:effectLst/>
              </a:rPr>
              <a:t>BY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department_id</a:t>
            </a:r>
            <a:r>
              <a:rPr lang="en-US" dirty="0">
                <a:effectLst/>
              </a:rPr>
              <a:t> ,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 , </a:t>
            </a:r>
            <a:r>
              <a:rPr lang="en-US" dirty="0" err="1">
                <a:effectLst/>
              </a:rPr>
              <a:t>last_name</a:t>
            </a:r>
            <a:r>
              <a:rPr lang="en-US" dirty="0" smtClean="0">
                <a:effectLst/>
              </a:rPr>
              <a:t>;</a:t>
            </a:r>
          </a:p>
          <a:p>
            <a:pPr algn="just"/>
            <a:r>
              <a:rPr lang="en-US" dirty="0">
                <a:effectLst/>
              </a:rPr>
              <a:t>For each employee, the database system has to execute the correlated subquery once to calculate the average salary of the employees in the department of the current employee.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57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471384"/>
          </a:xfrm>
        </p:spPr>
        <p:txBody>
          <a:bodyPr/>
          <a:lstStyle/>
          <a:p>
            <a:pPr algn="just" fontAlgn="base"/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Subquery can be </a:t>
            </a:r>
            <a:r>
              <a:rPr lang="en-US" dirty="0" smtClean="0">
                <a:effectLst/>
              </a:rPr>
              <a:t>defined </a:t>
            </a:r>
            <a:r>
              <a:rPr lang="en-US" dirty="0">
                <a:effectLst/>
              </a:rPr>
              <a:t>as a query within another query. </a:t>
            </a:r>
            <a:endParaRPr lang="en-US" dirty="0" smtClean="0">
              <a:effectLst/>
            </a:endParaRPr>
          </a:p>
          <a:p>
            <a:pPr algn="just" fontAlgn="base"/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other words we can say that a Subquery is a query that is embedded in </a:t>
            </a:r>
            <a:r>
              <a:rPr lang="en-US" dirty="0" smtClean="0">
                <a:effectLst/>
              </a:rPr>
              <a:t>WHERE/HAVING/FROM </a:t>
            </a:r>
            <a:r>
              <a:rPr lang="en-US" dirty="0">
                <a:effectLst/>
              </a:rPr>
              <a:t>clause of another SQL query.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1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1" y="0"/>
            <a:ext cx="10353761" cy="1326321"/>
          </a:xfrm>
        </p:spPr>
        <p:txBody>
          <a:bodyPr/>
          <a:lstStyle/>
          <a:p>
            <a:r>
              <a:rPr lang="en-IN" dirty="0" smtClean="0"/>
              <a:t>SUBQUERIES - 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81" y="1233178"/>
            <a:ext cx="11643107" cy="546383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>
                <a:effectLst/>
              </a:rPr>
              <a:t>Subqueries can be used with SELECT, UPDATE, INSERT, DELETE statements along with expression operator. It could be equality operator or comparison operator such as =, &gt;, =, &lt;= and Like operator.</a:t>
            </a:r>
          </a:p>
          <a:p>
            <a:pPr fontAlgn="base"/>
            <a:r>
              <a:rPr lang="en-US" dirty="0">
                <a:effectLst/>
              </a:rPr>
              <a:t>A subquery is a query within another query. The outer query is called as </a:t>
            </a:r>
            <a:r>
              <a:rPr lang="en-US" b="1" dirty="0">
                <a:effectLst/>
              </a:rPr>
              <a:t>main query</a:t>
            </a:r>
            <a:r>
              <a:rPr lang="en-US" dirty="0">
                <a:effectLst/>
              </a:rPr>
              <a:t> and inner query is called as</a:t>
            </a:r>
            <a:r>
              <a:rPr lang="en-US" b="1" dirty="0">
                <a:effectLst/>
              </a:rPr>
              <a:t> subquery</a:t>
            </a:r>
            <a:r>
              <a:rPr lang="en-US" dirty="0">
                <a:effectLst/>
              </a:rPr>
              <a:t>.</a:t>
            </a:r>
          </a:p>
          <a:p>
            <a:pPr fontAlgn="base"/>
            <a:r>
              <a:rPr lang="en-US" dirty="0">
                <a:effectLst/>
              </a:rPr>
              <a:t>The subquery generally executes first, and its output is used to complete the query condition for the main or outer query.</a:t>
            </a:r>
          </a:p>
          <a:p>
            <a:pPr fontAlgn="base"/>
            <a:r>
              <a:rPr lang="en-US" dirty="0">
                <a:effectLst/>
              </a:rPr>
              <a:t>Subquery must be enclosed in parentheses.</a:t>
            </a:r>
          </a:p>
          <a:p>
            <a:pPr fontAlgn="base"/>
            <a:r>
              <a:rPr lang="en-US" dirty="0">
                <a:effectLst/>
              </a:rPr>
              <a:t>Subqueries are on the right side of the comparison operator.</a:t>
            </a:r>
          </a:p>
          <a:p>
            <a:pPr fontAlgn="base"/>
            <a:r>
              <a:rPr lang="en-US" dirty="0">
                <a:effectLst/>
              </a:rPr>
              <a:t>ORDER BY command </a:t>
            </a:r>
            <a:r>
              <a:rPr lang="en-US" b="1" dirty="0">
                <a:effectLst/>
              </a:rPr>
              <a:t>cannot</a:t>
            </a:r>
            <a:r>
              <a:rPr lang="en-US" dirty="0">
                <a:effectLst/>
              </a:rPr>
              <a:t> be used in a Subquery. GROUPBY command can be used to perform same function as ORDER BY command.</a:t>
            </a:r>
          </a:p>
          <a:p>
            <a:pPr fontAlgn="base"/>
            <a:r>
              <a:rPr lang="en-US" dirty="0">
                <a:effectLst/>
              </a:rPr>
              <a:t>Use single-row operators with </a:t>
            </a:r>
            <a:r>
              <a:rPr lang="en-US" dirty="0" err="1">
                <a:effectLst/>
              </a:rPr>
              <a:t>singlerow</a:t>
            </a:r>
            <a:r>
              <a:rPr lang="en-US" dirty="0">
                <a:effectLst/>
              </a:rPr>
              <a:t> Subqueries. Use multiple-row operators with multiple-row Subqueries.</a:t>
            </a:r>
          </a:p>
        </p:txBody>
      </p:sp>
    </p:spTree>
    <p:extLst>
      <p:ext uri="{BB962C8B-B14F-4D97-AF65-F5344CB8AC3E}">
        <p14:creationId xmlns:p14="http://schemas.microsoft.com/office/powerpoint/2010/main" val="37447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84597"/>
            <a:ext cx="10353761" cy="1326321"/>
          </a:xfrm>
        </p:spPr>
        <p:txBody>
          <a:bodyPr/>
          <a:lstStyle/>
          <a:p>
            <a:r>
              <a:rPr lang="en-IN" dirty="0" smtClean="0"/>
              <a:t>SUBQUERY -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column_name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column_name</a:t>
            </a:r>
            <a:r>
              <a:rPr lang="en-US" dirty="0"/>
              <a:t> expression operator </a:t>
            </a:r>
          </a:p>
          <a:p>
            <a:pPr marL="0" indent="0">
              <a:buNone/>
            </a:pPr>
            <a:r>
              <a:rPr lang="en-US" dirty="0"/>
              <a:t>    ( SELECT COLUMN_NAME  from TABLE_NAME   WHERE ...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6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295" y="2168615"/>
            <a:ext cx="7384759" cy="448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SUBQUERY USING IN / NOT IN: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QUESTION: </a:t>
            </a:r>
            <a:r>
              <a:rPr lang="en-US" dirty="0">
                <a:effectLst/>
              </a:rPr>
              <a:t>F</a:t>
            </a:r>
            <a:r>
              <a:rPr lang="en-US" dirty="0" smtClean="0">
                <a:effectLst/>
              </a:rPr>
              <a:t>ind </a:t>
            </a:r>
            <a:r>
              <a:rPr lang="en-US" dirty="0">
                <a:effectLst/>
              </a:rPr>
              <a:t>all employees that belong to the location 1700</a:t>
            </a:r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SOLUTION: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SELECT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employee_id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last_name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employees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WHERE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department_id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IN</a:t>
            </a:r>
            <a:r>
              <a:rPr lang="en-US" dirty="0">
                <a:effectLst/>
              </a:rPr>
              <a:t> (</a:t>
            </a: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department_id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departments </a:t>
            </a:r>
            <a:r>
              <a:rPr lang="en-US" b="1" dirty="0">
                <a:effectLst/>
              </a:rPr>
              <a:t>WHERE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location_id</a:t>
            </a:r>
            <a:r>
              <a:rPr lang="en-US" dirty="0">
                <a:effectLst/>
              </a:rPr>
              <a:t> = 1700) </a:t>
            </a:r>
            <a:r>
              <a:rPr lang="en-US" b="1" dirty="0">
                <a:effectLst/>
              </a:rPr>
              <a:t>ORDER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BY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 , </a:t>
            </a:r>
            <a:r>
              <a:rPr lang="en-US" dirty="0" err="1">
                <a:effectLst/>
              </a:rPr>
              <a:t>last_name</a:t>
            </a:r>
            <a:r>
              <a:rPr lang="en-US" dirty="0">
                <a:effectLst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2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SUBQUERY USING OPERATORS (=,&gt;,&lt;, &gt;=,&lt;=,&lt;&gt;):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QUESTION: F</a:t>
            </a:r>
            <a:r>
              <a:rPr lang="en-US" dirty="0" smtClean="0">
                <a:effectLst/>
              </a:rPr>
              <a:t>inds </a:t>
            </a:r>
            <a:r>
              <a:rPr lang="en-US" dirty="0">
                <a:effectLst/>
              </a:rPr>
              <a:t>the </a:t>
            </a:r>
            <a:r>
              <a:rPr lang="en-US" dirty="0" smtClean="0">
                <a:effectLst/>
              </a:rPr>
              <a:t>employee </a:t>
            </a:r>
            <a:r>
              <a:rPr lang="en-US" dirty="0">
                <a:effectLst/>
              </a:rPr>
              <a:t>who have the </a:t>
            </a:r>
            <a:r>
              <a:rPr lang="en-US" dirty="0" smtClean="0">
                <a:effectLst/>
              </a:rPr>
              <a:t>least salary</a:t>
            </a:r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SOLUTION: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employee_id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last_name</a:t>
            </a:r>
            <a:r>
              <a:rPr lang="en-US" dirty="0">
                <a:effectLst/>
              </a:rPr>
              <a:t>, salary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FROM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employees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WHERE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salary = (</a:t>
            </a: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b="1" dirty="0" smtClean="0">
                <a:effectLst/>
              </a:rPr>
              <a:t>MIN</a:t>
            </a:r>
            <a:r>
              <a:rPr lang="en-US" dirty="0" smtClean="0">
                <a:effectLst/>
              </a:rPr>
              <a:t>(salary</a:t>
            </a:r>
            <a:r>
              <a:rPr lang="en-US" dirty="0">
                <a:effectLst/>
              </a:rPr>
              <a:t>) </a:t>
            </a: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employees) </a:t>
            </a:r>
            <a:r>
              <a:rPr lang="en-US" b="1" dirty="0">
                <a:effectLst/>
              </a:rPr>
              <a:t>ORDER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BY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first_name</a:t>
            </a:r>
            <a:r>
              <a:rPr lang="en-US" dirty="0">
                <a:effectLst/>
              </a:rPr>
              <a:t> , </a:t>
            </a:r>
            <a:r>
              <a:rPr lang="en-US" dirty="0" err="1">
                <a:effectLst/>
              </a:rPr>
              <a:t>last_name</a:t>
            </a:r>
            <a:r>
              <a:rPr lang="en-US" dirty="0">
                <a:effectLst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3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3 (EXISTS / NOT EXISTS)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The </a:t>
            </a:r>
            <a:r>
              <a:rPr lang="en-US" b="1" dirty="0">
                <a:effectLst/>
              </a:rPr>
              <a:t>EXISTS operator checks for the existence of rows returned from the subquery. 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It </a:t>
            </a:r>
            <a:r>
              <a:rPr lang="en-US" b="1" dirty="0">
                <a:effectLst/>
              </a:rPr>
              <a:t>returns true if the subquery contains any rows. Otherwise, it returns false</a:t>
            </a:r>
            <a:r>
              <a:rPr lang="en-US" b="1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IN" dirty="0">
                <a:effectLst/>
              </a:rPr>
              <a:t>EXISTS (subquery </a:t>
            </a:r>
            <a:r>
              <a:rPr lang="en-IN" dirty="0" smtClean="0">
                <a:effectLst/>
              </a:rPr>
              <a:t>)</a:t>
            </a:r>
          </a:p>
          <a:p>
            <a:pPr marL="0" indent="0">
              <a:buNone/>
            </a:pPr>
            <a:endParaRPr lang="en-IN" b="1" dirty="0">
              <a:effectLst/>
            </a:endParaRPr>
          </a:p>
          <a:p>
            <a:pPr marL="0" indent="0">
              <a:buNone/>
            </a:pPr>
            <a:r>
              <a:rPr lang="en-IN" dirty="0" smtClean="0">
                <a:effectLst/>
              </a:rPr>
              <a:t>NOT EXISTS </a:t>
            </a:r>
            <a:r>
              <a:rPr lang="en-IN" dirty="0">
                <a:effectLst/>
              </a:rPr>
              <a:t>(subquery </a:t>
            </a:r>
            <a:r>
              <a:rPr lang="en-IN" dirty="0" smtClean="0">
                <a:effectLst/>
              </a:rPr>
              <a:t>)</a:t>
            </a:r>
            <a:endParaRPr lang="en-US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41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3 (EXISTS / NOT EXISTS)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QUESTION</a:t>
            </a:r>
            <a:r>
              <a:rPr lang="en-US" b="1" dirty="0">
                <a:effectLst/>
              </a:rPr>
              <a:t>: </a:t>
            </a:r>
            <a:r>
              <a:rPr lang="en-US" dirty="0" smtClean="0">
                <a:effectLst/>
              </a:rPr>
              <a:t>Find </a:t>
            </a:r>
            <a:r>
              <a:rPr lang="en-US" dirty="0">
                <a:effectLst/>
              </a:rPr>
              <a:t>all departments which have at least one employee with the salary is greater than </a:t>
            </a:r>
            <a:r>
              <a:rPr lang="en-US" dirty="0" smtClean="0">
                <a:effectLst/>
              </a:rPr>
              <a:t>10,000.</a:t>
            </a:r>
          </a:p>
          <a:p>
            <a:pPr marL="0" indent="0">
              <a:buNone/>
            </a:pPr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US" b="1" dirty="0">
                <a:effectLst/>
              </a:rPr>
              <a:t>SOLUTION: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department_name</a:t>
            </a:r>
            <a:r>
              <a:rPr lang="en-US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FROM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departments d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WHERE</a:t>
            </a:r>
            <a:r>
              <a:rPr lang="en-US" dirty="0" smtClean="0">
                <a:effectLst/>
              </a:rPr>
              <a:t> </a:t>
            </a:r>
            <a:r>
              <a:rPr lang="en-US" b="1" dirty="0">
                <a:effectLst/>
              </a:rPr>
              <a:t>EXISTS</a:t>
            </a:r>
            <a:r>
              <a:rPr lang="en-US" dirty="0">
                <a:effectLst/>
              </a:rPr>
              <a:t>( </a:t>
            </a:r>
            <a:r>
              <a:rPr lang="en-US" b="1" dirty="0">
                <a:effectLst/>
              </a:rPr>
              <a:t>SELECT</a:t>
            </a:r>
            <a:r>
              <a:rPr lang="en-US" dirty="0">
                <a:effectLst/>
              </a:rPr>
              <a:t> 1 </a:t>
            </a:r>
            <a:r>
              <a:rPr lang="en-US" b="1" dirty="0">
                <a:effectLst/>
              </a:rPr>
              <a:t>FROM</a:t>
            </a:r>
            <a:r>
              <a:rPr lang="en-US" dirty="0">
                <a:effectLst/>
              </a:rPr>
              <a:t> employees e </a:t>
            </a:r>
            <a:r>
              <a:rPr lang="en-US" b="1" dirty="0">
                <a:effectLst/>
              </a:rPr>
              <a:t>WHERE</a:t>
            </a:r>
            <a:r>
              <a:rPr lang="en-US" dirty="0">
                <a:effectLst/>
              </a:rPr>
              <a:t> salary &gt; 10000 </a:t>
            </a:r>
            <a:r>
              <a:rPr lang="en-US" b="1" dirty="0">
                <a:effectLst/>
              </a:rPr>
              <a:t>AND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e.department_id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d.department_id</a:t>
            </a:r>
            <a:r>
              <a:rPr lang="en-US" dirty="0">
                <a:effectLst/>
              </a:rPr>
              <a:t>)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ORDER</a:t>
            </a:r>
            <a:r>
              <a:rPr lang="en-US" dirty="0" smtClean="0">
                <a:effectLst/>
              </a:rPr>
              <a:t> </a:t>
            </a:r>
            <a:r>
              <a:rPr lang="en-US" b="1" dirty="0">
                <a:effectLst/>
              </a:rPr>
              <a:t>BY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department_name</a:t>
            </a:r>
            <a:r>
              <a:rPr lang="en-US" dirty="0">
                <a:effectLst/>
              </a:rPr>
              <a:t>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9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170</TotalTime>
  <Words>662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SQL – SUBQUERIES</vt:lpstr>
      <vt:lpstr>SUBQUERIES</vt:lpstr>
      <vt:lpstr>SUBQUERIES - USAGE</vt:lpstr>
      <vt:lpstr>SUBQUERY - SYNTAX</vt:lpstr>
      <vt:lpstr>EXAMPLES</vt:lpstr>
      <vt:lpstr>QUERY 1</vt:lpstr>
      <vt:lpstr>QUERY 2</vt:lpstr>
      <vt:lpstr>QUERY 3 (EXISTS / NOT EXISTS)</vt:lpstr>
      <vt:lpstr>QUERY 3 (EXISTS / NOT EXISTS)</vt:lpstr>
      <vt:lpstr>QUERY 4 SQL subquery with ALL / ANY operator </vt:lpstr>
      <vt:lpstr>QUERY 4 SQL subquery with ALL operator </vt:lpstr>
      <vt:lpstr>SQL subquery in the FROM clause </vt:lpstr>
      <vt:lpstr>SQL Subquery in the SELECT clause</vt:lpstr>
      <vt:lpstr>SUB QUERY TYPES</vt:lpstr>
      <vt:lpstr>Correlated subqueries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BUILT IN FUNCTIONS</dc:title>
  <dc:creator>Admin</dc:creator>
  <cp:lastModifiedBy>Admin</cp:lastModifiedBy>
  <cp:revision>35</cp:revision>
  <dcterms:created xsi:type="dcterms:W3CDTF">2020-08-06T00:43:53Z</dcterms:created>
  <dcterms:modified xsi:type="dcterms:W3CDTF">2021-09-08T03:13:15Z</dcterms:modified>
</cp:coreProperties>
</file>