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9" r:id="rId6"/>
    <p:sldId id="268" r:id="rId7"/>
    <p:sldId id="263" r:id="rId8"/>
    <p:sldId id="262" r:id="rId9"/>
    <p:sldId id="264" r:id="rId10"/>
    <p:sldId id="266" r:id="rId11"/>
    <p:sldId id="265" r:id="rId12"/>
    <p:sldId id="258" r:id="rId13"/>
    <p:sldId id="261" r:id="rId14"/>
    <p:sldId id="259" r:id="rId15"/>
    <p:sldId id="260" r:id="rId16"/>
    <p:sldId id="267" r:id="rId17"/>
    <p:sldId id="277" r:id="rId18"/>
    <p:sldId id="276" r:id="rId19"/>
    <p:sldId id="270" r:id="rId20"/>
    <p:sldId id="272" r:id="rId21"/>
    <p:sldId id="271" r:id="rId22"/>
    <p:sldId id="273" r:id="rId23"/>
    <p:sldId id="275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ED331B-55B6-B2A7-F4F3-B1A4C13CEA35}" v="2" dt="2024-11-02T05:31:31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6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sh Jagtap" userId="S::jagtap.maheshvilas2024@vitstudent.ac.in::aaa5763b-bde3-4168-9a73-6d9eadad6740" providerId="AD" clId="Web-{CEED331B-55B6-B2A7-F4F3-B1A4C13CEA35}"/>
    <pc:docChg chg="modSld">
      <pc:chgData name="Mahesh Jagtap" userId="S::jagtap.maheshvilas2024@vitstudent.ac.in::aaa5763b-bde3-4168-9a73-6d9eadad6740" providerId="AD" clId="Web-{CEED331B-55B6-B2A7-F4F3-B1A4C13CEA35}" dt="2024-11-02T05:31:31.042" v="3" actId="20577"/>
      <pc:docMkLst>
        <pc:docMk/>
      </pc:docMkLst>
      <pc:sldChg chg="modSp">
        <pc:chgData name="Mahesh Jagtap" userId="S::jagtap.maheshvilas2024@vitstudent.ac.in::aaa5763b-bde3-4168-9a73-6d9eadad6740" providerId="AD" clId="Web-{CEED331B-55B6-B2A7-F4F3-B1A4C13CEA35}" dt="2024-11-02T05:31:31.042" v="3" actId="20577"/>
        <pc:sldMkLst>
          <pc:docMk/>
          <pc:sldMk cId="3407301918" sldId="270"/>
        </pc:sldMkLst>
        <pc:spChg chg="mod">
          <ac:chgData name="Mahesh Jagtap" userId="S::jagtap.maheshvilas2024@vitstudent.ac.in::aaa5763b-bde3-4168-9a73-6d9eadad6740" providerId="AD" clId="Web-{CEED331B-55B6-B2A7-F4F3-B1A4C13CEA35}" dt="2024-11-02T05:31:31.042" v="3" actId="20577"/>
          <ac:spMkLst>
            <pc:docMk/>
            <pc:sldMk cId="3407301918" sldId="270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Jargon </a:t>
            </a:r>
            <a:r>
              <a:rPr lang="en-IN" dirty="0" err="1"/>
              <a:t>vs</a:t>
            </a:r>
            <a:r>
              <a:rPr lang="en-IN" dirty="0"/>
              <a:t> Technical Vocabulary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63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Slang is simply informal language, whereas jargon is specific to a group of people.</a:t>
            </a:r>
          </a:p>
        </p:txBody>
      </p:sp>
    </p:spTree>
    <p:extLst>
      <p:ext uri="{BB962C8B-B14F-4D97-AF65-F5344CB8AC3E}">
        <p14:creationId xmlns:p14="http://schemas.microsoft.com/office/powerpoint/2010/main" val="1820238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Examples of Medical Jargon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acute - a condition that comes on suddenly</a:t>
            </a:r>
          </a:p>
          <a:p>
            <a:r>
              <a:rPr lang="en-US" dirty="0" err="1"/>
              <a:t>agonal</a:t>
            </a:r>
            <a:r>
              <a:rPr lang="en-US" dirty="0"/>
              <a:t> - term to signify a major, negative change in a patient's condition</a:t>
            </a:r>
          </a:p>
          <a:p>
            <a:r>
              <a:rPr lang="en-US" dirty="0"/>
              <a:t>atypical - something that isn’t completely normal</a:t>
            </a:r>
          </a:p>
          <a:p>
            <a:r>
              <a:rPr lang="en-US" dirty="0"/>
              <a:t>comorbid - two or more conditions that occur at the same time</a:t>
            </a:r>
          </a:p>
          <a:p>
            <a:r>
              <a:rPr lang="en-US" dirty="0"/>
              <a:t>iatrogenic - something that didn’t go as planned</a:t>
            </a:r>
          </a:p>
          <a:p>
            <a:r>
              <a:rPr lang="en-US" dirty="0"/>
              <a:t>idiopathic - a condition that does not have a clear explanation of cause</a:t>
            </a:r>
          </a:p>
          <a:p>
            <a:r>
              <a:rPr lang="en-US" dirty="0"/>
              <a:t>metabolic syndrome - a group of risk factors that increase the likelihood of heart attack and stroke</a:t>
            </a:r>
          </a:p>
          <a:p>
            <a:r>
              <a:rPr lang="en-US" dirty="0"/>
              <a:t>negative - results of a test that indicate a tested condition is not present</a:t>
            </a:r>
          </a:p>
          <a:p>
            <a:r>
              <a:rPr lang="en-US" dirty="0"/>
              <a:t>sub-therapeutic - something at a low level</a:t>
            </a:r>
          </a:p>
          <a:p>
            <a:r>
              <a:rPr lang="en-US" dirty="0"/>
              <a:t>tachycardia - fast heart rate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25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Business Jargon Examples</a:t>
            </a:r>
          </a:p>
          <a:p>
            <a:r>
              <a:rPr lang="en-US" dirty="0"/>
              <a:t>bang for the buck - a term that means to get the most for your money</a:t>
            </a:r>
          </a:p>
          <a:p>
            <a:r>
              <a:rPr lang="en-US" dirty="0"/>
              <a:t>best practice - the best way to do something</a:t>
            </a:r>
          </a:p>
          <a:p>
            <a:r>
              <a:rPr lang="en-US" dirty="0"/>
              <a:t>core competency - basic strength of a group or company</a:t>
            </a:r>
          </a:p>
          <a:p>
            <a:r>
              <a:rPr lang="en-US" dirty="0"/>
              <a:t>due diligence - putting effort into research before making a business decision</a:t>
            </a:r>
          </a:p>
          <a:p>
            <a:r>
              <a:rPr lang="en-US" dirty="0"/>
              <a:t>drill down - to look at a problem in detail</a:t>
            </a:r>
          </a:p>
          <a:p>
            <a:r>
              <a:rPr lang="en-US" dirty="0"/>
              <a:t>low-hanging fruit - the easiest problems to fix</a:t>
            </a:r>
          </a:p>
          <a:p>
            <a:r>
              <a:rPr lang="en-US" dirty="0"/>
              <a:t>scalable - an endeavor that can be expanded without a lot of additional investment</a:t>
            </a:r>
          </a:p>
          <a:p>
            <a:r>
              <a:rPr lang="en-US" dirty="0"/>
              <a:t>sweat equity - getting a stake in the business instead of pay</a:t>
            </a:r>
          </a:p>
          <a:p>
            <a:r>
              <a:rPr lang="en-US" dirty="0"/>
              <a:t>the 9-to-5 - business jargon meaning a standard work day</a:t>
            </a:r>
          </a:p>
          <a:p>
            <a:r>
              <a:rPr lang="en-US" dirty="0"/>
              <a:t>chief cook and bottle-washer - a person who holds many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1369007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Legal jargons</a:t>
            </a:r>
          </a:p>
          <a:p>
            <a:pPr algn="just"/>
            <a:r>
              <a:rPr lang="en-US" dirty="0"/>
              <a:t>Plaintiff – the person who begins a case in court.</a:t>
            </a:r>
          </a:p>
          <a:p>
            <a:pPr algn="just"/>
            <a:r>
              <a:rPr lang="en-US" i="1" dirty="0"/>
              <a:t>Statutes </a:t>
            </a:r>
            <a:r>
              <a:rPr lang="en-US" dirty="0"/>
              <a:t>– another term for the laws that govern a state or nation</a:t>
            </a:r>
          </a:p>
          <a:p>
            <a:pPr algn="just"/>
            <a:r>
              <a:rPr lang="en-US" i="1" dirty="0"/>
              <a:t>Guardian Ad Litem </a:t>
            </a:r>
            <a:r>
              <a:rPr lang="en-US" dirty="0"/>
              <a:t>- a person, can be an attorney or a trained volunteer, appointed by the Court to represent the best interests of a child or other person who is considered incapacitated by law due to age, illness, or mental condition.</a:t>
            </a:r>
          </a:p>
        </p:txBody>
      </p:sp>
    </p:spTree>
    <p:extLst>
      <p:ext uri="{BB962C8B-B14F-4D97-AF65-F5344CB8AC3E}">
        <p14:creationId xmlns:p14="http://schemas.microsoft.com/office/powerpoint/2010/main" val="1668529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8762999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5067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534399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5959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Appendix – Index – Glossary – References – Bibliography - Notes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Appendix: Can appear in the back matter, or in rare cases, at the end of a chapter.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Glossary: Provides definitions for uncommon words. </a:t>
            </a:r>
          </a:p>
          <a:p>
            <a:endParaRPr lang="en-US" dirty="0"/>
          </a:p>
          <a:p>
            <a:r>
              <a:rPr lang="en-US" dirty="0"/>
              <a:t>Index: Lists topics and where they appear in the document. </a:t>
            </a:r>
          </a:p>
          <a:p>
            <a:endParaRPr lang="en-US" dirty="0"/>
          </a:p>
          <a:p>
            <a:r>
              <a:rPr lang="en-US" dirty="0"/>
              <a:t>Bibliography: Also known as a reference list or works cited, this lists sources.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Notes: Can be included in the end matter</a:t>
            </a:r>
          </a:p>
          <a:p>
            <a:r>
              <a:rPr lang="en-US" dirty="0"/>
              <a:t>Footnotes and references are both ways to acknowledge sources in writing, but they differ in location and purpose:</a:t>
            </a:r>
          </a:p>
        </p:txBody>
      </p:sp>
    </p:spTree>
    <p:extLst>
      <p:ext uri="{BB962C8B-B14F-4D97-AF65-F5344CB8AC3E}">
        <p14:creationId xmlns:p14="http://schemas.microsoft.com/office/powerpoint/2010/main" val="3407301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Here are some examples of in-text citations in APA style: </a:t>
            </a:r>
            <a:br>
              <a:rPr lang="en-US" sz="3200" dirty="0"/>
            </a:br>
            <a:r>
              <a:rPr lang="en-US" sz="3200" dirty="0"/>
              <a:t>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Parenthetical: (Field, 2005) </a:t>
            </a:r>
          </a:p>
          <a:p>
            <a:r>
              <a:rPr lang="en-US" dirty="0"/>
              <a:t>Direct quotation: (Field, 2005, p. 14) </a:t>
            </a:r>
          </a:p>
          <a:p>
            <a:r>
              <a:rPr lang="en-US" dirty="0"/>
              <a:t>Web page with author: (</a:t>
            </a:r>
            <a:r>
              <a:rPr lang="en-US" dirty="0" err="1"/>
              <a:t>Kraiser</a:t>
            </a:r>
            <a:r>
              <a:rPr lang="en-US" dirty="0"/>
              <a:t>, 2011) </a:t>
            </a:r>
          </a:p>
          <a:p>
            <a:r>
              <a:rPr lang="en-US" dirty="0"/>
              <a:t>Web page with no author: (All things </a:t>
            </a:r>
            <a:r>
              <a:rPr lang="en-US" dirty="0" err="1"/>
              <a:t>Nittany</a:t>
            </a:r>
            <a:r>
              <a:rPr lang="en-US" dirty="0"/>
              <a:t>, 2006) </a:t>
            </a:r>
          </a:p>
          <a:p>
            <a:r>
              <a:rPr lang="en-US" dirty="0"/>
              <a:t>in-text references are usually included in the text itself while footnotes are given at the bottom of the page</a:t>
            </a:r>
          </a:p>
        </p:txBody>
      </p:sp>
    </p:spTree>
    <p:extLst>
      <p:ext uri="{BB962C8B-B14F-4D97-AF65-F5344CB8AC3E}">
        <p14:creationId xmlns:p14="http://schemas.microsoft.com/office/powerpoint/2010/main" val="61169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appendix typically comes first, followed by the glossary, bibliography, contributors, and index</a:t>
            </a:r>
          </a:p>
          <a:p>
            <a:pPr algn="just"/>
            <a:r>
              <a:rPr lang="en-US" dirty="0"/>
              <a:t>An appendix is any reference section appended to the back section of the book. </a:t>
            </a:r>
          </a:p>
          <a:p>
            <a:pPr algn="just"/>
            <a:r>
              <a:rPr lang="en-US" dirty="0"/>
              <a:t>A glossary is a specific sort of appendix which contains the definitions of words and phrase found in the text that readers might not know the meanings of</a:t>
            </a:r>
          </a:p>
        </p:txBody>
      </p:sp>
    </p:spTree>
    <p:extLst>
      <p:ext uri="{BB962C8B-B14F-4D97-AF65-F5344CB8AC3E}">
        <p14:creationId xmlns:p14="http://schemas.microsoft.com/office/powerpoint/2010/main" val="1479732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 of Reports/Article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Vit</a:t>
            </a:r>
            <a:r>
              <a:rPr lang="en-US" dirty="0"/>
              <a:t> logo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Submitted by: submitted to</a:t>
            </a:r>
          </a:p>
          <a:p>
            <a:r>
              <a:rPr lang="en-US" dirty="0"/>
              <a:t>Title Abstract/Summary –keywords/index words</a:t>
            </a:r>
          </a:p>
          <a:p>
            <a:r>
              <a:rPr lang="en-US" dirty="0"/>
              <a:t>Introduction-background/overview-</a:t>
            </a:r>
            <a:r>
              <a:rPr lang="en-US" dirty="0" err="1"/>
              <a:t>RQ,RO,Rationale</a:t>
            </a:r>
            <a:endParaRPr lang="en-US" dirty="0"/>
          </a:p>
          <a:p>
            <a:r>
              <a:rPr lang="en-US" dirty="0"/>
              <a:t>Methodology</a:t>
            </a:r>
          </a:p>
          <a:p>
            <a:r>
              <a:rPr lang="en-US" dirty="0"/>
              <a:t>ROL</a:t>
            </a:r>
          </a:p>
          <a:p>
            <a:r>
              <a:rPr lang="en-US" dirty="0"/>
              <a:t>Analysis of the Results &amp; Discussion /Discussion-subcategories &amp; </a:t>
            </a:r>
            <a:r>
              <a:rPr lang="en-US" dirty="0" err="1"/>
              <a:t>RoL</a:t>
            </a:r>
            <a:endParaRPr lang="en-US" dirty="0"/>
          </a:p>
          <a:p>
            <a:r>
              <a:rPr lang="en-US" dirty="0"/>
              <a:t>Conclusion </a:t>
            </a:r>
          </a:p>
          <a:p>
            <a:r>
              <a:rPr lang="en-US" dirty="0"/>
              <a:t>Suggestions/Recommendations</a:t>
            </a:r>
          </a:p>
          <a:p>
            <a:r>
              <a:rPr lang="en-US" dirty="0"/>
              <a:t>References</a:t>
            </a:r>
          </a:p>
          <a:p>
            <a:r>
              <a:rPr lang="en-US" dirty="0"/>
              <a:t>Submit to a journal and attach the screenshot of your manuscript submission</a:t>
            </a:r>
          </a:p>
        </p:txBody>
      </p:sp>
    </p:spTree>
    <p:extLst>
      <p:ext uri="{BB962C8B-B14F-4D97-AF65-F5344CB8AC3E}">
        <p14:creationId xmlns:p14="http://schemas.microsoft.com/office/powerpoint/2010/main" val="2285026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737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print ,bind or staple it</a:t>
            </a:r>
          </a:p>
          <a:p>
            <a:r>
              <a:rPr lang="en-US" dirty="0"/>
              <a:t>Do not use a stick file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83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any questions</a:t>
            </a:r>
          </a:p>
        </p:txBody>
      </p:sp>
    </p:spTree>
    <p:extLst>
      <p:ext uri="{BB962C8B-B14F-4D97-AF65-F5344CB8AC3E}">
        <p14:creationId xmlns:p14="http://schemas.microsoft.com/office/powerpoint/2010/main" val="28571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Technical vocabulary has been referred to variously as:</a:t>
            </a:r>
          </a:p>
          <a:p>
            <a:r>
              <a:rPr lang="en-US" dirty="0"/>
              <a:t> ‘discipline specific vocabulary’ (Woodward-</a:t>
            </a:r>
            <a:r>
              <a:rPr lang="en-US" dirty="0" err="1"/>
              <a:t>Kron</a:t>
            </a:r>
            <a:r>
              <a:rPr lang="en-US" dirty="0"/>
              <a:t> 2008)</a:t>
            </a:r>
          </a:p>
          <a:p>
            <a:r>
              <a:rPr lang="en-US" dirty="0"/>
              <a:t> ‘domain-specific glossaries’ (</a:t>
            </a:r>
            <a:r>
              <a:rPr lang="en-US" dirty="0" err="1"/>
              <a:t>Periñán-Pascual</a:t>
            </a:r>
            <a:r>
              <a:rPr lang="en-US" dirty="0"/>
              <a:t> 2015)</a:t>
            </a:r>
          </a:p>
          <a:p>
            <a:r>
              <a:rPr lang="en-US" dirty="0"/>
              <a:t>‘scientific/technical terms’ (Yang, 1986)</a:t>
            </a:r>
          </a:p>
          <a:p>
            <a:r>
              <a:rPr lang="en-US" dirty="0"/>
              <a:t>‘</a:t>
            </a:r>
            <a:r>
              <a:rPr lang="en-US" dirty="0" err="1"/>
              <a:t>specialised</a:t>
            </a:r>
            <a:r>
              <a:rPr lang="en-US" dirty="0"/>
              <a:t> lexis’ (Baker 1988)</a:t>
            </a:r>
          </a:p>
          <a:p>
            <a:r>
              <a:rPr lang="en-US" dirty="0"/>
              <a:t> ‘specialist terms’ (Woodward-</a:t>
            </a:r>
            <a:r>
              <a:rPr lang="en-US" dirty="0" err="1"/>
              <a:t>Kron</a:t>
            </a:r>
            <a:r>
              <a:rPr lang="en-US" dirty="0"/>
              <a:t> 2008: 239)</a:t>
            </a:r>
          </a:p>
          <a:p>
            <a:r>
              <a:rPr lang="en-US" dirty="0"/>
              <a:t>‘specialized vocabulary’ (Robinson 1980)</a:t>
            </a:r>
          </a:p>
          <a:p>
            <a:r>
              <a:rPr lang="en-US" dirty="0"/>
              <a:t>‘terminological words,’ ‘terms,’ or simply ‘terminology’ (</a:t>
            </a:r>
            <a:r>
              <a:rPr lang="en-US" dirty="0" err="1"/>
              <a:t>Bečka</a:t>
            </a:r>
            <a:r>
              <a:rPr lang="en-US" dirty="0"/>
              <a:t>, 1972: 47-48; Kit and Liu 2008; </a:t>
            </a:r>
            <a:r>
              <a:rPr lang="en-US" dirty="0" err="1"/>
              <a:t>Peruzzo</a:t>
            </a:r>
            <a:r>
              <a:rPr lang="en-US" dirty="0"/>
              <a:t> 2014)</a:t>
            </a:r>
          </a:p>
          <a:p>
            <a:r>
              <a:rPr lang="en-US" dirty="0"/>
              <a:t> ‘terminological units’ (</a:t>
            </a:r>
            <a:r>
              <a:rPr lang="en-US" dirty="0" err="1"/>
              <a:t>Cabré</a:t>
            </a:r>
            <a:r>
              <a:rPr lang="en-US" dirty="0"/>
              <a:t> 1999).</a:t>
            </a:r>
          </a:p>
        </p:txBody>
      </p:sp>
    </p:spTree>
    <p:extLst>
      <p:ext uri="{BB962C8B-B14F-4D97-AF65-F5344CB8AC3E}">
        <p14:creationId xmlns:p14="http://schemas.microsoft.com/office/powerpoint/2010/main" val="184710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dirty="0"/>
              <a:t>Jargon is a vocabulary used by people with specialist knowledge, whereas technical term are simply official labels that have been adopted for certain concepts. </a:t>
            </a:r>
          </a:p>
          <a:p>
            <a:endParaRPr lang="en-US" dirty="0"/>
          </a:p>
          <a:p>
            <a:r>
              <a:rPr lang="en-US" dirty="0"/>
              <a:t>Both suggest wording that the population at large would find incomprehensible.</a:t>
            </a:r>
          </a:p>
        </p:txBody>
      </p:sp>
    </p:spTree>
    <p:extLst>
      <p:ext uri="{BB962C8B-B14F-4D97-AF65-F5344CB8AC3E}">
        <p14:creationId xmlns:p14="http://schemas.microsoft.com/office/powerpoint/2010/main" val="156205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/>
              <a:t>Jargon </a:t>
            </a:r>
            <a:r>
              <a:rPr lang="en-IN" dirty="0" err="1"/>
              <a:t>vs</a:t>
            </a:r>
            <a:r>
              <a:rPr lang="en-IN" dirty="0"/>
              <a:t> Technical Vocabulary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154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Intent of their use  separates </a:t>
            </a:r>
            <a:r>
              <a:rPr lang="en-US" sz="2800" i="1" dirty="0"/>
              <a:t>jargon</a:t>
            </a:r>
            <a:r>
              <a:rPr lang="en-US" sz="2800" dirty="0"/>
              <a:t> from </a:t>
            </a:r>
            <a:r>
              <a:rPr lang="en-US" sz="2800" i="1" dirty="0"/>
              <a:t>technical terms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Words like cost, demand, price, supply are common technical terms in economics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Words like circuit, field, energy, and plate are common technical words in electronics</a:t>
            </a:r>
          </a:p>
        </p:txBody>
      </p:sp>
    </p:spTree>
    <p:extLst>
      <p:ext uri="{BB962C8B-B14F-4D97-AF65-F5344CB8AC3E}">
        <p14:creationId xmlns:p14="http://schemas.microsoft.com/office/powerpoint/2010/main" val="4025431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Jargon is thus both broader than and more restrictive than technical terminology</a:t>
            </a:r>
          </a:p>
          <a:p>
            <a:r>
              <a:rPr lang="en-US" dirty="0"/>
              <a:t>It includes words and phrases which may be informal in usage, but by the same token includes words and phrases that cannot be looked up in a manual.</a:t>
            </a:r>
          </a:p>
        </p:txBody>
      </p:sp>
    </p:spTree>
    <p:extLst>
      <p:ext uri="{BB962C8B-B14F-4D97-AF65-F5344CB8AC3E}">
        <p14:creationId xmlns:p14="http://schemas.microsoft.com/office/powerpoint/2010/main" val="259851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Ex:The</a:t>
            </a:r>
            <a:r>
              <a:rPr lang="en-US" dirty="0"/>
              <a:t> term PCB may mean Printed Circuit Board for an electronics professional but it might mean Pune Cantonment Board for a local politician.</a:t>
            </a:r>
          </a:p>
        </p:txBody>
      </p:sp>
    </p:spTree>
    <p:extLst>
      <p:ext uri="{BB962C8B-B14F-4D97-AF65-F5344CB8AC3E}">
        <p14:creationId xmlns:p14="http://schemas.microsoft.com/office/powerpoint/2010/main" val="2250319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just"/>
            <a:r>
              <a:rPr lang="en-US" dirty="0"/>
              <a:t>Technical terminology is useful and necessary, whereas jargon's intent is to establish the speaker as an insider, recognizable to other insiders as "one of us"</a:t>
            </a:r>
          </a:p>
        </p:txBody>
      </p:sp>
    </p:spTree>
    <p:extLst>
      <p:ext uri="{BB962C8B-B14F-4D97-AF65-F5344CB8AC3E}">
        <p14:creationId xmlns:p14="http://schemas.microsoft.com/office/powerpoint/2010/main" val="3369986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jargon</a:t>
            </a:r>
            <a:r>
              <a:rPr lang="en-US" dirty="0"/>
              <a:t> may have a looser and more informal meaning; that it may refer to terminology used even just in a particular workplace or between friends, possibly as 'shortcut terminology'</a:t>
            </a:r>
          </a:p>
        </p:txBody>
      </p:sp>
    </p:spTree>
    <p:extLst>
      <p:ext uri="{BB962C8B-B14F-4D97-AF65-F5344CB8AC3E}">
        <p14:creationId xmlns:p14="http://schemas.microsoft.com/office/powerpoint/2010/main" val="2315927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30828B62F68548B536606B169F73C7" ma:contentTypeVersion="4" ma:contentTypeDescription="Create a new document." ma:contentTypeScope="" ma:versionID="e81a1a7dd6fade02954d078aa3427748">
  <xsd:schema xmlns:xsd="http://www.w3.org/2001/XMLSchema" xmlns:xs="http://www.w3.org/2001/XMLSchema" xmlns:p="http://schemas.microsoft.com/office/2006/metadata/properties" xmlns:ns2="f8b3528e-c29d-4111-b526-c93a7a094c4f" targetNamespace="http://schemas.microsoft.com/office/2006/metadata/properties" ma:root="true" ma:fieldsID="09227fdc07b02cec8d2dcb19b26e5d97" ns2:_="">
    <xsd:import namespace="f8b3528e-c29d-4111-b526-c93a7a094c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b3528e-c29d-4111-b526-c93a7a094c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EA6C7E-D853-4618-AD34-3FED6333F76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9086E1A-8110-43AF-AE05-D5F19296EC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CB83D6-2D40-49E7-8A95-095ED52D10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b3528e-c29d-4111-b526-c93a7a094c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792</Words>
  <Application>Microsoft Office PowerPoint</Application>
  <PresentationFormat>On-screen Show (4:3)</PresentationFormat>
  <Paragraphs>89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Jargon vs Technical Vocabulary </vt:lpstr>
      <vt:lpstr>PowerPoint Presentation</vt:lpstr>
      <vt:lpstr>Definitions </vt:lpstr>
      <vt:lpstr>PowerPoint Presentation</vt:lpstr>
      <vt:lpstr>Jargon vs Technical Vocabulary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 – Index – Glossary – References – Bibliography - Notes</vt:lpstr>
      <vt:lpstr>Here are some examples of in-text citations in APA style:    </vt:lpstr>
      <vt:lpstr>chronology</vt:lpstr>
      <vt:lpstr>Structure of Reports/Article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15</cp:revision>
  <dcterms:created xsi:type="dcterms:W3CDTF">2006-08-16T00:00:00Z</dcterms:created>
  <dcterms:modified xsi:type="dcterms:W3CDTF">2024-11-02T05:32:11Z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0x0101000C30828B62F68548B536606B169F73C7</vt:lpwstr>
  </property>
</Properties>
</file>