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16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300" r:id="rId3"/>
    <p:sldId id="279" r:id="rId4"/>
    <p:sldId id="267" r:id="rId5"/>
    <p:sldId id="283" r:id="rId6"/>
    <p:sldId id="280" r:id="rId7"/>
    <p:sldId id="284" r:id="rId8"/>
    <p:sldId id="287" r:id="rId9"/>
    <p:sldId id="291" r:id="rId10"/>
    <p:sldId id="293" r:id="rId11"/>
    <p:sldId id="298" r:id="rId12"/>
    <p:sldId id="290" r:id="rId13"/>
    <p:sldId id="292" r:id="rId14"/>
    <p:sldId id="271" r:id="rId15"/>
    <p:sldId id="268" r:id="rId16"/>
    <p:sldId id="269" r:id="rId17"/>
    <p:sldId id="281" r:id="rId18"/>
    <p:sldId id="282" r:id="rId19"/>
    <p:sldId id="296" r:id="rId20"/>
    <p:sldId id="297" r:id="rId21"/>
    <p:sldId id="275" r:id="rId22"/>
    <p:sldId id="26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8" d="100"/>
          <a:sy n="98" d="100"/>
        </p:scale>
        <p:origin x="-576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ismnet.com/~hcexres/textbook/props.html" TargetMode="External"/><Relationship Id="rId2" Type="http://schemas.openxmlformats.org/officeDocument/2006/relationships/hyperlink" Target="http://www.plainenglish.co.uk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6250" y="1695450"/>
            <a:ext cx="7772400" cy="1470025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PROPOSAL</a:t>
            </a:r>
            <a:br>
              <a:rPr lang="en-US" sz="3600" b="1" dirty="0" smtClean="0"/>
            </a:b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3600" dirty="0" err="1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Dr</a:t>
            </a:r>
            <a:r>
              <a:rPr lang="en-US" sz="36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Rashmi</a:t>
            </a:r>
            <a:r>
              <a:rPr lang="en-US" sz="36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 R Borah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sz="3600" dirty="0">
              <a:solidFill>
                <a:schemeClr val="tx1"/>
              </a:solidFill>
              <a:latin typeface="Arial" charset="0"/>
              <a:ea typeface="ＭＳ Ｐゴシック" pitchFamily="34" charset="-128"/>
              <a:cs typeface="Arial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Assistant Professor of English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dirty="0">
              <a:solidFill>
                <a:schemeClr val="tx1"/>
              </a:solidFill>
              <a:latin typeface="Arial" charset="0"/>
              <a:ea typeface="ＭＳ Ｐゴシック" pitchFamily="34" charset="-128"/>
              <a:cs typeface="Arial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School 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of Social Sciences &amp; Languages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dirty="0">
              <a:solidFill>
                <a:schemeClr val="tx1"/>
              </a:solidFill>
              <a:latin typeface="Arial" charset="0"/>
              <a:ea typeface="ＭＳ Ｐゴシック" pitchFamily="34" charset="-128"/>
              <a:cs typeface="Arial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VIT </a:t>
            </a:r>
            <a:r>
              <a:rPr lang="en-US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,Chennai</a:t>
            </a:r>
            <a:endParaRPr lang="en-US" dirty="0">
              <a:solidFill>
                <a:schemeClr val="tx1"/>
              </a:solidFill>
              <a:latin typeface="Arial" charset="0"/>
              <a:ea typeface="ＭＳ Ｐゴシック" pitchFamily="34" charset="-128"/>
              <a:cs typeface="Arial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dirty="0">
              <a:solidFill>
                <a:schemeClr val="tx1"/>
              </a:solidFill>
              <a:latin typeface="Arial" charset="0"/>
              <a:ea typeface="ＭＳ Ｐゴシック" pitchFamily="34" charset="-128"/>
              <a:cs typeface="Arial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rashmirekha.borah@vit.ac.in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28600"/>
            <a:ext cx="2628900" cy="857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466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 smtClean="0"/>
              <a:t>TITLE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dirty="0"/>
              <a:t>Title #1 - Red Haired Musicians and their Preference for Musical Style 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Title #2 - Music Style Preference of Red Haired Musicians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111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5410200"/>
          </a:xfrm>
        </p:spPr>
        <p:txBody>
          <a:bodyPr>
            <a:normAutofit/>
          </a:bodyPr>
          <a:lstStyle/>
          <a:p>
            <a:pPr lvl="0"/>
            <a:endParaRPr lang="en-IN" dirty="0" smtClean="0"/>
          </a:p>
          <a:p>
            <a:pPr lvl="0"/>
            <a:endParaRPr lang="en-IN" dirty="0"/>
          </a:p>
          <a:p>
            <a:pPr lvl="0"/>
            <a:endParaRPr lang="en-IN" dirty="0" smtClean="0"/>
          </a:p>
          <a:p>
            <a:pPr lvl="0"/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85799" y="1077191"/>
            <a:ext cx="7876309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IN" sz="2800" dirty="0"/>
              <a:t>What is the central research problem?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1752600"/>
            <a:ext cx="7876308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IN" sz="2400" dirty="0"/>
              <a:t>What is the topic of study related to that problem?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2729345"/>
            <a:ext cx="7876308" cy="7758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IN" sz="2800" dirty="0"/>
              <a:t>What methods should be used to </a:t>
            </a:r>
            <a:r>
              <a:rPr lang="en-IN" sz="2800" dirty="0" err="1"/>
              <a:t>analyze</a:t>
            </a:r>
            <a:r>
              <a:rPr lang="en-IN" sz="2800" dirty="0"/>
              <a:t> the research problem?</a:t>
            </a:r>
          </a:p>
        </p:txBody>
      </p:sp>
      <p:sp>
        <p:nvSpPr>
          <p:cNvPr id="7" name="Rectangle 6"/>
          <p:cNvSpPr/>
          <p:nvPr/>
        </p:nvSpPr>
        <p:spPr>
          <a:xfrm>
            <a:off x="626918" y="3733800"/>
            <a:ext cx="793519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/>
              <a:t>Why </a:t>
            </a:r>
            <a:r>
              <a:rPr lang="en-IN" sz="3200" dirty="0" smtClean="0"/>
              <a:t>this RESEARCH is </a:t>
            </a:r>
            <a:r>
              <a:rPr lang="en-IN" sz="3200" dirty="0"/>
              <a:t>important </a:t>
            </a:r>
            <a:r>
              <a:rPr lang="en-IN" sz="3200" dirty="0" smtClean="0"/>
              <a:t>, </a:t>
            </a:r>
            <a:r>
              <a:rPr lang="en-IN" sz="3200" dirty="0"/>
              <a:t>and why should someone reading the proposal care about the outcomes from the study?</a:t>
            </a:r>
          </a:p>
        </p:txBody>
      </p:sp>
    </p:spTree>
    <p:extLst>
      <p:ext uri="{BB962C8B-B14F-4D97-AF65-F5344CB8AC3E}">
        <p14:creationId xmlns:p14="http://schemas.microsoft.com/office/powerpoint/2010/main" val="299480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dirty="0"/>
              <a:t>Research Proposals Make You</a:t>
            </a:r>
          </a:p>
        </p:txBody>
      </p:sp>
      <p:sp>
        <p:nvSpPr>
          <p:cNvPr id="4" name="Oval 3"/>
          <p:cNvSpPr/>
          <p:nvPr/>
        </p:nvSpPr>
        <p:spPr>
          <a:xfrm>
            <a:off x="533400" y="1409700"/>
            <a:ext cx="3276600" cy="16383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THINK THROUGH YOUR EXPERIMENTS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800600" y="1066800"/>
            <a:ext cx="3200400" cy="1295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OUTLINE STEPS IN YOUR PROPOSED RESEARCH 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762000" y="4324350"/>
            <a:ext cx="2438400" cy="14859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CREATIVE</a:t>
            </a:r>
          </a:p>
        </p:txBody>
      </p:sp>
      <p:sp>
        <p:nvSpPr>
          <p:cNvPr id="7" name="Oval 6"/>
          <p:cNvSpPr/>
          <p:nvPr/>
        </p:nvSpPr>
        <p:spPr>
          <a:xfrm>
            <a:off x="5791200" y="4454236"/>
            <a:ext cx="2743200" cy="15274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ANTICIPATE POTENTIAL PROBLEMS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6019800" y="2701636"/>
            <a:ext cx="2514600" cy="150841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JUSTIFY YOUR RESEARCH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3269673" y="2739736"/>
            <a:ext cx="2590800" cy="171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PROVIDE INTELLECTUAL CONTEXT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938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dirty="0"/>
              <a:t>Essential Ingredients</a:t>
            </a:r>
          </a:p>
        </p:txBody>
      </p:sp>
      <p:sp>
        <p:nvSpPr>
          <p:cNvPr id="4" name="Oval 3"/>
          <p:cNvSpPr/>
          <p:nvPr/>
        </p:nvSpPr>
        <p:spPr>
          <a:xfrm>
            <a:off x="1995055" y="914400"/>
            <a:ext cx="5029200" cy="2743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Agency FB" panose="020B0503020202020204" pitchFamily="34" charset="0"/>
              </a:rPr>
              <a:t>The </a:t>
            </a:r>
            <a:r>
              <a:rPr lang="en-IN" sz="3200" dirty="0" smtClean="0">
                <a:latin typeface="Agency FB" panose="020B0503020202020204" pitchFamily="34" charset="0"/>
              </a:rPr>
              <a:t>Issue</a:t>
            </a:r>
          </a:p>
          <a:p>
            <a:pPr algn="ctr"/>
            <a:r>
              <a:rPr lang="en-IN" sz="3200" dirty="0" smtClean="0">
                <a:latin typeface="Agency FB" panose="020B0503020202020204" pitchFamily="34" charset="0"/>
              </a:rPr>
              <a:t> </a:t>
            </a:r>
            <a:r>
              <a:rPr lang="en-IN" sz="3200" dirty="0">
                <a:latin typeface="Agency FB" panose="020B0503020202020204" pitchFamily="34" charset="0"/>
              </a:rPr>
              <a:t>What problem does the research address?</a:t>
            </a:r>
          </a:p>
        </p:txBody>
      </p:sp>
      <p:sp>
        <p:nvSpPr>
          <p:cNvPr id="5" name="Oval 4"/>
          <p:cNvSpPr/>
          <p:nvPr/>
        </p:nvSpPr>
        <p:spPr>
          <a:xfrm>
            <a:off x="4890654" y="2971800"/>
            <a:ext cx="4024745" cy="29718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Agency FB" panose="020B0503020202020204" pitchFamily="34" charset="0"/>
              </a:rPr>
              <a:t>Benefit </a:t>
            </a:r>
            <a:endParaRPr lang="en-IN" sz="2800" dirty="0" smtClean="0">
              <a:latin typeface="Agency FB" panose="020B0503020202020204" pitchFamily="34" charset="0"/>
            </a:endParaRPr>
          </a:p>
          <a:p>
            <a:pPr algn="ctr"/>
            <a:r>
              <a:rPr lang="en-IN" sz="2800" dirty="0" smtClean="0">
                <a:latin typeface="Agency FB" panose="020B0503020202020204" pitchFamily="34" charset="0"/>
              </a:rPr>
              <a:t>What </a:t>
            </a:r>
            <a:r>
              <a:rPr lang="en-IN" sz="2800" dirty="0">
                <a:latin typeface="Agency FB" panose="020B0503020202020204" pitchFamily="34" charset="0"/>
              </a:rPr>
              <a:t>will the research contribute to existing knowledge</a:t>
            </a:r>
            <a:r>
              <a:rPr lang="en-IN" sz="2800" i="1" dirty="0">
                <a:latin typeface="Agency FB" panose="020B0503020202020204" pitchFamily="34" charset="0"/>
              </a:rPr>
              <a:t>?</a:t>
            </a:r>
          </a:p>
        </p:txBody>
      </p:sp>
      <p:sp>
        <p:nvSpPr>
          <p:cNvPr id="6" name="Oval 5"/>
          <p:cNvSpPr/>
          <p:nvPr/>
        </p:nvSpPr>
        <p:spPr>
          <a:xfrm>
            <a:off x="76200" y="2819400"/>
            <a:ext cx="4114800" cy="3276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Agency FB" panose="020B0503020202020204" pitchFamily="34" charset="0"/>
              </a:rPr>
              <a:t>Research Design How will the research achieve its stated objectives? </a:t>
            </a:r>
          </a:p>
        </p:txBody>
      </p:sp>
    </p:spTree>
    <p:extLst>
      <p:ext uri="{BB962C8B-B14F-4D97-AF65-F5344CB8AC3E}">
        <p14:creationId xmlns:p14="http://schemas.microsoft.com/office/powerpoint/2010/main" val="311177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IN" dirty="0" smtClean="0"/>
              <a:t>How to write a Proposal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EXECUTIVE SUMMARY </a:t>
            </a:r>
            <a:r>
              <a:rPr lang="en-IN" dirty="0" smtClean="0"/>
              <a:t>/ ABSTRACT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RESEARCH BACKGROUND &amp;DISCUSSION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METHODOLOGY/APPROACH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Objectives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Statement </a:t>
            </a:r>
            <a:r>
              <a:rPr lang="en-IN" dirty="0"/>
              <a:t>of Work (also called Work Plan) </a:t>
            </a: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Project Tasks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Project Schedule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Cost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Capabilities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ANTICIPATED </a:t>
            </a:r>
            <a:r>
              <a:rPr lang="en-IN" dirty="0"/>
              <a:t>BENEFITS OF PROPOSED </a:t>
            </a:r>
            <a:r>
              <a:rPr lang="en-IN" dirty="0" smtClean="0"/>
              <a:t>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ANTICIPATED </a:t>
            </a:r>
            <a:r>
              <a:rPr lang="en-IN" dirty="0"/>
              <a:t>ENVIRONMENTAL IMPACT OF PROPOSED </a:t>
            </a:r>
            <a:r>
              <a:rPr lang="en-IN" dirty="0" smtClean="0"/>
              <a:t>WORK</a:t>
            </a:r>
          </a:p>
          <a:p>
            <a:pPr marL="0" indent="0">
              <a:buNone/>
            </a:pPr>
            <a:r>
              <a:rPr lang="en-IN" dirty="0" smtClean="0"/>
              <a:t>REFERENCES 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APPENDICES</a:t>
            </a:r>
          </a:p>
        </p:txBody>
      </p:sp>
    </p:spTree>
    <p:extLst>
      <p:ext uri="{BB962C8B-B14F-4D97-AF65-F5344CB8AC3E}">
        <p14:creationId xmlns:p14="http://schemas.microsoft.com/office/powerpoint/2010/main" val="201357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Sample 1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8534400" cy="574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731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dirty="0"/>
              <a:t>Sample </a:t>
            </a:r>
            <a:r>
              <a:rPr lang="en-IN" dirty="0" smtClean="0"/>
              <a:t>2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7848599" cy="4939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949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Sample 3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609600"/>
            <a:ext cx="8610599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222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8305800" cy="6179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366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1000"/>
            <a:ext cx="78486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702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4294967295"/>
          </p:nvPr>
        </p:nvSpPr>
        <p:spPr>
          <a:xfrm>
            <a:off x="381000" y="1600200"/>
            <a:ext cx="8534400" cy="452596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dirty="0" smtClean="0"/>
              <a:t>How to write</a:t>
            </a:r>
          </a:p>
          <a:p>
            <a:pPr marL="0" indent="0" algn="ctr">
              <a:buNone/>
            </a:pPr>
            <a:r>
              <a:rPr lang="en-IN" dirty="0" smtClean="0"/>
              <a:t>A WINNING PROPOSAL</a:t>
            </a:r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819401"/>
            <a:ext cx="2705100" cy="228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16502"/>
            <a:ext cx="2628900" cy="857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437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Funding Agencies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70000" lnSpcReduction="20000"/>
          </a:bodyPr>
          <a:lstStyle/>
          <a:p>
            <a:r>
              <a:rPr lang="en-IN" dirty="0" smtClean="0"/>
              <a:t>UGC</a:t>
            </a:r>
          </a:p>
          <a:p>
            <a:r>
              <a:rPr lang="en-IN" dirty="0" smtClean="0"/>
              <a:t>ICSSR</a:t>
            </a:r>
          </a:p>
          <a:p>
            <a:r>
              <a:rPr lang="en-IN" dirty="0" smtClean="0"/>
              <a:t>All </a:t>
            </a:r>
            <a:r>
              <a:rPr lang="en-IN" dirty="0"/>
              <a:t>India Council for Technical Education (AICTE</a:t>
            </a:r>
            <a:r>
              <a:rPr lang="en-IN" dirty="0" smtClean="0"/>
              <a:t>)</a:t>
            </a:r>
          </a:p>
          <a:p>
            <a:r>
              <a:rPr lang="en-IN" dirty="0"/>
              <a:t>Industry Institute Partnership Cell (IIPC</a:t>
            </a:r>
            <a:r>
              <a:rPr lang="en-IN" dirty="0" smtClean="0"/>
              <a:t>)</a:t>
            </a:r>
          </a:p>
          <a:p>
            <a:r>
              <a:rPr lang="en-IN" dirty="0"/>
              <a:t>Entrepreneurship Development Cells (EDC) </a:t>
            </a:r>
            <a:endParaRPr lang="en-IN" dirty="0" smtClean="0"/>
          </a:p>
          <a:p>
            <a:r>
              <a:rPr lang="en-IN" dirty="0"/>
              <a:t>National Facilities in Engineering &amp; Technology with Industrial Collaboration (NAFETIC) </a:t>
            </a:r>
            <a:endParaRPr lang="en-IN" dirty="0" smtClean="0"/>
          </a:p>
          <a:p>
            <a:r>
              <a:rPr lang="en-IN" dirty="0"/>
              <a:t>Council of Scientific and Industrial Research (CSIR</a:t>
            </a:r>
            <a:r>
              <a:rPr lang="en-IN" dirty="0" smtClean="0"/>
              <a:t>)</a:t>
            </a:r>
          </a:p>
          <a:p>
            <a:r>
              <a:rPr lang="en-IN" dirty="0" smtClean="0"/>
              <a:t>DRDO</a:t>
            </a:r>
          </a:p>
          <a:p>
            <a:r>
              <a:rPr lang="en-IN" dirty="0"/>
              <a:t>Department of Atomic Energy (DAE</a:t>
            </a:r>
            <a:r>
              <a:rPr lang="en-IN" dirty="0" smtClean="0"/>
              <a:t>)</a:t>
            </a:r>
          </a:p>
          <a:p>
            <a:r>
              <a:rPr lang="en-IN" dirty="0"/>
              <a:t>Department of Science and Technology (DST</a:t>
            </a:r>
            <a:r>
              <a:rPr lang="en-IN" dirty="0" smtClean="0"/>
              <a:t>)</a:t>
            </a:r>
          </a:p>
          <a:p>
            <a:r>
              <a:rPr lang="en-IN" dirty="0"/>
              <a:t>Department of Scientific and Industrial Research (DSIR) </a:t>
            </a:r>
            <a:endParaRPr lang="en-IN" dirty="0" smtClean="0"/>
          </a:p>
          <a:p>
            <a:r>
              <a:rPr lang="en-IN" dirty="0"/>
              <a:t>Indian Council of Medical Research (ICMR</a:t>
            </a:r>
            <a:r>
              <a:rPr lang="en-IN" dirty="0" smtClean="0"/>
              <a:t>)</a:t>
            </a:r>
          </a:p>
          <a:p>
            <a:r>
              <a:rPr lang="en-IN" dirty="0"/>
              <a:t>India Meteorological Department (IMD) </a:t>
            </a:r>
          </a:p>
        </p:txBody>
      </p:sp>
    </p:spTree>
    <p:extLst>
      <p:ext uri="{BB962C8B-B14F-4D97-AF65-F5344CB8AC3E}">
        <p14:creationId xmlns:p14="http://schemas.microsoft.com/office/powerpoint/2010/main" val="323228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Sources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>
                <a:hlinkClick r:id="rId2"/>
              </a:rPr>
              <a:t>www.plainenglish.co.uk</a:t>
            </a:r>
            <a:endParaRPr lang="en-IN" dirty="0" smtClean="0"/>
          </a:p>
          <a:p>
            <a:pPr marL="0" indent="0" algn="just">
              <a:buNone/>
            </a:pPr>
            <a:endParaRPr lang="en-IN" dirty="0"/>
          </a:p>
          <a:p>
            <a:pPr algn="just"/>
            <a:r>
              <a:rPr lang="en-IN" dirty="0">
                <a:hlinkClick r:id="rId3"/>
              </a:rPr>
              <a:t>https://www.prismnet.com/~hcexres/textbook/props.html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642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pPr algn="ctr"/>
            <a:r>
              <a:rPr lang="en-IN" dirty="0" smtClean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2457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0218"/>
            <a:ext cx="8229600" cy="576594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Definition</a:t>
            </a:r>
          </a:p>
          <a:p>
            <a:r>
              <a:rPr lang="en-IN" dirty="0" smtClean="0"/>
              <a:t>Purpose</a:t>
            </a:r>
          </a:p>
          <a:p>
            <a:r>
              <a:rPr lang="en-IN" dirty="0"/>
              <a:t>Types</a:t>
            </a:r>
          </a:p>
          <a:p>
            <a:r>
              <a:rPr lang="en-IN" dirty="0" smtClean="0"/>
              <a:t>Structure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461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Proposal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/>
              <a:t>A </a:t>
            </a:r>
            <a:r>
              <a:rPr lang="en-IN" dirty="0" smtClean="0"/>
              <a:t> </a:t>
            </a:r>
            <a:r>
              <a:rPr lang="en-IN" dirty="0"/>
              <a:t>proposal is a document where you introduce your </a:t>
            </a:r>
            <a:r>
              <a:rPr lang="en-IN" dirty="0" smtClean="0"/>
              <a:t>product/process/service</a:t>
            </a:r>
          </a:p>
          <a:p>
            <a:r>
              <a:rPr lang="en-IN" dirty="0"/>
              <a:t>E</a:t>
            </a:r>
            <a:r>
              <a:rPr lang="en-IN" dirty="0" smtClean="0"/>
              <a:t>xplain </a:t>
            </a:r>
            <a:r>
              <a:rPr lang="en-IN" dirty="0"/>
              <a:t>how it can help solve the </a:t>
            </a:r>
            <a:r>
              <a:rPr lang="en-IN" dirty="0" smtClean="0"/>
              <a:t>recipient's/client’s issue</a:t>
            </a:r>
          </a:p>
          <a:p>
            <a:r>
              <a:rPr lang="en-IN" dirty="0" smtClean="0"/>
              <a:t>Identify </a:t>
            </a:r>
            <a:r>
              <a:rPr lang="en-IN" dirty="0"/>
              <a:t>the company's plan for execution </a:t>
            </a:r>
            <a:endParaRPr lang="en-IN" dirty="0" smtClean="0"/>
          </a:p>
          <a:p>
            <a:r>
              <a:rPr lang="en-IN" dirty="0" smtClean="0"/>
              <a:t>Provide</a:t>
            </a:r>
            <a:r>
              <a:rPr lang="en-IN" dirty="0"/>
              <a:t> technical details of the </a:t>
            </a:r>
            <a:r>
              <a:rPr lang="en-IN" dirty="0" smtClean="0"/>
              <a:t>deal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597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Purpose</a:t>
            </a:r>
            <a:r>
              <a:rPr lang="en-IN" b="1" dirty="0"/>
              <a:t/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/>
              <a:t>T</a:t>
            </a:r>
            <a:r>
              <a:rPr lang="en-IN" dirty="0" smtClean="0"/>
              <a:t>o persuade</a:t>
            </a:r>
          </a:p>
          <a:p>
            <a:r>
              <a:rPr lang="en-IN" dirty="0" smtClean="0"/>
              <a:t>To construct</a:t>
            </a:r>
          </a:p>
          <a:p>
            <a:r>
              <a:rPr lang="en-IN" dirty="0" smtClean="0"/>
              <a:t>To design</a:t>
            </a:r>
          </a:p>
          <a:p>
            <a:r>
              <a:rPr lang="en-IN" dirty="0" smtClean="0"/>
              <a:t>To undertake</a:t>
            </a:r>
          </a:p>
        </p:txBody>
      </p:sp>
    </p:spTree>
    <p:extLst>
      <p:ext uri="{BB962C8B-B14F-4D97-AF65-F5344CB8AC3E}">
        <p14:creationId xmlns:p14="http://schemas.microsoft.com/office/powerpoint/2010/main" val="288813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19" y="270163"/>
            <a:ext cx="8381999" cy="63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260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3142294"/>
              </p:ext>
            </p:extLst>
          </p:nvPr>
        </p:nvGraphicFramePr>
        <p:xfrm>
          <a:off x="228600" y="457201"/>
          <a:ext cx="8610599" cy="5612130"/>
        </p:xfrm>
        <a:graphic>
          <a:graphicData uri="http://schemas.openxmlformats.org/drawingml/2006/table">
            <a:tbl>
              <a:tblPr firstRow="1" firstCol="1" bandRow="1"/>
              <a:tblGrid>
                <a:gridCol w="4343400"/>
                <a:gridCol w="4267199"/>
              </a:tblGrid>
              <a:tr h="106945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Reports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Proposals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25960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contain information about what has happened in the past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examine what may happen in the future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71024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record objective facts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aim mainly to persuade the reader to make a specific decision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57282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to provide information is the main </a:t>
                      </a:r>
                      <a:r>
                        <a:rPr lang="en-IN" sz="2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aim</a:t>
                      </a:r>
                      <a:endParaRPr lang="en-IN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express opinions, albeit supported by objective facts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095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487361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IN" dirty="0" smtClean="0"/>
              <a:t>Parts of a Proposal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85000" lnSpcReduction="20000"/>
          </a:bodyPr>
          <a:lstStyle/>
          <a:p>
            <a:r>
              <a:rPr lang="en-IN" sz="4800" dirty="0" smtClean="0"/>
              <a:t>T</a:t>
            </a:r>
          </a:p>
          <a:p>
            <a:r>
              <a:rPr lang="en-IN" sz="4800" dirty="0" smtClean="0"/>
              <a:t>A</a:t>
            </a:r>
          </a:p>
          <a:p>
            <a:r>
              <a:rPr lang="en-IN" sz="4800" dirty="0" smtClean="0"/>
              <a:t>I</a:t>
            </a:r>
          </a:p>
          <a:p>
            <a:r>
              <a:rPr lang="en-IN" sz="4800" dirty="0" smtClean="0"/>
              <a:t>P</a:t>
            </a:r>
          </a:p>
          <a:p>
            <a:r>
              <a:rPr lang="en-IN" sz="4800" dirty="0" smtClean="0"/>
              <a:t>O</a:t>
            </a:r>
          </a:p>
          <a:p>
            <a:r>
              <a:rPr lang="en-IN" sz="4800" dirty="0" smtClean="0"/>
              <a:t>LI</a:t>
            </a:r>
          </a:p>
          <a:p>
            <a:r>
              <a:rPr lang="en-IN" sz="4800" dirty="0" smtClean="0"/>
              <a:t>ME</a:t>
            </a:r>
          </a:p>
          <a:p>
            <a:r>
              <a:rPr lang="en-IN" sz="4800" dirty="0" smtClean="0"/>
              <a:t>R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429116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 smtClean="0"/>
              <a:t>TAIPOLIMER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/>
          <a:p>
            <a:r>
              <a:rPr lang="en-IN" dirty="0" smtClean="0"/>
              <a:t>Title</a:t>
            </a:r>
          </a:p>
          <a:p>
            <a:r>
              <a:rPr lang="en-IN" dirty="0" smtClean="0"/>
              <a:t>Abstract</a:t>
            </a:r>
          </a:p>
          <a:p>
            <a:r>
              <a:rPr lang="en-IN" dirty="0" smtClean="0"/>
              <a:t>Introduction</a:t>
            </a:r>
          </a:p>
          <a:p>
            <a:r>
              <a:rPr lang="en-IN" dirty="0" smtClean="0"/>
              <a:t>Problem Statement</a:t>
            </a:r>
          </a:p>
          <a:p>
            <a:r>
              <a:rPr lang="en-IN" dirty="0" smtClean="0"/>
              <a:t>Objective</a:t>
            </a:r>
          </a:p>
          <a:p>
            <a:r>
              <a:rPr lang="en-IN" dirty="0" smtClean="0"/>
              <a:t>Literature Review</a:t>
            </a:r>
          </a:p>
          <a:p>
            <a:r>
              <a:rPr lang="en-IN" dirty="0" smtClean="0"/>
              <a:t>Methodology</a:t>
            </a:r>
          </a:p>
          <a:p>
            <a:r>
              <a:rPr lang="en-IN" dirty="0" smtClean="0"/>
              <a:t>Reference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52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30828B62F68548B536606B169F73C7" ma:contentTypeVersion="4" ma:contentTypeDescription="Create a new document." ma:contentTypeScope="" ma:versionID="e81a1a7dd6fade02954d078aa3427748">
  <xsd:schema xmlns:xsd="http://www.w3.org/2001/XMLSchema" xmlns:xs="http://www.w3.org/2001/XMLSchema" xmlns:p="http://schemas.microsoft.com/office/2006/metadata/properties" xmlns:ns2="f8b3528e-c29d-4111-b526-c93a7a094c4f" targetNamespace="http://schemas.microsoft.com/office/2006/metadata/properties" ma:root="true" ma:fieldsID="09227fdc07b02cec8d2dcb19b26e5d97" ns2:_="">
    <xsd:import namespace="f8b3528e-c29d-4111-b526-c93a7a094c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b3528e-c29d-4111-b526-c93a7a094c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18B57F7-F064-43B9-AB24-4A776884B422}"/>
</file>

<file path=customXml/itemProps2.xml><?xml version="1.0" encoding="utf-8"?>
<ds:datastoreItem xmlns:ds="http://schemas.openxmlformats.org/officeDocument/2006/customXml" ds:itemID="{1E8605B5-6D9C-4A0E-B57F-855AC7FDBB86}"/>
</file>

<file path=customXml/itemProps3.xml><?xml version="1.0" encoding="utf-8"?>
<ds:datastoreItem xmlns:ds="http://schemas.openxmlformats.org/officeDocument/2006/customXml" ds:itemID="{DA79C131-9BFA-4181-BD87-492BC726AE54}"/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386</Words>
  <Application>Microsoft Office PowerPoint</Application>
  <PresentationFormat>On-screen Show (4:3)</PresentationFormat>
  <Paragraphs>125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  PROPOSAL </vt:lpstr>
      <vt:lpstr>PowerPoint Presentation</vt:lpstr>
      <vt:lpstr>PowerPoint Presentation</vt:lpstr>
      <vt:lpstr>Proposal</vt:lpstr>
      <vt:lpstr> Purpose </vt:lpstr>
      <vt:lpstr>PowerPoint Presentation</vt:lpstr>
      <vt:lpstr>PowerPoint Presentation</vt:lpstr>
      <vt:lpstr>Parts of a Proposal</vt:lpstr>
      <vt:lpstr>TAIPOLIMER</vt:lpstr>
      <vt:lpstr>TITLE</vt:lpstr>
      <vt:lpstr>Introduction</vt:lpstr>
      <vt:lpstr>Research Proposals Make You</vt:lpstr>
      <vt:lpstr>Essential Ingredients</vt:lpstr>
      <vt:lpstr>How to write a Proposal</vt:lpstr>
      <vt:lpstr>Sample 1</vt:lpstr>
      <vt:lpstr>Sample 2</vt:lpstr>
      <vt:lpstr>Sample 3</vt:lpstr>
      <vt:lpstr>PowerPoint Presentation</vt:lpstr>
      <vt:lpstr>PowerPoint Presentation</vt:lpstr>
      <vt:lpstr>Funding Agencies</vt:lpstr>
      <vt:lpstr>Sources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61</cp:revision>
  <dcterms:created xsi:type="dcterms:W3CDTF">2006-08-16T00:00:00Z</dcterms:created>
  <dcterms:modified xsi:type="dcterms:W3CDTF">2023-10-11T09:06:07Z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0x0101000C30828B62F68548B536606B169F73C7</vt:lpwstr>
  </property>
</Properties>
</file>