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69" r:id="rId6"/>
    <p:sldId id="259" r:id="rId7"/>
    <p:sldId id="260" r:id="rId8"/>
    <p:sldId id="261" r:id="rId9"/>
    <p:sldId id="262" r:id="rId10"/>
    <p:sldId id="263" r:id="rId11"/>
    <p:sldId id="272" r:id="rId12"/>
    <p:sldId id="273" r:id="rId13"/>
    <p:sldId id="264" r:id="rId14"/>
    <p:sldId id="265" r:id="rId15"/>
    <p:sldId id="268" r:id="rId16"/>
    <p:sldId id="270"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verpool.ac.uk/~cll/lskills/WN/NumeracyDiagrms.html#histo" TargetMode="External"/><Relationship Id="rId7" Type="http://schemas.openxmlformats.org/officeDocument/2006/relationships/hyperlink" Target="https://www.liverpool.ac.uk/~cll/lskills/WN/NumeracyDiagrms.html#stem" TargetMode="External"/><Relationship Id="rId2" Type="http://schemas.openxmlformats.org/officeDocument/2006/relationships/hyperlink" Target="https://www.liverpool.ac.uk/~cll/lskills/WN/NumeracyDiagrms.html#barcht" TargetMode="External"/><Relationship Id="rId1" Type="http://schemas.openxmlformats.org/officeDocument/2006/relationships/slideLayout" Target="../slideLayouts/slideLayout2.xml"/><Relationship Id="rId6" Type="http://schemas.openxmlformats.org/officeDocument/2006/relationships/hyperlink" Target="https://www.liverpool.ac.uk/~cll/lskills/WN/NumeracyDiagrms.html#scatter" TargetMode="External"/><Relationship Id="rId5" Type="http://schemas.openxmlformats.org/officeDocument/2006/relationships/hyperlink" Target="https://www.liverpool.ac.uk/~cll/lskills/WN/NumeracyDiagrms.html#piechart" TargetMode="External"/><Relationship Id="rId4" Type="http://schemas.openxmlformats.org/officeDocument/2006/relationships/hyperlink" Target="https://www.liverpool.ac.uk/~cll/lskills/WN/NumeracyDiagrms.html#pict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a:t>
            </a:r>
            <a:r>
              <a:rPr lang="en-IN" dirty="0"/>
              <a:t>transcoding</a:t>
            </a:r>
            <a:br>
              <a:rPr lang="en-IN" dirty="0"/>
            </a:br>
            <a:endParaRPr lang="en-IN" dirty="0"/>
          </a:p>
        </p:txBody>
      </p:sp>
      <p:sp>
        <p:nvSpPr>
          <p:cNvPr id="3" name="Content Placeholder 2"/>
          <p:cNvSpPr>
            <a:spLocks noGrp="1"/>
          </p:cNvSpPr>
          <p:nvPr>
            <p:ph idx="1"/>
          </p:nvPr>
        </p:nvSpPr>
        <p:spPr>
          <a:xfrm>
            <a:off x="457200" y="990600"/>
            <a:ext cx="8229600" cy="5135563"/>
          </a:xfrm>
        </p:spPr>
        <p:txBody>
          <a:bodyPr/>
          <a:lstStyle/>
          <a:p>
            <a:pPr marL="0" indent="0" algn="just">
              <a:buNone/>
            </a:pPr>
            <a:r>
              <a:rPr lang="en-IN" dirty="0"/>
              <a:t>Transferring  of information from text to graphic forms – bar charts, flow </a:t>
            </a:r>
            <a:r>
              <a:rPr lang="en-IN" dirty="0" smtClean="0"/>
              <a:t>charts, pie charts etc.</a:t>
            </a:r>
            <a:endParaRPr lang="en-IN" dirty="0"/>
          </a:p>
        </p:txBody>
      </p:sp>
      <p:pic>
        <p:nvPicPr>
          <p:cNvPr id="1028" name="Picture 4" descr="C:\Users\admin\Desktop\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71763"/>
            <a:ext cx="8077200" cy="350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5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When to use a pie chart:</a:t>
            </a:r>
            <a:endParaRPr lang="en-IN" dirty="0"/>
          </a:p>
        </p:txBody>
      </p:sp>
      <p:sp>
        <p:nvSpPr>
          <p:cNvPr id="3" name="Content Placeholder 2"/>
          <p:cNvSpPr>
            <a:spLocks noGrp="1"/>
          </p:cNvSpPr>
          <p:nvPr>
            <p:ph idx="1"/>
          </p:nvPr>
        </p:nvSpPr>
        <p:spPr/>
        <p:txBody>
          <a:bodyPr>
            <a:normAutofit lnSpcReduction="10000"/>
          </a:bodyPr>
          <a:lstStyle/>
          <a:p>
            <a:pPr algn="just"/>
            <a:r>
              <a:rPr lang="en-IN" dirty="0"/>
              <a:t>It is best used to present the proportions of a sample.</a:t>
            </a:r>
          </a:p>
          <a:p>
            <a:pPr algn="just"/>
            <a:r>
              <a:rPr lang="en-IN" dirty="0"/>
              <a:t>It is most useful where one or two results dominate the findings.</a:t>
            </a:r>
          </a:p>
          <a:p>
            <a:pPr algn="just"/>
            <a:r>
              <a:rPr lang="en-IN" dirty="0"/>
              <a:t>It can represent data expressed as actual numbers or percentages.</a:t>
            </a:r>
          </a:p>
          <a:p>
            <a:pPr algn="just"/>
            <a:r>
              <a:rPr lang="en-IN" dirty="0"/>
              <a:t>Do not use where there are a large number of categories, or where each has a small, fairly equal share, as this can be unclear.</a:t>
            </a:r>
          </a:p>
          <a:p>
            <a:pPr algn="just"/>
            <a:endParaRPr lang="en-IN" dirty="0"/>
          </a:p>
        </p:txBody>
      </p:sp>
    </p:spTree>
    <p:extLst>
      <p:ext uri="{BB962C8B-B14F-4D97-AF65-F5344CB8AC3E}">
        <p14:creationId xmlns:p14="http://schemas.microsoft.com/office/powerpoint/2010/main" val="428601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dirty="0"/>
              <a:t>You can use connectives (ex: </a:t>
            </a:r>
            <a:r>
              <a:rPr lang="en-US" dirty="0" err="1"/>
              <a:t>next,then,first</a:t>
            </a:r>
            <a:r>
              <a:rPr lang="en-US" dirty="0"/>
              <a:t>, second, </a:t>
            </a:r>
            <a:r>
              <a:rPr lang="en-US" dirty="0" err="1"/>
              <a:t>finally,meanwhile,eventually,after,before</a:t>
            </a:r>
            <a:r>
              <a:rPr lang="en-US" dirty="0"/>
              <a:t> </a:t>
            </a:r>
            <a:r>
              <a:rPr lang="en-US" dirty="0" err="1"/>
              <a:t>and,also,but,likewise,unlike,therefore,due</a:t>
            </a:r>
            <a:r>
              <a:rPr lang="en-US" dirty="0"/>
              <a:t> to ,such as ,</a:t>
            </a:r>
            <a:r>
              <a:rPr lang="en-US" dirty="0" err="1"/>
              <a:t>significantly,indeed,moreover</a:t>
            </a:r>
            <a:r>
              <a:rPr lang="en-US" dirty="0"/>
              <a:t> in </a:t>
            </a:r>
            <a:r>
              <a:rPr lang="en-US" dirty="0" err="1"/>
              <a:t>particular,especially</a:t>
            </a:r>
            <a:r>
              <a:rPr lang="en-US" dirty="0"/>
              <a:t> </a:t>
            </a:r>
            <a:endParaRPr lang="en-US" dirty="0"/>
          </a:p>
        </p:txBody>
      </p:sp>
    </p:spTree>
    <p:extLst>
      <p:ext uri="{BB962C8B-B14F-4D97-AF65-F5344CB8AC3E}">
        <p14:creationId xmlns:p14="http://schemas.microsoft.com/office/powerpoint/2010/main" val="426048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Also </a:t>
            </a:r>
            <a:r>
              <a:rPr lang="en-US" dirty="0"/>
              <a:t>the following words</a:t>
            </a:r>
          </a:p>
          <a:p>
            <a:pPr lvl="0"/>
            <a:r>
              <a:rPr lang="en-US" i="1" dirty="0"/>
              <a:t>gradually increasing</a:t>
            </a:r>
            <a:endParaRPr lang="en-US" dirty="0"/>
          </a:p>
          <a:p>
            <a:pPr lvl="0"/>
            <a:r>
              <a:rPr lang="en-US" i="1" dirty="0"/>
              <a:t>a slight fall</a:t>
            </a:r>
            <a:endParaRPr lang="en-US" dirty="0"/>
          </a:p>
          <a:p>
            <a:pPr lvl="0"/>
            <a:r>
              <a:rPr lang="en-US" i="1" dirty="0"/>
              <a:t>kept rising </a:t>
            </a:r>
            <a:endParaRPr lang="en-US" dirty="0"/>
          </a:p>
          <a:p>
            <a:pPr lvl="0"/>
            <a:r>
              <a:rPr lang="en-US" i="1" dirty="0"/>
              <a:t>reached a peak</a:t>
            </a:r>
            <a:endParaRPr lang="en-US" dirty="0"/>
          </a:p>
          <a:p>
            <a:pPr lvl="0"/>
            <a:r>
              <a:rPr lang="en-US" i="1" dirty="0"/>
              <a:t>increased at a steady rate</a:t>
            </a:r>
            <a:endParaRPr lang="en-US" dirty="0"/>
          </a:p>
          <a:p>
            <a:pPr lvl="0"/>
            <a:r>
              <a:rPr lang="en-US" i="1" dirty="0"/>
              <a:t>fell</a:t>
            </a:r>
            <a:endParaRPr lang="en-US" dirty="0"/>
          </a:p>
          <a:p>
            <a:pPr lvl="0"/>
            <a:r>
              <a:rPr lang="en-US" i="1" dirty="0"/>
              <a:t>increased sharply</a:t>
            </a:r>
            <a:endParaRPr lang="en-US" dirty="0"/>
          </a:p>
          <a:p>
            <a:pPr lvl="0"/>
            <a:r>
              <a:rPr lang="en-US" i="1" dirty="0"/>
              <a:t>a low of</a:t>
            </a:r>
            <a:endParaRPr lang="en-US" dirty="0"/>
          </a:p>
          <a:p>
            <a:pPr lvl="0"/>
            <a:r>
              <a:rPr lang="en-US" i="1" dirty="0"/>
              <a:t>finish at</a:t>
            </a:r>
            <a:endParaRPr lang="en-US" dirty="0"/>
          </a:p>
          <a:p>
            <a:pPr lvl="0"/>
            <a:r>
              <a:rPr lang="en-US" i="1" dirty="0"/>
              <a:t>stood at</a:t>
            </a:r>
            <a:endParaRPr lang="en-US" dirty="0"/>
          </a:p>
          <a:p>
            <a:pPr lvl="0"/>
            <a:r>
              <a:rPr lang="en-US" i="1" dirty="0"/>
              <a:t>finishing the period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12887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 </a:t>
            </a:r>
            <a:r>
              <a:rPr lang="en-IN" b="1" dirty="0" err="1"/>
              <a:t>scattergram</a:t>
            </a:r>
            <a:r>
              <a:rPr lang="en-IN" b="1" dirty="0"/>
              <a:t> shows how two sets of numerical data relate to each other.</a:t>
            </a:r>
            <a:endParaRPr lang="en-IN" dirty="0"/>
          </a:p>
        </p:txBody>
      </p:sp>
      <p:pic>
        <p:nvPicPr>
          <p:cNvPr id="5122" name="Picture 2" descr="C:\Users\admin\Desktop\graph7.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772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9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When to use a </a:t>
            </a:r>
            <a:r>
              <a:rPr lang="en-IN" b="1" dirty="0" err="1"/>
              <a:t>scattergram</a:t>
            </a:r>
            <a:r>
              <a:rPr lang="en-IN" b="1" dirty="0"/>
              <a:t>:</a:t>
            </a:r>
            <a:endParaRPr lang="en-IN" dirty="0"/>
          </a:p>
        </p:txBody>
      </p:sp>
      <p:sp>
        <p:nvSpPr>
          <p:cNvPr id="3" name="Content Placeholder 2"/>
          <p:cNvSpPr>
            <a:spLocks noGrp="1"/>
          </p:cNvSpPr>
          <p:nvPr>
            <p:ph idx="1"/>
          </p:nvPr>
        </p:nvSpPr>
        <p:spPr/>
        <p:txBody>
          <a:bodyPr>
            <a:normAutofit lnSpcReduction="10000"/>
          </a:bodyPr>
          <a:lstStyle/>
          <a:p>
            <a:pPr algn="just"/>
            <a:r>
              <a:rPr lang="en-IN" dirty="0"/>
              <a:t>These are used to show patterns of correlation between two sets of data - </a:t>
            </a:r>
            <a:r>
              <a:rPr lang="en-IN" dirty="0" err="1"/>
              <a:t>ie</a:t>
            </a:r>
            <a:r>
              <a:rPr lang="en-IN" dirty="0"/>
              <a:t> how 'connected' the data is. </a:t>
            </a:r>
            <a:r>
              <a:rPr lang="en-IN" dirty="0" err="1"/>
              <a:t>Eg</a:t>
            </a:r>
            <a:r>
              <a:rPr lang="en-IN" dirty="0"/>
              <a:t> </a:t>
            </a:r>
            <a:r>
              <a:rPr lang="en-IN" i="1" dirty="0"/>
              <a:t>there is likely to be a connection between height and shoe size but there is not a connection between height and eye colour</a:t>
            </a:r>
            <a:r>
              <a:rPr lang="en-IN" dirty="0"/>
              <a:t>.</a:t>
            </a:r>
          </a:p>
          <a:p>
            <a:pPr algn="just"/>
            <a:r>
              <a:rPr lang="en-IN" dirty="0"/>
              <a:t>Each point represents one relationship (</a:t>
            </a:r>
            <a:r>
              <a:rPr lang="en-IN" dirty="0" err="1"/>
              <a:t>eg</a:t>
            </a:r>
            <a:r>
              <a:rPr lang="en-IN" dirty="0"/>
              <a:t> </a:t>
            </a:r>
            <a:r>
              <a:rPr lang="en-IN" i="1" dirty="0"/>
              <a:t>one person’s height and shoe size</a:t>
            </a:r>
            <a:r>
              <a:rPr lang="en-IN" dirty="0"/>
              <a:t>). A 'line of best fit' can be inserted to show a trend (see above).</a:t>
            </a:r>
          </a:p>
          <a:p>
            <a:pPr algn="just"/>
            <a:endParaRPr lang="en-IN" dirty="0"/>
          </a:p>
        </p:txBody>
      </p:sp>
    </p:spTree>
    <p:extLst>
      <p:ext uri="{BB962C8B-B14F-4D97-AF65-F5344CB8AC3E}">
        <p14:creationId xmlns:p14="http://schemas.microsoft.com/office/powerpoint/2010/main" val="298762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381000"/>
            <a:ext cx="7772400" cy="822325"/>
          </a:xfrm>
        </p:spPr>
        <p:txBody>
          <a:bodyPr>
            <a:normAutofit fontScale="90000"/>
          </a:bodyPr>
          <a:lstStyle/>
          <a:p>
            <a:r>
              <a:rPr lang="en-US" sz="4800"/>
              <a:t>What is a Flow Chart ?</a:t>
            </a:r>
          </a:p>
        </p:txBody>
      </p:sp>
      <p:sp>
        <p:nvSpPr>
          <p:cNvPr id="2051" name="Rectangle 3"/>
          <p:cNvSpPr>
            <a:spLocks noGrp="1" noChangeArrowheads="1"/>
          </p:cNvSpPr>
          <p:nvPr>
            <p:ph type="subTitle" idx="1"/>
          </p:nvPr>
        </p:nvSpPr>
        <p:spPr>
          <a:xfrm>
            <a:off x="381000" y="1371600"/>
            <a:ext cx="8458200" cy="4953000"/>
          </a:xfrm>
        </p:spPr>
        <p:txBody>
          <a:bodyPr>
            <a:normAutofit lnSpcReduction="10000"/>
          </a:bodyPr>
          <a:lstStyle/>
          <a:p>
            <a:pPr algn="l">
              <a:buFont typeface="Wingdings" pitchFamily="2" charset="2"/>
              <a:buChar char="Ø"/>
            </a:pPr>
            <a:r>
              <a:rPr lang="en-US" dirty="0">
                <a:solidFill>
                  <a:schemeClr val="tx1"/>
                </a:solidFill>
              </a:rPr>
              <a:t>An organized combination of shapes, lines, and text that graphically illustrates a process or structure</a:t>
            </a:r>
          </a:p>
          <a:p>
            <a:pPr algn="l">
              <a:buFont typeface="Wingdings" pitchFamily="2" charset="2"/>
              <a:buChar char="Ø"/>
            </a:pPr>
            <a:endParaRPr lang="en-US" dirty="0">
              <a:solidFill>
                <a:schemeClr val="tx1"/>
              </a:solidFill>
            </a:endParaRPr>
          </a:p>
          <a:p>
            <a:pPr algn="l">
              <a:buFont typeface="Wingdings" pitchFamily="2" charset="2"/>
              <a:buChar char="Ø"/>
            </a:pPr>
            <a:r>
              <a:rPr lang="en-US" dirty="0">
                <a:solidFill>
                  <a:schemeClr val="tx1"/>
                </a:solidFill>
              </a:rPr>
              <a:t>A pictorial representation showing all  of the steps of a </a:t>
            </a:r>
            <a:r>
              <a:rPr lang="en-US" dirty="0" smtClean="0">
                <a:solidFill>
                  <a:schemeClr val="tx1"/>
                </a:solidFill>
              </a:rPr>
              <a:t>process</a:t>
            </a:r>
          </a:p>
          <a:p>
            <a:pPr algn="l">
              <a:buFont typeface="Wingdings" pitchFamily="2" charset="2"/>
              <a:buChar char="Ø"/>
            </a:pPr>
            <a:r>
              <a:rPr lang="en-IN" dirty="0" smtClean="0">
                <a:solidFill>
                  <a:schemeClr val="tx1"/>
                </a:solidFill>
              </a:rPr>
              <a:t>Flow </a:t>
            </a:r>
            <a:r>
              <a:rPr lang="en-IN" dirty="0">
                <a:solidFill>
                  <a:schemeClr val="tx1"/>
                </a:solidFill>
              </a:rPr>
              <a:t>charts deal with the different steps involved in making/manufacturing some material or the process of a person’s growth or transfer of some information</a:t>
            </a:r>
            <a:endParaRPr lang="en-US" dirty="0">
              <a:solidFill>
                <a:schemeClr val="tx1"/>
              </a:solidFill>
            </a:endParaRPr>
          </a:p>
        </p:txBody>
      </p:sp>
    </p:spTree>
    <p:extLst>
      <p:ext uri="{BB962C8B-B14F-4D97-AF65-F5344CB8AC3E}">
        <p14:creationId xmlns:p14="http://schemas.microsoft.com/office/powerpoint/2010/main" val="4011217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0" y="385763"/>
            <a:ext cx="9144000" cy="461962"/>
          </a:xfrm>
          <a:prstGeom prst="rect">
            <a:avLst/>
          </a:prstGeom>
          <a:noFill/>
        </p:spPr>
        <p:txBody>
          <a:bodyPr>
            <a:spAutoFit/>
          </a:bodyPr>
          <a:lstStyle/>
          <a:p>
            <a:pPr algn="ctr" fontAlgn="auto">
              <a:spcBef>
                <a:spcPts val="0"/>
              </a:spcBef>
              <a:spcAft>
                <a:spcPts val="0"/>
              </a:spcAft>
              <a:defRPr/>
            </a:pPr>
            <a:r>
              <a:rPr lang="en-US" sz="2400" kern="1000" spc="50" dirty="0">
                <a:solidFill>
                  <a:srgbClr val="68686D"/>
                </a:solidFill>
                <a:latin typeface="+mj-lt"/>
                <a:ea typeface="+mn-ea"/>
                <a:cs typeface="Arial"/>
              </a:rPr>
              <a:t>Basic Flowchart Shapes and Definitions</a:t>
            </a:r>
          </a:p>
        </p:txBody>
      </p:sp>
      <p:grpSp>
        <p:nvGrpSpPr>
          <p:cNvPr id="3075" name="Group 9"/>
          <p:cNvGrpSpPr>
            <a:grpSpLocks/>
          </p:cNvGrpSpPr>
          <p:nvPr/>
        </p:nvGrpSpPr>
        <p:grpSpPr bwMode="auto">
          <a:xfrm>
            <a:off x="992188" y="1293813"/>
            <a:ext cx="1931987" cy="1062037"/>
            <a:chOff x="1304637" y="1293091"/>
            <a:chExt cx="1931656" cy="1063048"/>
          </a:xfrm>
        </p:grpSpPr>
        <p:sp>
          <p:nvSpPr>
            <p:cNvPr id="15" name="Terminator 14"/>
            <p:cNvSpPr>
              <a:spLocks noChangeArrowheads="1"/>
            </p:cNvSpPr>
            <p:nvPr/>
          </p:nvSpPr>
          <p:spPr bwMode="auto">
            <a:xfrm>
              <a:off x="1444313" y="1293091"/>
              <a:ext cx="1658653" cy="791328"/>
            </a:xfrm>
            <a:prstGeom prst="flowChartTerminator">
              <a:avLst/>
            </a:prstGeom>
            <a:solidFill>
              <a:srgbClr val="99BA82"/>
            </a:solidFill>
            <a:ln w="9525">
              <a:solidFill>
                <a:srgbClr val="FFFFFF"/>
              </a:solidFill>
              <a:miter lim="800000"/>
              <a:headEnd/>
              <a:tailEnd/>
            </a:ln>
            <a:effectLst>
              <a:outerShdw blurRad="41275" dist="25400" dir="5400000" algn="tl" rotWithShape="0">
                <a:srgbClr val="68686D">
                  <a:alpha val="34998"/>
                </a:srgbClr>
              </a:outerShdw>
            </a:effectLst>
          </p:spPr>
          <p:txBody>
            <a:bodyPr anchor="ctr"/>
            <a:lstStyle/>
            <a:p>
              <a:pPr algn="ctr" fontAlgn="auto">
                <a:spcBef>
                  <a:spcPts val="0"/>
                </a:spcBef>
                <a:spcAft>
                  <a:spcPts val="0"/>
                </a:spcAft>
                <a:defRPr/>
              </a:pPr>
              <a:endParaRPr lang="en-US" sz="1600" kern="1000" spc="50" dirty="0">
                <a:solidFill>
                  <a:schemeClr val="bg2">
                    <a:lumMod val="25000"/>
                  </a:schemeClr>
                </a:solidFill>
                <a:latin typeface="+mn-lt"/>
                <a:ea typeface="+mn-ea"/>
              </a:endParaRPr>
            </a:p>
          </p:txBody>
        </p:sp>
        <p:sp>
          <p:nvSpPr>
            <p:cNvPr id="31" name="TextBox 30"/>
            <p:cNvSpPr txBox="1"/>
            <p:nvPr/>
          </p:nvSpPr>
          <p:spPr>
            <a:xfrm>
              <a:off x="1452249" y="1521909"/>
              <a:ext cx="1650717" cy="306679"/>
            </a:xfrm>
            <a:prstGeom prst="rect">
              <a:avLst/>
            </a:prstGeom>
            <a:noFill/>
          </p:spPr>
          <p:txBody>
            <a:bodyPr>
              <a:spAutoFit/>
            </a:bodyPr>
            <a:lstStyle/>
            <a:p>
              <a:pPr algn="ctr" fontAlgn="auto">
                <a:spcBef>
                  <a:spcPts val="0"/>
                </a:spcBef>
                <a:spcAft>
                  <a:spcPts val="0"/>
                </a:spcAft>
                <a:defRPr/>
              </a:pPr>
              <a:r>
                <a:rPr lang="en-US" sz="1400" dirty="0">
                  <a:solidFill>
                    <a:schemeClr val="bg2">
                      <a:lumMod val="25000"/>
                    </a:schemeClr>
                  </a:solidFill>
                  <a:latin typeface="+mn-lt"/>
                  <a:ea typeface="+mn-ea"/>
                  <a:cs typeface="Arial"/>
                </a:rPr>
                <a:t>Start / End</a:t>
              </a:r>
            </a:p>
          </p:txBody>
        </p:sp>
        <p:sp>
          <p:nvSpPr>
            <p:cNvPr id="21" name="TextBox 20"/>
            <p:cNvSpPr txBox="1"/>
            <p:nvPr/>
          </p:nvSpPr>
          <p:spPr>
            <a:xfrm>
              <a:off x="1304637" y="2109843"/>
              <a:ext cx="1931656" cy="246296"/>
            </a:xfrm>
            <a:prstGeom prst="rect">
              <a:avLst/>
            </a:prstGeom>
            <a:noFill/>
          </p:spPr>
          <p:txBody>
            <a:bodyPr>
              <a:spAutoFit/>
            </a:bodyPr>
            <a:lstStyle/>
            <a:p>
              <a:pPr algn="ctr" fontAlgn="auto">
                <a:spcBef>
                  <a:spcPts val="0"/>
                </a:spcBef>
                <a:spcAft>
                  <a:spcPts val="0"/>
                </a:spcAft>
                <a:defRPr/>
              </a:pPr>
              <a:r>
                <a:rPr lang="en-US" sz="1000" dirty="0">
                  <a:solidFill>
                    <a:schemeClr val="tx1">
                      <a:lumMod val="75000"/>
                      <a:lumOff val="25000"/>
                    </a:schemeClr>
                  </a:solidFill>
                  <a:latin typeface="+mn-lt"/>
                  <a:ea typeface="+mn-ea"/>
                  <a:cs typeface="Arial"/>
                </a:rPr>
                <a:t>The start or end of a workflow.</a:t>
              </a:r>
            </a:p>
          </p:txBody>
        </p:sp>
      </p:grpSp>
      <p:grpSp>
        <p:nvGrpSpPr>
          <p:cNvPr id="3076" name="Group 10"/>
          <p:cNvGrpSpPr>
            <a:grpSpLocks/>
          </p:cNvGrpSpPr>
          <p:nvPr/>
        </p:nvGrpSpPr>
        <p:grpSpPr bwMode="auto">
          <a:xfrm>
            <a:off x="3729038" y="1293813"/>
            <a:ext cx="1708150" cy="1062037"/>
            <a:chOff x="4064000" y="1293091"/>
            <a:chExt cx="1708727" cy="1063048"/>
          </a:xfrm>
        </p:grpSpPr>
        <p:sp>
          <p:nvSpPr>
            <p:cNvPr id="20" name="Process 19"/>
            <p:cNvSpPr>
              <a:spLocks noChangeArrowheads="1"/>
            </p:cNvSpPr>
            <p:nvPr/>
          </p:nvSpPr>
          <p:spPr bwMode="auto">
            <a:xfrm>
              <a:off x="4157694" y="1293091"/>
              <a:ext cx="1511811" cy="791328"/>
            </a:xfrm>
            <a:prstGeom prst="flowChartProcess">
              <a:avLst/>
            </a:prstGeom>
            <a:solidFill>
              <a:srgbClr val="759FAB"/>
            </a:solidFill>
            <a:ln w="9525">
              <a:solidFill>
                <a:srgbClr val="FFFFFF"/>
              </a:solidFill>
              <a:miter lim="800000"/>
              <a:headEnd/>
              <a:tailEnd/>
            </a:ln>
            <a:effectLst>
              <a:outerShdw blurRad="41275" dist="25400" dir="5400000" algn="tl" rotWithShape="0">
                <a:srgbClr val="68686D">
                  <a:alpha val="34998"/>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endParaRPr>
            </a:p>
          </p:txBody>
        </p:sp>
        <p:sp>
          <p:nvSpPr>
            <p:cNvPr id="32" name="TextBox 31"/>
            <p:cNvSpPr txBox="1"/>
            <p:nvPr/>
          </p:nvSpPr>
          <p:spPr>
            <a:xfrm>
              <a:off x="4157694" y="1528265"/>
              <a:ext cx="1511811" cy="311446"/>
            </a:xfrm>
            <a:prstGeom prst="rect">
              <a:avLst/>
            </a:prstGeom>
            <a:noFill/>
          </p:spPr>
          <p:txBody>
            <a:bodyPr>
              <a:spAutoFit/>
            </a:bodyPr>
            <a:lstStyle/>
            <a:p>
              <a:pPr algn="ctr" fontAlgn="auto">
                <a:spcBef>
                  <a:spcPts val="0"/>
                </a:spcBef>
                <a:spcAft>
                  <a:spcPts val="0"/>
                </a:spcAft>
                <a:defRPr/>
              </a:pPr>
              <a:r>
                <a:rPr lang="en-US" sz="1400" dirty="0">
                  <a:solidFill>
                    <a:srgbClr val="343437"/>
                  </a:solidFill>
                  <a:latin typeface="+mn-lt"/>
                  <a:ea typeface="+mn-ea"/>
                  <a:cs typeface="Arial"/>
                </a:rPr>
                <a:t>Project / Task</a:t>
              </a:r>
            </a:p>
          </p:txBody>
        </p:sp>
        <p:sp>
          <p:nvSpPr>
            <p:cNvPr id="22" name="TextBox 21"/>
            <p:cNvSpPr txBox="1"/>
            <p:nvPr/>
          </p:nvSpPr>
          <p:spPr>
            <a:xfrm>
              <a:off x="4064000" y="2109843"/>
              <a:ext cx="1708727" cy="246296"/>
            </a:xfrm>
            <a:prstGeom prst="rect">
              <a:avLst/>
            </a:prstGeom>
            <a:noFill/>
          </p:spPr>
          <p:txBody>
            <a:bodyPr>
              <a:spAutoFit/>
            </a:bodyPr>
            <a:lstStyle/>
            <a:p>
              <a:pPr algn="ctr" fontAlgn="auto">
                <a:spcBef>
                  <a:spcPts val="0"/>
                </a:spcBef>
                <a:spcAft>
                  <a:spcPts val="0"/>
                </a:spcAft>
                <a:defRPr/>
              </a:pPr>
              <a:r>
                <a:rPr lang="en-US" sz="1000" dirty="0">
                  <a:solidFill>
                    <a:schemeClr val="tx1">
                      <a:lumMod val="75000"/>
                      <a:lumOff val="25000"/>
                    </a:schemeClr>
                  </a:solidFill>
                  <a:latin typeface="+mn-lt"/>
                  <a:ea typeface="+mn-ea"/>
                  <a:cs typeface="Arial"/>
                </a:rPr>
                <a:t>Process or action.</a:t>
              </a:r>
            </a:p>
          </p:txBody>
        </p:sp>
      </p:grpSp>
      <p:grpSp>
        <p:nvGrpSpPr>
          <p:cNvPr id="3077" name="Group 12"/>
          <p:cNvGrpSpPr>
            <a:grpSpLocks/>
          </p:cNvGrpSpPr>
          <p:nvPr/>
        </p:nvGrpSpPr>
        <p:grpSpPr bwMode="auto">
          <a:xfrm>
            <a:off x="798513" y="2832100"/>
            <a:ext cx="2276475" cy="1711325"/>
            <a:chOff x="6325270" y="3054684"/>
            <a:chExt cx="2275838" cy="1711060"/>
          </a:xfrm>
        </p:grpSpPr>
        <p:sp>
          <p:nvSpPr>
            <p:cNvPr id="25" name="Extract 24"/>
            <p:cNvSpPr>
              <a:spLocks noChangeArrowheads="1"/>
            </p:cNvSpPr>
            <p:nvPr/>
          </p:nvSpPr>
          <p:spPr bwMode="auto">
            <a:xfrm>
              <a:off x="6756949" y="3054684"/>
              <a:ext cx="1412480" cy="1284089"/>
            </a:xfrm>
            <a:prstGeom prst="flowChartExtract">
              <a:avLst/>
            </a:prstGeom>
            <a:solidFill>
              <a:srgbClr val="E8A26C"/>
            </a:solidFill>
            <a:ln w="9525">
              <a:solidFill>
                <a:srgbClr val="FFFFFF"/>
              </a:solidFill>
              <a:miter lim="800000"/>
              <a:headEnd/>
              <a:tailEnd/>
            </a:ln>
            <a:effectLst>
              <a:outerShdw blurRad="41275" dist="25400" dir="5400000" rotWithShape="0">
                <a:srgbClr val="68686D">
                  <a:alpha val="34998"/>
                </a:srgbClr>
              </a:outerShdw>
            </a:effectLst>
          </p:spPr>
          <p:txBody>
            <a:bodyPr/>
            <a:lstStyle/>
            <a:p>
              <a:pPr fontAlgn="auto">
                <a:spcBef>
                  <a:spcPts val="0"/>
                </a:spcBef>
                <a:spcAft>
                  <a:spcPts val="0"/>
                </a:spcAft>
                <a:defRPr/>
              </a:pPr>
              <a:endParaRPr lang="en-US" dirty="0">
                <a:solidFill>
                  <a:schemeClr val="lt1"/>
                </a:solidFill>
                <a:latin typeface="+mn-lt"/>
                <a:ea typeface="+mn-ea"/>
              </a:endParaRPr>
            </a:p>
          </p:txBody>
        </p:sp>
        <p:sp>
          <p:nvSpPr>
            <p:cNvPr id="33" name="TextBox 32"/>
            <p:cNvSpPr txBox="1"/>
            <p:nvPr/>
          </p:nvSpPr>
          <p:spPr>
            <a:xfrm>
              <a:off x="6929938" y="3619746"/>
              <a:ext cx="1083960" cy="638076"/>
            </a:xfrm>
            <a:prstGeom prst="rect">
              <a:avLst/>
            </a:prstGeom>
            <a:noFill/>
          </p:spPr>
          <p:txBody>
            <a:bodyPr>
              <a:spAutoFit/>
            </a:bodyPr>
            <a:lstStyle/>
            <a:p>
              <a:pPr algn="ctr" fontAlgn="auto">
                <a:lnSpc>
                  <a:spcPct val="90000"/>
                </a:lnSpc>
                <a:spcBef>
                  <a:spcPts val="0"/>
                </a:spcBef>
                <a:spcAft>
                  <a:spcPts val="0"/>
                </a:spcAft>
                <a:defRPr/>
              </a:pPr>
              <a:r>
                <a:rPr lang="en-US" sz="1400" dirty="0">
                  <a:solidFill>
                    <a:srgbClr val="343437"/>
                  </a:solidFill>
                  <a:latin typeface="+mn-lt"/>
                  <a:ea typeface="+mn-ea"/>
                  <a:cs typeface="Arial"/>
                </a:rPr>
                <a:t>Split</a:t>
              </a:r>
            </a:p>
            <a:p>
              <a:pPr algn="ctr" fontAlgn="auto">
                <a:lnSpc>
                  <a:spcPct val="80000"/>
                </a:lnSpc>
                <a:spcBef>
                  <a:spcPts val="0"/>
                </a:spcBef>
                <a:spcAft>
                  <a:spcPts val="0"/>
                </a:spcAft>
                <a:defRPr/>
              </a:pPr>
              <a:r>
                <a:rPr lang="en-US" sz="1400" dirty="0">
                  <a:solidFill>
                    <a:srgbClr val="343437"/>
                  </a:solidFill>
                  <a:latin typeface="+mn-lt"/>
                  <a:ea typeface="+mn-ea"/>
                  <a:cs typeface="Arial"/>
                </a:rPr>
                <a:t>or</a:t>
              </a:r>
            </a:p>
            <a:p>
              <a:pPr algn="ctr" fontAlgn="auto">
                <a:lnSpc>
                  <a:spcPct val="80000"/>
                </a:lnSpc>
                <a:spcBef>
                  <a:spcPts val="0"/>
                </a:spcBef>
                <a:spcAft>
                  <a:spcPts val="0"/>
                </a:spcAft>
                <a:defRPr/>
              </a:pPr>
              <a:r>
                <a:rPr lang="en-US" sz="1400" dirty="0">
                  <a:solidFill>
                    <a:srgbClr val="343437"/>
                  </a:solidFill>
                  <a:latin typeface="+mn-lt"/>
                  <a:ea typeface="+mn-ea"/>
                  <a:cs typeface="Arial"/>
                </a:rPr>
                <a:t>Merge</a:t>
              </a:r>
            </a:p>
          </p:txBody>
        </p:sp>
        <p:sp>
          <p:nvSpPr>
            <p:cNvPr id="27" name="TextBox 26"/>
            <p:cNvSpPr txBox="1"/>
            <p:nvPr/>
          </p:nvSpPr>
          <p:spPr>
            <a:xfrm>
              <a:off x="6325270" y="4365756"/>
              <a:ext cx="2275838" cy="399988"/>
            </a:xfrm>
            <a:prstGeom prst="rect">
              <a:avLst/>
            </a:prstGeom>
            <a:noFill/>
          </p:spPr>
          <p:txBody>
            <a:bodyPr>
              <a:spAutoFit/>
            </a:bodyPr>
            <a:lstStyle/>
            <a:p>
              <a:pPr algn="ctr" fontAlgn="auto">
                <a:spcBef>
                  <a:spcPts val="0"/>
                </a:spcBef>
                <a:spcAft>
                  <a:spcPts val="0"/>
                </a:spcAft>
                <a:defRPr/>
              </a:pPr>
              <a:r>
                <a:rPr lang="en-US" sz="1000" dirty="0">
                  <a:solidFill>
                    <a:schemeClr val="tx1">
                      <a:lumMod val="75000"/>
                      <a:lumOff val="25000"/>
                    </a:schemeClr>
                  </a:solidFill>
                  <a:latin typeface="+mn-lt"/>
                  <a:ea typeface="+mn-ea"/>
                  <a:cs typeface="Arial"/>
                </a:rPr>
                <a:t>Upright indicates a process split, inverted indicates a merge of processes.</a:t>
              </a:r>
            </a:p>
          </p:txBody>
        </p:sp>
      </p:grpSp>
      <p:grpSp>
        <p:nvGrpSpPr>
          <p:cNvPr id="3078" name="Group 11"/>
          <p:cNvGrpSpPr>
            <a:grpSpLocks/>
          </p:cNvGrpSpPr>
          <p:nvPr/>
        </p:nvGrpSpPr>
        <p:grpSpPr bwMode="auto">
          <a:xfrm>
            <a:off x="6332538" y="4899025"/>
            <a:ext cx="1844675" cy="1541463"/>
            <a:chOff x="9034463" y="1160711"/>
            <a:chExt cx="1844675" cy="1541758"/>
          </a:xfrm>
        </p:grpSpPr>
        <p:sp>
          <p:nvSpPr>
            <p:cNvPr id="29" name="Off-page Connector 28"/>
            <p:cNvSpPr>
              <a:spLocks noChangeArrowheads="1"/>
            </p:cNvSpPr>
            <p:nvPr/>
          </p:nvSpPr>
          <p:spPr bwMode="auto">
            <a:xfrm>
              <a:off x="9399588" y="1160711"/>
              <a:ext cx="1130300" cy="1130516"/>
            </a:xfrm>
            <a:prstGeom prst="flowChartOffpageConnector">
              <a:avLst/>
            </a:prstGeom>
            <a:solidFill>
              <a:srgbClr val="759FAB"/>
            </a:solidFill>
            <a:ln w="9525">
              <a:solidFill>
                <a:srgbClr val="FFFFFF"/>
              </a:solidFill>
              <a:miter lim="800000"/>
              <a:headEnd/>
              <a:tailEnd/>
            </a:ln>
            <a:effectLst>
              <a:outerShdw blurRad="41275" dist="25400" dir="5400000" rotWithShape="0">
                <a:srgbClr val="68686D">
                  <a:alpha val="34998"/>
                </a:srgbClr>
              </a:outerShdw>
            </a:effectLst>
          </p:spPr>
          <p:txBody>
            <a:bodyPr/>
            <a:lstStyle/>
            <a:p>
              <a:pPr fontAlgn="auto">
                <a:spcBef>
                  <a:spcPts val="0"/>
                </a:spcBef>
                <a:spcAft>
                  <a:spcPts val="0"/>
                </a:spcAft>
                <a:defRPr/>
              </a:pPr>
              <a:endParaRPr lang="en-US" dirty="0">
                <a:solidFill>
                  <a:schemeClr val="lt1"/>
                </a:solidFill>
                <a:latin typeface="+mn-lt"/>
                <a:ea typeface="+mn-ea"/>
              </a:endParaRPr>
            </a:p>
          </p:txBody>
        </p:sp>
        <p:sp>
          <p:nvSpPr>
            <p:cNvPr id="38" name="TextBox 37"/>
            <p:cNvSpPr txBox="1"/>
            <p:nvPr/>
          </p:nvSpPr>
          <p:spPr>
            <a:xfrm>
              <a:off x="9399588" y="1387767"/>
              <a:ext cx="1130300" cy="523975"/>
            </a:xfrm>
            <a:prstGeom prst="rect">
              <a:avLst/>
            </a:prstGeom>
            <a:noFill/>
          </p:spPr>
          <p:txBody>
            <a:bodyPr>
              <a:spAutoFit/>
            </a:bodyPr>
            <a:lstStyle/>
            <a:p>
              <a:pPr algn="ctr" fontAlgn="auto">
                <a:spcBef>
                  <a:spcPts val="0"/>
                </a:spcBef>
                <a:spcAft>
                  <a:spcPts val="0"/>
                </a:spcAft>
                <a:defRPr/>
              </a:pPr>
              <a:r>
                <a:rPr lang="en-US" sz="1400" dirty="0">
                  <a:solidFill>
                    <a:srgbClr val="343437"/>
                  </a:solidFill>
                  <a:latin typeface="+mn-lt"/>
                  <a:ea typeface="+mn-ea"/>
                  <a:cs typeface="Arial"/>
                </a:rPr>
                <a:t>Off Page</a:t>
              </a:r>
              <a:br>
                <a:rPr lang="en-US" sz="1400" dirty="0">
                  <a:solidFill>
                    <a:srgbClr val="343437"/>
                  </a:solidFill>
                  <a:latin typeface="+mn-lt"/>
                  <a:ea typeface="+mn-ea"/>
                  <a:cs typeface="Arial"/>
                </a:rPr>
              </a:br>
              <a:r>
                <a:rPr lang="en-US" sz="1400" dirty="0">
                  <a:solidFill>
                    <a:srgbClr val="343437"/>
                  </a:solidFill>
                  <a:latin typeface="+mn-lt"/>
                  <a:ea typeface="+mn-ea"/>
                  <a:cs typeface="Arial"/>
                </a:rPr>
                <a:t>Connector</a:t>
              </a:r>
            </a:p>
          </p:txBody>
        </p:sp>
        <p:sp>
          <p:nvSpPr>
            <p:cNvPr id="30" name="TextBox 29"/>
            <p:cNvSpPr txBox="1"/>
            <p:nvPr/>
          </p:nvSpPr>
          <p:spPr>
            <a:xfrm>
              <a:off x="9034463" y="2302342"/>
              <a:ext cx="1844675" cy="400127"/>
            </a:xfrm>
            <a:prstGeom prst="rect">
              <a:avLst/>
            </a:prstGeom>
            <a:noFill/>
          </p:spPr>
          <p:txBody>
            <a:bodyPr>
              <a:spAutoFit/>
            </a:bodyPr>
            <a:lstStyle/>
            <a:p>
              <a:pPr algn="ctr" fontAlgn="auto">
                <a:spcBef>
                  <a:spcPts val="0"/>
                </a:spcBef>
                <a:spcAft>
                  <a:spcPts val="0"/>
                </a:spcAft>
                <a:defRPr/>
              </a:pPr>
              <a:r>
                <a:rPr lang="en-US" sz="1000" dirty="0">
                  <a:solidFill>
                    <a:schemeClr val="tx1">
                      <a:lumMod val="75000"/>
                      <a:lumOff val="25000"/>
                    </a:schemeClr>
                  </a:solidFill>
                  <a:latin typeface="+mn-lt"/>
                  <a:ea typeface="+mn-ea"/>
                  <a:cs typeface="Arial"/>
                </a:rPr>
                <a:t>Connector used to connect one page of a flowchart to another.</a:t>
              </a:r>
            </a:p>
          </p:txBody>
        </p:sp>
      </p:grpSp>
      <p:grpSp>
        <p:nvGrpSpPr>
          <p:cNvPr id="3079" name="Group 49"/>
          <p:cNvGrpSpPr>
            <a:grpSpLocks/>
          </p:cNvGrpSpPr>
          <p:nvPr/>
        </p:nvGrpSpPr>
        <p:grpSpPr bwMode="auto">
          <a:xfrm>
            <a:off x="3770313" y="4894263"/>
            <a:ext cx="1692275" cy="1603375"/>
            <a:chOff x="3742635" y="4893923"/>
            <a:chExt cx="1691432" cy="1604485"/>
          </a:xfrm>
        </p:grpSpPr>
        <p:sp>
          <p:nvSpPr>
            <p:cNvPr id="23" name="Connector 22"/>
            <p:cNvSpPr>
              <a:spLocks noChangeArrowheads="1"/>
            </p:cNvSpPr>
            <p:nvPr/>
          </p:nvSpPr>
          <p:spPr bwMode="auto">
            <a:xfrm>
              <a:off x="3985401" y="4893923"/>
              <a:ext cx="1191619" cy="1191449"/>
            </a:xfrm>
            <a:prstGeom prst="flowChartConnector">
              <a:avLst/>
            </a:prstGeom>
            <a:solidFill>
              <a:srgbClr val="E8A26C"/>
            </a:solidFill>
            <a:ln w="9525">
              <a:solidFill>
                <a:srgbClr val="FFFFFF"/>
              </a:solidFill>
              <a:round/>
              <a:headEnd/>
              <a:tailEnd/>
            </a:ln>
            <a:effectLst>
              <a:outerShdw blurRad="41275" dist="25400" dir="5400000" algn="tl" rotWithShape="0">
                <a:srgbClr val="68686D">
                  <a:alpha val="34998"/>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endParaRPr>
            </a:p>
          </p:txBody>
        </p:sp>
        <p:sp>
          <p:nvSpPr>
            <p:cNvPr id="36" name="TextBox 35"/>
            <p:cNvSpPr txBox="1"/>
            <p:nvPr/>
          </p:nvSpPr>
          <p:spPr>
            <a:xfrm>
              <a:off x="3999682" y="5340319"/>
              <a:ext cx="1177338" cy="308188"/>
            </a:xfrm>
            <a:prstGeom prst="rect">
              <a:avLst/>
            </a:prstGeom>
            <a:noFill/>
          </p:spPr>
          <p:txBody>
            <a:bodyPr>
              <a:spAutoFit/>
            </a:bodyPr>
            <a:lstStyle/>
            <a:p>
              <a:pPr algn="ctr" fontAlgn="auto">
                <a:spcBef>
                  <a:spcPts val="0"/>
                </a:spcBef>
                <a:spcAft>
                  <a:spcPts val="0"/>
                </a:spcAft>
                <a:defRPr/>
              </a:pPr>
              <a:r>
                <a:rPr lang="en-US" sz="1400" dirty="0">
                  <a:solidFill>
                    <a:srgbClr val="343437"/>
                  </a:solidFill>
                  <a:latin typeface="+mn-lt"/>
                  <a:ea typeface="+mn-ea"/>
                  <a:cs typeface="Arial"/>
                </a:rPr>
                <a:t>Connector</a:t>
              </a:r>
            </a:p>
          </p:txBody>
        </p:sp>
        <p:sp>
          <p:nvSpPr>
            <p:cNvPr id="41" name="TextBox 40"/>
            <p:cNvSpPr txBox="1"/>
            <p:nvPr/>
          </p:nvSpPr>
          <p:spPr>
            <a:xfrm>
              <a:off x="3742635" y="6098081"/>
              <a:ext cx="1691432" cy="400327"/>
            </a:xfrm>
            <a:prstGeom prst="rect">
              <a:avLst/>
            </a:prstGeom>
            <a:noFill/>
          </p:spPr>
          <p:txBody>
            <a:bodyPr>
              <a:spAutoFit/>
            </a:bodyPr>
            <a:lstStyle/>
            <a:p>
              <a:pPr algn="ctr" fontAlgn="auto">
                <a:spcBef>
                  <a:spcPts val="0"/>
                </a:spcBef>
                <a:spcAft>
                  <a:spcPts val="0"/>
                </a:spcAft>
                <a:defRPr/>
              </a:pPr>
              <a:r>
                <a:rPr lang="en-US" sz="1000" dirty="0">
                  <a:solidFill>
                    <a:schemeClr val="tx1">
                      <a:lumMod val="75000"/>
                      <a:lumOff val="25000"/>
                    </a:schemeClr>
                  </a:solidFill>
                  <a:latin typeface="+mn-lt"/>
                  <a:ea typeface="+mn-ea"/>
                  <a:cs typeface="Arial"/>
                </a:rPr>
                <a:t>Used to connect one part of a flowchart to another.</a:t>
              </a:r>
            </a:p>
          </p:txBody>
        </p:sp>
      </p:grpSp>
      <p:grpSp>
        <p:nvGrpSpPr>
          <p:cNvPr id="3080" name="Group 15"/>
          <p:cNvGrpSpPr>
            <a:grpSpLocks/>
          </p:cNvGrpSpPr>
          <p:nvPr/>
        </p:nvGrpSpPr>
        <p:grpSpPr bwMode="auto">
          <a:xfrm>
            <a:off x="3822700" y="2759075"/>
            <a:ext cx="1530350" cy="1778000"/>
            <a:chOff x="1549144" y="2747406"/>
            <a:chExt cx="1530179" cy="1777814"/>
          </a:xfrm>
        </p:grpSpPr>
        <p:sp>
          <p:nvSpPr>
            <p:cNvPr id="19" name="Decision 18"/>
            <p:cNvSpPr>
              <a:spLocks noChangeArrowheads="1"/>
            </p:cNvSpPr>
            <p:nvPr/>
          </p:nvSpPr>
          <p:spPr bwMode="auto">
            <a:xfrm>
              <a:off x="1618986" y="2747406"/>
              <a:ext cx="1390495" cy="1388918"/>
            </a:xfrm>
            <a:prstGeom prst="flowChartDecision">
              <a:avLst/>
            </a:prstGeom>
            <a:solidFill>
              <a:srgbClr val="C25552"/>
            </a:solidFill>
            <a:ln w="9525">
              <a:solidFill>
                <a:srgbClr val="FFFFFF"/>
              </a:solidFill>
              <a:miter lim="800000"/>
              <a:headEnd/>
              <a:tailEnd/>
            </a:ln>
            <a:effectLst>
              <a:outerShdw blurRad="41275" dist="25400" dir="5400000" algn="tl" rotWithShape="0">
                <a:srgbClr val="68686D">
                  <a:alpha val="34998"/>
                </a:srgbClr>
              </a:outerShdw>
            </a:effectLst>
          </p:spPr>
          <p:txBody>
            <a:bodyPr/>
            <a:lstStyle/>
            <a:p>
              <a:pPr algn="ctr" fontAlgn="auto">
                <a:spcBef>
                  <a:spcPts val="0"/>
                </a:spcBef>
                <a:spcAft>
                  <a:spcPts val="0"/>
                </a:spcAft>
                <a:defRPr/>
              </a:pPr>
              <a:endParaRPr lang="en-US" dirty="0">
                <a:solidFill>
                  <a:schemeClr val="lt1"/>
                </a:solidFill>
                <a:latin typeface="+mn-lt"/>
                <a:ea typeface="+mn-ea"/>
              </a:endParaRPr>
            </a:p>
          </p:txBody>
        </p:sp>
        <p:sp>
          <p:nvSpPr>
            <p:cNvPr id="34" name="TextBox 33"/>
            <p:cNvSpPr txBox="1"/>
            <p:nvPr/>
          </p:nvSpPr>
          <p:spPr>
            <a:xfrm>
              <a:off x="1618986" y="3282338"/>
              <a:ext cx="1390495" cy="307943"/>
            </a:xfrm>
            <a:prstGeom prst="rect">
              <a:avLst/>
            </a:prstGeom>
            <a:noFill/>
          </p:spPr>
          <p:txBody>
            <a:bodyPr>
              <a:spAutoFit/>
            </a:bodyPr>
            <a:lstStyle/>
            <a:p>
              <a:pPr algn="ctr" fontAlgn="auto">
                <a:spcBef>
                  <a:spcPts val="0"/>
                </a:spcBef>
                <a:spcAft>
                  <a:spcPts val="0"/>
                </a:spcAft>
                <a:defRPr/>
              </a:pPr>
              <a:r>
                <a:rPr lang="en-US" sz="1400" dirty="0">
                  <a:solidFill>
                    <a:schemeClr val="bg2">
                      <a:lumMod val="25000"/>
                    </a:schemeClr>
                  </a:solidFill>
                  <a:latin typeface="+mn-lt"/>
                  <a:ea typeface="+mn-ea"/>
                  <a:cs typeface="Arial"/>
                </a:rPr>
                <a:t>Decision</a:t>
              </a:r>
            </a:p>
          </p:txBody>
        </p:sp>
        <p:sp>
          <p:nvSpPr>
            <p:cNvPr id="42" name="TextBox 41"/>
            <p:cNvSpPr txBox="1"/>
            <p:nvPr/>
          </p:nvSpPr>
          <p:spPr>
            <a:xfrm>
              <a:off x="1549144" y="4125212"/>
              <a:ext cx="1530179" cy="400008"/>
            </a:xfrm>
            <a:prstGeom prst="rect">
              <a:avLst/>
            </a:prstGeom>
            <a:noFill/>
          </p:spPr>
          <p:txBody>
            <a:bodyPr>
              <a:spAutoFit/>
            </a:bodyPr>
            <a:lstStyle/>
            <a:p>
              <a:pPr algn="ctr" fontAlgn="auto">
                <a:spcBef>
                  <a:spcPts val="0"/>
                </a:spcBef>
                <a:spcAft>
                  <a:spcPts val="0"/>
                </a:spcAft>
                <a:defRPr/>
              </a:pPr>
              <a:r>
                <a:rPr lang="en-US" sz="1000" dirty="0">
                  <a:solidFill>
                    <a:schemeClr val="tx1">
                      <a:lumMod val="75000"/>
                      <a:lumOff val="25000"/>
                    </a:schemeClr>
                  </a:solidFill>
                  <a:latin typeface="+mn-lt"/>
                  <a:ea typeface="+mn-ea"/>
                  <a:cs typeface="Arial"/>
                </a:rPr>
                <a:t>Decision point in a process or workflow.</a:t>
              </a:r>
            </a:p>
          </p:txBody>
        </p:sp>
      </p:grpSp>
      <p:grpSp>
        <p:nvGrpSpPr>
          <p:cNvPr id="3081" name="Group 47"/>
          <p:cNvGrpSpPr>
            <a:grpSpLocks/>
          </p:cNvGrpSpPr>
          <p:nvPr/>
        </p:nvGrpSpPr>
        <p:grpSpPr bwMode="auto">
          <a:xfrm>
            <a:off x="6332538" y="1293813"/>
            <a:ext cx="1844675" cy="1214437"/>
            <a:chOff x="6597651" y="1339275"/>
            <a:chExt cx="1845641" cy="1215152"/>
          </a:xfrm>
        </p:grpSpPr>
        <p:sp>
          <p:nvSpPr>
            <p:cNvPr id="26" name="Data 25"/>
            <p:cNvSpPr>
              <a:spLocks noChangeArrowheads="1"/>
            </p:cNvSpPr>
            <p:nvPr/>
          </p:nvSpPr>
          <p:spPr bwMode="auto">
            <a:xfrm>
              <a:off x="6597651" y="1339275"/>
              <a:ext cx="1845641" cy="776744"/>
            </a:xfrm>
            <a:prstGeom prst="flowChartInputOutput">
              <a:avLst/>
            </a:prstGeom>
            <a:solidFill>
              <a:srgbClr val="78C9BA"/>
            </a:solidFill>
            <a:ln w="9525">
              <a:solidFill>
                <a:srgbClr val="FFFFFF"/>
              </a:solidFill>
              <a:miter lim="800000"/>
              <a:headEnd/>
              <a:tailEnd/>
            </a:ln>
            <a:effectLst>
              <a:outerShdw blurRad="41275" dist="25400" dir="5400000" rotWithShape="0">
                <a:srgbClr val="68686D">
                  <a:alpha val="34998"/>
                </a:srgbClr>
              </a:outerShdw>
            </a:effectLst>
          </p:spPr>
          <p:txBody>
            <a:bodyPr/>
            <a:lstStyle/>
            <a:p>
              <a:pPr fontAlgn="auto">
                <a:spcBef>
                  <a:spcPts val="0"/>
                </a:spcBef>
                <a:spcAft>
                  <a:spcPts val="0"/>
                </a:spcAft>
                <a:defRPr/>
              </a:pPr>
              <a:endParaRPr lang="en-US" dirty="0">
                <a:solidFill>
                  <a:schemeClr val="lt1"/>
                </a:solidFill>
                <a:latin typeface="+mn-lt"/>
                <a:ea typeface="+mn-ea"/>
              </a:endParaRPr>
            </a:p>
          </p:txBody>
        </p:sp>
        <p:sp>
          <p:nvSpPr>
            <p:cNvPr id="35" name="TextBox 34"/>
            <p:cNvSpPr txBox="1"/>
            <p:nvPr/>
          </p:nvSpPr>
          <p:spPr>
            <a:xfrm>
              <a:off x="6731071" y="1582305"/>
              <a:ext cx="1581978" cy="308156"/>
            </a:xfrm>
            <a:prstGeom prst="rect">
              <a:avLst/>
            </a:prstGeom>
            <a:noFill/>
          </p:spPr>
          <p:txBody>
            <a:bodyPr>
              <a:spAutoFit/>
            </a:bodyPr>
            <a:lstStyle/>
            <a:p>
              <a:pPr algn="ctr" fontAlgn="auto">
                <a:spcBef>
                  <a:spcPts val="0"/>
                </a:spcBef>
                <a:spcAft>
                  <a:spcPts val="0"/>
                </a:spcAft>
                <a:defRPr/>
              </a:pPr>
              <a:r>
                <a:rPr lang="en-US" sz="1400" dirty="0">
                  <a:solidFill>
                    <a:schemeClr val="tx1">
                      <a:lumMod val="75000"/>
                      <a:lumOff val="25000"/>
                    </a:schemeClr>
                  </a:solidFill>
                  <a:latin typeface="+mn-lt"/>
                  <a:ea typeface="+mn-ea"/>
                  <a:cs typeface="Arial"/>
                </a:rPr>
                <a:t>Input / Output</a:t>
              </a:r>
            </a:p>
          </p:txBody>
        </p:sp>
        <p:sp>
          <p:nvSpPr>
            <p:cNvPr id="43" name="TextBox 42"/>
            <p:cNvSpPr txBox="1"/>
            <p:nvPr/>
          </p:nvSpPr>
          <p:spPr>
            <a:xfrm>
              <a:off x="6597651" y="2152554"/>
              <a:ext cx="1845641" cy="401873"/>
            </a:xfrm>
            <a:prstGeom prst="rect">
              <a:avLst/>
            </a:prstGeom>
            <a:noFill/>
          </p:spPr>
          <p:txBody>
            <a:bodyPr>
              <a:spAutoFit/>
            </a:bodyPr>
            <a:lstStyle/>
            <a:p>
              <a:pPr algn="ctr" fontAlgn="auto">
                <a:spcBef>
                  <a:spcPts val="0"/>
                </a:spcBef>
                <a:spcAft>
                  <a:spcPts val="0"/>
                </a:spcAft>
                <a:defRPr/>
              </a:pPr>
              <a:r>
                <a:rPr lang="en-US" sz="1000" dirty="0">
                  <a:solidFill>
                    <a:schemeClr val="tx1">
                      <a:lumMod val="75000"/>
                      <a:lumOff val="25000"/>
                    </a:schemeClr>
                  </a:solidFill>
                  <a:latin typeface="+mn-lt"/>
                  <a:ea typeface="+mn-ea"/>
                  <a:cs typeface="Arial"/>
                </a:rPr>
                <a:t>Data: Inputs to, and outputs from, a process.</a:t>
              </a:r>
            </a:p>
          </p:txBody>
        </p:sp>
      </p:grpSp>
      <p:grpSp>
        <p:nvGrpSpPr>
          <p:cNvPr id="3082" name="Group 46"/>
          <p:cNvGrpSpPr>
            <a:grpSpLocks/>
          </p:cNvGrpSpPr>
          <p:nvPr/>
        </p:nvGrpSpPr>
        <p:grpSpPr bwMode="auto">
          <a:xfrm>
            <a:off x="6584950" y="2976563"/>
            <a:ext cx="1276350" cy="1406525"/>
            <a:chOff x="6887000" y="4883506"/>
            <a:chExt cx="1276538" cy="1406269"/>
          </a:xfrm>
        </p:grpSpPr>
        <p:sp>
          <p:nvSpPr>
            <p:cNvPr id="24" name="Document 23"/>
            <p:cNvSpPr>
              <a:spLocks noChangeArrowheads="1"/>
            </p:cNvSpPr>
            <p:nvPr/>
          </p:nvSpPr>
          <p:spPr bwMode="auto">
            <a:xfrm>
              <a:off x="6950509" y="4883506"/>
              <a:ext cx="1154283" cy="1155490"/>
            </a:xfrm>
            <a:prstGeom prst="flowChartDocument">
              <a:avLst/>
            </a:prstGeom>
            <a:solidFill>
              <a:srgbClr val="99BA82"/>
            </a:solidFill>
            <a:ln w="9525">
              <a:solidFill>
                <a:srgbClr val="FFFFFF"/>
              </a:solidFill>
              <a:miter lim="800000"/>
              <a:headEnd/>
              <a:tailEnd/>
            </a:ln>
            <a:effectLst>
              <a:outerShdw blurRad="41275" dist="25400" dir="5400000" rotWithShape="0">
                <a:srgbClr val="68686D">
                  <a:alpha val="34998"/>
                </a:srgbClr>
              </a:outerShdw>
            </a:effectLst>
          </p:spPr>
          <p:txBody>
            <a:bodyPr/>
            <a:lstStyle/>
            <a:p>
              <a:pPr fontAlgn="auto">
                <a:spcBef>
                  <a:spcPts val="0"/>
                </a:spcBef>
                <a:spcAft>
                  <a:spcPts val="0"/>
                </a:spcAft>
                <a:defRPr/>
              </a:pPr>
              <a:endParaRPr lang="en-US" dirty="0">
                <a:solidFill>
                  <a:schemeClr val="lt1"/>
                </a:solidFill>
                <a:latin typeface="+mn-lt"/>
                <a:ea typeface="+mn-ea"/>
              </a:endParaRPr>
            </a:p>
          </p:txBody>
        </p:sp>
        <p:sp>
          <p:nvSpPr>
            <p:cNvPr id="37" name="TextBox 36"/>
            <p:cNvSpPr txBox="1"/>
            <p:nvPr/>
          </p:nvSpPr>
          <p:spPr>
            <a:xfrm>
              <a:off x="6950509" y="5264437"/>
              <a:ext cx="1154283" cy="307919"/>
            </a:xfrm>
            <a:prstGeom prst="rect">
              <a:avLst/>
            </a:prstGeom>
            <a:noFill/>
          </p:spPr>
          <p:txBody>
            <a:bodyPr>
              <a:spAutoFit/>
            </a:bodyPr>
            <a:lstStyle/>
            <a:p>
              <a:pPr algn="ctr" fontAlgn="auto">
                <a:spcBef>
                  <a:spcPts val="0"/>
                </a:spcBef>
                <a:spcAft>
                  <a:spcPts val="0"/>
                </a:spcAft>
                <a:defRPr/>
              </a:pPr>
              <a:r>
                <a:rPr lang="en-US" sz="1400" dirty="0">
                  <a:solidFill>
                    <a:schemeClr val="tx1">
                      <a:lumMod val="75000"/>
                      <a:lumOff val="25000"/>
                    </a:schemeClr>
                  </a:solidFill>
                  <a:latin typeface="+mn-lt"/>
                  <a:ea typeface="+mn-ea"/>
                  <a:cs typeface="Arial"/>
                </a:rPr>
                <a:t>Document</a:t>
              </a:r>
            </a:p>
          </p:txBody>
        </p:sp>
        <p:sp>
          <p:nvSpPr>
            <p:cNvPr id="44" name="TextBox 43"/>
            <p:cNvSpPr txBox="1"/>
            <p:nvPr/>
          </p:nvSpPr>
          <p:spPr>
            <a:xfrm>
              <a:off x="6887000" y="6043757"/>
              <a:ext cx="1276538" cy="246018"/>
            </a:xfrm>
            <a:prstGeom prst="rect">
              <a:avLst/>
            </a:prstGeom>
            <a:noFill/>
          </p:spPr>
          <p:txBody>
            <a:bodyPr>
              <a:spAutoFit/>
            </a:bodyPr>
            <a:lstStyle/>
            <a:p>
              <a:pPr algn="ctr" fontAlgn="auto">
                <a:spcBef>
                  <a:spcPts val="0"/>
                </a:spcBef>
                <a:spcAft>
                  <a:spcPts val="0"/>
                </a:spcAft>
                <a:defRPr/>
              </a:pPr>
              <a:r>
                <a:rPr lang="en-US" sz="1000" dirty="0">
                  <a:solidFill>
                    <a:schemeClr val="tx1">
                      <a:lumMod val="75000"/>
                      <a:lumOff val="25000"/>
                    </a:schemeClr>
                  </a:solidFill>
                  <a:latin typeface="+mn-lt"/>
                  <a:ea typeface="+mn-ea"/>
                  <a:cs typeface="Arial"/>
                </a:rPr>
                <a:t>Document or report.</a:t>
              </a:r>
            </a:p>
          </p:txBody>
        </p:sp>
      </p:grpSp>
      <p:grpSp>
        <p:nvGrpSpPr>
          <p:cNvPr id="3083" name="Group 17"/>
          <p:cNvGrpSpPr>
            <a:grpSpLocks/>
          </p:cNvGrpSpPr>
          <p:nvPr/>
        </p:nvGrpSpPr>
        <p:grpSpPr bwMode="auto">
          <a:xfrm>
            <a:off x="990600" y="5054600"/>
            <a:ext cx="1933575" cy="1327150"/>
            <a:chOff x="6150894" y="4834773"/>
            <a:chExt cx="1933567" cy="1327215"/>
          </a:xfrm>
        </p:grpSpPr>
        <p:sp>
          <p:nvSpPr>
            <p:cNvPr id="28" name="Manual Input 27"/>
            <p:cNvSpPr>
              <a:spLocks noChangeArrowheads="1"/>
            </p:cNvSpPr>
            <p:nvPr/>
          </p:nvSpPr>
          <p:spPr bwMode="auto">
            <a:xfrm>
              <a:off x="6325518" y="4834773"/>
              <a:ext cx="1579556" cy="892219"/>
            </a:xfrm>
            <a:prstGeom prst="flowChartManualInput">
              <a:avLst/>
            </a:prstGeom>
            <a:solidFill>
              <a:srgbClr val="78C9BA"/>
            </a:solidFill>
            <a:ln w="9525">
              <a:solidFill>
                <a:srgbClr val="FFFFFF"/>
              </a:solidFill>
              <a:miter lim="800000"/>
              <a:headEnd/>
              <a:tailEnd/>
            </a:ln>
            <a:effectLst>
              <a:outerShdw blurRad="41275" dist="25400" dir="5400000" rotWithShape="0">
                <a:srgbClr val="68686D">
                  <a:alpha val="34998"/>
                </a:srgbClr>
              </a:outerShdw>
            </a:effectLst>
          </p:spPr>
          <p:txBody>
            <a:bodyPr/>
            <a:lstStyle/>
            <a:p>
              <a:pPr fontAlgn="auto">
                <a:spcBef>
                  <a:spcPts val="0"/>
                </a:spcBef>
                <a:spcAft>
                  <a:spcPts val="0"/>
                </a:spcAft>
                <a:defRPr/>
              </a:pPr>
              <a:endParaRPr lang="en-US" dirty="0">
                <a:solidFill>
                  <a:schemeClr val="lt1"/>
                </a:solidFill>
                <a:latin typeface="+mn-lt"/>
                <a:ea typeface="+mn-ea"/>
              </a:endParaRPr>
            </a:p>
          </p:txBody>
        </p:sp>
        <p:sp>
          <p:nvSpPr>
            <p:cNvPr id="39" name="TextBox 38"/>
            <p:cNvSpPr txBox="1"/>
            <p:nvPr/>
          </p:nvSpPr>
          <p:spPr>
            <a:xfrm>
              <a:off x="6325518" y="5077673"/>
              <a:ext cx="1579556" cy="522313"/>
            </a:xfrm>
            <a:prstGeom prst="rect">
              <a:avLst/>
            </a:prstGeom>
            <a:noFill/>
          </p:spPr>
          <p:txBody>
            <a:bodyPr>
              <a:spAutoFit/>
            </a:bodyPr>
            <a:lstStyle/>
            <a:p>
              <a:pPr algn="ctr" fontAlgn="auto">
                <a:spcBef>
                  <a:spcPts val="0"/>
                </a:spcBef>
                <a:spcAft>
                  <a:spcPts val="0"/>
                </a:spcAft>
                <a:defRPr/>
              </a:pPr>
              <a:r>
                <a:rPr lang="en-US" sz="1400" dirty="0">
                  <a:solidFill>
                    <a:schemeClr val="tx1">
                      <a:lumMod val="75000"/>
                      <a:lumOff val="25000"/>
                    </a:schemeClr>
                  </a:solidFill>
                  <a:latin typeface="+mn-lt"/>
                  <a:ea typeface="+mn-ea"/>
                  <a:cs typeface="Arial"/>
                </a:rPr>
                <a:t>Manual</a:t>
              </a:r>
              <a:br>
                <a:rPr lang="en-US" sz="1400" dirty="0">
                  <a:solidFill>
                    <a:schemeClr val="tx1">
                      <a:lumMod val="75000"/>
                      <a:lumOff val="25000"/>
                    </a:schemeClr>
                  </a:solidFill>
                  <a:latin typeface="+mn-lt"/>
                  <a:ea typeface="+mn-ea"/>
                  <a:cs typeface="Arial"/>
                </a:rPr>
              </a:br>
              <a:r>
                <a:rPr lang="en-US" sz="1400" dirty="0">
                  <a:solidFill>
                    <a:schemeClr val="tx1">
                      <a:lumMod val="75000"/>
                      <a:lumOff val="25000"/>
                    </a:schemeClr>
                  </a:solidFill>
                  <a:latin typeface="+mn-lt"/>
                  <a:ea typeface="+mn-ea"/>
                  <a:cs typeface="Arial"/>
                </a:rPr>
                <a:t>Input</a:t>
              </a:r>
            </a:p>
          </p:txBody>
        </p:sp>
        <p:sp>
          <p:nvSpPr>
            <p:cNvPr id="45" name="TextBox 44"/>
            <p:cNvSpPr txBox="1"/>
            <p:nvPr/>
          </p:nvSpPr>
          <p:spPr>
            <a:xfrm>
              <a:off x="6150894" y="5761918"/>
              <a:ext cx="1933567" cy="400070"/>
            </a:xfrm>
            <a:prstGeom prst="rect">
              <a:avLst/>
            </a:prstGeom>
            <a:noFill/>
          </p:spPr>
          <p:txBody>
            <a:bodyPr>
              <a:spAutoFit/>
            </a:bodyPr>
            <a:lstStyle/>
            <a:p>
              <a:pPr algn="ctr" fontAlgn="auto">
                <a:spcBef>
                  <a:spcPts val="0"/>
                </a:spcBef>
                <a:spcAft>
                  <a:spcPts val="0"/>
                </a:spcAft>
                <a:defRPr/>
              </a:pPr>
              <a:r>
                <a:rPr lang="en-US" sz="1000" dirty="0">
                  <a:solidFill>
                    <a:schemeClr val="tx1">
                      <a:lumMod val="75000"/>
                      <a:lumOff val="25000"/>
                    </a:schemeClr>
                  </a:solidFill>
                  <a:latin typeface="+mn-lt"/>
                  <a:ea typeface="+mn-ea"/>
                  <a:cs typeface="Arial"/>
                </a:rPr>
                <a:t>Prompt for information, manually entered into a system.</a:t>
              </a:r>
            </a:p>
          </p:txBody>
        </p:sp>
      </p:grpSp>
    </p:spTree>
    <p:extLst>
      <p:ext uri="{BB962C8B-B14F-4D97-AF65-F5344CB8AC3E}">
        <p14:creationId xmlns:p14="http://schemas.microsoft.com/office/powerpoint/2010/main" val="4239660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AutoShape 5"/>
          <p:cNvSpPr>
            <a:spLocks noChangeArrowheads="1"/>
          </p:cNvSpPr>
          <p:nvPr/>
        </p:nvSpPr>
        <p:spPr bwMode="auto">
          <a:xfrm>
            <a:off x="1676400" y="228600"/>
            <a:ext cx="5105400" cy="5334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t>Making Popcorn</a:t>
            </a:r>
          </a:p>
        </p:txBody>
      </p:sp>
      <p:sp>
        <p:nvSpPr>
          <p:cNvPr id="21510" name="AutoShape 6"/>
          <p:cNvSpPr>
            <a:spLocks noChangeArrowheads="1"/>
          </p:cNvSpPr>
          <p:nvPr/>
        </p:nvSpPr>
        <p:spPr bwMode="auto">
          <a:xfrm>
            <a:off x="1600200" y="990600"/>
            <a:ext cx="5334000" cy="4572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Turn on the kettle and the warmer</a:t>
            </a:r>
          </a:p>
        </p:txBody>
      </p:sp>
      <p:sp>
        <p:nvSpPr>
          <p:cNvPr id="21511" name="AutoShape 7"/>
          <p:cNvSpPr>
            <a:spLocks noChangeArrowheads="1"/>
          </p:cNvSpPr>
          <p:nvPr/>
        </p:nvSpPr>
        <p:spPr bwMode="auto">
          <a:xfrm>
            <a:off x="1600200" y="2057400"/>
            <a:ext cx="5486400" cy="12192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b="1" u="sng"/>
              <a:t>Insert The Ingredients:</a:t>
            </a:r>
          </a:p>
          <a:p>
            <a:pPr marL="342900" indent="-342900" algn="ctr">
              <a:buFontTx/>
              <a:buChar char="•"/>
            </a:pPr>
            <a:r>
              <a:rPr lang="en-US"/>
              <a:t>One cup of popcorn oil</a:t>
            </a:r>
          </a:p>
          <a:p>
            <a:pPr marL="342900" indent="-342900" algn="ctr">
              <a:buFontTx/>
              <a:buChar char="•"/>
            </a:pPr>
            <a:r>
              <a:rPr lang="en-US"/>
              <a:t>Two cups on popcorn</a:t>
            </a:r>
          </a:p>
          <a:p>
            <a:pPr marL="342900" indent="-342900" algn="ctr">
              <a:buFontTx/>
              <a:buChar char="•"/>
            </a:pPr>
            <a:r>
              <a:rPr lang="en-US"/>
              <a:t>One half tablespoon of popcorn salt</a:t>
            </a:r>
          </a:p>
        </p:txBody>
      </p:sp>
      <p:sp>
        <p:nvSpPr>
          <p:cNvPr id="21512" name="AutoShape 8"/>
          <p:cNvSpPr>
            <a:spLocks noChangeArrowheads="1"/>
          </p:cNvSpPr>
          <p:nvPr/>
        </p:nvSpPr>
        <p:spPr bwMode="auto">
          <a:xfrm>
            <a:off x="1981200" y="3733800"/>
            <a:ext cx="4724400" cy="685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Let ingredients heat up and start popping </a:t>
            </a:r>
          </a:p>
        </p:txBody>
      </p:sp>
      <p:sp>
        <p:nvSpPr>
          <p:cNvPr id="21513" name="AutoShape 9"/>
          <p:cNvSpPr>
            <a:spLocks noChangeArrowheads="1"/>
          </p:cNvSpPr>
          <p:nvPr/>
        </p:nvSpPr>
        <p:spPr bwMode="auto">
          <a:xfrm>
            <a:off x="1828800" y="4800600"/>
            <a:ext cx="5181600" cy="6096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Once popping has slowed to a couple of pops</a:t>
            </a:r>
          </a:p>
          <a:p>
            <a:pPr algn="ctr"/>
            <a:r>
              <a:rPr lang="en-US"/>
              <a:t> every few seconds then dump kettle out. </a:t>
            </a:r>
          </a:p>
        </p:txBody>
      </p:sp>
      <p:sp>
        <p:nvSpPr>
          <p:cNvPr id="21515" name="AutoShape 11"/>
          <p:cNvSpPr>
            <a:spLocks noChangeArrowheads="1"/>
          </p:cNvSpPr>
          <p:nvPr/>
        </p:nvSpPr>
        <p:spPr bwMode="auto">
          <a:xfrm>
            <a:off x="1828800" y="5867400"/>
            <a:ext cx="5257800" cy="685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Repeat Process</a:t>
            </a:r>
          </a:p>
        </p:txBody>
      </p:sp>
      <p:sp>
        <p:nvSpPr>
          <p:cNvPr id="21516" name="AutoShape 12"/>
          <p:cNvSpPr>
            <a:spLocks noChangeArrowheads="1"/>
          </p:cNvSpPr>
          <p:nvPr/>
        </p:nvSpPr>
        <p:spPr bwMode="auto">
          <a:xfrm rot="-6005045">
            <a:off x="-952500" y="3467100"/>
            <a:ext cx="4724400" cy="2057400"/>
          </a:xfrm>
          <a:custGeom>
            <a:avLst/>
            <a:gdLst>
              <a:gd name="G0" fmla="+- 0 0 0"/>
              <a:gd name="G1" fmla="+- -11779393 0 0"/>
              <a:gd name="G2" fmla="+- 0 0 -11779393"/>
              <a:gd name="G3" fmla="+- 10800 0 0"/>
              <a:gd name="G4" fmla="+- 0 0 0"/>
              <a:gd name="T0" fmla="*/ 360 256 1"/>
              <a:gd name="T1" fmla="*/ 0 256 1"/>
              <a:gd name="G5" fmla="+- G2 T0 T1"/>
              <a:gd name="G6" fmla="?: G2 G2 G5"/>
              <a:gd name="G7" fmla="+- 0 0 G6"/>
              <a:gd name="G8" fmla="+- 5400 0 0"/>
              <a:gd name="G9" fmla="+- 0 0 -1177939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79393"/>
              <a:gd name="G36" fmla="sin G34 -11779393"/>
              <a:gd name="G37" fmla="+/ -1177939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24 w 21600"/>
              <a:gd name="T5" fmla="*/ 0 h 21600"/>
              <a:gd name="T6" fmla="*/ 2700 w 21600"/>
              <a:gd name="T7" fmla="*/ 10763 h 21600"/>
              <a:gd name="T8" fmla="*/ 10812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27" y="5399"/>
                  <a:pt x="5413" y="7802"/>
                  <a:pt x="5400" y="10775"/>
                </a:cubicBezTo>
                <a:lnTo>
                  <a:pt x="0" y="10750"/>
                </a:lnTo>
                <a:cubicBezTo>
                  <a:pt x="27" y="4805"/>
                  <a:pt x="4854"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7" name="AutoShape 13"/>
          <p:cNvSpPr>
            <a:spLocks noChangeArrowheads="1"/>
          </p:cNvSpPr>
          <p:nvPr/>
        </p:nvSpPr>
        <p:spPr bwMode="auto">
          <a:xfrm>
            <a:off x="3962400" y="3352800"/>
            <a:ext cx="485775" cy="304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21518" name="AutoShape 14"/>
          <p:cNvSpPr>
            <a:spLocks noChangeArrowheads="1"/>
          </p:cNvSpPr>
          <p:nvPr/>
        </p:nvSpPr>
        <p:spPr bwMode="auto">
          <a:xfrm>
            <a:off x="3962400" y="4495800"/>
            <a:ext cx="485775"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21519" name="AutoShape 15"/>
          <p:cNvSpPr>
            <a:spLocks noChangeArrowheads="1"/>
          </p:cNvSpPr>
          <p:nvPr/>
        </p:nvSpPr>
        <p:spPr bwMode="auto">
          <a:xfrm>
            <a:off x="3886200" y="1600200"/>
            <a:ext cx="485775" cy="304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21520" name="AutoShape 16"/>
          <p:cNvSpPr>
            <a:spLocks noChangeArrowheads="1"/>
          </p:cNvSpPr>
          <p:nvPr/>
        </p:nvSpPr>
        <p:spPr bwMode="auto">
          <a:xfrm>
            <a:off x="4038600" y="5486400"/>
            <a:ext cx="485775" cy="304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Tree>
    <p:extLst>
      <p:ext uri="{BB962C8B-B14F-4D97-AF65-F5344CB8AC3E}">
        <p14:creationId xmlns:p14="http://schemas.microsoft.com/office/powerpoint/2010/main" val="4025453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linds(horizontal)">
                                      <p:cBhvr>
                                        <p:cTn id="12" dur="500"/>
                                        <p:tgtEl>
                                          <p:spTgt spid="21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19"/>
                                        </p:tgtEl>
                                        <p:attrNameLst>
                                          <p:attrName>style.visibility</p:attrName>
                                        </p:attrNameLst>
                                      </p:cBhvr>
                                      <p:to>
                                        <p:strVal val="visible"/>
                                      </p:to>
                                    </p:set>
                                    <p:animEffect transition="in" filter="blinds(horizontal)">
                                      <p:cBhvr>
                                        <p:cTn id="17" dur="500"/>
                                        <p:tgtEl>
                                          <p:spTgt spid="215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511"/>
                                        </p:tgtEl>
                                        <p:attrNameLst>
                                          <p:attrName>style.visibility</p:attrName>
                                        </p:attrNameLst>
                                      </p:cBhvr>
                                      <p:to>
                                        <p:strVal val="visible"/>
                                      </p:to>
                                    </p:set>
                                    <p:animEffect transition="in" filter="blinds(horizontal)">
                                      <p:cBhvr>
                                        <p:cTn id="20" dur="500"/>
                                        <p:tgtEl>
                                          <p:spTgt spid="215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517"/>
                                        </p:tgtEl>
                                        <p:attrNameLst>
                                          <p:attrName>style.visibility</p:attrName>
                                        </p:attrNameLst>
                                      </p:cBhvr>
                                      <p:to>
                                        <p:strVal val="visible"/>
                                      </p:to>
                                    </p:set>
                                    <p:animEffect transition="in" filter="blinds(horizontal)">
                                      <p:cBhvr>
                                        <p:cTn id="25" dur="500"/>
                                        <p:tgtEl>
                                          <p:spTgt spid="215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512"/>
                                        </p:tgtEl>
                                        <p:attrNameLst>
                                          <p:attrName>style.visibility</p:attrName>
                                        </p:attrNameLst>
                                      </p:cBhvr>
                                      <p:to>
                                        <p:strVal val="visible"/>
                                      </p:to>
                                    </p:set>
                                    <p:animEffect transition="in" filter="blinds(horizontal)">
                                      <p:cBhvr>
                                        <p:cTn id="28" dur="500"/>
                                        <p:tgtEl>
                                          <p:spTgt spid="215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518"/>
                                        </p:tgtEl>
                                        <p:attrNameLst>
                                          <p:attrName>style.visibility</p:attrName>
                                        </p:attrNameLst>
                                      </p:cBhvr>
                                      <p:to>
                                        <p:strVal val="visible"/>
                                      </p:to>
                                    </p:set>
                                    <p:animEffect transition="in" filter="blinds(horizontal)">
                                      <p:cBhvr>
                                        <p:cTn id="33" dur="500"/>
                                        <p:tgtEl>
                                          <p:spTgt spid="215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513"/>
                                        </p:tgtEl>
                                        <p:attrNameLst>
                                          <p:attrName>style.visibility</p:attrName>
                                        </p:attrNameLst>
                                      </p:cBhvr>
                                      <p:to>
                                        <p:strVal val="visible"/>
                                      </p:to>
                                    </p:set>
                                    <p:animEffect transition="in" filter="blinds(horizontal)">
                                      <p:cBhvr>
                                        <p:cTn id="36" dur="500"/>
                                        <p:tgtEl>
                                          <p:spTgt spid="215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1520"/>
                                        </p:tgtEl>
                                        <p:attrNameLst>
                                          <p:attrName>style.visibility</p:attrName>
                                        </p:attrNameLst>
                                      </p:cBhvr>
                                      <p:to>
                                        <p:strVal val="visible"/>
                                      </p:to>
                                    </p:set>
                                    <p:animEffect transition="in" filter="blinds(horizontal)">
                                      <p:cBhvr>
                                        <p:cTn id="41" dur="500"/>
                                        <p:tgtEl>
                                          <p:spTgt spid="2152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515"/>
                                        </p:tgtEl>
                                        <p:attrNameLst>
                                          <p:attrName>style.visibility</p:attrName>
                                        </p:attrNameLst>
                                      </p:cBhvr>
                                      <p:to>
                                        <p:strVal val="visible"/>
                                      </p:to>
                                    </p:set>
                                    <p:animEffect transition="in" filter="blinds(horizontal)">
                                      <p:cBhvr>
                                        <p:cTn id="44" dur="500"/>
                                        <p:tgtEl>
                                          <p:spTgt spid="215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1516"/>
                                        </p:tgtEl>
                                        <p:attrNameLst>
                                          <p:attrName>style.visibility</p:attrName>
                                        </p:attrNameLst>
                                      </p:cBhvr>
                                      <p:to>
                                        <p:strVal val="visible"/>
                                      </p:to>
                                    </p:set>
                                    <p:animEffect transition="in" filter="blinds(horizontal)">
                                      <p:cBhvr>
                                        <p:cTn id="49"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1510" grpId="0" animBg="1"/>
      <p:bldP spid="21511" grpId="0" animBg="1"/>
      <p:bldP spid="21512" grpId="0" animBg="1"/>
      <p:bldP spid="21513" grpId="0" animBg="1"/>
      <p:bldP spid="21515" grpId="0" animBg="1"/>
      <p:bldP spid="21516" grpId="0" animBg="1"/>
      <p:bldP spid="21517" grpId="0" animBg="1"/>
      <p:bldP spid="21518" grpId="0" animBg="1"/>
      <p:bldP spid="21519" grpId="0" animBg="1"/>
      <p:bldP spid="215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There are two categories of visuals, namely tables and figures. Figures may be further classified into graphs, maps, drawing, charts, diagrams and photographs</a:t>
            </a:r>
          </a:p>
        </p:txBody>
      </p:sp>
    </p:spTree>
    <p:extLst>
      <p:ext uri="{BB962C8B-B14F-4D97-AF65-F5344CB8AC3E}">
        <p14:creationId xmlns:p14="http://schemas.microsoft.com/office/powerpoint/2010/main" val="92905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IN" dirty="0"/>
              <a:t>There are many different types of diagram and chart. To help decide which best suits your needs, each of the following is looked at in detail below:</a:t>
            </a:r>
          </a:p>
          <a:p>
            <a:pPr algn="just"/>
            <a:r>
              <a:rPr lang="en-IN" dirty="0">
                <a:hlinkClick r:id="rId2"/>
              </a:rPr>
              <a:t>Bar chart</a:t>
            </a:r>
            <a:endParaRPr lang="en-IN" dirty="0"/>
          </a:p>
          <a:p>
            <a:pPr algn="just"/>
            <a:r>
              <a:rPr lang="en-IN" dirty="0">
                <a:hlinkClick r:id="rId3"/>
              </a:rPr>
              <a:t>Histogram</a:t>
            </a:r>
            <a:endParaRPr lang="en-IN" dirty="0"/>
          </a:p>
          <a:p>
            <a:pPr algn="just"/>
            <a:r>
              <a:rPr lang="en-IN" dirty="0">
                <a:hlinkClick r:id="rId4"/>
              </a:rPr>
              <a:t>Pictogram</a:t>
            </a:r>
            <a:endParaRPr lang="en-IN" dirty="0"/>
          </a:p>
          <a:p>
            <a:pPr algn="just"/>
            <a:r>
              <a:rPr lang="en-IN" dirty="0">
                <a:hlinkClick r:id="rId5"/>
              </a:rPr>
              <a:t>Pie chart</a:t>
            </a:r>
            <a:r>
              <a:rPr lang="en-IN" dirty="0"/>
              <a:t> </a:t>
            </a:r>
            <a:endParaRPr lang="en-IN" dirty="0" smtClean="0"/>
          </a:p>
          <a:p>
            <a:pPr algn="just"/>
            <a:r>
              <a:rPr lang="en-IN" dirty="0" err="1" smtClean="0">
                <a:hlinkClick r:id="rId6"/>
              </a:rPr>
              <a:t>Scattergram</a:t>
            </a:r>
            <a:endParaRPr lang="en-IN" dirty="0"/>
          </a:p>
          <a:p>
            <a:pPr algn="just"/>
            <a:r>
              <a:rPr lang="en-IN" dirty="0">
                <a:hlinkClick r:id="rId7"/>
              </a:rPr>
              <a:t>Stem and leaf plot.</a:t>
            </a:r>
            <a:endParaRPr lang="en-IN" dirty="0"/>
          </a:p>
          <a:p>
            <a:pPr algn="just"/>
            <a:endParaRPr lang="en-IN" dirty="0"/>
          </a:p>
        </p:txBody>
      </p:sp>
    </p:spTree>
    <p:extLst>
      <p:ext uri="{BB962C8B-B14F-4D97-AF65-F5344CB8AC3E}">
        <p14:creationId xmlns:p14="http://schemas.microsoft.com/office/powerpoint/2010/main" val="73404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barchar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8486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4167664"/>
            <a:ext cx="8229600" cy="2554545"/>
          </a:xfrm>
          <a:prstGeom prst="rect">
            <a:avLst/>
          </a:prstGeom>
        </p:spPr>
        <p:txBody>
          <a:bodyPr wrap="square">
            <a:spAutoFit/>
          </a:bodyPr>
          <a:lstStyle/>
          <a:p>
            <a:pPr algn="just"/>
            <a:r>
              <a:rPr lang="en-IN" sz="3200" dirty="0"/>
              <a:t>It represents data in terms of bars of equal width, whose height varies to represent the size of the data. Also note that the bars can be any width, and sometimes may be just thin vertical line.</a:t>
            </a:r>
          </a:p>
        </p:txBody>
      </p:sp>
    </p:spTree>
    <p:extLst>
      <p:ext uri="{BB962C8B-B14F-4D97-AF65-F5344CB8AC3E}">
        <p14:creationId xmlns:p14="http://schemas.microsoft.com/office/powerpoint/2010/main" val="187062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6146" name="Picture 2" descr="C:\Users\admin\Desktop\150_1444_car_barchart_new.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0772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15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r>
              <a:rPr lang="en-IN" sz="2400" dirty="0"/>
              <a:t>A bar chart is particularly useful when one or two categories 'dominate' results. In the diagram above, it is clear that red cars are the most popular.</a:t>
            </a:r>
          </a:p>
          <a:p>
            <a:r>
              <a:rPr lang="en-IN" sz="2400" dirty="0"/>
              <a:t>It can be very clear and easy to read.</a:t>
            </a:r>
          </a:p>
          <a:p>
            <a:r>
              <a:rPr lang="en-IN" sz="2400" dirty="0"/>
              <a:t>Most people understand what is presented without having to have detailed statistical knowledge.</a:t>
            </a:r>
          </a:p>
          <a:p>
            <a:r>
              <a:rPr lang="en-IN" sz="2400" dirty="0"/>
              <a:t>It can represent data expressed as actual numbers, percentages and frequencies.</a:t>
            </a:r>
          </a:p>
          <a:p>
            <a:r>
              <a:rPr lang="en-IN" sz="2400" dirty="0"/>
              <a:t>A bar chart can represent either discrete or continuous data.</a:t>
            </a:r>
          </a:p>
          <a:p>
            <a:r>
              <a:rPr lang="en-IN" sz="2400" dirty="0"/>
              <a:t>If the data is discrete there should be a gap between the bars (as in the diagram above).</a:t>
            </a:r>
          </a:p>
          <a:p>
            <a:r>
              <a:rPr lang="en-IN" sz="2400" dirty="0"/>
              <a:t>If the data is continuous there should be no gap between the bars.</a:t>
            </a:r>
          </a:p>
          <a:p>
            <a:endParaRPr lang="en-IN" sz="2400" dirty="0"/>
          </a:p>
        </p:txBody>
      </p:sp>
    </p:spTree>
    <p:extLst>
      <p:ext uri="{BB962C8B-B14F-4D97-AF65-F5344CB8AC3E}">
        <p14:creationId xmlns:p14="http://schemas.microsoft.com/office/powerpoint/2010/main" val="383536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t>A histogram looks similar to a bar chart, but in this case the area of the bar or rectangle varies with the data, rather than just the length.</a:t>
            </a:r>
            <a:endParaRPr lang="en-IN" sz="2400" dirty="0"/>
          </a:p>
        </p:txBody>
      </p:sp>
      <p:pic>
        <p:nvPicPr>
          <p:cNvPr id="3074" name="Picture 2" descr="C:\Users\admin\Desktop\histogram.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81534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47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When to use a histogram:</a:t>
            </a:r>
            <a:endParaRPr lang="en-IN" dirty="0"/>
          </a:p>
        </p:txBody>
      </p:sp>
      <p:sp>
        <p:nvSpPr>
          <p:cNvPr id="3" name="Content Placeholder 2"/>
          <p:cNvSpPr>
            <a:spLocks noGrp="1"/>
          </p:cNvSpPr>
          <p:nvPr>
            <p:ph idx="1"/>
          </p:nvPr>
        </p:nvSpPr>
        <p:spPr/>
        <p:txBody>
          <a:bodyPr/>
          <a:lstStyle/>
          <a:p>
            <a:pPr algn="just"/>
            <a:r>
              <a:rPr lang="en-IN" dirty="0"/>
              <a:t>It can only be used to represent continuous data.</a:t>
            </a:r>
          </a:p>
          <a:p>
            <a:pPr algn="just"/>
            <a:r>
              <a:rPr lang="en-IN" dirty="0"/>
              <a:t>It can represent data expressed as actual numbers, percentages and frequencies.</a:t>
            </a:r>
          </a:p>
          <a:p>
            <a:pPr algn="just"/>
            <a:r>
              <a:rPr lang="en-IN" dirty="0"/>
              <a:t>It is really only of value if the reader gets more information from a chart where the classes are different sizes.</a:t>
            </a:r>
          </a:p>
          <a:p>
            <a:pPr algn="just"/>
            <a:endParaRPr lang="en-IN" dirty="0"/>
          </a:p>
        </p:txBody>
      </p:sp>
    </p:spTree>
    <p:extLst>
      <p:ext uri="{BB962C8B-B14F-4D97-AF65-F5344CB8AC3E}">
        <p14:creationId xmlns:p14="http://schemas.microsoft.com/office/powerpoint/2010/main" val="254314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A pie chart shows data in terms of proportions of a whole. The 'pie' is divided into segments that represent this proportion. This is done by dividing the angles at the centre.</a:t>
            </a:r>
          </a:p>
        </p:txBody>
      </p:sp>
      <p:pic>
        <p:nvPicPr>
          <p:cNvPr id="4098" name="Picture 2" descr="C:\Users\admin\Desktop\pie chart1.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001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0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30828B62F68548B536606B169F73C7" ma:contentTypeVersion="0" ma:contentTypeDescription="Create a new document." ma:contentTypeScope="" ma:versionID="8b7fc67d49f7d4ab6d2f424810d0f589">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B053E4-401B-483A-BD66-504B6672429B}"/>
</file>

<file path=customXml/itemProps2.xml><?xml version="1.0" encoding="utf-8"?>
<ds:datastoreItem xmlns:ds="http://schemas.openxmlformats.org/officeDocument/2006/customXml" ds:itemID="{DA01BDC3-D438-4ECA-8BFA-F61BC8C0BD51}"/>
</file>

<file path=customXml/itemProps3.xml><?xml version="1.0" encoding="utf-8"?>
<ds:datastoreItem xmlns:ds="http://schemas.openxmlformats.org/officeDocument/2006/customXml" ds:itemID="{72E4E5F2-4E55-4571-9673-0B3FA129635B}"/>
</file>

<file path=docProps/app.xml><?xml version="1.0" encoding="utf-8"?>
<Properties xmlns="http://schemas.openxmlformats.org/officeDocument/2006/extended-properties" xmlns:vt="http://schemas.openxmlformats.org/officeDocument/2006/docPropsVTypes">
  <TotalTime>87</TotalTime>
  <Words>724</Words>
  <Application>Microsoft Office PowerPoint</Application>
  <PresentationFormat>On-screen Show (4:3)</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Data transcoding </vt:lpstr>
      <vt:lpstr>PowerPoint Presentation</vt:lpstr>
      <vt:lpstr>PowerPoint Presentation</vt:lpstr>
      <vt:lpstr>PowerPoint Presentation</vt:lpstr>
      <vt:lpstr>example</vt:lpstr>
      <vt:lpstr>PowerPoint Presentation</vt:lpstr>
      <vt:lpstr>A histogram looks similar to a bar chart, but in this case the area of the bar or rectangle varies with the data, rather than just the length.</vt:lpstr>
      <vt:lpstr>When to use a histogram:</vt:lpstr>
      <vt:lpstr>A pie chart shows data in terms of proportions of a whole. The 'pie' is divided into segments that represent this proportion. This is done by dividing the angles at the centre.</vt:lpstr>
      <vt:lpstr>When to use a pie chart:</vt:lpstr>
      <vt:lpstr>PowerPoint Presentation</vt:lpstr>
      <vt:lpstr>PowerPoint Presentation</vt:lpstr>
      <vt:lpstr>A scattergram shows how two sets of numerical data relate to each other.</vt:lpstr>
      <vt:lpstr>When to use a scattergram:</vt:lpstr>
      <vt:lpstr>What is a Flow Chart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2006-08-16T00:00:00Z</dcterms:created>
  <dcterms:modified xsi:type="dcterms:W3CDTF">2023-03-09T05:29:26Z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0x0101000C30828B62F68548B536606B169F73C7</vt:lpwstr>
  </property>
</Properties>
</file>