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78" r:id="rId3"/>
    <p:sldId id="279" r:id="rId4"/>
    <p:sldId id="280" r:id="rId5"/>
    <p:sldId id="281" r:id="rId6"/>
    <p:sldId id="262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1" r:id="rId23"/>
    <p:sldId id="283" r:id="rId24"/>
    <p:sldId id="286" r:id="rId25"/>
    <p:sldId id="285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Report </a:t>
            </a:r>
            <a:br>
              <a:rPr lang="en-IN" dirty="0" smtClean="0"/>
            </a:br>
            <a:r>
              <a:rPr lang="en-IN" dirty="0" smtClean="0"/>
              <a:t>technical scientific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93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Table of Contents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The table of contents sets out the sections and subsections and their corresponding </a:t>
            </a:r>
            <a:r>
              <a:rPr lang="en-IN" dirty="0" smtClean="0"/>
              <a:t>page </a:t>
            </a:r>
            <a:r>
              <a:rPr lang="en-IN" dirty="0"/>
              <a:t>numbers.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• Number the sections by the decimal point numbering system: </a:t>
            </a:r>
          </a:p>
          <a:p>
            <a:pPr marL="0" indent="0">
              <a:buNone/>
            </a:pPr>
            <a:r>
              <a:rPr lang="en-IN" dirty="0"/>
              <a:t>1.0 Title of first main section (usually Introduction) </a:t>
            </a:r>
          </a:p>
          <a:p>
            <a:pPr marL="0" indent="0">
              <a:buNone/>
            </a:pPr>
            <a:r>
              <a:rPr lang="en-IN" dirty="0" smtClean="0"/>
              <a:t>	1.1 </a:t>
            </a:r>
            <a:r>
              <a:rPr lang="en-IN" dirty="0"/>
              <a:t>First subheading </a:t>
            </a:r>
          </a:p>
          <a:p>
            <a:pPr marL="0" indent="0">
              <a:buNone/>
            </a:pPr>
            <a:r>
              <a:rPr lang="en-IN" dirty="0" smtClean="0"/>
              <a:t>	1.2 </a:t>
            </a:r>
            <a:r>
              <a:rPr lang="en-IN" dirty="0"/>
              <a:t>Second subheading </a:t>
            </a:r>
          </a:p>
          <a:p>
            <a:pPr marL="0" indent="0">
              <a:buNone/>
            </a:pPr>
            <a:r>
              <a:rPr lang="en-IN" dirty="0" smtClean="0"/>
              <a:t>	2.0 </a:t>
            </a:r>
            <a:r>
              <a:rPr lang="en-IN" dirty="0"/>
              <a:t>Title of second main section </a:t>
            </a:r>
          </a:p>
          <a:p>
            <a:pPr marL="0" indent="0">
              <a:buNone/>
            </a:pPr>
            <a:r>
              <a:rPr lang="en-IN" dirty="0"/>
              <a:t>2.1 First subheading </a:t>
            </a:r>
          </a:p>
          <a:p>
            <a:pPr marL="0" indent="0">
              <a:buNone/>
            </a:pPr>
            <a:r>
              <a:rPr lang="en-IN" dirty="0"/>
              <a:t>2.2 Second subheading </a:t>
            </a:r>
          </a:p>
          <a:p>
            <a:pPr marL="0" indent="0">
              <a:buNone/>
            </a:pPr>
            <a:r>
              <a:rPr lang="en-IN" dirty="0" smtClean="0"/>
              <a:t>	2.2.1 </a:t>
            </a:r>
            <a:r>
              <a:rPr lang="en-IN" dirty="0"/>
              <a:t>First division in the second subheading </a:t>
            </a:r>
          </a:p>
          <a:p>
            <a:pPr marL="0" indent="0">
              <a:buNone/>
            </a:pPr>
            <a:r>
              <a:rPr lang="en-IN" dirty="0" smtClean="0"/>
              <a:t>	2.2.2 </a:t>
            </a:r>
            <a:r>
              <a:rPr lang="en-IN" dirty="0"/>
              <a:t>Second division in the second subheading</a:t>
            </a:r>
          </a:p>
        </p:txBody>
      </p:sp>
    </p:spTree>
    <p:extLst>
      <p:ext uri="{BB962C8B-B14F-4D97-AF65-F5344CB8AC3E}">
        <p14:creationId xmlns:p14="http://schemas.microsoft.com/office/powerpoint/2010/main" val="218968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Number all the preliminary pages in lower-case Roman numerals (</a:t>
            </a:r>
            <a:r>
              <a:rPr lang="en-IN" dirty="0" err="1"/>
              <a:t>i,ii,iii,iv</a:t>
            </a:r>
            <a:r>
              <a:rPr lang="en-IN" dirty="0"/>
              <a:t>,…). </a:t>
            </a:r>
          </a:p>
          <a:p>
            <a:r>
              <a:rPr lang="en-IN" dirty="0"/>
              <a:t>You don't have to place the number i on the title page. Just count it and put ii on </a:t>
            </a:r>
            <a:r>
              <a:rPr lang="en-IN" dirty="0" smtClean="0"/>
              <a:t>the </a:t>
            </a:r>
            <a:r>
              <a:rPr lang="en-IN" dirty="0"/>
              <a:t>second page of your report. 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Number all the remaining pages of your report with </a:t>
            </a:r>
            <a:r>
              <a:rPr lang="en-IN" dirty="0" smtClean="0"/>
              <a:t>numerals </a:t>
            </a:r>
            <a:r>
              <a:rPr lang="en-IN" dirty="0"/>
              <a:t>(1,2,3,4,…). </a:t>
            </a:r>
            <a:r>
              <a:rPr lang="en-IN" dirty="0" smtClean="0"/>
              <a:t>Thus </a:t>
            </a:r>
            <a:r>
              <a:rPr lang="en-IN" dirty="0"/>
              <a:t>your report begins on page 1 with your Introduction. 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Provide a title in your table of contents to describe the contents of each appendix </a:t>
            </a:r>
          </a:p>
          <a:p>
            <a:r>
              <a:rPr lang="en-IN" dirty="0"/>
              <a:t>(Note: one Appendix, two or more Appendices). Don’t just call them Appendix 1 or </a:t>
            </a:r>
            <a:r>
              <a:rPr lang="en-IN" dirty="0" smtClean="0"/>
              <a:t>Appendix </a:t>
            </a:r>
            <a:r>
              <a:rPr lang="en-IN" dirty="0"/>
              <a:t>2. </a:t>
            </a:r>
          </a:p>
          <a:p>
            <a:r>
              <a:rPr lang="en-IN" dirty="0"/>
              <a:t>For example: Appendix 1: Sample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73713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09700" y="-876300"/>
            <a:ext cx="6324602" cy="8382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23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IN" dirty="0"/>
              <a:t>The introduction (~1/2-3/4 page ) provides the background information needed for the </a:t>
            </a:r>
            <a:r>
              <a:rPr lang="en-IN" dirty="0" smtClean="0"/>
              <a:t>rest </a:t>
            </a:r>
            <a:r>
              <a:rPr lang="en-IN" dirty="0"/>
              <a:t>of your report to be understood. It includes: </a:t>
            </a:r>
          </a:p>
          <a:p>
            <a:pPr marL="0" indent="0">
              <a:buNone/>
            </a:pPr>
            <a:r>
              <a:rPr lang="en-IN" dirty="0"/>
              <a:t>• a clear statement of the purpose of the investigation </a:t>
            </a:r>
          </a:p>
          <a:p>
            <a:pPr marL="0" indent="0">
              <a:buNone/>
            </a:pPr>
            <a:r>
              <a:rPr lang="en-IN" dirty="0"/>
              <a:t>• the background of the topic of your report </a:t>
            </a:r>
          </a:p>
          <a:p>
            <a:pPr marL="0" indent="0">
              <a:buNone/>
            </a:pPr>
            <a:r>
              <a:rPr lang="en-IN" dirty="0"/>
              <a:t>• a brief outline of the structure of the report if appropriate (this would not be </a:t>
            </a:r>
            <a:r>
              <a:rPr lang="en-IN" dirty="0" smtClean="0"/>
              <a:t>necessary </a:t>
            </a:r>
            <a:r>
              <a:rPr lang="en-IN" dirty="0"/>
              <a:t>in a short report) .</a:t>
            </a:r>
          </a:p>
        </p:txBody>
      </p:sp>
    </p:spTree>
    <p:extLst>
      <p:ext uri="{BB962C8B-B14F-4D97-AF65-F5344CB8AC3E}">
        <p14:creationId xmlns:p14="http://schemas.microsoft.com/office/powerpoint/2010/main" val="259380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534400" cy="6172200"/>
          </a:xfrm>
        </p:spPr>
        <p:txBody>
          <a:bodyPr>
            <a:normAutofit/>
          </a:bodyPr>
          <a:lstStyle/>
          <a:p>
            <a:r>
              <a:rPr lang="en-IN" dirty="0"/>
              <a:t>Body of the report </a:t>
            </a:r>
          </a:p>
          <a:p>
            <a:r>
              <a:rPr lang="en-IN" dirty="0"/>
              <a:t> </a:t>
            </a:r>
            <a:r>
              <a:rPr lang="en-IN" dirty="0" smtClean="0"/>
              <a:t>The </a:t>
            </a:r>
            <a:r>
              <a:rPr lang="en-IN" dirty="0"/>
              <a:t>body of the report </a:t>
            </a:r>
            <a:r>
              <a:rPr lang="en-IN" dirty="0" smtClean="0"/>
              <a:t> </a:t>
            </a:r>
            <a:r>
              <a:rPr lang="en-IN" dirty="0"/>
              <a:t>presents the information from your research, both real world and </a:t>
            </a:r>
            <a:r>
              <a:rPr lang="en-IN" dirty="0" smtClean="0"/>
              <a:t>theoretical  </a:t>
            </a:r>
            <a:r>
              <a:rPr lang="en-IN" dirty="0"/>
              <a:t>organises information logically under appropriate headings </a:t>
            </a:r>
            <a:r>
              <a:rPr lang="en-IN" dirty="0" smtClean="0"/>
              <a:t> </a:t>
            </a:r>
            <a:r>
              <a:rPr lang="en-IN" dirty="0"/>
              <a:t>conveys information in the most effective way for communication: </a:t>
            </a:r>
          </a:p>
          <a:p>
            <a:r>
              <a:rPr lang="en-IN" dirty="0"/>
              <a:t>− uses figures and tables </a:t>
            </a:r>
          </a:p>
          <a:p>
            <a:r>
              <a:rPr lang="en-IN" dirty="0"/>
              <a:t>− can use bulleted or numbered lists </a:t>
            </a:r>
          </a:p>
          <a:p>
            <a:r>
              <a:rPr lang="en-IN" dirty="0"/>
              <a:t>− can use formatting to break up large slabs of text.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82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IN" dirty="0"/>
          </a:p>
          <a:p>
            <a:pPr marL="0" indent="0" algn="ctr">
              <a:buNone/>
            </a:pPr>
            <a:r>
              <a:rPr lang="en-IN" dirty="0"/>
              <a:t>Incorporating figures and tables: </a:t>
            </a:r>
          </a:p>
          <a:p>
            <a:pPr algn="just"/>
            <a:r>
              <a:rPr lang="en-IN" dirty="0" smtClean="0"/>
              <a:t>Refer </a:t>
            </a:r>
            <a:r>
              <a:rPr lang="en-IN" dirty="0"/>
              <a:t>to each figure and table in the text of the report. </a:t>
            </a:r>
          </a:p>
          <a:p>
            <a:pPr algn="just"/>
            <a:r>
              <a:rPr lang="en-IN" dirty="0"/>
              <a:t>Example: </a:t>
            </a:r>
            <a:r>
              <a:rPr lang="en-IN" dirty="0" smtClean="0"/>
              <a:t>The </a:t>
            </a:r>
            <a:r>
              <a:rPr lang="en-IN" dirty="0"/>
              <a:t>communication channels in the organization are shown in Diagram 1. </a:t>
            </a:r>
          </a:p>
          <a:p>
            <a:pPr algn="just"/>
            <a:r>
              <a:rPr lang="en-IN" dirty="0" smtClean="0"/>
              <a:t>Give </a:t>
            </a:r>
            <a:r>
              <a:rPr lang="en-IN" dirty="0"/>
              <a:t>all figures a title. </a:t>
            </a:r>
          </a:p>
          <a:p>
            <a:pPr algn="just"/>
            <a:r>
              <a:rPr lang="en-IN" dirty="0"/>
              <a:t>Example: </a:t>
            </a:r>
            <a:r>
              <a:rPr lang="en-IN" dirty="0" smtClean="0"/>
              <a:t>Table </a:t>
            </a:r>
            <a:r>
              <a:rPr lang="en-IN" dirty="0"/>
              <a:t>1 Existing communication channels </a:t>
            </a:r>
            <a:r>
              <a:rPr lang="en-IN" dirty="0" smtClean="0"/>
              <a:t>.The </a:t>
            </a:r>
            <a:r>
              <a:rPr lang="en-IN" dirty="0"/>
              <a:t>title of a table goes above the table while the title of a figure goes below the </a:t>
            </a:r>
            <a:r>
              <a:rPr lang="en-IN" dirty="0" smtClean="0"/>
              <a:t>figure</a:t>
            </a:r>
            <a:r>
              <a:rPr lang="en-IN" dirty="0"/>
              <a:t>. </a:t>
            </a:r>
          </a:p>
          <a:p>
            <a:pPr marL="0" indent="0" algn="just">
              <a:buNone/>
            </a:pPr>
            <a:r>
              <a:rPr lang="en-IN" dirty="0"/>
              <a:t>• Figures must be correctly referenced if necessary. Give the source of the </a:t>
            </a:r>
            <a:r>
              <a:rPr lang="en-IN" dirty="0" smtClean="0"/>
              <a:t>diagram </a:t>
            </a:r>
            <a:r>
              <a:rPr lang="en-IN" dirty="0"/>
              <a:t>or the data if you have taken them from published sources.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83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Incorporating equations: </a:t>
            </a:r>
          </a:p>
          <a:p>
            <a:pPr marL="0" indent="0">
              <a:buNone/>
            </a:pPr>
            <a:r>
              <a:rPr lang="en-IN" dirty="0" smtClean="0"/>
              <a:t>You </a:t>
            </a:r>
            <a:r>
              <a:rPr lang="en-IN" dirty="0"/>
              <a:t>will often have to include equations in your reports. The conventional style for </a:t>
            </a:r>
            <a:r>
              <a:rPr lang="en-IN" dirty="0" smtClean="0"/>
              <a:t>presenting </a:t>
            </a:r>
            <a:r>
              <a:rPr lang="en-IN" dirty="0"/>
              <a:t>equations is as follows. </a:t>
            </a:r>
          </a:p>
          <a:p>
            <a:pPr marL="0" indent="0">
              <a:buNone/>
            </a:pPr>
            <a:r>
              <a:rPr lang="en-IN" dirty="0" smtClean="0"/>
              <a:t>1</a:t>
            </a:r>
            <a:r>
              <a:rPr lang="en-IN" dirty="0"/>
              <a:t>. Centre the equation on the page. 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2. Place the equation number in round brackets at the right-hand margin. </a:t>
            </a:r>
          </a:p>
          <a:p>
            <a:pPr marL="0" indent="0">
              <a:buNone/>
            </a:pPr>
            <a:r>
              <a:rPr lang="en-IN" dirty="0" smtClean="0"/>
              <a:t>3</a:t>
            </a:r>
            <a:r>
              <a:rPr lang="en-IN" dirty="0"/>
              <a:t>. In the text of your report, refer to the equation as either Eq. (1) or equation (1). </a:t>
            </a:r>
          </a:p>
          <a:p>
            <a:r>
              <a:rPr lang="en-IN" dirty="0"/>
              <a:t>Use whichever format you choose consistently throughout your report.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970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IN" dirty="0"/>
              <a:t>Example: </a:t>
            </a:r>
          </a:p>
          <a:p>
            <a:r>
              <a:rPr lang="en-IN" dirty="0"/>
              <a:t>The relationship of the speed of propagation and the volumetric tissue </a:t>
            </a:r>
            <a:r>
              <a:rPr lang="en-IN" dirty="0" smtClean="0"/>
              <a:t>fraction </a:t>
            </a:r>
            <a:r>
              <a:rPr lang="en-IN" dirty="0"/>
              <a:t>is given by: </a:t>
            </a:r>
          </a:p>
          <a:p>
            <a:pPr marL="0" indent="0" algn="ctr">
              <a:buNone/>
            </a:pPr>
            <a:r>
              <a:rPr lang="en-IN" dirty="0"/>
              <a:t> v = 1 (1) </a:t>
            </a:r>
          </a:p>
          <a:p>
            <a:pPr marL="0" indent="0" algn="ctr">
              <a:buNone/>
            </a:pPr>
            <a:r>
              <a:rPr lang="en-IN" dirty="0" smtClean="0"/>
              <a:t>√ </a:t>
            </a:r>
            <a:r>
              <a:rPr lang="en-IN" dirty="0"/>
              <a:t>((1 – h) </a:t>
            </a:r>
            <a:r>
              <a:rPr lang="en-IN" dirty="0" err="1"/>
              <a:t>Kf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-1 + h </a:t>
            </a:r>
            <a:r>
              <a:rPr lang="en-IN" dirty="0" err="1"/>
              <a:t>Kt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-1 ) ((1- h) </a:t>
            </a:r>
            <a:r>
              <a:rPr lang="en-IN" dirty="0" err="1"/>
              <a:t>ρf</a:t>
            </a:r>
            <a:r>
              <a:rPr lang="en-IN" dirty="0"/>
              <a:t> + h </a:t>
            </a:r>
            <a:r>
              <a:rPr lang="en-IN" dirty="0" err="1"/>
              <a:t>ρt</a:t>
            </a:r>
            <a:r>
              <a:rPr lang="en-IN" dirty="0"/>
              <a:t> )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We can see from Eq. (1) that ……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27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Conclusion (~1-2 paragraphs) relates directly back to the aims of the </a:t>
            </a:r>
            <a:r>
              <a:rPr lang="en-IN" dirty="0" smtClean="0"/>
              <a:t>investigation</a:t>
            </a:r>
            <a:r>
              <a:rPr lang="en-IN" dirty="0"/>
              <a:t>. The Conclusions section provides an effective ending to your report. </a:t>
            </a:r>
          </a:p>
          <a:p>
            <a:r>
              <a:rPr lang="en-IN" dirty="0"/>
              <a:t>This section </a:t>
            </a:r>
            <a:r>
              <a:rPr lang="en-IN" dirty="0" smtClean="0"/>
              <a:t> </a:t>
            </a:r>
            <a:r>
              <a:rPr lang="en-IN" dirty="0"/>
              <a:t>states whether you have achieved the aims of your investigation </a:t>
            </a:r>
            <a:r>
              <a:rPr lang="en-IN" dirty="0" smtClean="0"/>
              <a:t> </a:t>
            </a:r>
            <a:r>
              <a:rPr lang="en-IN" dirty="0"/>
              <a:t>gives a brief summary of the key information in your report </a:t>
            </a:r>
            <a:r>
              <a:rPr lang="en-IN" dirty="0" smtClean="0"/>
              <a:t>restates </a:t>
            </a:r>
            <a:r>
              <a:rPr lang="en-IN" dirty="0"/>
              <a:t>the major findings of your investigation.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35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IN" dirty="0"/>
              <a:t>References </a:t>
            </a:r>
          </a:p>
          <a:p>
            <a:pPr marL="0" indent="0" algn="ctr">
              <a:buNone/>
            </a:pPr>
            <a:r>
              <a:rPr lang="en-IN" dirty="0" smtClean="0"/>
              <a:t>The </a:t>
            </a:r>
            <a:r>
              <a:rPr lang="en-IN" dirty="0"/>
              <a:t>two parts to referencing are: </a:t>
            </a:r>
          </a:p>
          <a:p>
            <a:pPr marL="0" indent="0">
              <a:buNone/>
            </a:pPr>
            <a:r>
              <a:rPr lang="en-IN" dirty="0" smtClean="0"/>
              <a:t>1</a:t>
            </a:r>
            <a:r>
              <a:rPr lang="en-IN" dirty="0"/>
              <a:t>. citations in the text of the report </a:t>
            </a:r>
          </a:p>
          <a:p>
            <a:pPr marL="0" indent="0">
              <a:buNone/>
            </a:pPr>
            <a:r>
              <a:rPr lang="en-IN" dirty="0"/>
              <a:t>2. a list of references in the final section. </a:t>
            </a:r>
          </a:p>
          <a:p>
            <a:r>
              <a:rPr lang="en-IN" dirty="0"/>
              <a:t> </a:t>
            </a:r>
            <a:r>
              <a:rPr lang="en-IN" dirty="0" smtClean="0"/>
              <a:t>Citations </a:t>
            </a:r>
            <a:r>
              <a:rPr lang="en-IN" dirty="0"/>
              <a:t>show that information comes from another source. </a:t>
            </a:r>
          </a:p>
          <a:p>
            <a:r>
              <a:rPr lang="en-IN" dirty="0"/>
              <a:t>The list of references gives the details of these sources.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60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/>
              <a:t>A scientific report usually consists of the following</a:t>
            </a:r>
            <a:r>
              <a:rPr lang="en-IN" dirty="0" smtClean="0"/>
              <a:t>:</a:t>
            </a:r>
          </a:p>
          <a:p>
            <a:r>
              <a:rPr lang="en-IN" dirty="0" smtClean="0"/>
              <a:t>Title</a:t>
            </a:r>
            <a:endParaRPr lang="en-IN" dirty="0"/>
          </a:p>
          <a:p>
            <a:r>
              <a:rPr lang="en-IN" dirty="0"/>
              <a:t>Abstract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Materials and methods</a:t>
            </a:r>
          </a:p>
          <a:p>
            <a:r>
              <a:rPr lang="en-IN" dirty="0" smtClean="0"/>
              <a:t>Results-graphical data</a:t>
            </a:r>
            <a:endParaRPr lang="en-IN" dirty="0"/>
          </a:p>
          <a:p>
            <a:r>
              <a:rPr lang="en-IN" dirty="0"/>
              <a:t>Discussion</a:t>
            </a:r>
          </a:p>
          <a:p>
            <a:r>
              <a:rPr lang="en-IN" dirty="0"/>
              <a:t>Literature cited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851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/>
          </a:bodyPr>
          <a:lstStyle/>
          <a:p>
            <a:r>
              <a:rPr lang="en-IN" dirty="0"/>
              <a:t>You need to use citations in your writing when: 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• you incorporate information from other sources: </a:t>
            </a:r>
          </a:p>
          <a:p>
            <a:pPr marL="0" indent="0">
              <a:buNone/>
            </a:pPr>
            <a:r>
              <a:rPr lang="en-IN" dirty="0"/>
              <a:t>− factual material </a:t>
            </a:r>
          </a:p>
          <a:p>
            <a:pPr marL="0" indent="0">
              <a:buNone/>
            </a:pPr>
            <a:r>
              <a:rPr lang="en-IN" dirty="0"/>
              <a:t>− graphs and tables of data </a:t>
            </a:r>
          </a:p>
          <a:p>
            <a:pPr marL="0" indent="0">
              <a:buNone/>
            </a:pPr>
            <a:r>
              <a:rPr lang="en-IN" dirty="0"/>
              <a:t>− pictures and diagrams </a:t>
            </a:r>
          </a:p>
          <a:p>
            <a:pPr marL="0" indent="0">
              <a:buNone/>
            </a:pPr>
            <a:r>
              <a:rPr lang="en-IN" dirty="0"/>
              <a:t>• you quote word-for-word from another work. 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/>
              <a:t>For example, in a lab report when you present the theory in the Introduction you </a:t>
            </a:r>
            <a:r>
              <a:rPr lang="en-IN" dirty="0" smtClean="0"/>
              <a:t>must </a:t>
            </a:r>
            <a:r>
              <a:rPr lang="en-IN" dirty="0"/>
              <a:t>include citations which provide the source of this theory.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92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Bibliography </a:t>
            </a:r>
          </a:p>
          <a:p>
            <a:r>
              <a:rPr lang="en-IN" dirty="0"/>
              <a:t>A bibliography is a list of all the sources that you have consulted while </a:t>
            </a:r>
          </a:p>
          <a:p>
            <a:pPr marL="0" indent="0">
              <a:buNone/>
            </a:pPr>
            <a:r>
              <a:rPr lang="en-IN" dirty="0"/>
              <a:t>writing your report, only some of which are cited in the text, so it provides a </a:t>
            </a:r>
          </a:p>
          <a:p>
            <a:pPr marL="0" indent="0">
              <a:buNone/>
            </a:pPr>
            <a:r>
              <a:rPr lang="en-IN" dirty="0"/>
              <a:t>wider list of readings than you give in your list of references. </a:t>
            </a:r>
          </a:p>
          <a:p>
            <a:pPr marL="0" indent="0">
              <a:buNone/>
            </a:pPr>
            <a:r>
              <a:rPr lang="en-IN" dirty="0"/>
              <a:t>In Engineering reports, you always have to provide a list of references in the </a:t>
            </a:r>
          </a:p>
          <a:p>
            <a:pPr marL="0" indent="0">
              <a:buNone/>
            </a:pPr>
            <a:r>
              <a:rPr lang="en-IN" dirty="0"/>
              <a:t>References section. Only occasionally you may also be asked to provide a </a:t>
            </a:r>
            <a:r>
              <a:rPr lang="en-IN" dirty="0" smtClean="0"/>
              <a:t>bibliography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8</a:t>
            </a:r>
            <a:r>
              <a:rPr lang="en-IN" dirty="0"/>
              <a:t>. Appendices 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These contain material that is too detailed to include in the main report. </a:t>
            </a:r>
          </a:p>
          <a:p>
            <a:pPr marL="0" indent="0">
              <a:buNone/>
            </a:pPr>
            <a:r>
              <a:rPr lang="en-IN" dirty="0"/>
              <a:t>• Each appendix must be referred to at the relevant point in the text.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Example: </a:t>
            </a:r>
          </a:p>
          <a:p>
            <a:r>
              <a:rPr lang="en-IN" dirty="0"/>
              <a:t>The data obtained are summarised below. The detailed data are given in </a:t>
            </a:r>
          </a:p>
          <a:p>
            <a:r>
              <a:rPr lang="en-IN" dirty="0"/>
              <a:t>Appendix 3.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182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algn="just"/>
            <a:r>
              <a:rPr lang="en-IN" dirty="0" smtClean="0"/>
              <a:t>Write a report on your area of interest /domain/or your future projects keeping in mind the style and structure of the report and submit on …………………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278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IN" i="1" dirty="0"/>
              <a:t>Acid </a:t>
            </a:r>
            <a:r>
              <a:rPr lang="en-IN" i="1" dirty="0" smtClean="0"/>
              <a:t>rain</a:t>
            </a:r>
            <a:endParaRPr lang="en-IN" i="1" dirty="0"/>
          </a:p>
          <a:p>
            <a:r>
              <a:rPr lang="en-IN" i="1" dirty="0"/>
              <a:t>Global </a:t>
            </a:r>
            <a:r>
              <a:rPr lang="en-IN" i="1" dirty="0" smtClean="0"/>
              <a:t>warming</a:t>
            </a:r>
            <a:endParaRPr lang="en-IN" i="1" dirty="0"/>
          </a:p>
          <a:p>
            <a:r>
              <a:rPr lang="en-IN" i="1" dirty="0"/>
              <a:t>Solar energy </a:t>
            </a:r>
            <a:r>
              <a:rPr lang="en-IN" i="1" dirty="0" smtClean="0"/>
              <a:t>devices</a:t>
            </a:r>
            <a:endParaRPr lang="en-IN" i="1" dirty="0"/>
          </a:p>
          <a:p>
            <a:r>
              <a:rPr lang="en-IN" i="1" dirty="0"/>
              <a:t>Bomb detection </a:t>
            </a:r>
            <a:r>
              <a:rPr lang="en-IN" i="1" dirty="0" smtClean="0"/>
              <a:t>methods</a:t>
            </a:r>
            <a:endParaRPr lang="en-IN" i="1" dirty="0"/>
          </a:p>
          <a:p>
            <a:r>
              <a:rPr lang="en-IN" i="1" dirty="0"/>
              <a:t>Nuclear </a:t>
            </a:r>
            <a:r>
              <a:rPr lang="en-IN" i="1" dirty="0" smtClean="0"/>
              <a:t>fusion</a:t>
            </a:r>
            <a:endParaRPr lang="en-IN" i="1" dirty="0"/>
          </a:p>
          <a:p>
            <a:r>
              <a:rPr lang="en-IN" i="1" dirty="0"/>
              <a:t>Big Bang </a:t>
            </a:r>
            <a:r>
              <a:rPr lang="en-IN" i="1" dirty="0" smtClean="0"/>
              <a:t>Theory</a:t>
            </a:r>
            <a:endParaRPr lang="en-IN" i="1" dirty="0"/>
          </a:p>
          <a:p>
            <a:r>
              <a:rPr lang="en-IN" i="1" dirty="0"/>
              <a:t>Black widow </a:t>
            </a:r>
            <a:r>
              <a:rPr lang="en-IN" i="1" dirty="0" smtClean="0"/>
              <a:t>spiders</a:t>
            </a:r>
            <a:endParaRPr lang="en-IN" i="1" dirty="0"/>
          </a:p>
          <a:p>
            <a:r>
              <a:rPr lang="en-IN" i="1" dirty="0" smtClean="0"/>
              <a:t>Migraines</a:t>
            </a:r>
            <a:endParaRPr lang="en-IN" i="1" dirty="0"/>
          </a:p>
          <a:p>
            <a:r>
              <a:rPr lang="en-IN" i="1" dirty="0"/>
              <a:t>Ozone </a:t>
            </a:r>
            <a:r>
              <a:rPr lang="en-IN" i="1" dirty="0" smtClean="0"/>
              <a:t>depletion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767380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dirty="0" smtClean="0"/>
              <a:t>Recycling</a:t>
            </a:r>
          </a:p>
          <a:p>
            <a:r>
              <a:rPr lang="en-IN" dirty="0" smtClean="0"/>
              <a:t>Dyslexia</a:t>
            </a:r>
          </a:p>
          <a:p>
            <a:r>
              <a:rPr lang="en-IN" dirty="0"/>
              <a:t>effects of </a:t>
            </a:r>
            <a:r>
              <a:rPr lang="en-IN" dirty="0" smtClean="0"/>
              <a:t>nicotine</a:t>
            </a:r>
          </a:p>
          <a:p>
            <a:r>
              <a:rPr lang="en-IN" dirty="0"/>
              <a:t>high-tech </a:t>
            </a:r>
            <a:r>
              <a:rPr lang="en-IN" dirty="0" smtClean="0"/>
              <a:t>weaponry</a:t>
            </a:r>
          </a:p>
          <a:p>
            <a:r>
              <a:rPr lang="en-IN" dirty="0"/>
              <a:t>solar </a:t>
            </a:r>
            <a:r>
              <a:rPr lang="en-IN" dirty="0" smtClean="0"/>
              <a:t>automobiles</a:t>
            </a:r>
          </a:p>
          <a:p>
            <a:r>
              <a:rPr lang="en-IN" dirty="0"/>
              <a:t>thermal </a:t>
            </a:r>
            <a:r>
              <a:rPr lang="en-IN" dirty="0" smtClean="0"/>
              <a:t>power</a:t>
            </a:r>
          </a:p>
          <a:p>
            <a:r>
              <a:rPr lang="en-IN" dirty="0"/>
              <a:t>nuclear fusion </a:t>
            </a:r>
            <a:endParaRPr lang="en-IN" dirty="0" smtClean="0"/>
          </a:p>
          <a:p>
            <a:r>
              <a:rPr lang="en-IN" dirty="0"/>
              <a:t>Life on Mars </a:t>
            </a:r>
          </a:p>
        </p:txBody>
      </p:sp>
    </p:spTree>
    <p:extLst>
      <p:ext uri="{BB962C8B-B14F-4D97-AF65-F5344CB8AC3E}">
        <p14:creationId xmlns:p14="http://schemas.microsoft.com/office/powerpoint/2010/main" val="94493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IN" dirty="0"/>
              <a:t>The Global Benefits of Eating Less Meat (from Compassion in World Farming Trust) </a:t>
            </a:r>
          </a:p>
          <a:p>
            <a:r>
              <a:rPr lang="en-IN" dirty="0"/>
              <a:t>The Right to equity: gender and diversity </a:t>
            </a:r>
          </a:p>
          <a:p>
            <a:pPr marL="0" indent="0">
              <a:buNone/>
            </a:pPr>
            <a:r>
              <a:rPr lang="en-IN" dirty="0"/>
              <a:t> (from Oxfam </a:t>
            </a:r>
            <a:r>
              <a:rPr lang="en-IN" dirty="0" smtClean="0"/>
              <a:t>UK)</a:t>
            </a:r>
          </a:p>
          <a:p>
            <a:r>
              <a:rPr lang="en-IN" dirty="0" smtClean="0"/>
              <a:t>Report </a:t>
            </a:r>
            <a:r>
              <a:rPr lang="en-IN" dirty="0"/>
              <a:t>on health and hygiene </a:t>
            </a:r>
          </a:p>
          <a:p>
            <a:r>
              <a:rPr lang="en-IN" dirty="0"/>
              <a:t>Report on construction of road/DAMS/bridge/subway/flyover(progress report)</a:t>
            </a:r>
          </a:p>
          <a:p>
            <a:r>
              <a:rPr lang="en-IN" dirty="0"/>
              <a:t>Report on finance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128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dirty="0"/>
              <a:t>Report on election campaigning</a:t>
            </a:r>
          </a:p>
          <a:p>
            <a:r>
              <a:rPr lang="en-IN" dirty="0"/>
              <a:t>Report on crime rate in your State</a:t>
            </a:r>
          </a:p>
          <a:p>
            <a:r>
              <a:rPr lang="en-IN" dirty="0"/>
              <a:t>Report on teacher effectiveness in teaching PHY/MATH/ENG/CORE SUBJECTS/CHEMISTRY/ENGG SUBJECTS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95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r>
              <a:rPr lang="en-IN" i="1" dirty="0"/>
              <a:t>Why was this study performed?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Answers to this question may be derived from observations of nature or from the literature.</a:t>
            </a:r>
          </a:p>
          <a:p>
            <a:r>
              <a:rPr lang="en-IN" i="1" dirty="0"/>
              <a:t>What knowledge already exists about this subject?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answer to this question must review the literature, showing the historical development of an idea and including the confirmations, conflicts, and gaps in existing knowledge.</a:t>
            </a:r>
          </a:p>
          <a:p>
            <a:r>
              <a:rPr lang="en-IN" i="1" dirty="0"/>
              <a:t>What is the specific purpose of the study?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specific hypotheses and experimental design pertinent to investigating the topic should be described.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6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/>
              <a:t>General Comments on Style</a:t>
            </a:r>
          </a:p>
          <a:p>
            <a:r>
              <a:rPr lang="en-IN" dirty="0"/>
              <a:t>All scientific names (genus and species) must be italicized. (Underlining indicates italics in a typed paper.)</a:t>
            </a:r>
          </a:p>
          <a:p>
            <a:r>
              <a:rPr lang="en-IN" dirty="0"/>
              <a:t>Use the metric system of measurements. Abbreviations of units are used without a following period.</a:t>
            </a:r>
          </a:p>
          <a:p>
            <a:r>
              <a:rPr lang="en-IN" dirty="0"/>
              <a:t>Be aware that the word </a:t>
            </a:r>
            <a:r>
              <a:rPr lang="en-IN" i="1" dirty="0"/>
              <a:t>data</a:t>
            </a:r>
            <a:r>
              <a:rPr lang="en-IN" dirty="0"/>
              <a:t> is plural while </a:t>
            </a:r>
            <a:r>
              <a:rPr lang="en-IN" i="1" dirty="0"/>
              <a:t>datum</a:t>
            </a:r>
            <a:r>
              <a:rPr lang="en-IN" dirty="0"/>
              <a:t> is singular. This affects the choice of a correct verb. The word </a:t>
            </a:r>
            <a:r>
              <a:rPr lang="en-IN" i="1" dirty="0"/>
              <a:t>species</a:t>
            </a:r>
            <a:r>
              <a:rPr lang="en-IN" dirty="0"/>
              <a:t> is used both as a singular and as a plural.</a:t>
            </a:r>
          </a:p>
          <a:p>
            <a:r>
              <a:rPr lang="en-IN" dirty="0"/>
              <a:t>Numbers should be written as numerals when they are greater than ten or when they are associated with measurements; for example, 6 mm or 2 g but </a:t>
            </a:r>
            <a:r>
              <a:rPr lang="en-IN" i="1" dirty="0"/>
              <a:t>two</a:t>
            </a:r>
            <a:r>
              <a:rPr lang="en-IN" dirty="0"/>
              <a:t> explanations of </a:t>
            </a:r>
            <a:r>
              <a:rPr lang="en-IN" i="1" dirty="0"/>
              <a:t>six</a:t>
            </a:r>
            <a:r>
              <a:rPr lang="en-IN" dirty="0"/>
              <a:t> factors. When one list includes numbers over and under ten, all numbers in the list may be expressed as numerals; for example, 17 sunfish, 13 bass, and 2 trout. Never start a sentence with numerals. Spell all numbers beginning sentences.</a:t>
            </a:r>
          </a:p>
          <a:p>
            <a:r>
              <a:rPr lang="en-IN" dirty="0"/>
              <a:t>Be sure to divide paragraphs correctly and to use starting and ending sentences that indicate the purpose of the paragraph. A report or a section of a report should not be one long paragraph.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73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Every sentence must have a subject and a verb.</a:t>
            </a:r>
          </a:p>
          <a:p>
            <a:pPr algn="just"/>
            <a:r>
              <a:rPr lang="en-IN" dirty="0"/>
              <a:t>Avoid using the first person, I or we, in writing. Keep your writing impersonal, in the third person. Instead of saying, "We weighed the frogs and put them in a glass jar," write, "The frogs were weighed and put in a glass jar."</a:t>
            </a:r>
          </a:p>
          <a:p>
            <a:pPr algn="just"/>
            <a:r>
              <a:rPr lang="en-IN" dirty="0"/>
              <a:t>Avoid the use of slang and the overuse of contractions.</a:t>
            </a:r>
          </a:p>
          <a:p>
            <a:pPr algn="just"/>
            <a:r>
              <a:rPr lang="en-IN" dirty="0"/>
              <a:t>Be consistent in the use of tense throughout a paragraph--do not switch between past and present. It is best to use past tense.</a:t>
            </a:r>
          </a:p>
          <a:p>
            <a:pPr algn="just"/>
            <a:r>
              <a:rPr lang="en-IN" dirty="0" smtClean="0"/>
              <a:t>Be </a:t>
            </a:r>
            <a:r>
              <a:rPr lang="en-IN" dirty="0"/>
              <a:t>sure that pronouns refer to antecedents. For example, in the statement, "Sometimes </a:t>
            </a:r>
            <a:r>
              <a:rPr lang="en-IN" dirty="0" err="1"/>
              <a:t>cecropia</a:t>
            </a:r>
            <a:r>
              <a:rPr lang="en-IN" dirty="0"/>
              <a:t> caterpillars are in cherry trees but they are hard to find," does "they" refer to caterpillars or trees?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95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82000" cy="6172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 smtClean="0"/>
              <a:t>Key </a:t>
            </a:r>
            <a:r>
              <a:rPr lang="en-IN" dirty="0"/>
              <a:t>features of reports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Reports: </a:t>
            </a:r>
          </a:p>
          <a:p>
            <a:pPr marL="0" indent="0">
              <a:buNone/>
            </a:pPr>
            <a:r>
              <a:rPr lang="en-IN" dirty="0"/>
              <a:t>• are designed for quick and easy communication of information </a:t>
            </a:r>
          </a:p>
          <a:p>
            <a:pPr marL="0" indent="0">
              <a:buNone/>
            </a:pPr>
            <a:r>
              <a:rPr lang="en-IN" dirty="0"/>
              <a:t>• are designed for selective reading </a:t>
            </a:r>
          </a:p>
          <a:p>
            <a:pPr marL="0" indent="0">
              <a:buNone/>
            </a:pPr>
            <a:r>
              <a:rPr lang="en-IN" dirty="0"/>
              <a:t>• use sections with numbered headings and subheadings </a:t>
            </a:r>
          </a:p>
          <a:p>
            <a:pPr marL="0" indent="0">
              <a:buNone/>
            </a:pPr>
            <a:r>
              <a:rPr lang="en-IN" dirty="0"/>
              <a:t>• use figures and diagrams to convey </a:t>
            </a:r>
            <a:r>
              <a:rPr lang="en-IN" dirty="0" smtClean="0"/>
              <a:t>data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772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Basic Structure of a Report </a:t>
            </a:r>
          </a:p>
          <a:p>
            <a:pPr marL="0" indent="0">
              <a:buNone/>
            </a:pPr>
            <a:r>
              <a:rPr lang="en-IN" dirty="0"/>
              <a:t> A report usually has these components: </a:t>
            </a:r>
          </a:p>
          <a:p>
            <a:r>
              <a:rPr lang="en-IN" dirty="0"/>
              <a:t>Title page </a:t>
            </a:r>
          </a:p>
          <a:p>
            <a:r>
              <a:rPr lang="en-IN" dirty="0"/>
              <a:t>Summary </a:t>
            </a:r>
          </a:p>
          <a:p>
            <a:r>
              <a:rPr lang="en-IN" dirty="0"/>
              <a:t>Table of Contents </a:t>
            </a:r>
          </a:p>
          <a:p>
            <a:r>
              <a:rPr lang="en-IN" dirty="0"/>
              <a:t>Introduction </a:t>
            </a:r>
          </a:p>
          <a:p>
            <a:r>
              <a:rPr lang="en-IN" dirty="0"/>
              <a:t>Middle sections with numbered headings </a:t>
            </a:r>
          </a:p>
          <a:p>
            <a:r>
              <a:rPr lang="en-IN" dirty="0"/>
              <a:t>Conclusions </a:t>
            </a:r>
          </a:p>
          <a:p>
            <a:r>
              <a:rPr lang="en-IN" dirty="0"/>
              <a:t>References </a:t>
            </a:r>
          </a:p>
          <a:p>
            <a:r>
              <a:rPr lang="en-IN" dirty="0"/>
              <a:t>Appendices </a:t>
            </a:r>
          </a:p>
          <a:p>
            <a:r>
              <a:rPr lang="en-IN" dirty="0" smtClean="0"/>
              <a:t>References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28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400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1. Title page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The title page gives: </a:t>
            </a:r>
          </a:p>
          <a:p>
            <a:r>
              <a:rPr lang="en-IN" dirty="0"/>
              <a:t>• the course name and number, the department and university </a:t>
            </a:r>
          </a:p>
          <a:p>
            <a:r>
              <a:rPr lang="en-IN" dirty="0"/>
              <a:t>• the title of the report </a:t>
            </a:r>
          </a:p>
          <a:p>
            <a:r>
              <a:rPr lang="en-IN" dirty="0"/>
              <a:t>• the authors' names, and ID numbers </a:t>
            </a:r>
          </a:p>
          <a:p>
            <a:r>
              <a:rPr lang="en-IN" dirty="0"/>
              <a:t>• the date of submission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2. Summary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The Summary (~1/2 page) provides a brief overview of the substance of the report.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The summary </a:t>
            </a:r>
          </a:p>
          <a:p>
            <a:pPr marL="0" indent="0">
              <a:buNone/>
            </a:pPr>
            <a:r>
              <a:rPr lang="en-IN" dirty="0"/>
              <a:t>• states the topic of the report </a:t>
            </a:r>
          </a:p>
          <a:p>
            <a:pPr marL="0" indent="0">
              <a:buNone/>
            </a:pPr>
            <a:r>
              <a:rPr lang="en-IN" dirty="0"/>
              <a:t>• outlines the most important findings of your investigation </a:t>
            </a:r>
          </a:p>
          <a:p>
            <a:pPr marL="0" indent="0">
              <a:buNone/>
            </a:pPr>
            <a:r>
              <a:rPr lang="en-IN" dirty="0"/>
              <a:t>• states the key conclusions. </a:t>
            </a:r>
          </a:p>
          <a:p>
            <a:r>
              <a:rPr lang="en-IN" dirty="0"/>
              <a:t>The summary does NOT </a:t>
            </a:r>
          </a:p>
          <a:p>
            <a:pPr marL="0" indent="0">
              <a:buNone/>
            </a:pPr>
            <a:r>
              <a:rPr lang="en-IN" dirty="0"/>
              <a:t>• provide general information </a:t>
            </a:r>
          </a:p>
          <a:p>
            <a:pPr marL="0" indent="0">
              <a:buNone/>
            </a:pPr>
            <a:r>
              <a:rPr lang="en-IN" dirty="0"/>
              <a:t>• explain why you are carrying out an investigation </a:t>
            </a:r>
          </a:p>
          <a:p>
            <a:pPr marL="0" indent="0">
              <a:buNone/>
            </a:pPr>
            <a:r>
              <a:rPr lang="en-IN" dirty="0"/>
              <a:t>• refer to later diagrams </a:t>
            </a:r>
            <a:r>
              <a:rPr lang="en-IN" dirty="0" smtClean="0"/>
              <a:t>or 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74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Summary 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IN" dirty="0" err="1"/>
              <a:t>Summary</a:t>
            </a:r>
            <a:r>
              <a:rPr lang="en-IN" dirty="0"/>
              <a:t> from a report entitled: Preliminary Design of a Bridge.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Summary </a:t>
            </a:r>
          </a:p>
          <a:p>
            <a:pPr marL="0" indent="0" algn="just">
              <a:buNone/>
            </a:pPr>
            <a:r>
              <a:rPr lang="en-IN" sz="3400" dirty="0"/>
              <a:t>This report presents a design for a bridge to be constructed on the </a:t>
            </a:r>
            <a:r>
              <a:rPr lang="en-IN" sz="3400" dirty="0" err="1"/>
              <a:t>M</a:t>
            </a:r>
            <a:r>
              <a:rPr lang="en-IN" sz="3400" dirty="0" err="1" smtClean="0"/>
              <a:t>ajuli</a:t>
            </a:r>
            <a:r>
              <a:rPr lang="en-IN" sz="3400" dirty="0" smtClean="0"/>
              <a:t> </a:t>
            </a:r>
            <a:r>
              <a:rPr lang="en-IN" sz="3400" dirty="0"/>
              <a:t>Freeway crossing </a:t>
            </a:r>
            <a:r>
              <a:rPr lang="en-IN" sz="3400" dirty="0" smtClean="0"/>
              <a:t>in </a:t>
            </a:r>
            <a:r>
              <a:rPr lang="en-IN" sz="3400" dirty="0"/>
              <a:t>the </a:t>
            </a:r>
            <a:r>
              <a:rPr lang="en-IN" sz="3400" dirty="0" smtClean="0"/>
              <a:t>Brahmaputra </a:t>
            </a:r>
            <a:r>
              <a:rPr lang="en-IN" sz="3400" dirty="0"/>
              <a:t>Ranges. </a:t>
            </a:r>
            <a:r>
              <a:rPr lang="en-IN" sz="3400" dirty="0" smtClean="0"/>
              <a:t>Two </a:t>
            </a:r>
            <a:r>
              <a:rPr lang="en-IN" sz="3400" dirty="0"/>
              <a:t>designs for the bridge were devised and then compared by </a:t>
            </a:r>
            <a:r>
              <a:rPr lang="en-IN" sz="3400" dirty="0" smtClean="0"/>
              <a:t>considering </a:t>
            </a:r>
            <a:r>
              <a:rPr lang="en-IN" sz="3400" dirty="0"/>
              <a:t>the cost, construction and maintenance of each bridge. </a:t>
            </a:r>
            <a:r>
              <a:rPr lang="en-IN" sz="3400" dirty="0" smtClean="0"/>
              <a:t>Design </a:t>
            </a:r>
            <a:r>
              <a:rPr lang="en-IN" sz="3400" dirty="0"/>
              <a:t>1 is a super-T beam bridge while Design 2 is a simple composite </a:t>
            </a:r>
            <a:r>
              <a:rPr lang="en-IN" sz="3400" dirty="0" smtClean="0"/>
              <a:t>I </a:t>
            </a:r>
            <a:r>
              <a:rPr lang="en-IN" sz="3400" dirty="0"/>
              <a:t>girder bridge. It is concluded that Design 1 is the better design. This </a:t>
            </a:r>
            <a:r>
              <a:rPr lang="en-IN" sz="3400" dirty="0" smtClean="0"/>
              <a:t>design </a:t>
            </a:r>
            <a:r>
              <a:rPr lang="en-IN" sz="3400" dirty="0"/>
              <a:t>is cheaper, easier to construct, more durable and easier to </a:t>
            </a:r>
            <a:r>
              <a:rPr lang="en-IN" sz="3400" dirty="0" smtClean="0"/>
              <a:t>maintain</a:t>
            </a:r>
            <a:r>
              <a:rPr lang="en-IN" sz="3400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51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0828B62F68548B536606B169F73C7" ma:contentTypeVersion="0" ma:contentTypeDescription="Create a new document." ma:contentTypeScope="" ma:versionID="8b7fc67d49f7d4ab6d2f424810d0f5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19F6FD-6A8B-4B74-98BD-8B1D2CCF47FE}"/>
</file>

<file path=customXml/itemProps2.xml><?xml version="1.0" encoding="utf-8"?>
<ds:datastoreItem xmlns:ds="http://schemas.openxmlformats.org/officeDocument/2006/customXml" ds:itemID="{15487EFB-9599-47D7-905F-891BC24A2E69}"/>
</file>

<file path=customXml/itemProps3.xml><?xml version="1.0" encoding="utf-8"?>
<ds:datastoreItem xmlns:ds="http://schemas.openxmlformats.org/officeDocument/2006/customXml" ds:itemID="{3A6D7ABD-BB9B-4437-A30D-0C772C647E74}"/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1515</Words>
  <Application>Microsoft Office PowerPoint</Application>
  <PresentationFormat>On-screen Show (4:3)</PresentationFormat>
  <Paragraphs>176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Report  technical scientific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Summary    Summary from a report entitled: Preliminary Design of a Bridge.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Activities</vt:lpstr>
      <vt:lpstr>activities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22</cp:revision>
  <dcterms:created xsi:type="dcterms:W3CDTF">2006-08-16T00:00:00Z</dcterms:created>
  <dcterms:modified xsi:type="dcterms:W3CDTF">2023-08-31T08:29:52Z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0x0101000C30828B62F68548B536606B169F73C7</vt:lpwstr>
  </property>
</Properties>
</file>