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EFBCE-0FE1-4CAF-96B0-A5CC672AFF6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7FFAF-8A62-43C9-80D7-8EDA97DB5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4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14F49D-025A-EF4F-9747-B73B2404FBBC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3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B104A0C-F124-F840-B8CC-D6CFB7D1437A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7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4AECD2C-B231-CF4B-9F01-9F3C10CF9D8B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F18F4B8-D85E-0341-A8C5-2B774E387782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7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31385DD-736E-7F42-A208-E52BFAF2A560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6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A237503-5445-CB40-AAF0-A63503A9052A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6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B83596D-3F58-0349-81C3-D06FC5133AC9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2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14FB46-F0A7-6441-9CC0-BD84EFF7A4A5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9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14FB46-F0A7-6441-9CC0-BD84EFF7A4A5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9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9D24AB6-2A92-2C47-9C3E-002F01C7FE81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3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xmlns="" id="{1ECC75F1-FF96-44EB-9E57-7B4029AEE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18ACC0-49F8-47AD-970F-E6ED5878580B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94DFE4F3-2356-4D53-BC8E-C847746CD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57C376C0-3BE1-415B-9426-66FD918A0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2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420E-B45A-4474-B010-E62C916FA23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2C5E-2060-440E-9C0D-51485B63D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02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420E-B45A-4474-B010-E62C916FA23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2C5E-2060-440E-9C0D-51485B63D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4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420E-B45A-4474-B010-E62C916FA23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2C5E-2060-440E-9C0D-51485B63D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5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420E-B45A-4474-B010-E62C916FA23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2C5E-2060-440E-9C0D-51485B63D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05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420E-B45A-4474-B010-E62C916FA23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2C5E-2060-440E-9C0D-51485B63D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9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420E-B45A-4474-B010-E62C916FA23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2C5E-2060-440E-9C0D-51485B63D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5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420E-B45A-4474-B010-E62C916FA23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2C5E-2060-440E-9C0D-51485B63D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1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420E-B45A-4474-B010-E62C916FA23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2C5E-2060-440E-9C0D-51485B63D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5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420E-B45A-4474-B010-E62C916FA23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2C5E-2060-440E-9C0D-51485B63D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4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420E-B45A-4474-B010-E62C916FA23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2C5E-2060-440E-9C0D-51485B63D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0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420E-B45A-4474-B010-E62C916FA23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2C5E-2060-440E-9C0D-51485B63D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1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420E-B45A-4474-B010-E62C916FA233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2C5E-2060-440E-9C0D-51485B63D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0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 smtClean="0"/>
              <a:t>Module 3: </a:t>
            </a:r>
            <a:r>
              <a:rPr lang="en-GB" sz="4400" b="1" dirty="0"/>
              <a:t>Parallel Databases and Distributed </a:t>
            </a:r>
            <a:r>
              <a:rPr lang="en-GB" sz="4400" b="1" dirty="0" smtClean="0"/>
              <a:t>Databases</a:t>
            </a:r>
            <a:br>
              <a:rPr lang="en-GB" sz="4400" b="1" dirty="0" smtClean="0"/>
            </a:br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smtClean="0"/>
              <a:t>PARTITION STRATEGIES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5845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Helvetica" charset="0"/>
              </a:rPr>
              <a:t>Types of Skew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  <a:latin typeface="Helvetica" charset="0"/>
              </a:rPr>
              <a:t>Data-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distribution </a:t>
            </a:r>
            <a:r>
              <a:rPr lang="en-US" sz="2000" b="1" dirty="0">
                <a:solidFill>
                  <a:srgbClr val="002060"/>
                </a:solidFill>
                <a:latin typeface="Helvetica" charset="0"/>
              </a:rPr>
              <a:t>skew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: </a:t>
            </a:r>
            <a:r>
              <a:rPr lang="en-US" sz="2000" dirty="0">
                <a:latin typeface="Helvetica" charset="0"/>
              </a:rPr>
              <a:t>some nodes have many tuples, while others may have fewer tuples.  Could occur due to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Attribute-value skew</a:t>
            </a:r>
            <a:r>
              <a:rPr lang="en-US" sz="2000" dirty="0">
                <a:latin typeface="Helvetica" charset="0"/>
                <a:ea typeface="ＭＳ Ｐゴシック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Some partitioning-attribute values appear in many tuples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All the tuples with the same value for the partitioning attribute end up in the same partition.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Can occur with range-partitioning and hash-partitioning.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Partition skew</a:t>
            </a:r>
            <a:r>
              <a:rPr lang="en-US" sz="2000" dirty="0">
                <a:latin typeface="Helvetica" charset="0"/>
                <a:ea typeface="ＭＳ Ｐゴシック" charset="0"/>
              </a:rPr>
              <a:t>.</a:t>
            </a:r>
          </a:p>
          <a:p>
            <a:pPr lvl="2"/>
            <a:r>
              <a:rPr lang="en-US" dirty="0" smtClean="0">
                <a:latin typeface="Helvetica" charset="0"/>
                <a:ea typeface="ＭＳ Ｐゴシック" charset="0"/>
              </a:rPr>
              <a:t>Load Imbalance</a:t>
            </a:r>
            <a:r>
              <a:rPr lang="en-US" dirty="0">
                <a:latin typeface="Helvetica" charset="0"/>
                <a:ea typeface="ＭＳ Ｐゴシック" charset="0"/>
              </a:rPr>
              <a:t>, even without attribute –value skew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Badly chosen range-partition vector may assign too many tuples to some partitions and too few to others.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Less likely with hash-partitioning</a:t>
            </a:r>
          </a:p>
        </p:txBody>
      </p:sp>
    </p:spTree>
    <p:extLst>
      <p:ext uri="{BB962C8B-B14F-4D97-AF65-F5344CB8AC3E}">
        <p14:creationId xmlns:p14="http://schemas.microsoft.com/office/powerpoint/2010/main" val="1249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Helvetica" charset="0"/>
              </a:rPr>
              <a:t>Types of Skew (Cont.)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Helvetica" charset="0"/>
                <a:ea typeface="ＭＳ Ｐゴシック" charset="0"/>
              </a:rPr>
              <a:t>Note that </a:t>
            </a:r>
            <a:r>
              <a:rPr lang="en-US" sz="22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execution skew </a:t>
            </a:r>
            <a:r>
              <a:rPr lang="en-US" sz="2200" dirty="0">
                <a:latin typeface="Helvetica" charset="0"/>
                <a:ea typeface="ＭＳ Ｐゴシック" charset="0"/>
              </a:rPr>
              <a:t> can occur even without data distribution skew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E.g. relation range-partitioned on date, and most queries access tuples with recent dates</a:t>
            </a:r>
          </a:p>
          <a:p>
            <a:r>
              <a:rPr lang="en-US" sz="2200" dirty="0">
                <a:latin typeface="Helvetica" charset="0"/>
                <a:ea typeface="ＭＳ Ｐゴシック" charset="0"/>
              </a:rPr>
              <a:t>Data-distribution skew can be avoided with range-partitioning by creating </a:t>
            </a:r>
            <a:r>
              <a:rPr lang="en-US" sz="22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balanced range-partitioning vectors</a:t>
            </a:r>
          </a:p>
          <a:p>
            <a:r>
              <a:rPr lang="en-US" sz="2200" dirty="0">
                <a:latin typeface="Helvetica" charset="0"/>
                <a:ea typeface="ＭＳ Ｐゴシック" charset="0"/>
              </a:rPr>
              <a:t>We assume for now that partitioning is </a:t>
            </a:r>
            <a:r>
              <a:rPr lang="en-US" sz="22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static</a:t>
            </a:r>
            <a:r>
              <a:rPr lang="en-US" sz="2200" dirty="0">
                <a:latin typeface="Helvetica" charset="0"/>
                <a:ea typeface="ＭＳ Ｐゴシック" charset="0"/>
              </a:rPr>
              <a:t>, that is partitioning vector is created once and not changed</a:t>
            </a:r>
            <a:endParaRPr lang="en-US" sz="2200" dirty="0">
              <a:solidFill>
                <a:srgbClr val="002060"/>
              </a:solidFill>
              <a:latin typeface="Helvetica" charset="0"/>
              <a:ea typeface="ＭＳ Ｐゴシック" charset="0"/>
            </a:endParaRP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Any change requires </a:t>
            </a:r>
            <a:r>
              <a:rPr lang="en-US" sz="2000" b="1" dirty="0">
                <a:latin typeface="Helvetica" charset="0"/>
                <a:ea typeface="ＭＳ Ｐゴシック" charset="0"/>
              </a:rPr>
              <a:t>repartitioning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Dynamic partitioning </a:t>
            </a:r>
            <a:r>
              <a:rPr lang="en-US" sz="2000" dirty="0">
                <a:latin typeface="Helvetica" charset="0"/>
                <a:ea typeface="ＭＳ Ｐゴシック" charset="0"/>
              </a:rPr>
              <a:t>once allows partition vector to be changed in a continuous manner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Skew in Range-Partitioning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Helvetica" charset="0"/>
              </a:rPr>
              <a:t>To create a </a:t>
            </a:r>
            <a:r>
              <a:rPr lang="en-US" sz="2000" dirty="0">
                <a:solidFill>
                  <a:srgbClr val="002060"/>
                </a:solidFill>
                <a:latin typeface="Helvetica" charset="0"/>
              </a:rPr>
              <a:t>balanced partitioning vector</a:t>
            </a:r>
            <a:endParaRPr lang="en-US" sz="2000" dirty="0">
              <a:latin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Sort the relation on the partitioning attribute.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Construct the partition vector by scanning the relation in sorted order as follows.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After every 1/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i="1" baseline="30000" dirty="0">
                <a:latin typeface="Helvetica" charset="0"/>
                <a:ea typeface="ＭＳ Ｐゴシック" charset="0"/>
              </a:rPr>
              <a:t>th</a:t>
            </a:r>
            <a:r>
              <a:rPr lang="en-US" dirty="0">
                <a:latin typeface="Helvetica" charset="0"/>
                <a:ea typeface="ＭＳ Ｐゴシック" charset="0"/>
              </a:rPr>
              <a:t> of the relation has been read, the value of  the partitioning attribute of the next tuple is added to the partition   vector.</a:t>
            </a:r>
          </a:p>
          <a:p>
            <a:pPr lvl="1"/>
            <a:r>
              <a:rPr lang="en-US" sz="2000" i="1" dirty="0">
                <a:latin typeface="Helvetica" charset="0"/>
                <a:ea typeface="ＭＳ Ｐゴシック" charset="0"/>
              </a:rPr>
              <a:t>n</a:t>
            </a:r>
            <a:r>
              <a:rPr lang="en-US" sz="2000" dirty="0">
                <a:latin typeface="Helvetica" charset="0"/>
                <a:ea typeface="ＭＳ Ｐゴシック" charset="0"/>
              </a:rPr>
              <a:t> denotes the number of partitions to be constructed.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Imbalances can result if duplicates are present in partitioning attributes.</a:t>
            </a:r>
          </a:p>
          <a:p>
            <a:r>
              <a:rPr lang="en-US" sz="2000" dirty="0">
                <a:latin typeface="Helvetica" charset="0"/>
              </a:rPr>
              <a:t>To reduce cost</a:t>
            </a:r>
          </a:p>
          <a:p>
            <a:pPr lvl="1"/>
            <a:r>
              <a:rPr lang="en-US" dirty="0">
                <a:latin typeface="Helvetica" charset="0"/>
              </a:rPr>
              <a:t>Partitioning vector can be created using a random sample of tuples</a:t>
            </a:r>
          </a:p>
          <a:p>
            <a:pPr lvl="1"/>
            <a:r>
              <a:rPr lang="en-US" sz="2000" dirty="0">
                <a:latin typeface="Helvetica" charset="0"/>
              </a:rPr>
              <a:t>Alternatively histograms can be used to create the partitioning vector</a:t>
            </a:r>
          </a:p>
        </p:txBody>
      </p:sp>
    </p:spTree>
    <p:extLst>
      <p:ext uri="{BB962C8B-B14F-4D97-AF65-F5344CB8AC3E}">
        <p14:creationId xmlns:p14="http://schemas.microsoft.com/office/powerpoint/2010/main" val="5999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xmlns="" id="{4CBB64EA-64A3-40D7-A007-B17EF0C9D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Histograms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8BCD9F34-1091-43A5-8EC9-11FA490274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7743" y="224560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000" dirty="0"/>
              <a:t>Histogram on attribute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of relation </a:t>
            </a:r>
            <a:r>
              <a:rPr lang="en-US" altLang="en-US" sz="2000" i="1" dirty="0"/>
              <a:t>person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b="1" dirty="0" err="1">
                <a:solidFill>
                  <a:srgbClr val="002060"/>
                </a:solidFill>
              </a:rPr>
              <a:t>Equi</a:t>
            </a:r>
            <a:r>
              <a:rPr lang="en-US" altLang="en-US" sz="2000" b="1" dirty="0">
                <a:solidFill>
                  <a:srgbClr val="002060"/>
                </a:solidFill>
              </a:rPr>
              <a:t>-width</a:t>
            </a:r>
            <a:r>
              <a:rPr lang="en-US" altLang="en-US" sz="2000" dirty="0"/>
              <a:t> histograms</a:t>
            </a:r>
          </a:p>
          <a:p>
            <a:r>
              <a:rPr lang="en-US" altLang="en-US" sz="2000" b="1" dirty="0" err="1">
                <a:solidFill>
                  <a:srgbClr val="002060"/>
                </a:solidFill>
              </a:rPr>
              <a:t>Equi</a:t>
            </a:r>
            <a:r>
              <a:rPr lang="en-US" altLang="en-US" sz="2000" b="1" dirty="0">
                <a:solidFill>
                  <a:srgbClr val="002060"/>
                </a:solidFill>
              </a:rPr>
              <a:t>-depth</a:t>
            </a:r>
            <a:r>
              <a:rPr lang="en-US" altLang="en-US" sz="2000" dirty="0"/>
              <a:t> histograms </a:t>
            </a:r>
            <a:endParaRPr lang="en-US" altLang="en-US" dirty="0"/>
          </a:p>
          <a:p>
            <a:pPr lvl="1"/>
            <a:r>
              <a:rPr lang="en-US" altLang="en-US" dirty="0"/>
              <a:t>break up range such that each range has (approximately) the same number of tuples</a:t>
            </a:r>
          </a:p>
          <a:p>
            <a:pPr lvl="1"/>
            <a:r>
              <a:rPr lang="en-US" altLang="en-US" dirty="0"/>
              <a:t>E.g. (4, 8, 14, 19) </a:t>
            </a:r>
          </a:p>
          <a:p>
            <a:r>
              <a:rPr lang="en-US" dirty="0"/>
              <a:t>Assume uniform distribution within each range of the histogram</a:t>
            </a:r>
            <a:endParaRPr lang="en-US" altLang="en-US" dirty="0"/>
          </a:p>
          <a:p>
            <a:r>
              <a:rPr lang="en-US" dirty="0"/>
              <a:t>Create partitioning vector for required number of partitions based on histogram</a:t>
            </a:r>
          </a:p>
          <a:p>
            <a:pPr lvl="1"/>
            <a:endParaRPr lang="en-US" altLang="en-US" dirty="0"/>
          </a:p>
        </p:txBody>
      </p:sp>
      <p:pic>
        <p:nvPicPr>
          <p:cNvPr id="73732" name="Picture 5">
            <a:extLst>
              <a:ext uri="{FF2B5EF4-FFF2-40B4-BE49-F238E27FC236}">
                <a16:creationId xmlns:a16="http://schemas.microsoft.com/office/drawing/2014/main" xmlns="" id="{A3C2BFE6-D0A1-4BB1-AFE8-7CD8B81A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773" y="1537359"/>
            <a:ext cx="4092575" cy="288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2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25E1F-43A1-407F-B1F9-418AEA4F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Node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41D2B9-E209-459E-9392-D10F89BD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Key idea: pretend there are several times (10x to 20x) as many </a:t>
            </a:r>
            <a:r>
              <a:rPr lang="en-IN" b="1" dirty="0">
                <a:solidFill>
                  <a:srgbClr val="002060"/>
                </a:solidFill>
              </a:rPr>
              <a:t>virtual nodes</a:t>
            </a:r>
            <a:r>
              <a:rPr lang="en-IN" dirty="0"/>
              <a:t> as real nodes</a:t>
            </a:r>
          </a:p>
          <a:p>
            <a:pPr lvl="1"/>
            <a:r>
              <a:rPr lang="en-IN" dirty="0"/>
              <a:t>Virtual nodes are mapped to real nodes</a:t>
            </a:r>
          </a:p>
          <a:p>
            <a:pPr lvl="1"/>
            <a:r>
              <a:rPr lang="en-IN" dirty="0"/>
              <a:t>Tuples partitioned across virtual nodes using range-partitioning vector</a:t>
            </a:r>
          </a:p>
          <a:p>
            <a:pPr lvl="2"/>
            <a:r>
              <a:rPr lang="en-IN" dirty="0"/>
              <a:t>Hash partitioning is also possible</a:t>
            </a:r>
          </a:p>
          <a:p>
            <a:r>
              <a:rPr lang="en-IN" dirty="0"/>
              <a:t>Mapping of virtual nodes to real nodes</a:t>
            </a:r>
          </a:p>
          <a:p>
            <a:pPr lvl="1"/>
            <a:r>
              <a:rPr lang="en-IN" b="1" dirty="0"/>
              <a:t>Round-robin</a:t>
            </a:r>
            <a:r>
              <a:rPr lang="en-IN" dirty="0"/>
              <a:t>: virtual node </a:t>
            </a:r>
            <a:r>
              <a:rPr lang="en-IN" i="1" dirty="0" err="1"/>
              <a:t>i</a:t>
            </a:r>
            <a:r>
              <a:rPr lang="en-IN" dirty="0"/>
              <a:t> mapped to real node (</a:t>
            </a:r>
            <a:r>
              <a:rPr lang="en-IN" i="1" dirty="0" err="1"/>
              <a:t>i</a:t>
            </a:r>
            <a:r>
              <a:rPr lang="en-IN" dirty="0"/>
              <a:t> mod </a:t>
            </a:r>
            <a:r>
              <a:rPr lang="en-IN" i="1" dirty="0"/>
              <a:t>n</a:t>
            </a:r>
            <a:r>
              <a:rPr lang="en-IN" dirty="0"/>
              <a:t>)+1</a:t>
            </a:r>
          </a:p>
          <a:p>
            <a:pPr lvl="1"/>
            <a:r>
              <a:rPr lang="en-IN" b="1" dirty="0"/>
              <a:t>Mapping table</a:t>
            </a:r>
            <a:r>
              <a:rPr lang="en-IN" dirty="0"/>
              <a:t>: mapping table </a:t>
            </a:r>
            <a:r>
              <a:rPr lang="en-IN" i="1" dirty="0" err="1"/>
              <a:t>virtual_to_real_map</a:t>
            </a:r>
            <a:r>
              <a:rPr lang="en-IN" dirty="0"/>
              <a:t>[] tracks which virtual node is on which real node</a:t>
            </a:r>
          </a:p>
          <a:p>
            <a:pPr lvl="2"/>
            <a:r>
              <a:rPr lang="en-IN" dirty="0"/>
              <a:t>Allows skew to be handled by moving virtual nodes from more loaded nodes to less loaded nodes</a:t>
            </a:r>
          </a:p>
          <a:p>
            <a:pPr lvl="2"/>
            <a:r>
              <a:rPr lang="en-IN" dirty="0"/>
              <a:t>Both data distribution skew and execution skew can be handled </a:t>
            </a:r>
          </a:p>
        </p:txBody>
      </p:sp>
    </p:spTree>
    <p:extLst>
      <p:ext uri="{BB962C8B-B14F-4D97-AF65-F5344CB8AC3E}">
        <p14:creationId xmlns:p14="http://schemas.microsoft.com/office/powerpoint/2010/main" val="2435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92350" y="117475"/>
            <a:ext cx="8077200" cy="985022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Skew Using Virtual Node Partitioning </a:t>
            </a:r>
          </a:p>
        </p:txBody>
      </p:sp>
      <p:sp>
        <p:nvSpPr>
          <p:cNvPr id="44034" name="Rectangle 1027"/>
          <p:cNvSpPr>
            <a:spLocks noGrp="1" noChangeArrowheads="1"/>
          </p:cNvSpPr>
          <p:nvPr>
            <p:ph idx="1"/>
          </p:nvPr>
        </p:nvSpPr>
        <p:spPr>
          <a:xfrm>
            <a:off x="1961424" y="1329179"/>
            <a:ext cx="8408126" cy="5141290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If any normal partition would have been skewed, it is very likely the skew is spread over a number of virtual partitions</a:t>
            </a:r>
          </a:p>
          <a:p>
            <a:pPr lvl="1"/>
            <a:r>
              <a:rPr lang="en-US" dirty="0"/>
              <a:t>Skewed virtual partitions tend to get spread across a number of nodes, so work gets distributed evenly!</a:t>
            </a:r>
          </a:p>
          <a:p>
            <a:r>
              <a:rPr lang="en-IN" dirty="0"/>
              <a:t>Virtual node approach also allows </a:t>
            </a:r>
            <a:r>
              <a:rPr lang="en-IN" b="1" dirty="0">
                <a:solidFill>
                  <a:srgbClr val="002060"/>
                </a:solidFill>
              </a:rPr>
              <a:t>elasticity of storage</a:t>
            </a:r>
          </a:p>
          <a:p>
            <a:pPr lvl="1"/>
            <a:r>
              <a:rPr lang="en-IN" dirty="0"/>
              <a:t>If relation size grows, more nodes can be added and virtual nodes moved to new nodes </a:t>
            </a:r>
            <a:endParaRPr lang="en-IN" b="1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node approach with a fixed partitioning vector cannot handle significant changes in data distribution over time</a:t>
            </a:r>
          </a:p>
          <a:p>
            <a:r>
              <a:rPr lang="en-US" dirty="0"/>
              <a:t>Complete repartitioning is expensive and intrusive</a:t>
            </a:r>
          </a:p>
          <a:p>
            <a:r>
              <a:rPr lang="en-US" b="1" dirty="0">
                <a:solidFill>
                  <a:srgbClr val="002060"/>
                </a:solidFill>
              </a:rPr>
              <a:t>Dynamic repartitioning </a:t>
            </a:r>
            <a:r>
              <a:rPr lang="en-US" dirty="0"/>
              <a:t>can be done incrementally using virtual node scheme </a:t>
            </a:r>
          </a:p>
          <a:p>
            <a:pPr lvl="1"/>
            <a:r>
              <a:rPr lang="en-US" dirty="0"/>
              <a:t>Virtual nodes that become too big can be split</a:t>
            </a:r>
          </a:p>
          <a:p>
            <a:pPr lvl="2"/>
            <a:r>
              <a:rPr lang="en-US" dirty="0"/>
              <a:t>Much like B+-tree node splits</a:t>
            </a:r>
          </a:p>
          <a:p>
            <a:pPr lvl="1"/>
            <a:r>
              <a:rPr lang="en-US" dirty="0"/>
              <a:t>Some virtual nodes can be moved from a heavily loaded node to a less loaded node</a:t>
            </a:r>
          </a:p>
          <a:p>
            <a:r>
              <a:rPr lang="en-US" dirty="0"/>
              <a:t>Virtual nodes in such a scheme are often called </a:t>
            </a:r>
            <a:r>
              <a:rPr lang="en-US" b="1" dirty="0">
                <a:solidFill>
                  <a:srgbClr val="002060"/>
                </a:solidFill>
              </a:rPr>
              <a:t>tablets</a:t>
            </a:r>
          </a:p>
        </p:txBody>
      </p:sp>
    </p:spTree>
    <p:extLst>
      <p:ext uri="{BB962C8B-B14F-4D97-AF65-F5344CB8AC3E}">
        <p14:creationId xmlns:p14="http://schemas.microsoft.com/office/powerpoint/2010/main" val="2822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03" y="127989"/>
            <a:ext cx="10515600" cy="662583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Repartitioning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982" y="730186"/>
            <a:ext cx="8408126" cy="5546130"/>
          </a:xfrm>
        </p:spPr>
        <p:txBody>
          <a:bodyPr/>
          <a:lstStyle/>
          <a:p>
            <a:r>
              <a:rPr lang="en-US" dirty="0"/>
              <a:t>Virtual nodes in such a scheme are often called </a:t>
            </a:r>
            <a:r>
              <a:rPr lang="en-US" b="1" dirty="0">
                <a:solidFill>
                  <a:srgbClr val="002060"/>
                </a:solidFill>
              </a:rPr>
              <a:t>tablets</a:t>
            </a:r>
          </a:p>
          <a:p>
            <a:r>
              <a:rPr lang="en-US" dirty="0"/>
              <a:t>Example of initial </a:t>
            </a:r>
            <a:r>
              <a:rPr lang="en-US" b="1" dirty="0">
                <a:solidFill>
                  <a:srgbClr val="002060"/>
                </a:solidFill>
              </a:rPr>
              <a:t>partition table</a:t>
            </a:r>
            <a:r>
              <a:rPr lang="en-US" dirty="0"/>
              <a:t> and partition table after a split of tablet 6 and move of tablet 1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xmlns="" id="{13A907A2-8EE4-44F1-B99A-2419C157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 bwMode="auto">
          <a:xfrm>
            <a:off x="3429024" y="1938130"/>
            <a:ext cx="5102238" cy="23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1E0E28D-AB85-4FFE-A7D7-9EB3EB47F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429024" y="4143189"/>
            <a:ext cx="5102238" cy="25245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36A8D10-B0C4-4358-9D20-A3F6FA44FD8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55226" y="2842592"/>
            <a:ext cx="1371100" cy="829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CE1989B-60C3-4FBA-81E1-B03B7B77B6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855226" y="3697405"/>
            <a:ext cx="1371100" cy="1272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CFD4E1F-55CF-4C77-9F09-CA804FFF0959}"/>
              </a:ext>
            </a:extLst>
          </p:cNvPr>
          <p:cNvCxnSpPr>
            <a:cxnSpLocks/>
          </p:cNvCxnSpPr>
          <p:nvPr/>
        </p:nvCxnSpPr>
        <p:spPr bwMode="auto">
          <a:xfrm flipH="1">
            <a:off x="7855226" y="5879988"/>
            <a:ext cx="1446006" cy="277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DBDF0B9-03F9-4E02-BD80-8DB9C279B9AD}"/>
              </a:ext>
            </a:extLst>
          </p:cNvPr>
          <p:cNvCxnSpPr>
            <a:cxnSpLocks/>
          </p:cNvCxnSpPr>
          <p:nvPr/>
        </p:nvCxnSpPr>
        <p:spPr bwMode="auto">
          <a:xfrm flipH="1">
            <a:off x="7855226" y="5879989"/>
            <a:ext cx="1446006" cy="524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7C522E-7334-4548-98A8-CC1D080517A9}"/>
              </a:ext>
            </a:extLst>
          </p:cNvPr>
          <p:cNvSpPr txBox="1"/>
          <p:nvPr/>
        </p:nvSpPr>
        <p:spPr>
          <a:xfrm>
            <a:off x="9226326" y="3503251"/>
            <a:ext cx="134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Tablet move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1F84995-884C-4B50-83B7-26CF65144CA0}"/>
              </a:ext>
            </a:extLst>
          </p:cNvPr>
          <p:cNvSpPr txBox="1"/>
          <p:nvPr/>
        </p:nvSpPr>
        <p:spPr>
          <a:xfrm>
            <a:off x="9226326" y="5682724"/>
            <a:ext cx="134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Tablet split</a:t>
            </a:r>
          </a:p>
        </p:txBody>
      </p:sp>
    </p:spTree>
    <p:extLst>
      <p:ext uri="{BB962C8B-B14F-4D97-AF65-F5344CB8AC3E}">
        <p14:creationId xmlns:p14="http://schemas.microsoft.com/office/powerpoint/2010/main" val="1599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1D9815-2B6B-43AD-961F-A68D5406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FC3C65-0A9B-461F-B8D9-2748D55E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Goal</a:t>
            </a:r>
            <a:r>
              <a:rPr lang="en-IN" dirty="0">
                <a:solidFill>
                  <a:srgbClr val="00206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availability</a:t>
            </a:r>
            <a:r>
              <a:rPr lang="en-IN" dirty="0"/>
              <a:t> despite failures</a:t>
            </a:r>
          </a:p>
          <a:p>
            <a:r>
              <a:rPr lang="en-IN" dirty="0"/>
              <a:t>Data replicated at 2, often 3 nodes</a:t>
            </a:r>
          </a:p>
          <a:p>
            <a:r>
              <a:rPr lang="en-IN" dirty="0"/>
              <a:t>Unit of replication typically a partition (tablet)</a:t>
            </a:r>
          </a:p>
          <a:p>
            <a:r>
              <a:rPr lang="en-IN" dirty="0"/>
              <a:t>Requests for data at failed node automatically routed to a replica</a:t>
            </a:r>
          </a:p>
          <a:p>
            <a:r>
              <a:rPr lang="en-IN" dirty="0"/>
              <a:t>Partition table with each tablet replicated at two nodes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71E60C2-5BA0-4977-98D9-679F2718A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039261" y="4407795"/>
            <a:ext cx="4988042" cy="23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Data Replication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replicas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Replication within a data center</a:t>
            </a:r>
          </a:p>
          <a:p>
            <a:pPr lvl="2"/>
            <a:r>
              <a:rPr lang="en-US" dirty="0"/>
              <a:t>Handles machine failures</a:t>
            </a:r>
            <a:endParaRPr lang="en-US" dirty="0">
              <a:solidFill>
                <a:srgbClr val="002060"/>
              </a:solidFill>
            </a:endParaRPr>
          </a:p>
          <a:p>
            <a:pPr lvl="2"/>
            <a:r>
              <a:rPr lang="en-US" dirty="0"/>
              <a:t>Reduces latency if copy available locally on a machine</a:t>
            </a:r>
          </a:p>
          <a:p>
            <a:pPr lvl="2"/>
            <a:r>
              <a:rPr lang="en-US" dirty="0"/>
              <a:t>Replication within/across racks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Replication across data centers</a:t>
            </a:r>
          </a:p>
          <a:p>
            <a:pPr lvl="2"/>
            <a:r>
              <a:rPr lang="en-US" dirty="0"/>
              <a:t>Handles data center failures (power, fire, earthquake, ..), and network partitioning of an entire data center</a:t>
            </a:r>
          </a:p>
          <a:p>
            <a:pPr lvl="2"/>
            <a:r>
              <a:rPr lang="en-US" dirty="0"/>
              <a:t>Provides lower latency for end users if copy is available on nearby data center</a:t>
            </a:r>
          </a:p>
        </p:txBody>
      </p:sp>
    </p:spTree>
    <p:extLst>
      <p:ext uri="{BB962C8B-B14F-4D97-AF65-F5344CB8AC3E}">
        <p14:creationId xmlns:p14="http://schemas.microsoft.com/office/powerpoint/2010/main" val="17559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Introduction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230548" y="1490028"/>
            <a:ext cx="10123252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Helvetica" charset="0"/>
              </a:rPr>
              <a:t>Parallel machines have become quite common and affordable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Helvetica" charset="0"/>
                <a:ea typeface="ＭＳ Ｐゴシック" charset="0"/>
              </a:rPr>
              <a:t>prices of microprocessors, memory and disks have dropped sharply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Helvetica" charset="0"/>
              </a:rPr>
              <a:t>Data storage needs are growing increasingly large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Helvetica" charset="0"/>
                <a:ea typeface="ＭＳ Ｐゴシック" charset="0"/>
              </a:rPr>
              <a:t>user data at web-scale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Helvetica" charset="0"/>
                <a:ea typeface="ＭＳ Ｐゴシック" charset="0"/>
              </a:rPr>
              <a:t>100’s of millions of users, petabytes of data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Helvetica" charset="0"/>
                <a:ea typeface="ＭＳ Ｐゴシック" charset="0"/>
              </a:rPr>
              <a:t>transaction data are collected and stored for analysis.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Helvetica" charset="0"/>
                <a:ea typeface="ＭＳ Ｐゴシック" charset="0"/>
              </a:rPr>
              <a:t>multimedia objects like images/videos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Helvetica" charset="0"/>
              </a:rPr>
              <a:t>Parallel storage system requirements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Helvetica" charset="0"/>
                <a:ea typeface="ＭＳ Ｐゴシック" charset="0"/>
              </a:rPr>
              <a:t>storing large volumes of data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Helvetica" charset="0"/>
                <a:ea typeface="ＭＳ Ｐゴシック" charset="0"/>
              </a:rPr>
              <a:t>processing time-consuming decision-support queries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Helvetica" charset="0"/>
                <a:ea typeface="ＭＳ Ｐゴシック" charset="0"/>
              </a:rPr>
              <a:t>providing high throughput for transaction processing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Helvetica" charset="0"/>
                <a:ea typeface="ＭＳ Ｐゴシック" charset="0"/>
              </a:rPr>
              <a:t>Very high demands on </a:t>
            </a:r>
            <a:r>
              <a:rPr lang="en-US" sz="20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scalability</a:t>
            </a:r>
            <a:r>
              <a:rPr lang="en-US" sz="2000" dirty="0">
                <a:latin typeface="Helvetica" charset="0"/>
                <a:ea typeface="ＭＳ Ｐゴシック" charset="0"/>
              </a:rPr>
              <a:t> and </a:t>
            </a:r>
            <a:r>
              <a:rPr lang="en-US" sz="20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availability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88197-BD78-4C54-939F-4B416EB1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Updates and Consistency of Replicas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35EF2364-F81B-4F92-A257-77F43498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Replicas must be kept consistent on update</a:t>
            </a:r>
          </a:p>
          <a:p>
            <a:pPr lvl="1"/>
            <a:r>
              <a:rPr lang="en-US" dirty="0"/>
              <a:t>Despite failures resulting in different replicas having different values (temporarily), reads must get the latest value.</a:t>
            </a:r>
          </a:p>
          <a:p>
            <a:pPr lvl="1"/>
            <a:r>
              <a:rPr lang="en-US" dirty="0"/>
              <a:t>Special concurrency control and atomic commit mechanisms to ensure consistency</a:t>
            </a:r>
          </a:p>
          <a:p>
            <a:r>
              <a:rPr lang="en-IN" b="1" dirty="0">
                <a:solidFill>
                  <a:srgbClr val="002060"/>
                </a:solidFill>
              </a:rPr>
              <a:t>Master replica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primary copy</a:t>
            </a:r>
            <a:r>
              <a:rPr lang="en-IN" dirty="0"/>
              <a:t>) scheme</a:t>
            </a:r>
          </a:p>
          <a:p>
            <a:pPr lvl="1"/>
            <a:r>
              <a:rPr lang="en-IN" dirty="0"/>
              <a:t>All updates are sent to master, and then replicated to other nodes</a:t>
            </a:r>
          </a:p>
          <a:p>
            <a:pPr lvl="1"/>
            <a:r>
              <a:rPr lang="en-IN" dirty="0"/>
              <a:t>Reads are performed </a:t>
            </a:r>
            <a:r>
              <a:rPr lang="en-IN"/>
              <a:t>at </a:t>
            </a:r>
            <a:r>
              <a:rPr lang="en-IN" smtClean="0"/>
              <a:t>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70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36009-C7FD-4454-8459-D8720AE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Protocols to Update Replicas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39BFA1-0CC6-4B9A-A518-6E36FBA7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i="1" dirty="0"/>
              <a:t>Two-phase commit </a:t>
            </a:r>
          </a:p>
          <a:p>
            <a:pPr lvl="1"/>
            <a:r>
              <a:rPr lang="en-IN" dirty="0"/>
              <a:t>Coming up in Chapter 23</a:t>
            </a:r>
          </a:p>
          <a:p>
            <a:pPr lvl="1"/>
            <a:r>
              <a:rPr lang="en-IN" dirty="0"/>
              <a:t>Assumes all replicas are available</a:t>
            </a:r>
          </a:p>
          <a:p>
            <a:r>
              <a:rPr lang="en-IN" i="1" dirty="0"/>
              <a:t>Persistent messaging</a:t>
            </a:r>
          </a:p>
          <a:p>
            <a:pPr lvl="1"/>
            <a:r>
              <a:rPr lang="en-IN" dirty="0"/>
              <a:t>Updates are sent as messages with guaranteed delivery</a:t>
            </a:r>
          </a:p>
          <a:p>
            <a:pPr lvl="1"/>
            <a:r>
              <a:rPr lang="en-IN" dirty="0"/>
              <a:t>Replicas are updated asynchronously (after original transaction commits)</a:t>
            </a:r>
          </a:p>
          <a:p>
            <a:pPr lvl="2"/>
            <a:r>
              <a:rPr lang="en-IN" b="1" dirty="0">
                <a:solidFill>
                  <a:srgbClr val="002060"/>
                </a:solidFill>
              </a:rPr>
              <a:t>Eventual consistency</a:t>
            </a:r>
          </a:p>
          <a:p>
            <a:pPr lvl="1"/>
            <a:r>
              <a:rPr lang="en-IN" dirty="0"/>
              <a:t>Can lead to inconsistency on reads from replicas</a:t>
            </a:r>
          </a:p>
          <a:p>
            <a:r>
              <a:rPr lang="en-IN" i="1" dirty="0"/>
              <a:t>Consensus protocols</a:t>
            </a:r>
          </a:p>
          <a:p>
            <a:pPr lvl="1"/>
            <a:r>
              <a:rPr lang="en-IN" dirty="0"/>
              <a:t>Protocol followed by a set of replicas to agree on what updates to perform in what order</a:t>
            </a:r>
          </a:p>
          <a:p>
            <a:pPr lvl="1"/>
            <a:r>
              <a:rPr lang="en-IN" dirty="0"/>
              <a:t>Can work even without a designated master</a:t>
            </a:r>
          </a:p>
        </p:txBody>
      </p:sp>
    </p:spTree>
    <p:extLst>
      <p:ext uri="{BB962C8B-B14F-4D97-AF65-F5344CB8AC3E}">
        <p14:creationId xmlns:p14="http://schemas.microsoft.com/office/powerpoint/2010/main" val="41254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Helvetica" charset="0"/>
              </a:rPr>
              <a:t>I/O Parallelism</a:t>
            </a:r>
            <a:endParaRPr lang="en-IN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20758" y="1490028"/>
            <a:ext cx="9685371" cy="5367972"/>
          </a:xfrm>
        </p:spPr>
        <p:txBody>
          <a:bodyPr/>
          <a:lstStyle/>
          <a:p>
            <a:pPr algn="just"/>
            <a:r>
              <a:rPr lang="en-US" sz="2000" dirty="0">
                <a:latin typeface="Helvetica" charset="0"/>
              </a:rPr>
              <a:t>Reduce the time required to retrieve relations from disk by partitioning the relations on </a:t>
            </a:r>
            <a:r>
              <a:rPr lang="en-US" sz="2000" i="1" dirty="0">
                <a:latin typeface="Helvetica" charset="0"/>
              </a:rPr>
              <a:t>multiple disks</a:t>
            </a:r>
            <a:r>
              <a:rPr lang="en-US" sz="2000" dirty="0">
                <a:latin typeface="Helvetica" charset="0"/>
              </a:rPr>
              <a:t>, on </a:t>
            </a:r>
            <a:r>
              <a:rPr lang="en-US" sz="2000" i="1" dirty="0">
                <a:latin typeface="Helvetica" charset="0"/>
              </a:rPr>
              <a:t>multiple </a:t>
            </a:r>
            <a:r>
              <a:rPr lang="en-US" sz="2000" b="1" i="1" dirty="0">
                <a:solidFill>
                  <a:srgbClr val="002060"/>
                </a:solidFill>
                <a:latin typeface="Helvetica" charset="0"/>
              </a:rPr>
              <a:t>nodes</a:t>
            </a:r>
            <a:r>
              <a:rPr lang="en-US" sz="2000" dirty="0">
                <a:latin typeface="Helvetica" charset="0"/>
              </a:rPr>
              <a:t> (computers)</a:t>
            </a:r>
          </a:p>
          <a:p>
            <a:pPr lvl="1" algn="just"/>
            <a:r>
              <a:rPr lang="en-US" dirty="0">
                <a:latin typeface="Helvetica" charset="0"/>
              </a:rPr>
              <a:t>Our description focuses on parallelism across nodes</a:t>
            </a:r>
          </a:p>
          <a:p>
            <a:pPr lvl="1" algn="just"/>
            <a:r>
              <a:rPr lang="en-US" dirty="0">
                <a:latin typeface="Helvetica" charset="0"/>
              </a:rPr>
              <a:t>Same techniques can be used across disks on a node</a:t>
            </a:r>
          </a:p>
          <a:p>
            <a:pPr algn="just"/>
            <a:r>
              <a:rPr lang="en-US" sz="2000" b="1" dirty="0">
                <a:solidFill>
                  <a:srgbClr val="002060"/>
                </a:solidFill>
                <a:latin typeface="Helvetica" charset="0"/>
              </a:rPr>
              <a:t>Horizontal partitioning </a:t>
            </a:r>
            <a:r>
              <a:rPr lang="en-US" sz="2000" dirty="0">
                <a:latin typeface="Helvetica" charset="0"/>
              </a:rPr>
              <a:t>– tuples of a relation are divided among many nodes such that some subset of tuple resides on each node.</a:t>
            </a:r>
          </a:p>
          <a:p>
            <a:pPr lvl="1" algn="just"/>
            <a:r>
              <a:rPr lang="en-US" dirty="0">
                <a:latin typeface="Helvetica" charset="0"/>
                <a:ea typeface="ＭＳ Ｐゴシック" charset="0"/>
              </a:rPr>
              <a:t>Contrast with </a:t>
            </a:r>
            <a:r>
              <a:rPr lang="en-US" b="1" dirty="0">
                <a:latin typeface="Helvetica" charset="0"/>
                <a:ea typeface="ＭＳ Ｐゴシック" charset="0"/>
              </a:rPr>
              <a:t>vertical partitioning</a:t>
            </a:r>
            <a:r>
              <a:rPr lang="en-US" dirty="0">
                <a:latin typeface="Helvetica" charset="0"/>
                <a:ea typeface="ＭＳ Ｐゴシック" charset="0"/>
              </a:rPr>
              <a:t>, e.g. </a:t>
            </a:r>
            <a:r>
              <a:rPr lang="en-US" i="1" dirty="0">
                <a:latin typeface="Helvetica" charset="0"/>
                <a:ea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A,B,C,D</a:t>
            </a:r>
            <a:r>
              <a:rPr lang="en-US" dirty="0">
                <a:latin typeface="Helvetica" charset="0"/>
                <a:ea typeface="ＭＳ Ｐゴシック" charset="0"/>
              </a:rPr>
              <a:t>) with primary key </a:t>
            </a:r>
            <a:r>
              <a:rPr lang="en-US" i="1" dirty="0">
                <a:latin typeface="Helvetica" charset="0"/>
                <a:ea typeface="ＭＳ Ｐゴシック" charset="0"/>
              </a:rPr>
              <a:t>A</a:t>
            </a:r>
            <a:r>
              <a:rPr lang="en-US" dirty="0">
                <a:latin typeface="Helvetica" charset="0"/>
                <a:ea typeface="ＭＳ Ｐゴシック" charset="0"/>
              </a:rPr>
              <a:t> into r1(</a:t>
            </a:r>
            <a:r>
              <a:rPr lang="en-US" i="1" dirty="0">
                <a:latin typeface="Helvetica" charset="0"/>
                <a:ea typeface="ＭＳ Ｐゴシック" charset="0"/>
              </a:rPr>
              <a:t>A,B</a:t>
            </a:r>
            <a:r>
              <a:rPr lang="en-US" dirty="0">
                <a:latin typeface="Helvetica" charset="0"/>
                <a:ea typeface="ＭＳ Ｐゴシック" charset="0"/>
              </a:rPr>
              <a:t>) and r2(</a:t>
            </a:r>
            <a:r>
              <a:rPr lang="en-US" i="1" dirty="0">
                <a:latin typeface="Helvetica" charset="0"/>
                <a:ea typeface="ＭＳ Ｐゴシック" charset="0"/>
              </a:rPr>
              <a:t>A,C,D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lvl="1" algn="just"/>
            <a:r>
              <a:rPr lang="en-US" dirty="0">
                <a:latin typeface="Helvetica" charset="0"/>
              </a:rPr>
              <a:t>By default, the word partitioning refers to horizontal partitioning</a:t>
            </a:r>
          </a:p>
          <a:p>
            <a:pPr algn="just"/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Helvetica" charset="0"/>
              </a:rPr>
              <a:t>I/O Parallelism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Helvetica" charset="0"/>
              </a:rPr>
              <a:t>Partitioning techniques (number of nodes = </a:t>
            </a:r>
            <a:r>
              <a:rPr lang="en-US" sz="2000" i="1" dirty="0">
                <a:latin typeface="Helvetica" charset="0"/>
              </a:rPr>
              <a:t>n</a:t>
            </a:r>
            <a:r>
              <a:rPr lang="en-US" sz="2000" dirty="0">
                <a:latin typeface="Helvetica" charset="0"/>
              </a:rPr>
              <a:t>):</a:t>
            </a:r>
          </a:p>
          <a:p>
            <a:pPr lvl="1">
              <a:buFont typeface="Monotype Sorts" charset="0"/>
              <a:buNone/>
            </a:pPr>
            <a:r>
              <a:rPr lang="en-US" sz="20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Round-robin</a:t>
            </a:r>
            <a:r>
              <a:rPr lang="en-US" sz="2000" dirty="0">
                <a:latin typeface="Helvetica" charset="0"/>
                <a:ea typeface="ＭＳ Ｐゴシック" charset="0"/>
              </a:rPr>
              <a:t>: </a:t>
            </a:r>
          </a:p>
          <a:p>
            <a:pPr lvl="2">
              <a:buFont typeface="Webdings" charset="0"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Send the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baseline="30000" dirty="0" err="1">
                <a:latin typeface="Helvetica" charset="0"/>
                <a:ea typeface="ＭＳ Ｐゴシック" charset="0"/>
              </a:rPr>
              <a:t>th</a:t>
            </a:r>
            <a:r>
              <a:rPr lang="en-US" dirty="0">
                <a:latin typeface="Helvetica" charset="0"/>
                <a:ea typeface="ＭＳ Ｐゴシック" charset="0"/>
              </a:rPr>
              <a:t> tuple inserted in the relation to node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mod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.  </a:t>
            </a:r>
          </a:p>
          <a:p>
            <a:pPr lvl="1">
              <a:buFont typeface="Monotype Sorts" charset="0"/>
              <a:buNone/>
            </a:pPr>
            <a:r>
              <a:rPr lang="en-US" sz="20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Hash partitioning</a:t>
            </a:r>
            <a:r>
              <a:rPr lang="en-US" sz="2000" dirty="0">
                <a:latin typeface="Helvetica" charset="0"/>
                <a:ea typeface="ＭＳ Ｐゴシック" charset="0"/>
              </a:rPr>
              <a:t>:  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Choose one or more attributes as the partitioning attributes.   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Choose hash function </a:t>
            </a:r>
            <a:r>
              <a:rPr lang="en-US" sz="2000" i="1" dirty="0">
                <a:latin typeface="Helvetica" charset="0"/>
                <a:ea typeface="ＭＳ Ｐゴシック" charset="0"/>
              </a:rPr>
              <a:t>h</a:t>
            </a:r>
            <a:r>
              <a:rPr lang="en-US" sz="2000" dirty="0">
                <a:latin typeface="Helvetica" charset="0"/>
                <a:ea typeface="ＭＳ Ｐゴシック" charset="0"/>
              </a:rPr>
              <a:t> with range 0…</a:t>
            </a:r>
            <a:r>
              <a:rPr lang="en-US" sz="2000" i="1" dirty="0">
                <a:latin typeface="Helvetica" charset="0"/>
                <a:ea typeface="ＭＳ Ｐゴシック" charset="0"/>
              </a:rPr>
              <a:t>n</a:t>
            </a:r>
            <a:r>
              <a:rPr lang="en-US" sz="2000" dirty="0">
                <a:latin typeface="Helvetica" charset="0"/>
                <a:ea typeface="ＭＳ Ｐゴシック" charset="0"/>
              </a:rPr>
              <a:t> - 1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Let </a:t>
            </a:r>
            <a:r>
              <a:rPr lang="en-US" sz="2000" i="1" dirty="0" err="1">
                <a:latin typeface="Helvetica" charset="0"/>
                <a:ea typeface="ＭＳ Ｐゴシック" charset="0"/>
              </a:rPr>
              <a:t>i</a:t>
            </a:r>
            <a:r>
              <a:rPr lang="en-US" sz="2000" dirty="0">
                <a:latin typeface="Helvetica" charset="0"/>
                <a:ea typeface="ＭＳ Ｐゴシック" charset="0"/>
              </a:rPr>
              <a:t> denote result of hash function </a:t>
            </a:r>
            <a:r>
              <a:rPr lang="en-US" sz="2000" i="1" dirty="0">
                <a:latin typeface="Helvetica" charset="0"/>
                <a:ea typeface="ＭＳ Ｐゴシック" charset="0"/>
              </a:rPr>
              <a:t>h</a:t>
            </a:r>
            <a:r>
              <a:rPr lang="en-US" sz="2000" dirty="0">
                <a:latin typeface="Helvetica" charset="0"/>
                <a:ea typeface="ＭＳ Ｐゴシック" charset="0"/>
              </a:rPr>
              <a:t> applied to the partitioning attribute value of a tuple. Send tuple to node </a:t>
            </a:r>
            <a:r>
              <a:rPr lang="en-US" sz="2000" i="1" dirty="0" err="1">
                <a:latin typeface="Helvetica" charset="0"/>
                <a:ea typeface="ＭＳ Ｐゴシック" charset="0"/>
              </a:rPr>
              <a:t>i</a:t>
            </a:r>
            <a:r>
              <a:rPr lang="en-US" sz="2000" dirty="0">
                <a:latin typeface="Helvetica" charset="0"/>
                <a:ea typeface="ＭＳ Ｐゴシック" charset="0"/>
              </a:rPr>
              <a:t>.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05F0E-BE94-488B-876C-103EA1EA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60" y="146184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Range Partitioning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D99E77E-BD34-474A-A95D-E34EB83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88316" y="1667395"/>
            <a:ext cx="6816413" cy="4444034"/>
          </a:xfrm>
        </p:spPr>
      </p:pic>
    </p:spTree>
    <p:extLst>
      <p:ext uri="{BB962C8B-B14F-4D97-AF65-F5344CB8AC3E}">
        <p14:creationId xmlns:p14="http://schemas.microsoft.com/office/powerpoint/2010/main" val="20315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Helvetica" charset="0"/>
              </a:rPr>
              <a:t>I/O Parallelism (Cont.)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Helvetica" charset="0"/>
              </a:rPr>
              <a:t>Partitioning techniques (cont.):</a:t>
            </a:r>
          </a:p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Helvetica" charset="0"/>
              </a:rPr>
              <a:t>Range partitioning</a:t>
            </a:r>
            <a:r>
              <a:rPr lang="en-US" sz="2000" dirty="0">
                <a:latin typeface="Helvetica" charset="0"/>
              </a:rPr>
              <a:t>:</a:t>
            </a:r>
            <a:r>
              <a:rPr lang="en-US" sz="2000" b="1" dirty="0">
                <a:latin typeface="Helvetica" charset="0"/>
              </a:rPr>
              <a:t> </a:t>
            </a:r>
            <a:endParaRPr lang="en-US" sz="2000" dirty="0">
              <a:latin typeface="Helvetica" charset="0"/>
            </a:endParaRPr>
          </a:p>
          <a:p>
            <a:pPr lvl="1"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Choose an attribute as the partitioning attribute.</a:t>
            </a:r>
          </a:p>
          <a:p>
            <a:pPr lvl="1"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A partitioning vector [</a:t>
            </a:r>
            <a:r>
              <a:rPr lang="en-US" sz="2000" i="1" dirty="0" err="1">
                <a:latin typeface="Helvetica" charset="0"/>
                <a:ea typeface="ＭＳ Ｐゴシック" charset="0"/>
              </a:rPr>
              <a:t>v</a:t>
            </a:r>
            <a:r>
              <a:rPr lang="en-US" sz="2000" baseline="-25000" dirty="0" err="1">
                <a:latin typeface="Helvetica" charset="0"/>
                <a:ea typeface="ＭＳ Ｐゴシック" charset="0"/>
              </a:rPr>
              <a:t>o</a:t>
            </a:r>
            <a:r>
              <a:rPr lang="en-US" sz="2000" dirty="0">
                <a:latin typeface="Helvetica" charset="0"/>
                <a:ea typeface="ＭＳ Ｐゴシック" charset="0"/>
              </a:rPr>
              <a:t>, </a:t>
            </a:r>
            <a:r>
              <a:rPr lang="en-US" sz="2000" i="1" dirty="0">
                <a:latin typeface="Helvetica" charset="0"/>
                <a:ea typeface="ＭＳ Ｐゴシック" charset="0"/>
              </a:rPr>
              <a:t>v</a:t>
            </a:r>
            <a:r>
              <a:rPr lang="en-US" sz="2000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sz="2000" dirty="0">
                <a:latin typeface="Helvetica" charset="0"/>
                <a:ea typeface="ＭＳ Ｐゴシック" charset="0"/>
              </a:rPr>
              <a:t>, ..., </a:t>
            </a:r>
            <a:r>
              <a:rPr lang="en-US" sz="2000" i="1" dirty="0">
                <a:latin typeface="Helvetica" charset="0"/>
                <a:ea typeface="ＭＳ Ｐゴシック" charset="0"/>
              </a:rPr>
              <a:t>v</a:t>
            </a:r>
            <a:r>
              <a:rPr lang="en-US" sz="2000" i="1" baseline="-25000" dirty="0">
                <a:latin typeface="Helvetica" charset="0"/>
                <a:ea typeface="ＭＳ Ｐゴシック" charset="0"/>
              </a:rPr>
              <a:t>n</a:t>
            </a:r>
            <a:r>
              <a:rPr lang="en-US" sz="2000" baseline="-25000" dirty="0">
                <a:latin typeface="Helvetica" charset="0"/>
                <a:ea typeface="ＭＳ Ｐゴシック" charset="0"/>
              </a:rPr>
              <a:t>-2</a:t>
            </a:r>
            <a:r>
              <a:rPr lang="en-US" sz="2000" dirty="0">
                <a:latin typeface="Helvetica" charset="0"/>
                <a:ea typeface="ＭＳ Ｐゴシック" charset="0"/>
              </a:rPr>
              <a:t>]  is chosen.</a:t>
            </a:r>
          </a:p>
          <a:p>
            <a:pPr lvl="1"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Let </a:t>
            </a:r>
            <a:r>
              <a:rPr lang="en-US" sz="2000" i="1" dirty="0">
                <a:latin typeface="Helvetica" charset="0"/>
                <a:ea typeface="ＭＳ Ｐゴシック" charset="0"/>
              </a:rPr>
              <a:t>v</a:t>
            </a:r>
            <a:r>
              <a:rPr lang="en-US" sz="2000" dirty="0">
                <a:latin typeface="Helvetica" charset="0"/>
                <a:ea typeface="ＭＳ Ｐゴシック" charset="0"/>
              </a:rPr>
              <a:t> be the partitioning attribute value of a tuple. Tuples such that </a:t>
            </a:r>
            <a:r>
              <a:rPr lang="en-US" sz="2000" i="1" dirty="0">
                <a:latin typeface="Helvetica" charset="0"/>
                <a:ea typeface="ＭＳ Ｐゴシック" charset="0"/>
              </a:rPr>
              <a:t>v</a:t>
            </a:r>
            <a:r>
              <a:rPr lang="en-US" sz="2000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2000" dirty="0">
                <a:latin typeface="Helvetica" charset="0"/>
                <a:ea typeface="ＭＳ Ｐゴシック" charset="0"/>
              </a:rPr>
              <a:t> </a:t>
            </a:r>
            <a:r>
              <a:rPr lang="en-US" sz="2000" dirty="0">
                <a:latin typeface="Helvetica" charset="0"/>
                <a:ea typeface="ＭＳ Ｐゴシック" charset="0"/>
                <a:sym typeface="Symbol" charset="0"/>
              </a:rPr>
              <a:t></a:t>
            </a:r>
            <a:r>
              <a:rPr lang="en-US" sz="2000" dirty="0">
                <a:latin typeface="Helvetica" charset="0"/>
                <a:ea typeface="ＭＳ Ｐゴシック" charset="0"/>
              </a:rPr>
              <a:t> </a:t>
            </a:r>
            <a:r>
              <a:rPr lang="en-US" sz="2000" i="1" dirty="0">
                <a:latin typeface="Helvetica" charset="0"/>
                <a:ea typeface="ＭＳ Ｐゴシック" charset="0"/>
              </a:rPr>
              <a:t>v</a:t>
            </a:r>
            <a:r>
              <a:rPr lang="en-US" sz="20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2000" baseline="-25000" dirty="0">
                <a:latin typeface="Helvetica" charset="0"/>
                <a:ea typeface="ＭＳ Ｐゴシック" charset="0"/>
              </a:rPr>
              <a:t>+1</a:t>
            </a:r>
            <a:r>
              <a:rPr lang="en-US" sz="2000" dirty="0">
                <a:latin typeface="Helvetica" charset="0"/>
                <a:ea typeface="ＭＳ Ｐゴシック" charset="0"/>
              </a:rPr>
              <a:t> go to node </a:t>
            </a:r>
            <a:r>
              <a:rPr lang="en-US" sz="2000" i="1" dirty="0">
                <a:latin typeface="Helvetica" charset="0"/>
                <a:ea typeface="ＭＳ Ｐゴシック" charset="0"/>
              </a:rPr>
              <a:t>I </a:t>
            </a:r>
            <a:r>
              <a:rPr lang="en-US" sz="2000" dirty="0">
                <a:latin typeface="Helvetica" charset="0"/>
                <a:ea typeface="ＭＳ Ｐゴシック" charset="0"/>
              </a:rPr>
              <a:t>+ 1. Tuples with </a:t>
            </a:r>
            <a:r>
              <a:rPr lang="en-US" sz="2000" i="1" dirty="0">
                <a:latin typeface="Helvetica" charset="0"/>
                <a:ea typeface="ＭＳ Ｐゴシック" charset="0"/>
              </a:rPr>
              <a:t>v</a:t>
            </a:r>
            <a:r>
              <a:rPr lang="en-US" sz="2000" dirty="0">
                <a:latin typeface="Helvetica" charset="0"/>
                <a:ea typeface="ＭＳ Ｐゴシック" charset="0"/>
              </a:rPr>
              <a:t> &lt; </a:t>
            </a:r>
            <a:r>
              <a:rPr lang="en-US" sz="2000" i="1" dirty="0">
                <a:latin typeface="Helvetica" charset="0"/>
                <a:ea typeface="ＭＳ Ｐゴシック" charset="0"/>
              </a:rPr>
              <a:t>v</a:t>
            </a:r>
            <a:r>
              <a:rPr lang="en-US" sz="2000" i="1" baseline="-25000" dirty="0">
                <a:latin typeface="Helvetica" charset="0"/>
                <a:ea typeface="ＭＳ Ｐゴシック" charset="0"/>
              </a:rPr>
              <a:t>0</a:t>
            </a:r>
            <a:r>
              <a:rPr lang="en-US" sz="2000" dirty="0">
                <a:latin typeface="Helvetica" charset="0"/>
                <a:ea typeface="ＭＳ Ｐゴシック" charset="0"/>
              </a:rPr>
              <a:t> go to node 0 and tuples with </a:t>
            </a:r>
            <a:r>
              <a:rPr lang="en-US" sz="2000" i="1" dirty="0">
                <a:latin typeface="Helvetica" charset="0"/>
                <a:ea typeface="ＭＳ Ｐゴシック" charset="0"/>
              </a:rPr>
              <a:t>v</a:t>
            </a:r>
            <a:r>
              <a:rPr lang="en-US" sz="2000" dirty="0">
                <a:latin typeface="Helvetica" charset="0"/>
                <a:ea typeface="ＭＳ Ｐゴシック" charset="0"/>
              </a:rPr>
              <a:t> </a:t>
            </a:r>
            <a:r>
              <a:rPr lang="en-US" sz="2000" dirty="0">
                <a:latin typeface="Helvetica" charset="0"/>
                <a:ea typeface="ＭＳ Ｐゴシック" charset="0"/>
                <a:sym typeface="Symbol" charset="0"/>
              </a:rPr>
              <a:t> </a:t>
            </a:r>
            <a:r>
              <a:rPr lang="en-US" sz="2000" i="1" dirty="0">
                <a:latin typeface="Helvetica" charset="0"/>
                <a:ea typeface="ＭＳ Ｐゴシック" charset="0"/>
              </a:rPr>
              <a:t>v</a:t>
            </a:r>
            <a:r>
              <a:rPr lang="en-US" sz="2000" baseline="-25000" dirty="0">
                <a:latin typeface="Helvetica" charset="0"/>
                <a:ea typeface="ＭＳ Ｐゴシック" charset="0"/>
              </a:rPr>
              <a:t>n-2</a:t>
            </a:r>
            <a:r>
              <a:rPr lang="en-US" sz="2000" dirty="0">
                <a:latin typeface="Helvetica" charset="0"/>
                <a:ea typeface="ＭＳ Ｐゴシック" charset="0"/>
              </a:rPr>
              <a:t> go to node </a:t>
            </a:r>
            <a:r>
              <a:rPr lang="en-US" sz="2000" i="1" dirty="0">
                <a:latin typeface="Helvetica" charset="0"/>
                <a:ea typeface="ＭＳ Ｐゴシック" charset="0"/>
              </a:rPr>
              <a:t>n</a:t>
            </a:r>
            <a:r>
              <a:rPr lang="en-US" sz="2000" dirty="0">
                <a:latin typeface="Helvetica" charset="0"/>
                <a:ea typeface="ＭＳ Ｐゴシック" charset="0"/>
              </a:rPr>
              <a:t>-1.</a:t>
            </a:r>
          </a:p>
          <a:p>
            <a:pPr lvl="1">
              <a:buFont typeface="Monotype Sorts" charset="0"/>
              <a:buNone/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E.g., with a partitioning vector [5,11]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tuple with partitioning attribute value of 2 will go to node 0,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tuple with value 8 will go to node 1, while 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 tuple with value 20 will go to node2.</a:t>
            </a:r>
          </a:p>
          <a:p>
            <a:pPr>
              <a:defRPr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Helvetica" charset="0"/>
              </a:rPr>
              <a:t>Comparison of Partitioning Techniques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Helvetica" charset="0"/>
              </a:rPr>
              <a:t>Evaluate how well partitioning techniques support the following types of data access:</a:t>
            </a:r>
          </a:p>
          <a:p>
            <a:pPr marL="857250" lvl="1" indent="-457200">
              <a:buClr>
                <a:srgbClr val="FF9933"/>
              </a:buClr>
              <a:buFont typeface="+mj-lt"/>
              <a:buAutoNum type="arabicPeriod"/>
            </a:pPr>
            <a:r>
              <a:rPr lang="en-US" sz="2000" dirty="0">
                <a:latin typeface="Helvetica" charset="0"/>
              </a:rPr>
              <a:t>Scanning the entire relation.</a:t>
            </a:r>
          </a:p>
          <a:p>
            <a:pPr marL="857250" lvl="1" indent="-457200">
              <a:buClr>
                <a:srgbClr val="FF9933"/>
              </a:buClr>
              <a:buFont typeface="+mj-lt"/>
              <a:buAutoNum type="arabicPeriod"/>
            </a:pPr>
            <a:r>
              <a:rPr lang="en-US" sz="2000" dirty="0">
                <a:latin typeface="Helvetica" charset="0"/>
              </a:rPr>
              <a:t>Locating a tuple associatively – </a:t>
            </a:r>
            <a:r>
              <a:rPr lang="en-US" sz="2000" b="1" dirty="0">
                <a:solidFill>
                  <a:srgbClr val="002060"/>
                </a:solidFill>
                <a:latin typeface="Helvetica" charset="0"/>
              </a:rPr>
              <a:t>point queries</a:t>
            </a:r>
            <a:r>
              <a:rPr lang="en-US" sz="2000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= 25.</a:t>
            </a:r>
          </a:p>
          <a:p>
            <a:pPr marL="0" indent="0">
              <a:buClr>
                <a:srgbClr val="FF9933"/>
              </a:buClr>
              <a:buSzPct val="90000"/>
              <a:buNone/>
            </a:pPr>
            <a:r>
              <a:rPr lang="en-US" sz="2000" dirty="0">
                <a:latin typeface="Helvetica" charset="0"/>
              </a:rPr>
              <a:t>      </a:t>
            </a:r>
            <a:r>
              <a:rPr lang="en-US" sz="2000" dirty="0">
                <a:solidFill>
                  <a:srgbClr val="FF9933"/>
                </a:solidFill>
                <a:latin typeface="Helvetica" charset="0"/>
              </a:rPr>
              <a:t>3.    </a:t>
            </a:r>
            <a:r>
              <a:rPr lang="en-US" sz="2000" dirty="0">
                <a:latin typeface="Helvetica" charset="0"/>
              </a:rPr>
              <a:t>Locating all tuples such that the value of a given attribute </a:t>
            </a:r>
          </a:p>
          <a:p>
            <a:pPr marL="0" indent="0">
              <a:buClr>
                <a:srgbClr val="FF9933"/>
              </a:buClr>
              <a:buSzPct val="90000"/>
              <a:buNone/>
            </a:pPr>
            <a:r>
              <a:rPr lang="en-US" sz="2000" dirty="0">
                <a:latin typeface="Helvetica" charset="0"/>
              </a:rPr>
              <a:t>              lies  within a specified range – </a:t>
            </a:r>
            <a:r>
              <a:rPr lang="en-US" sz="2000" b="1" dirty="0">
                <a:solidFill>
                  <a:srgbClr val="002060"/>
                </a:solidFill>
                <a:latin typeface="Helvetica" charset="0"/>
              </a:rPr>
              <a:t>range queries</a:t>
            </a:r>
            <a:r>
              <a:rPr lang="en-US" sz="2000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 10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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&lt; 25.</a:t>
            </a:r>
          </a:p>
          <a:p>
            <a:r>
              <a:rPr lang="en-US" sz="2200" dirty="0">
                <a:latin typeface="Helvetica" charset="0"/>
                <a:ea typeface="ＭＳ Ｐゴシック" charset="0"/>
              </a:rPr>
              <a:t>Do above evaluation for each of 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Round robin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Hash partitioning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Range partitioning</a:t>
            </a:r>
          </a:p>
          <a:p>
            <a:pPr lvl="1"/>
            <a:endParaRPr lang="en-US" sz="2000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429" y="117475"/>
            <a:ext cx="10625070" cy="98502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Comparison of Partitioning Techniques (Cont.)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961424" y="1361661"/>
            <a:ext cx="8408126" cy="5108808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002060"/>
                </a:solidFill>
                <a:latin typeface="Helvetica" charset="0"/>
              </a:rPr>
              <a:t>Round robin</a:t>
            </a:r>
            <a:r>
              <a:rPr lang="en-US" sz="2000" dirty="0">
                <a:solidFill>
                  <a:srgbClr val="002060"/>
                </a:solidFill>
                <a:latin typeface="Helvetica" charset="0"/>
              </a:rPr>
              <a:t>:</a:t>
            </a:r>
          </a:p>
          <a:p>
            <a:r>
              <a:rPr lang="en-US" sz="2000" dirty="0">
                <a:latin typeface="Helvetica" charset="0"/>
                <a:ea typeface="ＭＳ Ｐゴシック" charset="0"/>
              </a:rPr>
              <a:t>Best suited for sequential scan of entire relation on each query.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All nodes have almost an equal number of tuples; retrieval work is thus well balanced between nodes.</a:t>
            </a:r>
          </a:p>
          <a:p>
            <a:r>
              <a:rPr lang="en-US" sz="2000" dirty="0">
                <a:latin typeface="Helvetica" charset="0"/>
              </a:rPr>
              <a:t>All </a:t>
            </a:r>
            <a:r>
              <a:rPr lang="en-US" dirty="0">
                <a:latin typeface="Helvetica" charset="0"/>
              </a:rPr>
              <a:t>q</a:t>
            </a:r>
            <a:r>
              <a:rPr lang="en-US" sz="2000" dirty="0">
                <a:latin typeface="Helvetica" charset="0"/>
              </a:rPr>
              <a:t>ueries must be processed at all nodes</a:t>
            </a: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Hash partitioning</a:t>
            </a:r>
            <a:r>
              <a:rPr lang="en-US" dirty="0">
                <a:latin typeface="Helvetica" charset="0"/>
              </a:rPr>
              <a:t>:</a:t>
            </a:r>
          </a:p>
          <a:p>
            <a:r>
              <a:rPr lang="en-US" dirty="0">
                <a:latin typeface="Helvetica" charset="0"/>
              </a:rPr>
              <a:t> Good for sequential access 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Assuming hash function is good, and partitioning attributes form a key, tuples will be equally distributed between nodes</a:t>
            </a:r>
          </a:p>
          <a:p>
            <a:r>
              <a:rPr lang="en-US" dirty="0">
                <a:latin typeface="Helvetica" charset="0"/>
              </a:rPr>
              <a:t>Good for point queries on partitioning attribute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Can lookup single node, leaving others available for answering other queries. </a:t>
            </a:r>
          </a:p>
          <a:p>
            <a:r>
              <a:rPr lang="en-US" sz="2200" dirty="0">
                <a:latin typeface="Helvetica" charset="0"/>
              </a:rPr>
              <a:t>Range queries inefficient, must be processed at all nodes</a:t>
            </a:r>
            <a:endParaRPr lang="en-US" sz="2000" dirty="0">
              <a:latin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350" y="117475"/>
            <a:ext cx="8077200" cy="866499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latin typeface="Helvetica" charset="0"/>
              </a:rPr>
              <a:t>Comparison of Partitioning Techniques (Cont.)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1961424" y="1343025"/>
            <a:ext cx="8408126" cy="512744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b="1" dirty="0">
                <a:solidFill>
                  <a:srgbClr val="002060"/>
                </a:solidFill>
                <a:latin typeface="Helvetica" charset="0"/>
              </a:rPr>
              <a:t>Range partitioning</a:t>
            </a:r>
            <a:r>
              <a:rPr lang="en-US" sz="2000" dirty="0">
                <a:latin typeface="Helvetica" charset="0"/>
              </a:rPr>
              <a:t>:</a:t>
            </a:r>
          </a:p>
          <a:p>
            <a:pPr>
              <a:defRPr/>
            </a:pPr>
            <a:r>
              <a:rPr lang="en-US" sz="2000" dirty="0">
                <a:latin typeface="Helvetica" charset="0"/>
              </a:rPr>
              <a:t>Provides data clustering by partitioning attribute value.</a:t>
            </a:r>
          </a:p>
          <a:p>
            <a:pPr lvl="1">
              <a:defRPr/>
            </a:pPr>
            <a:r>
              <a:rPr lang="en-US" dirty="0">
                <a:latin typeface="Helvetica" charset="0"/>
              </a:rPr>
              <a:t>Good for sequential access</a:t>
            </a:r>
          </a:p>
          <a:p>
            <a:pPr lvl="1">
              <a:defRPr/>
            </a:pPr>
            <a:r>
              <a:rPr lang="en-US" dirty="0">
                <a:latin typeface="Helvetica" charset="0"/>
              </a:rPr>
              <a:t>Good for point queries on partitioning attribute: only one node needs to be accessed.</a:t>
            </a:r>
          </a:p>
          <a:p>
            <a:pPr>
              <a:defRPr/>
            </a:pPr>
            <a:r>
              <a:rPr lang="en-US" sz="2000" dirty="0">
                <a:latin typeface="Helvetica" charset="0"/>
              </a:rPr>
              <a:t>For range queries on partitioning attribute, one to a few nodes may need to be accessed</a:t>
            </a:r>
          </a:p>
          <a:p>
            <a:pPr lvl="1"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Remaining nodes are available for other queries.</a:t>
            </a:r>
          </a:p>
          <a:p>
            <a:pPr lvl="1"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Good if result tuples are from one to a few blocks. </a:t>
            </a:r>
          </a:p>
          <a:p>
            <a:pPr lvl="1"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But if many blocks are to be fetched, they are still fetched from one to a few nodes, and potential parallelism  in disk access is wasted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Example of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execution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409951" y="56197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1511</Words>
  <Application>Microsoft Office PowerPoint</Application>
  <PresentationFormat>Widescreen</PresentationFormat>
  <Paragraphs>182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MS PGothic</vt:lpstr>
      <vt:lpstr>MS PGothic</vt:lpstr>
      <vt:lpstr>Arial</vt:lpstr>
      <vt:lpstr>Calibri</vt:lpstr>
      <vt:lpstr>Calibri Light</vt:lpstr>
      <vt:lpstr>Helvetica</vt:lpstr>
      <vt:lpstr>Monotype Sorts</vt:lpstr>
      <vt:lpstr>Symbol</vt:lpstr>
      <vt:lpstr>Times New Roman</vt:lpstr>
      <vt:lpstr>Webdings</vt:lpstr>
      <vt:lpstr>Office Theme</vt:lpstr>
      <vt:lpstr>Module 3: Parallel Databases and Distributed Databases  PARTITION STRATEGIES</vt:lpstr>
      <vt:lpstr>Introduction</vt:lpstr>
      <vt:lpstr>I/O Parallelism</vt:lpstr>
      <vt:lpstr>I/O Parallelism</vt:lpstr>
      <vt:lpstr>Range Partitioning</vt:lpstr>
      <vt:lpstr>I/O Parallelism (Cont.)</vt:lpstr>
      <vt:lpstr>Comparison of Partitioning Techniques</vt:lpstr>
      <vt:lpstr>Comparison of Partitioning Techniques (Cont.)</vt:lpstr>
      <vt:lpstr>Comparison of Partitioning Techniques (Cont.)</vt:lpstr>
      <vt:lpstr>Types of Skew</vt:lpstr>
      <vt:lpstr>Types of Skew (Cont.)</vt:lpstr>
      <vt:lpstr>Handling Skew in Range-Partitioning</vt:lpstr>
      <vt:lpstr>Histograms</vt:lpstr>
      <vt:lpstr>Virtual Node Partitioning</vt:lpstr>
      <vt:lpstr>Handling Skew Using Virtual Node Partitioning </vt:lpstr>
      <vt:lpstr>Dynamic Repartitioning</vt:lpstr>
      <vt:lpstr>Dynamic Repartitioning</vt:lpstr>
      <vt:lpstr>Replication</vt:lpstr>
      <vt:lpstr>Basics: Data Replication</vt:lpstr>
      <vt:lpstr>Updates and Consistency of Replicas</vt:lpstr>
      <vt:lpstr>Protocols to Update Replicas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Parallel Databases and Distributed Databases</dc:title>
  <dc:creator>Admin</dc:creator>
  <cp:lastModifiedBy>Admin</cp:lastModifiedBy>
  <cp:revision>9</cp:revision>
  <dcterms:created xsi:type="dcterms:W3CDTF">2024-09-12T03:46:16Z</dcterms:created>
  <dcterms:modified xsi:type="dcterms:W3CDTF">2024-09-24T07:52:35Z</dcterms:modified>
</cp:coreProperties>
</file>