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6FFA9-ABEA-4A7F-BBD1-56D0A5EA97B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60CB1-0F50-4186-BAAA-C00E8D9BE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3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62AB682-6BDD-2B47-AED9-6BF901D2221D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F13DE53-FC67-8B4A-854C-CE4A42CF11D3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F13DE53-FC67-8B4A-854C-CE4A42CF11D3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BE3B49-71BF-4C4A-9EE0-1B3EE99FDB82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BE3B49-71BF-4C4A-9EE0-1B3EE99FDB82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2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1F8D2D-FBE8-2F4B-9015-2BFC0A3F3079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35F06C-D0B9-8E45-B3E6-BA6BF49CC028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207A61-0F0A-4B49-9854-BA7BA6BBB6B2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0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8B2218-DCB0-064D-91E8-4C5F16969406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3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BC9621-A72B-2D46-A91F-9C81659FE45A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B22C9F-A07D-F74F-81DE-D139F7560553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4F285C7-1779-AF4C-8AA1-72ACF6DD08AE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8CA6F4-A2C8-5B49-93C4-690C5AFC0EF7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err="1"/>
              <a:t>s_k</a:t>
            </a:r>
            <a:r>
              <a:rPr lang="en-US" baseline="0" dirty="0"/>
              <a:t> instead of </a:t>
            </a:r>
            <a:r>
              <a:rPr lang="en-US" baseline="0" dirty="0" err="1"/>
              <a:t>s_n</a:t>
            </a:r>
            <a:r>
              <a:rPr lang="en-US" baseline="0" dirty="0"/>
              <a:t>?  Move ahead in chapter 23….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7B325AC-DD7B-E441-84F9-12AB59F0B1AE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93BE2E-6273-E640-B7D7-C0AA1CD6A3BB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6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0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7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9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3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5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9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9361-49BE-4DCF-80A7-B016C6F7829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56E5-C787-42B4-9A86-7B12F4F0A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21784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/>
              <a:t>Module 3: </a:t>
            </a:r>
            <a:r>
              <a:rPr lang="en-GB" sz="4400" b="1" dirty="0"/>
              <a:t>Parallel Databases and Distributed </a:t>
            </a:r>
            <a:r>
              <a:rPr lang="en-GB" sz="4400" b="1" dirty="0" smtClean="0"/>
              <a:t>Databases</a:t>
            </a:r>
            <a:br>
              <a:rPr lang="en-GB" sz="4400" b="1" dirty="0" smtClean="0"/>
            </a:br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smtClean="0"/>
              <a:t>PARALLEL &amp; DISTRIBUTED QUERY PROCESSING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1056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Join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34096" y="1102497"/>
            <a:ext cx="10895527" cy="536797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For </a:t>
            </a:r>
            <a:r>
              <a:rPr lang="en-US" dirty="0" err="1">
                <a:latin typeface="Helvetica" charset="0"/>
              </a:rPr>
              <a:t>equi</a:t>
            </a:r>
            <a:r>
              <a:rPr lang="en-US" dirty="0">
                <a:latin typeface="Helvetica" charset="0"/>
              </a:rPr>
              <a:t>-joins and natural joins, it is possible to </a:t>
            </a:r>
            <a:r>
              <a:rPr lang="en-US" i="1" dirty="0">
                <a:latin typeface="Helvetica" charset="0"/>
              </a:rPr>
              <a:t>partition</a:t>
            </a:r>
            <a:r>
              <a:rPr lang="en-US" dirty="0">
                <a:latin typeface="Helvetica" charset="0"/>
              </a:rPr>
              <a:t> the two input relations across the processors, and compute the join locally at each processor.</a:t>
            </a:r>
          </a:p>
          <a:p>
            <a:r>
              <a:rPr lang="en-US" dirty="0">
                <a:latin typeface="Helvetica" charset="0"/>
              </a:rPr>
              <a:t>Can use either </a:t>
            </a:r>
            <a:r>
              <a:rPr lang="en-US" i="1" dirty="0"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 or </a:t>
            </a:r>
            <a:r>
              <a:rPr lang="en-US" i="1" dirty="0"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must be partitioned on their join attributes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dirty="0" err="1">
                <a:latin typeface="Helvetica" charset="0"/>
              </a:rPr>
              <a:t>.A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 err="1">
                <a:latin typeface="Helvetica" charset="0"/>
              </a:rPr>
              <a:t>s</a:t>
            </a:r>
            <a:r>
              <a:rPr lang="en-US" dirty="0" err="1">
                <a:latin typeface="Helvetica" charset="0"/>
              </a:rPr>
              <a:t>.B</a:t>
            </a:r>
            <a:r>
              <a:rPr lang="en-US" dirty="0">
                <a:latin typeface="Helvetica" charset="0"/>
              </a:rPr>
              <a:t>), using the same range-partitioning vector or hash function.</a:t>
            </a:r>
          </a:p>
          <a:p>
            <a:r>
              <a:rPr lang="en-US" dirty="0">
                <a:latin typeface="Helvetica" charset="0"/>
              </a:rPr>
              <a:t>Join can be computed at each </a:t>
            </a:r>
            <a:r>
              <a:rPr lang="en-US" dirty="0" smtClean="0">
                <a:latin typeface="Helvetica" charset="0"/>
              </a:rPr>
              <a:t>site using any of</a:t>
            </a:r>
          </a:p>
          <a:p>
            <a:pPr lvl="1"/>
            <a:r>
              <a:rPr lang="en-US" dirty="0" smtClean="0">
                <a:latin typeface="Helvetica" charset="0"/>
              </a:rPr>
              <a:t>Hash join, leading to </a:t>
            </a:r>
            <a:r>
              <a:rPr lang="en-US" b="1" dirty="0" smtClean="0">
                <a:solidFill>
                  <a:srgbClr val="002060"/>
                </a:solidFill>
                <a:latin typeface="Helvetica" charset="0"/>
              </a:rPr>
              <a:t>partitioned parallel hash join</a:t>
            </a:r>
          </a:p>
          <a:p>
            <a:pPr lvl="1"/>
            <a:r>
              <a:rPr lang="en-US" dirty="0" smtClean="0">
                <a:latin typeface="Helvetica" charset="0"/>
              </a:rPr>
              <a:t>Merge join, leading to </a:t>
            </a:r>
            <a:r>
              <a:rPr lang="en-US" b="1" dirty="0" smtClean="0">
                <a:solidFill>
                  <a:srgbClr val="002060"/>
                </a:solidFill>
                <a:latin typeface="Helvetica" charset="0"/>
              </a:rPr>
              <a:t>partitioned parallel merge join</a:t>
            </a:r>
          </a:p>
          <a:p>
            <a:pPr lvl="1"/>
            <a:r>
              <a:rPr lang="en-US" dirty="0" smtClean="0">
                <a:latin typeface="Helvetica" charset="0"/>
              </a:rPr>
              <a:t>Nested loops join, leading to </a:t>
            </a:r>
            <a:r>
              <a:rPr lang="en-US" b="1" dirty="0" smtClean="0">
                <a:solidFill>
                  <a:srgbClr val="002060"/>
                </a:solidFill>
                <a:latin typeface="Helvetica" charset="0"/>
              </a:rPr>
              <a:t>partitioned parallel nested-loops join </a:t>
            </a:r>
            <a:r>
              <a:rPr lang="en-US" dirty="0" smtClean="0">
                <a:latin typeface="Helvetica" charset="0"/>
              </a:rPr>
              <a:t>or </a:t>
            </a:r>
            <a:r>
              <a:rPr lang="en-US" b="1" dirty="0" smtClean="0">
                <a:solidFill>
                  <a:srgbClr val="002060"/>
                </a:solidFill>
                <a:latin typeface="Helvetica" charset="0"/>
              </a:rPr>
              <a:t>partitioned parallel index nested-loops join</a:t>
            </a:r>
          </a:p>
          <a:p>
            <a:pPr lvl="1"/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48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Hash-Join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553792" y="1102497"/>
            <a:ext cx="11487953" cy="5367972"/>
          </a:xfrm>
        </p:spPr>
        <p:txBody>
          <a:bodyPr>
            <a:normAutofit fontScale="925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Parallelizing partitioned hash join:</a:t>
            </a:r>
          </a:p>
          <a:p>
            <a:r>
              <a:rPr lang="en-US" dirty="0">
                <a:latin typeface="Helvetica" charset="0"/>
              </a:rPr>
              <a:t>A hash function </a:t>
            </a:r>
            <a:r>
              <a:rPr lang="en-US" i="1" dirty="0">
                <a:latin typeface="Helvetica" charset="0"/>
              </a:rPr>
              <a:t>h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takes the join attribute value of each tuple in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and maps this tuple to one of the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nodes.</a:t>
            </a:r>
          </a:p>
          <a:p>
            <a:r>
              <a:rPr lang="en-US" dirty="0">
                <a:latin typeface="Helvetica" charset="0"/>
              </a:rPr>
              <a:t>As tuples of relation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are received at the destination nodes, they are partitioned further using another hash function, </a:t>
            </a:r>
            <a:r>
              <a:rPr lang="en-US" i="1" dirty="0">
                <a:latin typeface="Helvetica" charset="0"/>
              </a:rPr>
              <a:t>h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which is used to compute the hash-join locally.</a:t>
            </a:r>
          </a:p>
          <a:p>
            <a:r>
              <a:rPr lang="en-US" dirty="0">
                <a:latin typeface="Helvetica" charset="0"/>
              </a:rPr>
              <a:t>Repeat above for each tuple in </a:t>
            </a:r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executes the build and probe phases of the hash-join algorithm on the local partitions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i="1" dirty="0" err="1">
                <a:latin typeface="Helvetica" charset="0"/>
              </a:rPr>
              <a:t>s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of  </a:t>
            </a:r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to produce a partition of the final result of the hash-join.</a:t>
            </a:r>
          </a:p>
          <a:p>
            <a:r>
              <a:rPr lang="en-US" dirty="0">
                <a:latin typeface="Helvetica" charset="0"/>
              </a:rPr>
              <a:t>Note: Hash-join optimizations can be applied to the parallel case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e.g., the hybrid hash-join algorithm can be used to cache some of the incoming tuples in memory and avoid the cost of writing them and reading them back in.</a:t>
            </a: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1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25" y="2946087"/>
            <a:ext cx="10515600" cy="60848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DISTRIBUTED QUERY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408" y="-9851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From Multiple Sources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515155" y="1102497"/>
            <a:ext cx="11269013" cy="536797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Many database applications require data from multiple databases</a:t>
            </a:r>
          </a:p>
          <a:p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federated database system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is a software layer on top of existing database systems, which is designed to manipulate information in heterogeneous databases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Creates an illusion of logical database integration without any physical database integration</a:t>
            </a:r>
          </a:p>
          <a:p>
            <a:pPr lvl="1"/>
            <a:r>
              <a:rPr lang="en-US" dirty="0">
                <a:latin typeface="Helvetica" charset="0"/>
              </a:rPr>
              <a:t>Each database has its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 schema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Global schema </a:t>
            </a:r>
            <a:r>
              <a:rPr lang="en-US" dirty="0">
                <a:latin typeface="Helvetica" charset="0"/>
              </a:rPr>
              <a:t>integrates all the local schema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Schema integration</a:t>
            </a:r>
          </a:p>
          <a:p>
            <a:pPr lvl="1"/>
            <a:r>
              <a:rPr lang="en-US" dirty="0">
                <a:latin typeface="Helvetica" charset="0"/>
              </a:rPr>
              <a:t>Queries can be issued against global schema, and translated to queries on local schemas</a:t>
            </a:r>
            <a:endParaRPr lang="en-US" b="1" dirty="0">
              <a:solidFill>
                <a:srgbClr val="002060"/>
              </a:solidFill>
              <a:latin typeface="Helvetica" charset="0"/>
            </a:endParaRPr>
          </a:p>
          <a:p>
            <a:pPr lvl="2"/>
            <a:r>
              <a:rPr lang="en-US" dirty="0">
                <a:latin typeface="Helvetica" charset="0"/>
              </a:rPr>
              <a:t>Databases that support common schema and queries, but not updates, are referred to as </a:t>
            </a:r>
            <a:r>
              <a:rPr lang="en-US" b="1" dirty="0">
                <a:latin typeface="Helvetica" charset="0"/>
              </a:rPr>
              <a:t>mediator</a:t>
            </a:r>
            <a:r>
              <a:rPr lang="en-US" dirty="0">
                <a:latin typeface="Helvetica" charset="0"/>
              </a:rPr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38060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From Multiple Sources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384220" y="1490028"/>
            <a:ext cx="11423560" cy="53679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virtualization</a:t>
            </a:r>
          </a:p>
          <a:p>
            <a:pPr lvl="1"/>
            <a:r>
              <a:rPr lang="en-US" dirty="0">
                <a:latin typeface="Helvetica" charset="0"/>
              </a:rPr>
              <a:t>Allows data access from multiple databases, but without a common schema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External data </a:t>
            </a:r>
            <a:r>
              <a:rPr lang="en-US" dirty="0">
                <a:latin typeface="Helvetica" charset="0"/>
              </a:rPr>
              <a:t>approach: allows database to treat external data as a database relation 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foreign tables</a:t>
            </a:r>
            <a:r>
              <a:rPr lang="en-US" dirty="0">
                <a:latin typeface="Helvetica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</a:rPr>
              <a:t>Many databases today allow a local table to be defined as a view on external data</a:t>
            </a:r>
          </a:p>
          <a:p>
            <a:pPr lvl="1"/>
            <a:r>
              <a:rPr lang="en-US" dirty="0">
                <a:latin typeface="Helvetica" charset="0"/>
              </a:rPr>
              <a:t>SQL Management of External Data (SQL MED) standard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Wrapper</a:t>
            </a:r>
            <a:r>
              <a:rPr lang="en-US" dirty="0">
                <a:latin typeface="Helvetica" charset="0"/>
              </a:rPr>
              <a:t> for a data source is a view that translates data from local to a global schema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Wrappers must also translate updates on global schema to updates on local schema</a:t>
            </a:r>
          </a:p>
          <a:p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 and Data 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797956"/>
            <a:ext cx="11728361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warehouse </a:t>
            </a:r>
            <a:r>
              <a:rPr lang="en-US" dirty="0">
                <a:latin typeface="Helvetica" charset="0"/>
              </a:rPr>
              <a:t>is an alternative to data integration </a:t>
            </a:r>
          </a:p>
          <a:p>
            <a:pPr lvl="1"/>
            <a:r>
              <a:rPr lang="en-US" dirty="0">
                <a:latin typeface="Helvetica" charset="0"/>
              </a:rPr>
              <a:t>Migrates data to a common schema, avoiding run-time overhead</a:t>
            </a:r>
          </a:p>
          <a:p>
            <a:pPr lvl="1"/>
            <a:r>
              <a:rPr lang="en-US" dirty="0">
                <a:latin typeface="Helvetica" charset="0"/>
              </a:rPr>
              <a:t>Cost of translating schema/data to a common warehouse schema can be significant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lake</a:t>
            </a:r>
            <a:r>
              <a:rPr lang="en-US" dirty="0">
                <a:latin typeface="Helvetica" charset="0"/>
              </a:rPr>
              <a:t>: architecture where data is stored in multiple data storage systems, in different storage formats, but which can be queried from a single system.</a:t>
            </a:r>
          </a:p>
        </p:txBody>
      </p:sp>
    </p:spTree>
    <p:extLst>
      <p:ext uri="{BB962C8B-B14F-4D97-AF65-F5344CB8AC3E}">
        <p14:creationId xmlns:p14="http://schemas.microsoft.com/office/powerpoint/2010/main" val="334081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51" y="0"/>
            <a:ext cx="10515600" cy="1325563"/>
          </a:xfrm>
        </p:spPr>
        <p:txBody>
          <a:bodyPr/>
          <a:lstStyle/>
          <a:p>
            <a:r>
              <a:rPr lang="en-US" dirty="0"/>
              <a:t>Schema and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1102497"/>
            <a:ext cx="10766737" cy="53679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Schema integration</a:t>
            </a:r>
            <a:r>
              <a:rPr lang="en-US" dirty="0"/>
              <a:t>: creating a unified conceptual schema</a:t>
            </a:r>
          </a:p>
          <a:p>
            <a:pPr lvl="1"/>
            <a:r>
              <a:rPr lang="en-US" dirty="0"/>
              <a:t>Requires creation of </a:t>
            </a:r>
            <a:r>
              <a:rPr lang="en-US" b="1" dirty="0">
                <a:solidFill>
                  <a:srgbClr val="002060"/>
                </a:solidFill>
              </a:rPr>
              <a:t>global schema</a:t>
            </a:r>
            <a:r>
              <a:rPr lang="en-US" dirty="0"/>
              <a:t>, integrating a number of </a:t>
            </a:r>
            <a:r>
              <a:rPr lang="en-US" b="1" dirty="0">
                <a:solidFill>
                  <a:srgbClr val="002060"/>
                </a:solidFill>
              </a:rPr>
              <a:t>local schema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Global-as-view approach</a:t>
            </a:r>
          </a:p>
          <a:p>
            <a:pPr lvl="1"/>
            <a:r>
              <a:rPr lang="en-US" dirty="0"/>
              <a:t>At each site, create a view of local data, mapping it to the global schema</a:t>
            </a:r>
          </a:p>
          <a:p>
            <a:pPr lvl="1"/>
            <a:r>
              <a:rPr lang="en-US" dirty="0"/>
              <a:t>Union of local views is the global view</a:t>
            </a:r>
          </a:p>
          <a:p>
            <a:pPr lvl="1"/>
            <a:r>
              <a:rPr lang="en-US" dirty="0"/>
              <a:t>Good for queries, but not for updates</a:t>
            </a:r>
          </a:p>
          <a:p>
            <a:pPr lvl="2"/>
            <a:r>
              <a:rPr lang="en-US" dirty="0"/>
              <a:t>E.g., which local database should an insert go to?</a:t>
            </a:r>
          </a:p>
          <a:p>
            <a:r>
              <a:rPr lang="en-US" b="1" dirty="0">
                <a:solidFill>
                  <a:srgbClr val="002060"/>
                </a:solidFill>
              </a:rPr>
              <a:t>Local-as-view approach</a:t>
            </a:r>
          </a:p>
          <a:p>
            <a:pPr lvl="1"/>
            <a:r>
              <a:rPr lang="en-US" dirty="0"/>
              <a:t>Create a view defining contents of local data as a view of global data</a:t>
            </a:r>
          </a:p>
          <a:p>
            <a:pPr lvl="2"/>
            <a:r>
              <a:rPr lang="en-US" dirty="0"/>
              <a:t>Site stores local data as before, the view is for update processing</a:t>
            </a:r>
          </a:p>
          <a:p>
            <a:pPr lvl="1"/>
            <a:r>
              <a:rPr lang="en-US" dirty="0"/>
              <a:t>Updates on global schema are mapped to updates to the local views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1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72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Unified View of Data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76518" y="1102497"/>
            <a:ext cx="11204619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Agreement on a common data model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Typically the relational model</a:t>
            </a:r>
          </a:p>
          <a:p>
            <a:r>
              <a:rPr lang="en-US" dirty="0">
                <a:latin typeface="Helvetica" charset="0"/>
              </a:rPr>
              <a:t>Agreement on a common conceptual schema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Different names for same relation/attribute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Same relation/attribute name means different things</a:t>
            </a:r>
          </a:p>
          <a:p>
            <a:r>
              <a:rPr lang="en-US" dirty="0">
                <a:latin typeface="Helvetica" charset="0"/>
              </a:rPr>
              <a:t>Agreement on a single representation of shared data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data types, precision,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Character sets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ASCII vs EBCDIC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Sort order variations</a:t>
            </a:r>
          </a:p>
          <a:p>
            <a:r>
              <a:rPr lang="en-US" dirty="0">
                <a:latin typeface="Helvetica" charset="0"/>
              </a:rPr>
              <a:t>Agreement on units of measure </a:t>
            </a:r>
          </a:p>
        </p:txBody>
      </p:sp>
    </p:spTree>
    <p:extLst>
      <p:ext uri="{BB962C8B-B14F-4D97-AF65-F5344CB8AC3E}">
        <p14:creationId xmlns:p14="http://schemas.microsoft.com/office/powerpoint/2010/main" val="308536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653" y="0"/>
            <a:ext cx="10515600" cy="1325563"/>
          </a:xfrm>
        </p:spPr>
        <p:txBody>
          <a:bodyPr/>
          <a:lstStyle/>
          <a:p>
            <a:r>
              <a:rPr lang="en-US" dirty="0"/>
              <a:t>Unified View of Data (Cont.)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09092" y="1102497"/>
            <a:ext cx="11307651" cy="5367972"/>
          </a:xfrm>
        </p:spPr>
        <p:txBody>
          <a:bodyPr/>
          <a:lstStyle/>
          <a:p>
            <a:r>
              <a:rPr lang="en-US" dirty="0"/>
              <a:t>Variations in names</a:t>
            </a:r>
          </a:p>
          <a:p>
            <a:pPr lvl="1"/>
            <a:r>
              <a:rPr lang="en-US" dirty="0"/>
              <a:t>E.g., Köln vs Cologne, Mumbai vs Bombay</a:t>
            </a:r>
          </a:p>
          <a:p>
            <a:r>
              <a:rPr lang="en-US" dirty="0"/>
              <a:t>One approach: globally unique naming system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GeoNames</a:t>
            </a:r>
            <a:r>
              <a:rPr lang="en-US" dirty="0"/>
              <a:t> database (</a:t>
            </a:r>
            <a:r>
              <a:rPr lang="en-US" dirty="0">
                <a:hlinkClick r:id="rId3"/>
              </a:rPr>
              <a:t>www.geonames.org</a:t>
            </a:r>
            <a:r>
              <a:rPr lang="en-US" dirty="0"/>
              <a:t>)</a:t>
            </a:r>
          </a:p>
          <a:p>
            <a:r>
              <a:rPr lang="en-US" dirty="0"/>
              <a:t>Another approach:  specification of name equivalences</a:t>
            </a:r>
          </a:p>
          <a:p>
            <a:pPr lvl="1"/>
            <a:r>
              <a:rPr lang="en-US" dirty="0"/>
              <a:t>E.g., used in the Linked Data project supporting integration of a large number of databases storing data in RDF data</a:t>
            </a:r>
          </a:p>
        </p:txBody>
      </p:sp>
    </p:spTree>
    <p:extLst>
      <p:ext uri="{BB962C8B-B14F-4D97-AF65-F5344CB8AC3E}">
        <p14:creationId xmlns:p14="http://schemas.microsoft.com/office/powerpoint/2010/main" val="401929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893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Query Processing Across Data Sources</a:t>
            </a:r>
          </a:p>
        </p:txBody>
      </p:sp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>
          <a:xfrm>
            <a:off x="360607" y="1102497"/>
            <a:ext cx="1147507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Several issues in query processing across multiple sources</a:t>
            </a:r>
          </a:p>
          <a:p>
            <a:r>
              <a:rPr lang="en-US" dirty="0">
                <a:latin typeface="Helvetica" charset="0"/>
              </a:rPr>
              <a:t>Limited query capabilities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Some data sources allow only restricted forms of selections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web forms, flat file data sources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Queries have to be broken up and processed partly at the source and partly at a different site</a:t>
            </a:r>
          </a:p>
          <a:p>
            <a:r>
              <a:rPr lang="en-US" dirty="0">
                <a:latin typeface="Helvetica" charset="0"/>
              </a:rPr>
              <a:t>Removal of duplicate information when sites have overlapping information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Decide which sites to execute query</a:t>
            </a:r>
          </a:p>
          <a:p>
            <a:r>
              <a:rPr lang="en-US" dirty="0">
                <a:latin typeface="Helvetica" charset="0"/>
              </a:rPr>
              <a:t>Global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20699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Processing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40913" y="1490028"/>
            <a:ext cx="11281893" cy="536797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Different queries/transactions can be run in parallel with each other.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Interquery parallelism</a:t>
            </a:r>
          </a:p>
          <a:p>
            <a:pPr lvl="1"/>
            <a:r>
              <a:rPr lang="en-US" dirty="0">
                <a:latin typeface="Helvetica" charset="0"/>
              </a:rPr>
              <a:t>Concurrency control takes care of conflicts in case of updates</a:t>
            </a:r>
          </a:p>
          <a:p>
            <a:r>
              <a:rPr lang="en-US" dirty="0" smtClean="0">
                <a:latin typeface="Helvetica" charset="0"/>
              </a:rPr>
              <a:t>Individual </a:t>
            </a:r>
            <a:r>
              <a:rPr lang="en-US" dirty="0">
                <a:latin typeface="Helvetica" charset="0"/>
              </a:rPr>
              <a:t>relational operations (e.g., sort, join, aggregation) can be executed in parallel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data can be partitioned and each processor can work independently on its own partition.</a:t>
            </a:r>
          </a:p>
          <a:p>
            <a:r>
              <a:rPr lang="en-US" dirty="0">
                <a:latin typeface="Helvetica" charset="0"/>
              </a:rPr>
              <a:t>Queries are expressed in high level language (SQL, translated to relational algebra)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makes parallelization easier.</a:t>
            </a:r>
          </a:p>
        </p:txBody>
      </p:sp>
    </p:spTree>
    <p:extLst>
      <p:ext uri="{BB962C8B-B14F-4D97-AF65-F5344CB8AC3E}">
        <p14:creationId xmlns:p14="http://schemas.microsoft.com/office/powerpoint/2010/main" val="550363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638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Join Locations and Join Ordering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>
          <a:xfrm>
            <a:off x="798490" y="1102497"/>
            <a:ext cx="10323490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Consider the following relational algebra expression in which the three relations are neither replicated nor fragmented</a:t>
            </a:r>
          </a:p>
          <a:p>
            <a:pPr>
              <a:buFont typeface="Monotype Sorts" charset="0"/>
              <a:buNone/>
            </a:pPr>
            <a:r>
              <a:rPr lang="en-US" i="1" dirty="0">
                <a:latin typeface="Helvetica" charset="0"/>
              </a:rPr>
              <a:t>	r1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</a:rPr>
              <a:t>r2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r3	</a:t>
            </a:r>
          </a:p>
          <a:p>
            <a:r>
              <a:rPr lang="en-US" i="1" dirty="0">
                <a:latin typeface="Helvetica" charset="0"/>
              </a:rPr>
              <a:t>r1 </a:t>
            </a:r>
            <a:r>
              <a:rPr lang="en-US" dirty="0">
                <a:latin typeface="Helvetica" charset="0"/>
              </a:rPr>
              <a:t>is stored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endParaRPr lang="en-US" i="1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r2 </a:t>
            </a:r>
            <a:r>
              <a:rPr lang="en-US" dirty="0">
                <a:latin typeface="Helvetica" charset="0"/>
              </a:rPr>
              <a:t>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endParaRPr lang="en-US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r3 </a:t>
            </a:r>
            <a:r>
              <a:rPr lang="en-US" dirty="0">
                <a:latin typeface="Helvetica" charset="0"/>
              </a:rPr>
              <a:t>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For a query issued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, the system needs to produce the result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62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Possible Query Processing Strategies</a:t>
            </a:r>
          </a:p>
        </p:txBody>
      </p:sp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386366" y="1102497"/>
            <a:ext cx="11307651" cy="536797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Ship copies of all three relations to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 </a:t>
            </a:r>
            <a:r>
              <a:rPr lang="en-US" dirty="0">
                <a:latin typeface="Helvetica" charset="0"/>
              </a:rPr>
              <a:t> and choose a strategy for processing the entire locally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I.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Ship a copy of the </a:t>
            </a:r>
            <a:r>
              <a:rPr lang="en-US" i="1" dirty="0">
                <a:latin typeface="Helvetica" charset="0"/>
              </a:rPr>
              <a:t>r1</a:t>
            </a:r>
            <a:r>
              <a:rPr lang="en-US" dirty="0">
                <a:latin typeface="Helvetica" charset="0"/>
              </a:rPr>
              <a:t> relation to site 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and compute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r1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r2 at </a:t>
            </a:r>
            <a:r>
              <a:rPr lang="en-US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. </a:t>
            </a:r>
          </a:p>
          <a:p>
            <a:pPr lvl="1"/>
            <a:r>
              <a:rPr lang="en-US" dirty="0">
                <a:latin typeface="Helvetica" charset="0"/>
              </a:rPr>
              <a:t>Ship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from 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S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, and compute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i="1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r3 </a:t>
            </a:r>
            <a:r>
              <a:rPr lang="en-US" dirty="0">
                <a:latin typeface="Helvetica" charset="0"/>
              </a:rPr>
              <a:t>at 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Ship the result</a:t>
            </a:r>
            <a:r>
              <a:rPr lang="en-US" i="1" dirty="0">
                <a:latin typeface="Helvetica" charset="0"/>
              </a:rPr>
              <a:t> temp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dirty="0">
                <a:latin typeface="Helvetica" charset="0"/>
              </a:rPr>
              <a:t>Devise similar strategies, exchanging the roles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Must consider following factors: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amount of data being shipped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cost of transmitting a data block between sites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relative processing speed at each site </a:t>
            </a:r>
          </a:p>
        </p:txBody>
      </p:sp>
    </p:spTree>
    <p:extLst>
      <p:ext uri="{BB962C8B-B14F-4D97-AF65-F5344CB8AC3E}">
        <p14:creationId xmlns:p14="http://schemas.microsoft.com/office/powerpoint/2010/main" val="283409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0623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Strategy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>
          <a:xfrm>
            <a:off x="580623" y="1102497"/>
            <a:ext cx="1064975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Let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be a relation with schema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stores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	Let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be a relation with schema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stores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Evaluate the expression </a:t>
            </a:r>
            <a:r>
              <a:rPr kumimoji="0"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 </a:t>
            </a:r>
            <a:r>
              <a:rPr lang="en-IN" dirty="0"/>
              <a:t>⨝</a:t>
            </a:r>
            <a:r>
              <a:rPr lang="en-US" baseline="-25000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 </a:t>
            </a:r>
            <a:r>
              <a:rPr lang="en-US" dirty="0">
                <a:latin typeface="Helvetica" charset="0"/>
              </a:rPr>
              <a:t>and obtain the result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Compute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baseline="-25000" dirty="0">
                <a:latin typeface="Helvetica" charset="0"/>
              </a:rPr>
              <a:t>1 </a:t>
            </a:r>
            <a:r>
              <a:rPr lang="en-US" dirty="0">
                <a:latin typeface="Helvetica" charset="0"/>
                <a:sym typeface="Symbol" charset="0"/>
              </a:rPr>
              <a:t> 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  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(r1)</a:t>
            </a:r>
            <a:r>
              <a:rPr lang="en-US" baseline="-25000" dirty="0">
                <a:latin typeface="Helvetica" charset="0"/>
                <a:sym typeface="Symbol" charset="0"/>
              </a:rPr>
              <a:t>  </a:t>
            </a:r>
            <a:r>
              <a:rPr lang="en-US" dirty="0">
                <a:latin typeface="Helvetica" charset="0"/>
                <a:sym typeface="Symbol" charset="0"/>
              </a:rPr>
              <a:t>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dirty="0">
                <a:latin typeface="Helvetica" charset="0"/>
                <a:sym typeface="Symbol" charset="0"/>
              </a:rPr>
              <a:t>1.</a:t>
            </a:r>
          </a:p>
          <a:p>
            <a:pPr marL="85725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Ship 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from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1 </a:t>
            </a:r>
            <a:r>
              <a:rPr lang="en-US" dirty="0">
                <a:latin typeface="Helvetica" charset="0"/>
                <a:sym typeface="Symbol" charset="0"/>
              </a:rPr>
              <a:t>to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.</a:t>
            </a:r>
            <a:endParaRPr lang="en-US" baseline="-25000" dirty="0">
              <a:latin typeface="Helvetica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Compute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 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sym typeface="Symbol" charset="0"/>
              </a:rPr>
              <a:t> temp1 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Ship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from 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to S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Compute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. This is the same as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IN" dirty="0"/>
              <a:t> ⨝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.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4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44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Reduction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631064" y="1102497"/>
            <a:ext cx="11256135" cy="53679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</a:rPr>
              <a:t>The 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of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with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is denoted by:</a:t>
            </a:r>
          </a:p>
          <a:p>
            <a:pPr>
              <a:buNone/>
            </a:pPr>
            <a:r>
              <a:rPr lang="en-US" dirty="0">
                <a:latin typeface="Helvetica" charset="0"/>
              </a:rPr>
              <a:t>				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IN" dirty="0"/>
              <a:t> ⋉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 </a:t>
            </a:r>
            <a:r>
              <a:rPr lang="en-US" dirty="0">
                <a:latin typeface="Helvetica" charset="0"/>
                <a:sym typeface="Symbol" charset="0"/>
              </a:rPr>
              <a:t>   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(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IN" dirty="0"/>
              <a:t> ⨝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) </a:t>
            </a:r>
          </a:p>
          <a:p>
            <a:r>
              <a:rPr lang="en-US" dirty="0">
                <a:latin typeface="Helvetica" charset="0"/>
                <a:sym typeface="Symbol" charset="0"/>
              </a:rPr>
              <a:t>Thus, 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⋉</a:t>
            </a:r>
            <a:r>
              <a:rPr lang="en-US" dirty="0">
                <a:latin typeface="Helvetica" charset="0"/>
                <a:sym typeface="MT Extra" charset="0"/>
              </a:rPr>
              <a:t> 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selects those tuples of 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that contributed to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>
                <a:latin typeface="Helvetica" charset="0"/>
                <a:sym typeface="MT Extra" charset="0"/>
              </a:rPr>
              <a:t>In step 3 above, </a:t>
            </a:r>
            <a:r>
              <a:rPr lang="en-US" i="1" dirty="0">
                <a:latin typeface="Helvetica" charset="0"/>
                <a:sym typeface="MT Extra" charset="0"/>
              </a:rPr>
              <a:t>temp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=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IN" dirty="0"/>
              <a:t>⋉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>
                <a:latin typeface="Helvetica" charset="0"/>
                <a:sym typeface="MT Extra" charset="0"/>
              </a:rPr>
              <a:t>For joins of several relations, the above strategy can be extended to a series of </a:t>
            </a:r>
            <a:r>
              <a:rPr lang="en-US" dirty="0" err="1">
                <a:latin typeface="Helvetica" charset="0"/>
                <a:sym typeface="MT Extra" charset="0"/>
              </a:rPr>
              <a:t>semijoin</a:t>
            </a:r>
            <a:r>
              <a:rPr lang="en-US" dirty="0">
                <a:latin typeface="Helvetica" charset="0"/>
                <a:sym typeface="MT Extra" charset="0"/>
              </a:rPr>
              <a:t> steps</a:t>
            </a:r>
            <a:r>
              <a:rPr lang="en-US" dirty="0" smtClean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 err="1" smtClean="0">
                <a:latin typeface="Helvetica" charset="0"/>
                <a:sym typeface="MT Extra" charset="0"/>
              </a:rPr>
              <a:t>Semijoin</a:t>
            </a:r>
            <a:r>
              <a:rPr lang="en-US" dirty="0" smtClean="0">
                <a:latin typeface="Helvetica" charset="0"/>
                <a:sym typeface="MT Extra" charset="0"/>
              </a:rPr>
              <a:t> can be computed approximately by using a Bloom filter</a:t>
            </a:r>
          </a:p>
          <a:p>
            <a:pPr lvl="1"/>
            <a:r>
              <a:rPr lang="en-US" dirty="0" smtClean="0">
                <a:latin typeface="Helvetica" charset="0"/>
                <a:sym typeface="MT Extra" charset="0"/>
              </a:rPr>
              <a:t>For each tuple of </a:t>
            </a:r>
            <a:r>
              <a:rPr lang="en-US" i="1" dirty="0" smtClean="0">
                <a:latin typeface="Helvetica" charset="0"/>
                <a:sym typeface="MT Extra" charset="0"/>
              </a:rPr>
              <a:t>r</a:t>
            </a:r>
            <a:r>
              <a:rPr lang="en-US" baseline="-25000" dirty="0" smtClean="0">
                <a:latin typeface="Helvetica" charset="0"/>
                <a:sym typeface="MT Extra" charset="0"/>
              </a:rPr>
              <a:t>2 </a:t>
            </a:r>
            <a:r>
              <a:rPr lang="en-US" dirty="0" smtClean="0">
                <a:latin typeface="Helvetica" charset="0"/>
                <a:sym typeface="MT Extra" charset="0"/>
              </a:rPr>
              <a:t> compute hash value on join attribute; if hash value is </a:t>
            </a:r>
            <a:r>
              <a:rPr lang="en-US" i="1" dirty="0" err="1" smtClean="0">
                <a:latin typeface="Helvetica" charset="0"/>
                <a:sym typeface="MT Extra" charset="0"/>
              </a:rPr>
              <a:t>i</a:t>
            </a:r>
            <a:r>
              <a:rPr lang="en-US" dirty="0" smtClean="0">
                <a:latin typeface="Helvetica" charset="0"/>
                <a:sym typeface="MT Extra" charset="0"/>
              </a:rPr>
              <a:t>, and set bit </a:t>
            </a:r>
            <a:r>
              <a:rPr lang="en-US" i="1" dirty="0" err="1" smtClean="0">
                <a:latin typeface="Helvetica" charset="0"/>
                <a:sym typeface="MT Extra" charset="0"/>
              </a:rPr>
              <a:t>i</a:t>
            </a:r>
            <a:r>
              <a:rPr lang="en-US" dirty="0" smtClean="0">
                <a:latin typeface="Helvetica" charset="0"/>
                <a:sym typeface="MT Extra" charset="0"/>
              </a:rPr>
              <a:t>  of the bitmap</a:t>
            </a:r>
          </a:p>
          <a:p>
            <a:pPr lvl="1"/>
            <a:r>
              <a:rPr lang="en-US" dirty="0" smtClean="0">
                <a:latin typeface="Helvetica" charset="0"/>
                <a:sym typeface="MT Extra" charset="0"/>
              </a:rPr>
              <a:t>Send bitmap to site containing </a:t>
            </a:r>
            <a:r>
              <a:rPr lang="en-US" i="1" dirty="0" smtClean="0">
                <a:latin typeface="Helvetica" charset="0"/>
              </a:rPr>
              <a:t>r</a:t>
            </a:r>
            <a:r>
              <a:rPr lang="en-US" baseline="-25000" dirty="0" smtClean="0">
                <a:latin typeface="Helvetica" charset="0"/>
              </a:rPr>
              <a:t>1</a:t>
            </a:r>
            <a:endParaRPr lang="en-US" dirty="0" smtClean="0">
              <a:latin typeface="Helvetica" charset="0"/>
              <a:sym typeface="MT Extra" charset="0"/>
            </a:endParaRPr>
          </a:p>
          <a:p>
            <a:pPr lvl="1"/>
            <a:r>
              <a:rPr lang="en-US" dirty="0" smtClean="0">
                <a:latin typeface="Helvetica" charset="0"/>
                <a:sym typeface="MT Extra" charset="0"/>
              </a:rPr>
              <a:t>Fetch only tuples of </a:t>
            </a:r>
            <a:r>
              <a:rPr lang="en-US" i="1" dirty="0" smtClean="0">
                <a:latin typeface="Helvetica" charset="0"/>
              </a:rPr>
              <a:t>r</a:t>
            </a:r>
            <a:r>
              <a:rPr lang="en-US" baseline="-25000" dirty="0" smtClean="0">
                <a:latin typeface="Helvetica" charset="0"/>
              </a:rPr>
              <a:t>1</a:t>
            </a:r>
            <a:r>
              <a:rPr lang="en-US" dirty="0" smtClean="0">
                <a:latin typeface="Helvetica" charset="0"/>
                <a:sym typeface="MT Extra" charset="0"/>
              </a:rPr>
              <a:t> whose join attribute value hashes to a bit that is set to 1 in the bitmap</a:t>
            </a:r>
          </a:p>
          <a:p>
            <a:pPr lvl="1"/>
            <a:r>
              <a:rPr lang="en-US" dirty="0" smtClean="0">
                <a:latin typeface="Helvetica" charset="0"/>
                <a:sym typeface="MT Extra" charset="0"/>
              </a:rPr>
              <a:t>Bloom filter is an optimized bitmap filter structure (Section 24.1)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9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0"/>
            <a:ext cx="10515600" cy="1325563"/>
          </a:xfrm>
        </p:spPr>
        <p:txBody>
          <a:bodyPr/>
          <a:lstStyle/>
          <a:p>
            <a:r>
              <a:rPr lang="en-US" dirty="0"/>
              <a:t>Distributed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102497"/>
            <a:ext cx="11590986" cy="5367972"/>
          </a:xfrm>
        </p:spPr>
        <p:txBody>
          <a:bodyPr/>
          <a:lstStyle/>
          <a:p>
            <a:r>
              <a:rPr lang="en-US" dirty="0"/>
              <a:t>New physical property for each relation: location of data</a:t>
            </a:r>
          </a:p>
          <a:p>
            <a:r>
              <a:rPr lang="en-US" dirty="0"/>
              <a:t>Operators also need to be annotated with the site where they are executed</a:t>
            </a:r>
          </a:p>
          <a:p>
            <a:pPr lvl="1"/>
            <a:r>
              <a:rPr lang="en-US" dirty="0"/>
              <a:t>Operators typically operate only on local data</a:t>
            </a:r>
          </a:p>
          <a:p>
            <a:pPr lvl="1"/>
            <a:r>
              <a:rPr lang="en-US" dirty="0"/>
              <a:t>Remote data is typically fetched locally before operator is executed</a:t>
            </a:r>
          </a:p>
          <a:p>
            <a:r>
              <a:rPr lang="en-US" dirty="0"/>
              <a:t>Optimizer needs to find best plan taking data location and operator execution location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40317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7AA86-AB83-493F-8C9A-15E43B67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27" y="0"/>
            <a:ext cx="10515600" cy="1325563"/>
          </a:xfrm>
        </p:spPr>
        <p:txBody>
          <a:bodyPr/>
          <a:lstStyle/>
          <a:p>
            <a:r>
              <a:rPr lang="en-IN" dirty="0"/>
              <a:t>Distributed Directory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535FA9-D9E7-497E-8DDD-619E0693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7" y="1102497"/>
            <a:ext cx="10985679" cy="5367972"/>
          </a:xfrm>
        </p:spPr>
        <p:txBody>
          <a:bodyPr/>
          <a:lstStyle/>
          <a:p>
            <a:r>
              <a:rPr lang="en-IN" dirty="0"/>
              <a:t>Distributed directory systems are widely used</a:t>
            </a:r>
          </a:p>
          <a:p>
            <a:pPr lvl="1"/>
            <a:r>
              <a:rPr lang="en-IN" dirty="0"/>
              <a:t>Internet Domain Name Service (</a:t>
            </a:r>
            <a:r>
              <a:rPr lang="en-IN" b="1" dirty="0">
                <a:solidFill>
                  <a:srgbClr val="002060"/>
                </a:solidFill>
              </a:rPr>
              <a:t>DNS</a:t>
            </a:r>
            <a:r>
              <a:rPr lang="en-IN" dirty="0"/>
              <a:t>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Lightweight Directory Access Protocol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LDAP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Widely used to store organizational data, especially user profiles</a:t>
            </a:r>
          </a:p>
          <a:p>
            <a:r>
              <a:rPr lang="en-IN" dirty="0"/>
              <a:t>Data in a distributed directory system are stored and controlled in a distributed hierarchical manner</a:t>
            </a:r>
          </a:p>
          <a:p>
            <a:pPr lvl="1"/>
            <a:r>
              <a:rPr lang="en-IN" dirty="0"/>
              <a:t>E.g., data about yale.edu is provided by a Yale, and about IIT Bombay by an IIT Bombay server</a:t>
            </a:r>
          </a:p>
          <a:p>
            <a:pPr lvl="1"/>
            <a:r>
              <a:rPr lang="en-IN" dirty="0"/>
              <a:t>Data can be queries in a uniform manner regardless of where it is stored</a:t>
            </a:r>
          </a:p>
          <a:p>
            <a:pPr lvl="2"/>
            <a:r>
              <a:rPr lang="en-IN" dirty="0"/>
              <a:t>Queries get forwarded to the site where the information is stored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5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6532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</a:rPr>
              <a:t>Intraquery</a:t>
            </a:r>
            <a:r>
              <a:rPr lang="en-US" dirty="0">
                <a:latin typeface="Helvetica" charset="0"/>
              </a:rPr>
              <a:t> Parallelism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92428" y="1102497"/>
            <a:ext cx="1128189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Intraquery parallelism</a:t>
            </a:r>
            <a:r>
              <a:rPr lang="en-US" dirty="0">
                <a:latin typeface="Helvetica" charset="0"/>
              </a:rPr>
              <a:t>: execution of a single query in parallel on multiple processors/disks; important for speeding up long-running queries.</a:t>
            </a:r>
          </a:p>
          <a:p>
            <a:r>
              <a:rPr lang="en-US" dirty="0">
                <a:latin typeface="Helvetica" charset="0"/>
              </a:rPr>
              <a:t>Two complementary forms of intraquery parallelism: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Intraoperation Parallelism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– parallelize the execution of each individual operation in the query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Supports high degree of parallelism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Interoperation Parallelism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– execute the different operations in a query expression in parallel.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Limited degree of parallelism</a:t>
            </a:r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Range Partitioning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608" y="2317704"/>
            <a:ext cx="7498163" cy="28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4397" y="208343"/>
            <a:ext cx="8077200" cy="5440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Range-Partitioning Parallel Sort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72" y="1423684"/>
            <a:ext cx="7359611" cy="32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0" y="117475"/>
            <a:ext cx="8077200" cy="729813"/>
          </a:xfrm>
        </p:spPr>
        <p:txBody>
          <a:bodyPr/>
          <a:lstStyle/>
          <a:p>
            <a:r>
              <a:rPr lang="en-US" dirty="0"/>
              <a:t>Parallel Sort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22A2657-92A0-465F-A163-274B051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6229" y="1203767"/>
            <a:ext cx="7419613" cy="27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Sort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953037" y="1102497"/>
            <a:ext cx="10400763" cy="5367972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Range-Partitioning Sort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Choose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..., </a:t>
            </a:r>
            <a:r>
              <a:rPr lang="en-US" i="1" dirty="0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, where </a:t>
            </a:r>
            <a:r>
              <a:rPr lang="en-US" i="1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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-1 to do sorting.</a:t>
            </a:r>
          </a:p>
          <a:p>
            <a:r>
              <a:rPr lang="en-US" dirty="0">
                <a:latin typeface="Helvetica" charset="0"/>
              </a:rPr>
              <a:t>Create range-partition vector with m-1 entries, on the sorting attributes</a:t>
            </a:r>
          </a:p>
          <a:p>
            <a:r>
              <a:rPr lang="en-US" dirty="0">
                <a:latin typeface="Helvetica" charset="0"/>
              </a:rPr>
              <a:t>Redistribute the relation using range partitioning</a:t>
            </a:r>
          </a:p>
          <a:p>
            <a:r>
              <a:rPr lang="en-US" dirty="0">
                <a:latin typeface="Helvetica" charset="0"/>
              </a:rPr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sorts its partition of the relation locally.</a:t>
            </a:r>
          </a:p>
          <a:p>
            <a:pPr lvl="1"/>
            <a:r>
              <a:rPr lang="en-US" dirty="0">
                <a:latin typeface="Helvetica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parallelism: e</a:t>
            </a:r>
            <a:r>
              <a:rPr lang="en-US" dirty="0">
                <a:latin typeface="Helvetica" charset="0"/>
              </a:rPr>
              <a:t>ach node executes same operation in parallel with other nodes, without any interaction with the others.</a:t>
            </a:r>
          </a:p>
          <a:p>
            <a:r>
              <a:rPr lang="en-US" dirty="0">
                <a:latin typeface="Helvetica" charset="0"/>
              </a:rPr>
              <a:t>Final merge operation is trivial: range-partitioning ensures that,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if </a:t>
            </a:r>
            <a:r>
              <a:rPr lang="en-US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&lt; </a:t>
            </a:r>
            <a:r>
              <a:rPr lang="en-US" i="1" dirty="0">
                <a:latin typeface="Helvetica" charset="0"/>
              </a:rPr>
              <a:t>j</a:t>
            </a:r>
            <a:r>
              <a:rPr lang="en-US" dirty="0">
                <a:latin typeface="Helvetica" charset="0"/>
              </a:rPr>
              <a:t>, all key values in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 </a:t>
            </a:r>
            <a:r>
              <a:rPr lang="en-US" dirty="0">
                <a:latin typeface="Helvetica" charset="0"/>
              </a:rPr>
              <a:t>are all less than all key values in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j</a:t>
            </a:r>
            <a:r>
              <a:rPr lang="en-US" i="1" dirty="0">
                <a:latin typeface="Helvetica" charset="0"/>
              </a:rPr>
              <a:t>.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6685" y="0"/>
            <a:ext cx="10515600" cy="1325563"/>
          </a:xfrm>
        </p:spPr>
        <p:txBody>
          <a:bodyPr/>
          <a:lstStyle/>
          <a:p>
            <a:r>
              <a:rPr lang="en-US" dirty="0"/>
              <a:t>Parallel Sort (Cont.)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12124" y="1102498"/>
            <a:ext cx="10689465" cy="5298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Parallel External Sort-Merge</a:t>
            </a:r>
          </a:p>
          <a:p>
            <a:r>
              <a:rPr lang="en-US" dirty="0"/>
              <a:t>Assume the relation has already been partitioned among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  </a:t>
            </a:r>
            <a:r>
              <a:rPr lang="en-US" dirty="0"/>
              <a:t>(in whatever manner).</a:t>
            </a:r>
          </a:p>
          <a:p>
            <a:r>
              <a:rPr lang="en-US" dirty="0"/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  </a:t>
            </a:r>
            <a:r>
              <a:rPr lang="en-US" dirty="0"/>
              <a:t>locally sorts the data (using local disk as required)</a:t>
            </a:r>
          </a:p>
          <a:p>
            <a:r>
              <a:rPr lang="en-US" dirty="0"/>
              <a:t>The sorted runs on each node are then merged in parallel:</a:t>
            </a:r>
          </a:p>
          <a:p>
            <a:pPr lvl="1"/>
            <a:r>
              <a:rPr lang="en-US" dirty="0"/>
              <a:t>The sorted partitions at each node Ni are range-partitioned across the processors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node Ni performs a merge on the streams as they are received, to get a single sorted run.</a:t>
            </a:r>
          </a:p>
          <a:p>
            <a:pPr lvl="1"/>
            <a:r>
              <a:rPr lang="en-US" dirty="0"/>
              <a:t>The sorted runs on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/>
              <a:t>are concatenated to get the final result.</a:t>
            </a:r>
          </a:p>
          <a:p>
            <a:r>
              <a:rPr lang="en-US" dirty="0"/>
              <a:t>Algorithm as described vulnerable to execution skew</a:t>
            </a:r>
          </a:p>
          <a:p>
            <a:pPr lvl="1"/>
            <a:r>
              <a:rPr lang="en-US" dirty="0"/>
              <a:t>all nodes send to node 1, then all nodes send data to node 2, …</a:t>
            </a:r>
          </a:p>
          <a:p>
            <a:pPr lvl="1"/>
            <a:r>
              <a:rPr lang="en-US" dirty="0"/>
              <a:t>Can be modified so each node sends data to all other nodes in parallel (block at a time)</a:t>
            </a:r>
          </a:p>
        </p:txBody>
      </p:sp>
    </p:spTree>
    <p:extLst>
      <p:ext uri="{BB962C8B-B14F-4D97-AF65-F5344CB8AC3E}">
        <p14:creationId xmlns:p14="http://schemas.microsoft.com/office/powerpoint/2010/main" val="403466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Join</a:t>
            </a:r>
          </a:p>
        </p:txBody>
      </p:sp>
      <p:sp>
        <p:nvSpPr>
          <p:cNvPr id="62467" name="TextBox 1"/>
          <p:cNvSpPr txBox="1">
            <a:spLocks noChangeArrowheads="1"/>
          </p:cNvSpPr>
          <p:nvPr/>
        </p:nvSpPr>
        <p:spPr bwMode="auto">
          <a:xfrm>
            <a:off x="2466154" y="1329899"/>
            <a:ext cx="58368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700" dirty="0"/>
              <a:t>Partition using range or hash partitioning, on join attributes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18CF61F-B4FE-4CBE-A27C-D6225EAFD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483" y="1902366"/>
            <a:ext cx="4457949" cy="35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1491</Words>
  <Application>Microsoft Office PowerPoint</Application>
  <PresentationFormat>Widescreen</PresentationFormat>
  <Paragraphs>190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Helvetica</vt:lpstr>
      <vt:lpstr>Monotype Sorts</vt:lpstr>
      <vt:lpstr>MT Extra</vt:lpstr>
      <vt:lpstr>Symbol</vt:lpstr>
      <vt:lpstr>Times New Roman</vt:lpstr>
      <vt:lpstr>Office Theme</vt:lpstr>
      <vt:lpstr>Module 3: Parallel Databases and Distributed Databases  PARALLEL &amp; DISTRIBUTED QUERY PROCESSING</vt:lpstr>
      <vt:lpstr>Parallel Query Processing</vt:lpstr>
      <vt:lpstr>Intraquery Parallelism</vt:lpstr>
      <vt:lpstr>Range Partitioning</vt:lpstr>
      <vt:lpstr>Range-Partitioning Parallel Sort</vt:lpstr>
      <vt:lpstr>Parallel Sort</vt:lpstr>
      <vt:lpstr>Parallel Sort</vt:lpstr>
      <vt:lpstr>Parallel Sort (Cont.)</vt:lpstr>
      <vt:lpstr>Partitioned Parallel Join</vt:lpstr>
      <vt:lpstr>Partitioned Parallel Join (Cont.)</vt:lpstr>
      <vt:lpstr>Partitioned Parallel Hash-Join</vt:lpstr>
      <vt:lpstr>PowerPoint Presentation</vt:lpstr>
      <vt:lpstr>Data Integration From Multiple Sources</vt:lpstr>
      <vt:lpstr>Data Integration From Multiple Sources</vt:lpstr>
      <vt:lpstr>Data Warehouses and Data Lakes</vt:lpstr>
      <vt:lpstr>Schema and Data Integration</vt:lpstr>
      <vt:lpstr>Unified View of Data</vt:lpstr>
      <vt:lpstr>Unified View of Data (Cont.)</vt:lpstr>
      <vt:lpstr>Query Processing Across Data Sources</vt:lpstr>
      <vt:lpstr>Join Locations and Join Ordering</vt:lpstr>
      <vt:lpstr>Possible Query Processing Strategies</vt:lpstr>
      <vt:lpstr>Semijoin Strategy</vt:lpstr>
      <vt:lpstr>Semijoin Reduction</vt:lpstr>
      <vt:lpstr>Distributed Query Optimization</vt:lpstr>
      <vt:lpstr>Distributed Directory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Parallel Databases and Distributed Databases  PARALLEL &amp; DISTRIBUTED QUERY PROCESSING</dc:title>
  <dc:creator>Admin</dc:creator>
  <cp:lastModifiedBy>Admin</cp:lastModifiedBy>
  <cp:revision>8</cp:revision>
  <dcterms:created xsi:type="dcterms:W3CDTF">2024-10-03T08:37:40Z</dcterms:created>
  <dcterms:modified xsi:type="dcterms:W3CDTF">2024-10-04T04:12:57Z</dcterms:modified>
</cp:coreProperties>
</file>