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7"/>
  </p:notesMasterIdLst>
  <p:sldIdLst>
    <p:sldId id="264" r:id="rId2"/>
    <p:sldId id="263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5" r:id="rId12"/>
    <p:sldId id="279" r:id="rId13"/>
    <p:sldId id="272" r:id="rId14"/>
    <p:sldId id="273" r:id="rId15"/>
    <p:sldId id="280" r:id="rId16"/>
    <p:sldId id="274" r:id="rId17"/>
    <p:sldId id="281" r:id="rId18"/>
    <p:sldId id="282" r:id="rId19"/>
    <p:sldId id="283" r:id="rId20"/>
    <p:sldId id="288" r:id="rId21"/>
    <p:sldId id="271" r:id="rId22"/>
    <p:sldId id="289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35" autoAdjust="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3EEC-8BD1-4AD5-8782-E74936837C91}" type="datetimeFigureOut">
              <a:rPr lang="en-IN" smtClean="0"/>
              <a:t>20/01/2019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2B26-9AA7-4B8B-A474-67F2AD4EE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6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1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9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7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5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15A4E6-4796-4555-AD18-32C6D10B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1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812F7-F8BD-458F-B763-7A4C73EC1AD6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BANK MARKETING CAMPAIGN</a:t>
            </a:r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A839A-95B3-4716-A2A9-12DF1463D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84" y="6143625"/>
            <a:ext cx="333375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72B5A-E14B-48DC-AC7E-3CB950918A0A}"/>
              </a:ext>
            </a:extLst>
          </p:cNvPr>
          <p:cNvSpPr txBox="1"/>
          <p:nvPr/>
        </p:nvSpPr>
        <p:spPr>
          <a:xfrm>
            <a:off x="10166467" y="4710478"/>
            <a:ext cx="202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Jamsheer</a:t>
            </a:r>
            <a:r>
              <a:rPr lang="en-US" dirty="0"/>
              <a:t> </a:t>
            </a:r>
            <a:r>
              <a:rPr lang="en-US" dirty="0" err="1"/>
              <a:t>Kutty</a:t>
            </a:r>
            <a:endParaRPr lang="en-US" dirty="0"/>
          </a:p>
          <a:p>
            <a:r>
              <a:rPr lang="en-US" dirty="0"/>
              <a:t>-Chanchal </a:t>
            </a:r>
            <a:r>
              <a:rPr lang="en-US" dirty="0" err="1"/>
              <a:t>Kedia</a:t>
            </a:r>
            <a:endParaRPr lang="en-US" dirty="0"/>
          </a:p>
          <a:p>
            <a:r>
              <a:rPr lang="en-US" dirty="0"/>
              <a:t>-Mahesh Sharma</a:t>
            </a:r>
          </a:p>
          <a:p>
            <a:r>
              <a:rPr lang="en-US" dirty="0"/>
              <a:t>-</a:t>
            </a:r>
            <a:r>
              <a:rPr lang="en-US" dirty="0" err="1"/>
              <a:t>Shreejit</a:t>
            </a:r>
            <a:r>
              <a:rPr lang="en-US" dirty="0"/>
              <a:t> Nair</a:t>
            </a:r>
          </a:p>
          <a:p>
            <a:r>
              <a:rPr lang="en-US" dirty="0"/>
              <a:t>-Renuka </a:t>
            </a:r>
            <a:r>
              <a:rPr lang="en-US" dirty="0" err="1"/>
              <a:t>Srivastva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7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C844B-0AC8-4733-876D-E54F33C6FE20}"/>
              </a:ext>
            </a:extLst>
          </p:cNvPr>
          <p:cNvSpPr txBox="1"/>
          <p:nvPr/>
        </p:nvSpPr>
        <p:spPr>
          <a:xfrm>
            <a:off x="498764" y="274320"/>
            <a:ext cx="512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Checking the outliers in Age</a:t>
            </a:r>
            <a:endParaRPr lang="en-IN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5F1403-5E20-4DD5-9224-D3F7F0A4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730"/>
            <a:ext cx="8691822" cy="49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F3ACD-EDB2-4325-A5E9-8E667AFCE635}"/>
              </a:ext>
            </a:extLst>
          </p:cNvPr>
          <p:cNvSpPr txBox="1"/>
          <p:nvPr/>
        </p:nvSpPr>
        <p:spPr>
          <a:xfrm>
            <a:off x="8844741" y="1498077"/>
            <a:ext cx="305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 data has quite dispersion , we will divide it into buckets based on outliers</a:t>
            </a:r>
          </a:p>
          <a:p>
            <a:endParaRPr lang="en-US" sz="1400" dirty="0"/>
          </a:p>
          <a:p>
            <a:r>
              <a:rPr lang="en-IN" sz="1400" dirty="0"/>
              <a:t>Q1=quantile(q = 0.25) ,value =32</a:t>
            </a:r>
          </a:p>
          <a:p>
            <a:r>
              <a:rPr lang="en-IN" sz="1400" dirty="0"/>
              <a:t>Q2=quantile(q = 0.50), value=38</a:t>
            </a:r>
          </a:p>
          <a:p>
            <a:r>
              <a:rPr lang="en-IN" sz="1400" dirty="0"/>
              <a:t>Q3=quantile(q = 0.75), value=47</a:t>
            </a:r>
          </a:p>
          <a:p>
            <a:r>
              <a:rPr lang="en-IN" sz="1400" dirty="0"/>
              <a:t>Q4=quantile(q = 1.00) ,value=98                       </a:t>
            </a:r>
          </a:p>
          <a:p>
            <a:endParaRPr lang="en-IN" sz="1400" dirty="0"/>
          </a:p>
          <a:p>
            <a:r>
              <a:rPr lang="en-IN" sz="1400" dirty="0"/>
              <a:t>IQR= Q3-Q1 , values=15</a:t>
            </a:r>
          </a:p>
          <a:p>
            <a:endParaRPr lang="en-US" sz="1400" dirty="0"/>
          </a:p>
          <a:p>
            <a:endParaRPr lang="en-IN" sz="1400" dirty="0"/>
          </a:p>
          <a:p>
            <a:r>
              <a:rPr lang="en-IN" sz="1400" dirty="0"/>
              <a:t>Ages above Q3 + 1.5*(IQR) are outliers , value=69.5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1786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45CFD0C-A756-4898-A939-67D76755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1862137"/>
            <a:ext cx="29908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6429DD6-4EE2-4550-A795-5BA37B17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723900"/>
            <a:ext cx="4833937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E94D242-F290-4DAE-BC59-1AFB74D0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4519613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14C85-B257-4A6A-918B-6ACC38C3568A}"/>
              </a:ext>
            </a:extLst>
          </p:cNvPr>
          <p:cNvSpPr txBox="1"/>
          <p:nvPr/>
        </p:nvSpPr>
        <p:spPr>
          <a:xfrm>
            <a:off x="442913" y="366712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Marketing Data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8488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FD8A2E6-A246-4A2A-A984-DE084241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643063"/>
            <a:ext cx="6462712" cy="3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4701C-E8F3-43A4-B189-176630EA7EB5}"/>
              </a:ext>
            </a:extLst>
          </p:cNvPr>
          <p:cNvSpPr txBox="1"/>
          <p:nvPr/>
        </p:nvSpPr>
        <p:spPr>
          <a:xfrm>
            <a:off x="7172325" y="757238"/>
            <a:ext cx="4143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data has quite dispersion , we will divide it into buckets based on outliers</a:t>
            </a:r>
          </a:p>
          <a:p>
            <a:endParaRPr lang="en-US" dirty="0"/>
          </a:p>
          <a:p>
            <a:r>
              <a:rPr lang="en-IN" dirty="0"/>
              <a:t>Q1=quantile(q = 0.25) ,value =102</a:t>
            </a:r>
          </a:p>
          <a:p>
            <a:r>
              <a:rPr lang="en-IN" dirty="0"/>
              <a:t>Q2=quantile(q = 0.50), value=180</a:t>
            </a:r>
          </a:p>
          <a:p>
            <a:r>
              <a:rPr lang="en-IN" dirty="0"/>
              <a:t>Q3=quantile(q = 0.75), value=319</a:t>
            </a:r>
          </a:p>
          <a:p>
            <a:r>
              <a:rPr lang="en-IN" dirty="0"/>
              <a:t>Q4=quantile(q = 1.00) ,value=4918                      </a:t>
            </a:r>
          </a:p>
          <a:p>
            <a:endParaRPr lang="en-IN" dirty="0"/>
          </a:p>
          <a:p>
            <a:r>
              <a:rPr lang="en-IN" dirty="0"/>
              <a:t>IQR= Q3-Q1 , values=217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Duration above Q3 + 1.5*(IQR) are outliers , value=644.5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50FF9-CB44-4A14-BFA5-0C861C9C5B2A}"/>
              </a:ext>
            </a:extLst>
          </p:cNvPr>
          <p:cNvSpPr txBox="1"/>
          <p:nvPr/>
        </p:nvSpPr>
        <p:spPr>
          <a:xfrm>
            <a:off x="771525" y="571500"/>
            <a:ext cx="522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Checking the outliers in Duration: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103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BB6D6-0AE0-4C0B-A927-DD793F7721E6}"/>
              </a:ext>
            </a:extLst>
          </p:cNvPr>
          <p:cNvSpPr txBox="1"/>
          <p:nvPr/>
        </p:nvSpPr>
        <p:spPr>
          <a:xfrm>
            <a:off x="110346" y="1227896"/>
            <a:ext cx="2254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Bivariate Analysis</a:t>
            </a:r>
            <a:endParaRPr lang="en-IN" sz="4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5F8201-8691-47BB-BF22-03A64607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68" y="149629"/>
            <a:ext cx="3886200" cy="29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6B75EC-81C9-4146-8FB7-939FEC90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68" y="3229494"/>
            <a:ext cx="3886200" cy="27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59586E9-398C-4CA7-A3A0-9B977F3E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76" y="149629"/>
            <a:ext cx="3829050" cy="30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45BA6E6-3579-48C9-873D-67290CEE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76" y="3429000"/>
            <a:ext cx="3886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83C6081-E92C-4241-AEDC-B42E96D0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30" y="905566"/>
            <a:ext cx="9362729" cy="40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4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6F7F-56AB-411D-B7BD-63EB3AF59E13}"/>
              </a:ext>
            </a:extLst>
          </p:cNvPr>
          <p:cNvSpPr txBox="1"/>
          <p:nvPr/>
        </p:nvSpPr>
        <p:spPr>
          <a:xfrm>
            <a:off x="1590675" y="714375"/>
            <a:ext cx="8181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a. Duration divided to buckets as follows :</a:t>
            </a:r>
          </a:p>
          <a:p>
            <a:endParaRPr lang="en-US" dirty="0"/>
          </a:p>
          <a:p>
            <a:r>
              <a:rPr lang="en-US" dirty="0" err="1"/>
              <a:t>df.loc</a:t>
            </a:r>
            <a:r>
              <a:rPr lang="en-US" dirty="0"/>
              <a:t>[df['duration'] &lt;= 102, 'duration'] = 1</a:t>
            </a:r>
          </a:p>
          <a:p>
            <a:r>
              <a:rPr lang="en-US" dirty="0"/>
              <a:t>        </a:t>
            </a:r>
            <a:r>
              <a:rPr lang="en-US" dirty="0" err="1"/>
              <a:t>df.loc</a:t>
            </a:r>
            <a:r>
              <a:rPr lang="en-US" dirty="0"/>
              <a:t>[(df['duration'] &gt; 102) &amp; (df['duration'] &lt;= 180)  , 'duration']    = 2</a:t>
            </a:r>
          </a:p>
          <a:p>
            <a:r>
              <a:rPr lang="en-US" dirty="0"/>
              <a:t>        </a:t>
            </a:r>
            <a:r>
              <a:rPr lang="en-US" dirty="0" err="1"/>
              <a:t>df.loc</a:t>
            </a:r>
            <a:r>
              <a:rPr lang="en-US" dirty="0"/>
              <a:t>[(df['duration'] &gt; 180) &amp; (df['duration'] &lt;= 319)  , 'duration']   = 3</a:t>
            </a:r>
          </a:p>
          <a:p>
            <a:r>
              <a:rPr lang="en-US" dirty="0"/>
              <a:t>        </a:t>
            </a:r>
            <a:r>
              <a:rPr lang="en-US" dirty="0" err="1"/>
              <a:t>df.loc</a:t>
            </a:r>
            <a:r>
              <a:rPr lang="en-US" dirty="0"/>
              <a:t>[(df['duration'] &gt; 319) &amp; (df['duration'] &lt;= 644.5), 'duration'] = 4</a:t>
            </a:r>
          </a:p>
          <a:p>
            <a:r>
              <a:rPr lang="en-US" dirty="0"/>
              <a:t>        </a:t>
            </a:r>
            <a:r>
              <a:rPr lang="en-US" dirty="0" err="1"/>
              <a:t>df.loc</a:t>
            </a:r>
            <a:r>
              <a:rPr lang="en-US" dirty="0"/>
              <a:t>[df['duration']  &gt; 644.5, 'duration'] =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b. Age divided into bucket as follows :</a:t>
            </a:r>
          </a:p>
          <a:p>
            <a:endParaRPr lang="en-US" dirty="0"/>
          </a:p>
          <a:p>
            <a:r>
              <a:rPr lang="en-US" dirty="0"/>
              <a:t>def age(df):</a:t>
            </a:r>
          </a:p>
          <a:p>
            <a:r>
              <a:rPr lang="en-US" dirty="0"/>
              <a:t>    </a:t>
            </a:r>
            <a:r>
              <a:rPr lang="en-US" dirty="0" err="1"/>
              <a:t>df.loc</a:t>
            </a:r>
            <a:r>
              <a:rPr lang="en-US" dirty="0"/>
              <a:t>[df['age'] &lt;= 32, 'age'] = 1</a:t>
            </a:r>
          </a:p>
          <a:p>
            <a:r>
              <a:rPr lang="en-US" dirty="0"/>
              <a:t>    </a:t>
            </a:r>
            <a:r>
              <a:rPr lang="en-US" dirty="0" err="1"/>
              <a:t>df.loc</a:t>
            </a:r>
            <a:r>
              <a:rPr lang="en-US" dirty="0"/>
              <a:t>[(df['age'] &gt; 32) &amp; (df['age'] &lt;= 47), 'age'] = 2</a:t>
            </a:r>
          </a:p>
          <a:p>
            <a:r>
              <a:rPr lang="en-US" dirty="0"/>
              <a:t>    </a:t>
            </a:r>
            <a:r>
              <a:rPr lang="en-US" dirty="0" err="1"/>
              <a:t>df.loc</a:t>
            </a:r>
            <a:r>
              <a:rPr lang="en-US" dirty="0"/>
              <a:t>[(df['age'] &gt; 47) &amp; (df['age'] &lt;= 70), 'age'] = 3</a:t>
            </a:r>
          </a:p>
          <a:p>
            <a:r>
              <a:rPr lang="en-US" dirty="0"/>
              <a:t>    </a:t>
            </a:r>
            <a:r>
              <a:rPr lang="en-US" dirty="0" err="1"/>
              <a:t>df.loc</a:t>
            </a:r>
            <a:r>
              <a:rPr lang="en-US" dirty="0"/>
              <a:t>[(df['age'] &gt; 70), 'age']=4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bucketing is done based on spread of data and outliers present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F98EB-02DA-48FA-B810-962086CBF315}"/>
              </a:ext>
            </a:extLst>
          </p:cNvPr>
          <p:cNvSpPr txBox="1"/>
          <p:nvPr/>
        </p:nvSpPr>
        <p:spPr>
          <a:xfrm>
            <a:off x="742950" y="17145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Categorial to Numerical Conversion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53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35FFC-3B31-4AA2-A268-D84042709EC8}"/>
              </a:ext>
            </a:extLst>
          </p:cNvPr>
          <p:cNvSpPr txBox="1"/>
          <p:nvPr/>
        </p:nvSpPr>
        <p:spPr>
          <a:xfrm>
            <a:off x="1800225" y="139065"/>
            <a:ext cx="88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One Hot Encoding of the categorical data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D1980-B0FA-407A-9B61-1E5AD303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311592"/>
            <a:ext cx="10015537" cy="3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0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4D23A-2CEA-4F50-92AE-A721E391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8" y="1678304"/>
            <a:ext cx="5844542" cy="2413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AD438-D891-4FDE-B366-19F3FD3A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0" y="1362075"/>
            <a:ext cx="52197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3E26B-68B2-46FD-A52E-F23B65D0D709}"/>
              </a:ext>
            </a:extLst>
          </p:cNvPr>
          <p:cNvSpPr txBox="1"/>
          <p:nvPr/>
        </p:nvSpPr>
        <p:spPr>
          <a:xfrm>
            <a:off x="1581150" y="428625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Label Encoding and Mapping of the categorical data</a:t>
            </a:r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7458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D21C5EC-ACCA-4E5B-A3D8-A511AE92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433513"/>
            <a:ext cx="7715250" cy="45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133E1-96E3-49AA-B9E7-31E334AB88CE}"/>
              </a:ext>
            </a:extLst>
          </p:cNvPr>
          <p:cNvSpPr txBox="1"/>
          <p:nvPr/>
        </p:nvSpPr>
        <p:spPr>
          <a:xfrm>
            <a:off x="771525" y="476250"/>
            <a:ext cx="684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Matrix of Economic Index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519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FE9FA-D148-4A37-8B20-52696658A8E6}"/>
              </a:ext>
            </a:extLst>
          </p:cNvPr>
          <p:cNvSpPr txBox="1"/>
          <p:nvPr/>
        </p:nvSpPr>
        <p:spPr>
          <a:xfrm>
            <a:off x="676275" y="533400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 Selection: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369B3-7E32-41A2-85BD-93CF6128D57A}"/>
              </a:ext>
            </a:extLst>
          </p:cNvPr>
          <p:cNvSpPr txBox="1"/>
          <p:nvPr/>
        </p:nvSpPr>
        <p:spPr>
          <a:xfrm>
            <a:off x="580762" y="1179731"/>
            <a:ext cx="68392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algn="just"/>
            <a:r>
              <a:rPr lang="en-US" sz="2000" b="1" dirty="0"/>
              <a:t>Methods used 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Random Forest Classifier (RFC) feature importance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Correlation</a:t>
            </a:r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9E104-B078-485A-BEBF-00A4700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812" y="1639105"/>
            <a:ext cx="3772426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3E016-4034-477E-A968-1BF2E661034C}"/>
              </a:ext>
            </a:extLst>
          </p:cNvPr>
          <p:cNvSpPr txBox="1"/>
          <p:nvPr/>
        </p:nvSpPr>
        <p:spPr>
          <a:xfrm>
            <a:off x="7915275" y="1038225"/>
            <a:ext cx="37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Features: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34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6477A-BC6F-47B5-9C57-365BA43D4118}"/>
              </a:ext>
            </a:extLst>
          </p:cNvPr>
          <p:cNvSpPr txBox="1"/>
          <p:nvPr/>
        </p:nvSpPr>
        <p:spPr>
          <a:xfrm>
            <a:off x="5631873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6B04C-1477-4E97-8C24-ECDD651B26CC}"/>
              </a:ext>
            </a:extLst>
          </p:cNvPr>
          <p:cNvSpPr txBox="1"/>
          <p:nvPr/>
        </p:nvSpPr>
        <p:spPr>
          <a:xfrm>
            <a:off x="0" y="552144"/>
            <a:ext cx="4929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90DBB-BDF1-48EE-AE8D-B90D186F79C5}"/>
              </a:ext>
            </a:extLst>
          </p:cNvPr>
          <p:cNvSpPr txBox="1"/>
          <p:nvPr/>
        </p:nvSpPr>
        <p:spPr>
          <a:xfrm>
            <a:off x="482608" y="1764180"/>
            <a:ext cx="6325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O</a:t>
            </a:r>
            <a:r>
              <a:rPr lang="en-IN" sz="3600" dirty="0"/>
              <a:t>btaining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S</a:t>
            </a:r>
            <a:r>
              <a:rPr lang="en-US" sz="3600" dirty="0"/>
              <a:t>crubbing or cleaning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E</a:t>
            </a:r>
            <a:r>
              <a:rPr lang="en-IN" sz="3600" dirty="0"/>
              <a:t>xploring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 err="1"/>
              <a:t>M</a:t>
            </a:r>
            <a:r>
              <a:rPr lang="en-IN" sz="3600" dirty="0" err="1"/>
              <a:t>odeling</a:t>
            </a:r>
            <a:r>
              <a:rPr lang="en-IN" sz="3600" dirty="0"/>
              <a:t> the data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I</a:t>
            </a:r>
            <a:r>
              <a:rPr lang="en-IN" sz="3600" dirty="0"/>
              <a:t>nterpreting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3D235-09F1-4EAE-9696-D40035E7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40" y="906087"/>
            <a:ext cx="439444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8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FE9FA-D148-4A37-8B20-52696658A8E6}"/>
              </a:ext>
            </a:extLst>
          </p:cNvPr>
          <p:cNvSpPr txBox="1"/>
          <p:nvPr/>
        </p:nvSpPr>
        <p:spPr>
          <a:xfrm>
            <a:off x="676275" y="533400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SMOTE: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369B3-7E32-41A2-85BD-93CF6128D57A}"/>
              </a:ext>
            </a:extLst>
          </p:cNvPr>
          <p:cNvSpPr txBox="1"/>
          <p:nvPr/>
        </p:nvSpPr>
        <p:spPr>
          <a:xfrm>
            <a:off x="580762" y="1179731"/>
            <a:ext cx="10295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algn="just"/>
            <a:r>
              <a:rPr lang="en-US" sz="2000" b="1" dirty="0"/>
              <a:t>Since our data was highly imbalanced we decide to try out the SMOTE technique which generates synthetic records to balance our minority 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65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7FD4C9-D53E-4A2D-910E-C306314A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5218"/>
              </p:ext>
            </p:extLst>
          </p:nvPr>
        </p:nvGraphicFramePr>
        <p:xfrm>
          <a:off x="1911316" y="1128449"/>
          <a:ext cx="8128000" cy="460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66">
                  <a:extLst>
                    <a:ext uri="{9D8B030D-6E8A-4147-A177-3AD203B41FA5}">
                      <a16:colId xmlns:a16="http://schemas.microsoft.com/office/drawing/2014/main" val="2150774359"/>
                    </a:ext>
                  </a:extLst>
                </a:gridCol>
                <a:gridCol w="1506583">
                  <a:extLst>
                    <a:ext uri="{9D8B030D-6E8A-4147-A177-3AD203B41FA5}">
                      <a16:colId xmlns:a16="http://schemas.microsoft.com/office/drawing/2014/main" val="3726559005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4100211929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477104058"/>
                    </a:ext>
                  </a:extLst>
                </a:gridCol>
                <a:gridCol w="1312091">
                  <a:extLst>
                    <a:ext uri="{9D8B030D-6E8A-4147-A177-3AD203B41FA5}">
                      <a16:colId xmlns:a16="http://schemas.microsoft.com/office/drawing/2014/main" val="3771092294"/>
                    </a:ext>
                  </a:extLst>
                </a:gridCol>
              </a:tblGrid>
              <a:tr h="4182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3822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  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71292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 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08791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  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25092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 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05838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r>
                        <a:rPr lang="en-US" b="1" dirty="0"/>
                        <a:t>Gaussian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  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97053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 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70114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  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39825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 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6749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  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0:</a:t>
                      </a:r>
                      <a:r>
                        <a:rPr lang="en-US" b="1" baseline="0" dirty="0"/>
                        <a:t> 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80333"/>
                  </a:ext>
                </a:extLst>
              </a:tr>
              <a:tr h="41828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 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1: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23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006D1F-39FC-4DF0-843A-57C1381E28C6}"/>
              </a:ext>
            </a:extLst>
          </p:cNvPr>
          <p:cNvSpPr txBox="1"/>
          <p:nvPr/>
        </p:nvSpPr>
        <p:spPr>
          <a:xfrm>
            <a:off x="714375" y="400050"/>
            <a:ext cx="604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ML Models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1632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06D1F-39FC-4DF0-843A-57C1381E28C6}"/>
              </a:ext>
            </a:extLst>
          </p:cNvPr>
          <p:cNvSpPr txBox="1"/>
          <p:nvPr/>
        </p:nvSpPr>
        <p:spPr>
          <a:xfrm>
            <a:off x="3982106" y="-2277"/>
            <a:ext cx="604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 Finalization</a:t>
            </a:r>
            <a:endParaRPr lang="en-I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58981" y="669588"/>
            <a:ext cx="590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Decision Tree</a:t>
            </a:r>
          </a:p>
          <a:p>
            <a:pPr marL="342900" indent="-342900">
              <a:buAutoNum type="arabicPeriod"/>
            </a:pPr>
            <a:r>
              <a:rPr lang="en-IN" dirty="0"/>
              <a:t>Hyper – Parameter Tuning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1313756"/>
            <a:ext cx="5657850" cy="1552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81" y="2866331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K-Fold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3235663"/>
            <a:ext cx="56578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1" y="4347945"/>
            <a:ext cx="5715000" cy="1628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981" y="3978613"/>
            <a:ext cx="41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Testing Accuracy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122" y="3271620"/>
            <a:ext cx="4019550" cy="270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6122" y="2866331"/>
            <a:ext cx="34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9260"/>
              </p:ext>
            </p:extLst>
          </p:nvPr>
        </p:nvGraphicFramePr>
        <p:xfrm>
          <a:off x="7316122" y="1461393"/>
          <a:ext cx="401955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421284771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997446711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711819394"/>
                    </a:ext>
                  </a:extLst>
                </a:gridCol>
              </a:tblGrid>
              <a:tr h="2945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Predicted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778624"/>
                  </a:ext>
                </a:extLst>
              </a:tr>
              <a:tr h="2945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Actual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724661"/>
                  </a:ext>
                </a:extLst>
              </a:tr>
              <a:tr h="29452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6700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984342"/>
                  </a:ext>
                </a:extLst>
              </a:tr>
              <a:tr h="29452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840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6857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36235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16122" y="908466"/>
            <a:ext cx="283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5776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1CC7929-4AF4-4E5C-BE32-655CDB66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190749"/>
            <a:ext cx="9634537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E1DBC-826F-4B56-8DC4-E646EC9E383B}"/>
              </a:ext>
            </a:extLst>
          </p:cNvPr>
          <p:cNvSpPr txBox="1"/>
          <p:nvPr/>
        </p:nvSpPr>
        <p:spPr>
          <a:xfrm>
            <a:off x="1066800" y="3429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Model Selection: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FC46-3905-472C-9BFF-80EB841FAAE7}"/>
              </a:ext>
            </a:extLst>
          </p:cNvPr>
          <p:cNvSpPr txBox="1"/>
          <p:nvPr/>
        </p:nvSpPr>
        <p:spPr>
          <a:xfrm>
            <a:off x="1428750" y="1152525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ROC Score using Decision Tree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242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ABA7C-BB17-40B0-9834-3761DCEF14E6}"/>
              </a:ext>
            </a:extLst>
          </p:cNvPr>
          <p:cNvSpPr txBox="1"/>
          <p:nvPr/>
        </p:nvSpPr>
        <p:spPr>
          <a:xfrm>
            <a:off x="1314450" y="1504950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Customers to be targeted:</a:t>
            </a:r>
          </a:p>
          <a:p>
            <a:pPr algn="just"/>
            <a:endParaRPr lang="en-US" b="1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Duration : Should be greater than 500 sec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Age : 30 – 55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Job : Admin, Blue-collar, Technician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Previous:  Multiple Calls to the same customer.</a:t>
            </a:r>
          </a:p>
          <a:p>
            <a:pPr lvl="1" algn="just"/>
            <a:endParaRPr lang="en-US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Campaign Targets:</a:t>
            </a:r>
          </a:p>
          <a:p>
            <a:pPr algn="just"/>
            <a:endParaRPr lang="en-US" b="1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b="1" dirty="0"/>
              <a:t>Customers who were not targeted before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b="1" dirty="0"/>
              <a:t>Plan campaigns from May through August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6CCEE-BF40-46EF-86AF-02022283AC43}"/>
              </a:ext>
            </a:extLst>
          </p:cNvPr>
          <p:cNvSpPr txBox="1"/>
          <p:nvPr/>
        </p:nvSpPr>
        <p:spPr>
          <a:xfrm>
            <a:off x="2209800" y="428625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Conclusions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1738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736E25-B56E-4C58-B106-78DB3385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B7FD0-3171-4160-948A-44D3FDF6C809}"/>
              </a:ext>
            </a:extLst>
          </p:cNvPr>
          <p:cNvSpPr txBox="1"/>
          <p:nvPr/>
        </p:nvSpPr>
        <p:spPr>
          <a:xfrm>
            <a:off x="1446414" y="332509"/>
            <a:ext cx="40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ahnschrift Condensed" panose="020B0502040204020203" pitchFamily="34" charset="0"/>
              </a:rPr>
              <a:t>What </a:t>
            </a:r>
          </a:p>
          <a:p>
            <a:r>
              <a:rPr lang="en-US" sz="6600" b="1" dirty="0">
                <a:latin typeface="Bahnschrift Condensed" panose="020B0502040204020203" pitchFamily="34" charset="0"/>
              </a:rPr>
              <a:t>is the Problem?</a:t>
            </a:r>
            <a:endParaRPr lang="en-IN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71EEF-CC57-4972-91C7-61C411E925A6}"/>
              </a:ext>
            </a:extLst>
          </p:cNvPr>
          <p:cNvSpPr txBox="1"/>
          <p:nvPr/>
        </p:nvSpPr>
        <p:spPr>
          <a:xfrm>
            <a:off x="6096000" y="1280160"/>
            <a:ext cx="556121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Portuguese Bank Marketing Campaign based on phone call to access if Client will subscribe for Term Deposit.</a:t>
            </a:r>
            <a:endParaRPr lang="en-US" sz="3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000" dirty="0"/>
              <a:t>What if we could know it before hand?</a:t>
            </a:r>
          </a:p>
          <a:p>
            <a:endParaRPr lang="en-US" sz="3200" dirty="0"/>
          </a:p>
          <a:p>
            <a:r>
              <a:rPr lang="en-US" sz="3200" dirty="0"/>
              <a:t>Let’s build a suitable model to Predict the subscription.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ADB2C-0C98-40AE-8D39-5E7A9E17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3640660"/>
            <a:ext cx="3737956" cy="2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A0B43-A4DA-4FCC-ADBA-9DCA5D896EC3}"/>
              </a:ext>
            </a:extLst>
          </p:cNvPr>
          <p:cNvSpPr txBox="1"/>
          <p:nvPr/>
        </p:nvSpPr>
        <p:spPr>
          <a:xfrm>
            <a:off x="598516" y="232755"/>
            <a:ext cx="434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Data..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CE24F-D072-4405-A79D-60193F9663E5}"/>
              </a:ext>
            </a:extLst>
          </p:cNvPr>
          <p:cNvSpPr txBox="1"/>
          <p:nvPr/>
        </p:nvSpPr>
        <p:spPr>
          <a:xfrm>
            <a:off x="3696395" y="693074"/>
            <a:ext cx="7099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Anonymized data[41188,21]: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Train [ 35810,14], Test[15348,14]</a:t>
            </a:r>
          </a:p>
          <a:p>
            <a:endParaRPr lang="en-US" sz="2400" dirty="0"/>
          </a:p>
          <a:p>
            <a:r>
              <a:rPr lang="en-US" sz="2400" dirty="0"/>
              <a:t>Features: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7 Continuous [Age, Duration, </a:t>
            </a:r>
            <a:r>
              <a:rPr lang="en-IN" sz="2400" dirty="0" err="1"/>
              <a:t>emp.var.rate</a:t>
            </a:r>
            <a:r>
              <a:rPr lang="en-IN" sz="2400" dirty="0"/>
              <a:t>, cons.price.idx, </a:t>
            </a:r>
            <a:r>
              <a:rPr lang="en-IN" sz="2400" dirty="0" err="1"/>
              <a:t>cons.conf.idx</a:t>
            </a:r>
            <a:r>
              <a:rPr lang="en-IN" sz="2400" dirty="0"/>
              <a:t>, euribor3m, </a:t>
            </a:r>
            <a:r>
              <a:rPr lang="en-IN" sz="2400" dirty="0" err="1"/>
              <a:t>nr.employed</a:t>
            </a:r>
            <a:r>
              <a:rPr lang="en-IN" sz="2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3</a:t>
            </a:r>
            <a:r>
              <a:rPr lang="en-IN" sz="2400" dirty="0"/>
              <a:t> Discrete [campaign, </a:t>
            </a:r>
            <a:r>
              <a:rPr lang="en-IN" sz="2400" dirty="0" err="1"/>
              <a:t>pdays</a:t>
            </a:r>
            <a:r>
              <a:rPr lang="en-IN" sz="2400" dirty="0"/>
              <a:t>, previous]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10 Categorial [ job, marital, education, default, housing, loan, contact, month, </a:t>
            </a:r>
            <a:r>
              <a:rPr lang="en-US" sz="2400" dirty="0" err="1"/>
              <a:t>day_of_week</a:t>
            </a:r>
            <a:r>
              <a:rPr lang="en-US" sz="2400" dirty="0"/>
              <a:t>, </a:t>
            </a:r>
            <a:r>
              <a:rPr lang="en-US" sz="2400" dirty="0" err="1"/>
              <a:t>poutcome</a:t>
            </a:r>
            <a:r>
              <a:rPr lang="en-US" sz="2400" dirty="0"/>
              <a:t>]</a:t>
            </a:r>
          </a:p>
          <a:p>
            <a:r>
              <a:rPr lang="en-US" sz="2400" dirty="0"/>
              <a:t>There are no null  values in the datasets in the columns</a:t>
            </a:r>
          </a:p>
          <a:p>
            <a:endParaRPr lang="en-US" sz="2400" dirty="0"/>
          </a:p>
          <a:p>
            <a:r>
              <a:rPr lang="en-US" sz="2400" dirty="0"/>
              <a:t>Classification Target: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y[ yes , no]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764F6-1B89-47B8-BCE4-95550B5F8C5C}"/>
              </a:ext>
            </a:extLst>
          </p:cNvPr>
          <p:cNvSpPr txBox="1"/>
          <p:nvPr/>
        </p:nvSpPr>
        <p:spPr>
          <a:xfrm>
            <a:off x="370936" y="198407"/>
            <a:ext cx="10058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Bank client data</a:t>
            </a:r>
          </a:p>
          <a:p>
            <a:endParaRPr lang="en-IN" sz="1200" b="1" dirty="0"/>
          </a:p>
          <a:p>
            <a:r>
              <a:rPr lang="en-IN" sz="1200" dirty="0"/>
              <a:t>Age (numeric)</a:t>
            </a:r>
          </a:p>
          <a:p>
            <a:r>
              <a:rPr lang="en-IN" sz="1200" dirty="0"/>
              <a:t>Job : type of job (categorical: 'admin.', 'blue-collar', '</a:t>
            </a:r>
            <a:r>
              <a:rPr lang="en-IN" sz="1200" dirty="0" err="1"/>
              <a:t>entrepreneur’,etc</a:t>
            </a:r>
            <a:r>
              <a:rPr lang="en-IN" sz="1200" dirty="0"/>
              <a:t>)</a:t>
            </a:r>
          </a:p>
          <a:p>
            <a:r>
              <a:rPr lang="en-IN" sz="1200" dirty="0"/>
              <a:t>Marital : marital status (categorical: 'divorced', 'married', 'single', 'unknown’ )</a:t>
            </a:r>
          </a:p>
          <a:p>
            <a:r>
              <a:rPr lang="en-IN" sz="1200" dirty="0"/>
              <a:t>Education (categorical: 'basic.4y', </a:t>
            </a:r>
            <a:r>
              <a:rPr lang="en-IN" sz="1200" dirty="0" err="1"/>
              <a:t>lliterate</a:t>
            </a:r>
            <a:r>
              <a:rPr lang="en-IN" sz="1200" dirty="0"/>
              <a:t>', '</a:t>
            </a:r>
            <a:r>
              <a:rPr lang="en-IN" sz="1200" dirty="0" err="1"/>
              <a:t>professional.course</a:t>
            </a:r>
            <a:r>
              <a:rPr lang="en-IN" sz="1200" dirty="0"/>
              <a:t>', '</a:t>
            </a:r>
            <a:r>
              <a:rPr lang="en-IN" sz="1200" dirty="0" err="1"/>
              <a:t>university.degree</a:t>
            </a:r>
            <a:r>
              <a:rPr lang="en-IN" sz="1200" dirty="0"/>
              <a:t>’, etc)</a:t>
            </a:r>
          </a:p>
          <a:p>
            <a:r>
              <a:rPr lang="en-IN" sz="1200" dirty="0"/>
              <a:t>Default: has credit in default? (categorical: 'no', 'yes', 'unknown')</a:t>
            </a:r>
          </a:p>
          <a:p>
            <a:r>
              <a:rPr lang="en-IN" sz="1200" dirty="0"/>
              <a:t>Housing: has housing loan? (categorical: 'no', 'yes', 'unknown')</a:t>
            </a:r>
          </a:p>
          <a:p>
            <a:r>
              <a:rPr lang="en-IN" sz="1200" dirty="0"/>
              <a:t>Loan: has personal loan? (categorical: 'no', 'yes', 'unknown’)</a:t>
            </a:r>
          </a:p>
          <a:p>
            <a:endParaRPr lang="en-US" sz="1200" dirty="0"/>
          </a:p>
          <a:p>
            <a:r>
              <a:rPr lang="en-IN" sz="1200" b="1" dirty="0"/>
              <a:t>Last contact regarding current campaign</a:t>
            </a:r>
          </a:p>
          <a:p>
            <a:endParaRPr lang="en-US" sz="1200" dirty="0"/>
          </a:p>
          <a:p>
            <a:r>
              <a:rPr lang="en-US" sz="1200" dirty="0"/>
              <a:t>Contact: contact communication type (categorical: '</a:t>
            </a:r>
            <a:r>
              <a:rPr lang="en-US" sz="1200" dirty="0" err="1"/>
              <a:t>cellular','telephone</a:t>
            </a:r>
            <a:r>
              <a:rPr lang="en-US" sz="1200" dirty="0"/>
              <a:t>')</a:t>
            </a:r>
          </a:p>
          <a:p>
            <a:r>
              <a:rPr lang="en-US" sz="1200" dirty="0"/>
              <a:t>Month: last contact month (categorical: '</a:t>
            </a:r>
            <a:r>
              <a:rPr lang="en-US" sz="1200" dirty="0" err="1"/>
              <a:t>jan</a:t>
            </a:r>
            <a:r>
              <a:rPr lang="en-US" sz="1200" dirty="0"/>
              <a:t>', '</a:t>
            </a:r>
            <a:r>
              <a:rPr lang="en-US" sz="1200" dirty="0" err="1"/>
              <a:t>feb</a:t>
            </a:r>
            <a:r>
              <a:rPr lang="en-US" sz="1200" dirty="0"/>
              <a:t>', 'mar', ..., '</a:t>
            </a:r>
            <a:r>
              <a:rPr lang="en-US" sz="1200" dirty="0" err="1"/>
              <a:t>nov</a:t>
            </a:r>
            <a:r>
              <a:rPr lang="en-US" sz="1200" dirty="0"/>
              <a:t>', '</a:t>
            </a:r>
            <a:r>
              <a:rPr lang="en-US" sz="1200" dirty="0" err="1"/>
              <a:t>dec</a:t>
            </a:r>
            <a:r>
              <a:rPr lang="en-US" sz="1200" dirty="0"/>
              <a:t>')</a:t>
            </a:r>
          </a:p>
          <a:p>
            <a:r>
              <a:rPr lang="en-US" sz="1200" dirty="0" err="1"/>
              <a:t>Day_of_week</a:t>
            </a:r>
            <a:r>
              <a:rPr lang="en-US" sz="1200" dirty="0"/>
              <a:t>: last contact day of the week (categorical: 'mon','</a:t>
            </a:r>
            <a:r>
              <a:rPr lang="en-US" sz="1200" dirty="0" err="1"/>
              <a:t>tue</a:t>
            </a:r>
            <a:r>
              <a:rPr lang="en-US" sz="1200" dirty="0"/>
              <a:t>','wed','</a:t>
            </a:r>
            <a:r>
              <a:rPr lang="en-US" sz="1200" dirty="0" err="1"/>
              <a:t>thu</a:t>
            </a:r>
            <a:r>
              <a:rPr lang="en-US" sz="1200" dirty="0"/>
              <a:t>','</a:t>
            </a:r>
            <a:r>
              <a:rPr lang="en-US" sz="1200" dirty="0" err="1"/>
              <a:t>fri</a:t>
            </a:r>
            <a:r>
              <a:rPr lang="en-US" sz="1200" dirty="0"/>
              <a:t>')</a:t>
            </a:r>
          </a:p>
          <a:p>
            <a:r>
              <a:rPr lang="en-US" sz="1200" dirty="0"/>
              <a:t>Duration: last contact duration, in seconds (numeric).</a:t>
            </a:r>
          </a:p>
          <a:p>
            <a:r>
              <a:rPr lang="en-US" sz="1200" dirty="0"/>
              <a:t>Campaign: number of contacts performed during this campaign and for this client (numeric, includes last contact)</a:t>
            </a:r>
          </a:p>
          <a:p>
            <a:r>
              <a:rPr lang="en-US" sz="1200" dirty="0" err="1"/>
              <a:t>Pdays</a:t>
            </a:r>
            <a:r>
              <a:rPr lang="en-US" sz="1200" dirty="0"/>
              <a:t>: number of days that passed by after the client was last contacted from a previous campaign (numeric; 999 means client was not previously contacted)</a:t>
            </a:r>
          </a:p>
          <a:p>
            <a:r>
              <a:rPr lang="en-US" sz="1200" dirty="0"/>
              <a:t>Previous: number of contacts performed before this campaign and for this client (numeric)</a:t>
            </a:r>
          </a:p>
          <a:p>
            <a:r>
              <a:rPr lang="en-US" sz="1200" dirty="0" err="1"/>
              <a:t>Poutcome</a:t>
            </a:r>
            <a:r>
              <a:rPr lang="en-US" sz="1200" dirty="0"/>
              <a:t>: outcome of the previous marketing campaign (categorical: '</a:t>
            </a:r>
            <a:r>
              <a:rPr lang="en-US" sz="1200" dirty="0" err="1"/>
              <a:t>failure','nonexistent','success</a:t>
            </a:r>
            <a:r>
              <a:rPr lang="en-US" sz="1200" dirty="0"/>
              <a:t>’)</a:t>
            </a:r>
          </a:p>
          <a:p>
            <a:endParaRPr lang="en-US" sz="1200" dirty="0"/>
          </a:p>
          <a:p>
            <a:r>
              <a:rPr lang="en-US" sz="1400" b="1" dirty="0"/>
              <a:t>Economic </a:t>
            </a:r>
            <a:r>
              <a:rPr lang="en-US" sz="1200" b="1" dirty="0"/>
              <a:t>Index</a:t>
            </a:r>
            <a:r>
              <a:rPr lang="en-US" sz="1400" b="1" dirty="0"/>
              <a:t> Attributes :</a:t>
            </a:r>
          </a:p>
          <a:p>
            <a:endParaRPr lang="en-US" sz="1200" dirty="0"/>
          </a:p>
          <a:p>
            <a:r>
              <a:rPr lang="en-US" sz="1200" dirty="0" err="1"/>
              <a:t>Emp.var.rate</a:t>
            </a:r>
            <a:r>
              <a:rPr lang="en-US" sz="1200" dirty="0"/>
              <a:t>: employment variation rate  (numeric)</a:t>
            </a:r>
          </a:p>
          <a:p>
            <a:r>
              <a:rPr lang="en-US" sz="1200" dirty="0" err="1"/>
              <a:t>Cons.price.idx</a:t>
            </a:r>
            <a:r>
              <a:rPr lang="en-US" sz="1200" dirty="0"/>
              <a:t>: consumer price index  (numeric)</a:t>
            </a:r>
          </a:p>
          <a:p>
            <a:r>
              <a:rPr lang="en-US" sz="1200" dirty="0" err="1"/>
              <a:t>Cons.conf.idx</a:t>
            </a:r>
            <a:r>
              <a:rPr lang="en-US" sz="1200" dirty="0"/>
              <a:t>: consumer confidence index (numeric)</a:t>
            </a:r>
          </a:p>
          <a:p>
            <a:r>
              <a:rPr lang="en-US" sz="1200" dirty="0"/>
              <a:t>Euribor3m: </a:t>
            </a:r>
            <a:r>
              <a:rPr lang="en-US" sz="1200" dirty="0" err="1"/>
              <a:t>euribor</a:t>
            </a:r>
            <a:r>
              <a:rPr lang="en-US" sz="1200" dirty="0"/>
              <a:t> 3 month rate (numeric)</a:t>
            </a:r>
          </a:p>
          <a:p>
            <a:r>
              <a:rPr lang="en-US" sz="1200" dirty="0" err="1"/>
              <a:t>Nr.employed</a:t>
            </a:r>
            <a:r>
              <a:rPr lang="en-US" sz="1200" dirty="0"/>
              <a:t>: number of employees (numeric)</a:t>
            </a:r>
          </a:p>
          <a:p>
            <a:endParaRPr lang="en-US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54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B7F2D-147E-427B-9E2D-A1471DEF9E16}"/>
              </a:ext>
            </a:extLst>
          </p:cNvPr>
          <p:cNvSpPr txBox="1"/>
          <p:nvPr/>
        </p:nvSpPr>
        <p:spPr>
          <a:xfrm>
            <a:off x="432262" y="266007"/>
            <a:ext cx="10764982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Importing the necessary libraries</a:t>
            </a:r>
          </a:p>
          <a:p>
            <a:r>
              <a:rPr lang="en-IN" sz="1200" dirty="0"/>
              <a:t>import pandas as pd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numpy</a:t>
            </a:r>
            <a:r>
              <a:rPr lang="en-IN" sz="1200" dirty="0"/>
              <a:t> as np</a:t>
            </a:r>
          </a:p>
          <a:p>
            <a:r>
              <a:rPr lang="en-IN" sz="1200" dirty="0"/>
              <a:t>import seaborn as </a:t>
            </a:r>
            <a:r>
              <a:rPr lang="en-IN" sz="1200" dirty="0" err="1"/>
              <a:t>sns</a:t>
            </a:r>
            <a:endParaRPr lang="en-IN" sz="1200" dirty="0"/>
          </a:p>
          <a:p>
            <a:r>
              <a:rPr lang="en-IN" sz="1200" dirty="0"/>
              <a:t>import </a:t>
            </a:r>
            <a:r>
              <a:rPr lang="en-IN" sz="1200" dirty="0" err="1"/>
              <a:t>matplotlib.pyplot</a:t>
            </a:r>
            <a:r>
              <a:rPr lang="en-IN" sz="1200" dirty="0"/>
              <a:t> as </a:t>
            </a:r>
            <a:r>
              <a:rPr lang="en-IN" sz="1200" dirty="0" err="1"/>
              <a:t>plt</a:t>
            </a:r>
            <a:endParaRPr lang="en-IN" sz="1200" dirty="0"/>
          </a:p>
          <a:p>
            <a:r>
              <a:rPr lang="en-IN" sz="1200" dirty="0"/>
              <a:t>import </a:t>
            </a:r>
            <a:r>
              <a:rPr lang="en-IN" sz="1200" dirty="0" err="1"/>
              <a:t>graphviz</a:t>
            </a:r>
            <a:r>
              <a:rPr lang="en-IN" sz="1200" dirty="0"/>
              <a:t> 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</a:t>
            </a:r>
            <a:r>
              <a:rPr lang="en-IN" sz="1200" dirty="0" err="1"/>
              <a:t>LabelEncoder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cross_val_score</a:t>
            </a:r>
            <a:r>
              <a:rPr lang="en-IN" sz="1200" dirty="0"/>
              <a:t>, </a:t>
            </a:r>
            <a:r>
              <a:rPr lang="en-IN" sz="1200" dirty="0" err="1"/>
              <a:t>train_test_split</a:t>
            </a:r>
            <a:r>
              <a:rPr lang="en-IN" sz="1200" dirty="0"/>
              <a:t>, f1_score, </a:t>
            </a:r>
            <a:r>
              <a:rPr lang="en-IN" sz="1200" dirty="0" err="1"/>
              <a:t>make_scorer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sklearn.linear_model</a:t>
            </a:r>
            <a:r>
              <a:rPr lang="en-IN" sz="1200" dirty="0"/>
              <a:t> import </a:t>
            </a:r>
            <a:r>
              <a:rPr lang="en-IN" sz="1200" dirty="0" err="1"/>
              <a:t>LogisticRegression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classification_report</a:t>
            </a:r>
            <a:r>
              <a:rPr lang="en-IN" sz="1200" dirty="0"/>
              <a:t>, </a:t>
            </a:r>
            <a:r>
              <a:rPr lang="en-IN" sz="1200" dirty="0" err="1"/>
              <a:t>accuracy_score</a:t>
            </a:r>
            <a:r>
              <a:rPr lang="en-IN" sz="1200" dirty="0"/>
              <a:t>, </a:t>
            </a:r>
            <a:r>
              <a:rPr lang="en-IN" sz="1200" dirty="0" err="1"/>
              <a:t>confusion_matrix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sklearn.svm</a:t>
            </a:r>
            <a:r>
              <a:rPr lang="en-IN" sz="1200" dirty="0"/>
              <a:t> import SVC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sklearn.ensemble</a:t>
            </a:r>
            <a:r>
              <a:rPr lang="en-IN" sz="1200" dirty="0"/>
              <a:t> import </a:t>
            </a:r>
            <a:r>
              <a:rPr lang="en-IN" sz="1200" dirty="0" err="1"/>
              <a:t>RandomForestClassifier</a:t>
            </a:r>
            <a:r>
              <a:rPr lang="en-IN" sz="1200" dirty="0"/>
              <a:t>, </a:t>
            </a:r>
            <a:r>
              <a:rPr lang="en-IN" sz="1200" dirty="0" err="1"/>
              <a:t>VotingClassifier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sklearn.linear_model</a:t>
            </a:r>
            <a:r>
              <a:rPr lang="en-IN" sz="1200" dirty="0"/>
              <a:t> import </a:t>
            </a:r>
            <a:r>
              <a:rPr lang="en-IN" sz="1200" dirty="0" err="1"/>
              <a:t>LogisticRegression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sklearn.ensemble</a:t>
            </a:r>
            <a:r>
              <a:rPr lang="en-IN" sz="1200" dirty="0"/>
              <a:t> import </a:t>
            </a:r>
            <a:r>
              <a:rPr lang="en-IN" sz="1200" dirty="0" err="1"/>
              <a:t>RandomForestClassifier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sklearn.tree</a:t>
            </a:r>
            <a:r>
              <a:rPr lang="en-IN" sz="1200" dirty="0"/>
              <a:t> import </a:t>
            </a:r>
            <a:r>
              <a:rPr lang="en-IN" sz="1200" dirty="0" err="1"/>
              <a:t>DecisionTreeClassifier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sklearn.neighbors</a:t>
            </a:r>
            <a:r>
              <a:rPr lang="en-IN" sz="1200" dirty="0"/>
              <a:t> import </a:t>
            </a:r>
            <a:r>
              <a:rPr lang="en-IN" sz="1200" dirty="0" err="1"/>
              <a:t>KNeighborsClassifier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sklearn.svm</a:t>
            </a:r>
            <a:r>
              <a:rPr lang="en-IN" sz="1200" dirty="0"/>
              <a:t> import SVC, </a:t>
            </a:r>
            <a:r>
              <a:rPr lang="en-IN" sz="1200" dirty="0" err="1"/>
              <a:t>LinearSVC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sklearn.naive_bayes</a:t>
            </a:r>
            <a:r>
              <a:rPr lang="en-IN" sz="1200" dirty="0"/>
              <a:t> import </a:t>
            </a:r>
            <a:r>
              <a:rPr lang="en-IN" sz="1200" dirty="0" err="1"/>
              <a:t>GaussianNB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GridSearchCV</a:t>
            </a:r>
            <a:r>
              <a:rPr lang="en-IN" sz="1200" dirty="0"/>
              <a:t> , </a:t>
            </a:r>
            <a:r>
              <a:rPr lang="en-IN" sz="1200" dirty="0" err="1"/>
              <a:t>cross_val_score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</a:t>
            </a:r>
            <a:r>
              <a:rPr lang="en-IN" sz="1200" dirty="0"/>
              <a:t> import tree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sklearn.tree</a:t>
            </a:r>
            <a:r>
              <a:rPr lang="en-IN" sz="1200" dirty="0"/>
              <a:t> import </a:t>
            </a:r>
            <a:r>
              <a:rPr lang="en-IN" sz="1200" dirty="0" err="1"/>
              <a:t>DecisionTreeRegressor</a:t>
            </a:r>
            <a:r>
              <a:rPr lang="en-IN" sz="1200" dirty="0"/>
              <a:t>, </a:t>
            </a:r>
            <a:r>
              <a:rPr lang="en-IN" sz="1200" dirty="0" err="1"/>
              <a:t>DecisionTreeClassifier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confusion_matrix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accuracy_score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imblearn.over_sampling</a:t>
            </a:r>
            <a:r>
              <a:rPr lang="en-IN" sz="1200" dirty="0"/>
              <a:t> import SMOTE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roc_curve</a:t>
            </a:r>
            <a:r>
              <a:rPr lang="en-IN" sz="1200" dirty="0"/>
              <a:t>, </a:t>
            </a:r>
            <a:r>
              <a:rPr lang="en-IN" sz="1200" dirty="0" err="1"/>
              <a:t>roc_auc_score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sklearn.neighbors</a:t>
            </a:r>
            <a:r>
              <a:rPr lang="en-IN" sz="1200" dirty="0"/>
              <a:t> import  </a:t>
            </a:r>
            <a:r>
              <a:rPr lang="en-IN" sz="1200" dirty="0" err="1"/>
              <a:t>KNeighborsClassifier</a:t>
            </a:r>
            <a:endParaRPr lang="en-IN" sz="12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391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97F0B-552D-4ABE-B173-636F3D597566}"/>
              </a:ext>
            </a:extLst>
          </p:cNvPr>
          <p:cNvSpPr txBox="1"/>
          <p:nvPr/>
        </p:nvSpPr>
        <p:spPr>
          <a:xfrm>
            <a:off x="641292" y="271025"/>
            <a:ext cx="86932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Checking the spread of each categorical columns</a:t>
            </a:r>
          </a:p>
          <a:p>
            <a:endParaRPr lang="en-US" sz="2400" b="1" dirty="0"/>
          </a:p>
          <a:p>
            <a:r>
              <a:rPr lang="en-IN" sz="2400" b="1" dirty="0"/>
              <a:t>Univariate Analysis of Client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1048BE-69FA-4802-BA9B-AE037EBC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1682709"/>
            <a:ext cx="5354868" cy="358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05F93-E429-485B-9C46-366C2AD0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58" y="1596043"/>
            <a:ext cx="5728941" cy="37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5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BAA975E-3583-4CEB-A8D7-095E4BD0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00138"/>
            <a:ext cx="114966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46E7B-CB4E-4688-8E5E-2381A28D3722}"/>
              </a:ext>
            </a:extLst>
          </p:cNvPr>
          <p:cNvSpPr txBox="1"/>
          <p:nvPr/>
        </p:nvSpPr>
        <p:spPr>
          <a:xfrm>
            <a:off x="906087" y="374073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Checking the distribution of Age</a:t>
            </a:r>
            <a:endParaRPr lang="en-IN" sz="2800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F6229FE1-7371-4B2E-B857-23C8643D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33463"/>
            <a:ext cx="112871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84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1173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 Condensed</vt:lpstr>
      <vt:lpstr>Calibri</vt:lpstr>
      <vt:lpstr>Cambria Math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Pratik Agarwal</dc:creator>
  <cp:lastModifiedBy>Mahesh Sharma/IT/PBP</cp:lastModifiedBy>
  <cp:revision>102</cp:revision>
  <dcterms:created xsi:type="dcterms:W3CDTF">2019-01-20T06:03:05Z</dcterms:created>
  <dcterms:modified xsi:type="dcterms:W3CDTF">2019-01-20T10:19:46Z</dcterms:modified>
</cp:coreProperties>
</file>