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17" r:id="rId5"/>
    <p:sldId id="307" r:id="rId6"/>
    <p:sldId id="308" r:id="rId7"/>
    <p:sldId id="309" r:id="rId8"/>
    <p:sldId id="311" r:id="rId9"/>
    <p:sldId id="318" r:id="rId10"/>
    <p:sldId id="322" r:id="rId11"/>
    <p:sldId id="263" r:id="rId12"/>
    <p:sldId id="320" r:id="rId13"/>
    <p:sldId id="323" r:id="rId14"/>
    <p:sldId id="314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405" autoAdjust="0"/>
  </p:normalViewPr>
  <p:slideViewPr>
    <p:cSldViewPr snapToGrid="0">
      <p:cViewPr>
        <p:scale>
          <a:sx n="75" d="100"/>
          <a:sy n="75" d="100"/>
        </p:scale>
        <p:origin x="974" y="27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12/20/2024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24989-A380-2810-0721-A3BD37E36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9B9E32-DC17-B41D-5835-E6BF3D6938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4F71D8-EA46-0073-6EBF-FC9BA08D10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9396E-52E0-2154-F99C-80E8F981C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5604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02E2A-7331-D9BD-464A-DB12F68B4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7AF1E6-AD71-1583-C2E5-BD5F32C369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6D73BF-4AC6-D872-A886-46C861E9D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1690F-8336-9205-0AD8-B258741CB9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1291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Agricultural Crop Yield in Indian States Analysis using Azure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6423CC-AA30-BD02-E439-608215A83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182" y="255642"/>
            <a:ext cx="933871" cy="8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EC828-4092-FBE5-FF37-074322F91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DF91AD-46E6-1731-EB9F-3ED0FEE495BC}"/>
              </a:ext>
            </a:extLst>
          </p:cNvPr>
          <p:cNvSpPr txBox="1"/>
          <p:nvPr/>
        </p:nvSpPr>
        <p:spPr>
          <a:xfrm>
            <a:off x="3246120" y="426720"/>
            <a:ext cx="5699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Outcomes -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D26F2-AAA3-27CB-25A7-FE65CC0D7A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7083"/>
          <a:stretch/>
        </p:blipFill>
        <p:spPr>
          <a:xfrm>
            <a:off x="995510" y="1701215"/>
            <a:ext cx="4521200" cy="4010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EF5459-C8DD-2D58-25C4-05F87FF82D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0311" b="4657"/>
          <a:stretch/>
        </p:blipFill>
        <p:spPr>
          <a:xfrm>
            <a:off x="6751490" y="1701215"/>
            <a:ext cx="4388779" cy="3952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863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8615"/>
            <a:ext cx="10360152" cy="914400"/>
          </a:xfrm>
        </p:spPr>
        <p:txBody>
          <a:bodyPr/>
          <a:lstStyle/>
          <a:p>
            <a:r>
              <a:rPr lang="en-US" sz="3500" dirty="0"/>
              <a:t>Conclusion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BF6ACC-6FBE-6301-D16A-58E180980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182" y="255642"/>
            <a:ext cx="933871" cy="871613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 txBox="1">
            <a:spLocks/>
          </p:cNvSpPr>
          <p:nvPr/>
        </p:nvSpPr>
        <p:spPr>
          <a:xfrm>
            <a:off x="914400" y="2066545"/>
            <a:ext cx="8321040" cy="387705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/>
            <a:r>
              <a:rPr lang="en-US" sz="2000" dirty="0"/>
              <a:t>This project demonstrates the effectiveness of </a:t>
            </a:r>
            <a:r>
              <a:rPr lang="en-US" sz="2000" b="1" dirty="0"/>
              <a:t>Azure Databricks</a:t>
            </a:r>
            <a:r>
              <a:rPr lang="en-US" sz="2000" dirty="0"/>
              <a:t> and </a:t>
            </a:r>
            <a:r>
              <a:rPr lang="en-US" sz="2000" b="1" dirty="0"/>
              <a:t>Azure Data Lake</a:t>
            </a:r>
            <a:r>
              <a:rPr lang="en-US" sz="2000" dirty="0"/>
              <a:t> in exploring and optimizing large agricultural datasets.</a:t>
            </a:r>
          </a:p>
          <a:p>
            <a:pPr marL="285750" indent="-285750" algn="just"/>
            <a:endParaRPr lang="en-US" sz="2000" dirty="0"/>
          </a:p>
          <a:p>
            <a:pPr marL="285750" indent="-285750" algn="just"/>
            <a:r>
              <a:rPr lang="en-US" sz="2000" dirty="0"/>
              <a:t> By utilizing </a:t>
            </a:r>
            <a:r>
              <a:rPr lang="en-US" sz="2000" b="1" dirty="0" err="1"/>
              <a:t>PySparkSQL</a:t>
            </a:r>
            <a:r>
              <a:rPr lang="en-US" sz="2000" dirty="0"/>
              <a:t>, we were able to efficiently query and analyze crop yield data, gaining insights into factors such as rainfall, fertilizer use, and cropping seasons. </a:t>
            </a:r>
          </a:p>
          <a:p>
            <a:pPr marL="285750" indent="-285750" algn="just"/>
            <a:endParaRPr lang="en-US" sz="2000" dirty="0"/>
          </a:p>
          <a:p>
            <a:pPr marL="285750" indent="-285750" algn="just"/>
            <a:r>
              <a:rPr lang="en-US" sz="2000" dirty="0"/>
              <a:t>The optimizations applied to Spark queries improved performance and scalability, making the analysis more efficient.</a:t>
            </a:r>
          </a:p>
          <a:p>
            <a:pPr marL="285750" indent="-285750" algn="just"/>
            <a:endParaRPr lang="en-US" sz="2000" dirty="0"/>
          </a:p>
          <a:p>
            <a:pPr marL="285750" indent="-285750" algn="just"/>
            <a:r>
              <a:rPr lang="en-US" sz="2000" dirty="0"/>
              <a:t>The project underscores the potential of cloud-based solutions for data exploration, enabling better decision-making and predictions in agriculture. These methods can also be extended to other industries for enhanced data analysis and optimization.</a:t>
            </a:r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dirty="0"/>
              <a:t>Abhilash </a:t>
            </a:r>
            <a:r>
              <a:rPr lang="en-US" dirty="0" err="1"/>
              <a:t>gowda</a:t>
            </a:r>
            <a:r>
              <a:rPr lang="en-US" dirty="0"/>
              <a:t> s</a:t>
            </a:r>
          </a:p>
          <a:p>
            <a:r>
              <a:rPr lang="en-US" dirty="0"/>
              <a:t>Mahesh </a:t>
            </a:r>
            <a:r>
              <a:rPr lang="en-US" dirty="0" err="1"/>
              <a:t>Ratneshwar</a:t>
            </a:r>
            <a:r>
              <a:rPr lang="en-US" dirty="0"/>
              <a:t> Godale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sz="4000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242388"/>
              </p:ext>
            </p:extLst>
          </p:nvPr>
        </p:nvGraphicFramePr>
        <p:xfrm>
          <a:off x="6992472" y="1676400"/>
          <a:ext cx="4751294" cy="3505200"/>
        </p:xfrm>
        <a:graphic>
          <a:graphicData uri="http://schemas.openxmlformats.org/drawingml/2006/table">
            <a:tbl>
              <a:tblPr firstRow="1" bandRow="1"/>
              <a:tblGrid>
                <a:gridCol w="4751294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2756647">
                <a:tc>
                  <a:txBody>
                    <a:bodyPr/>
                    <a:lstStyle/>
                    <a:p>
                      <a:r>
                        <a:rPr lang="en-US" sz="3200" dirty="0"/>
                        <a:t>Project Overview</a:t>
                      </a:r>
                    </a:p>
                    <a:p>
                      <a:r>
                        <a:rPr lang="en-US" sz="3200" dirty="0"/>
                        <a:t>Project Requirements</a:t>
                      </a:r>
                    </a:p>
                    <a:p>
                      <a:r>
                        <a:rPr lang="en-US" sz="3200" dirty="0"/>
                        <a:t>Data Overview</a:t>
                      </a:r>
                    </a:p>
                    <a:p>
                      <a:r>
                        <a:rPr lang="en-US" sz="3200" dirty="0"/>
                        <a:t>Project Workflow</a:t>
                      </a:r>
                    </a:p>
                    <a:p>
                      <a:r>
                        <a:rPr lang="en-US" sz="3200" dirty="0"/>
                        <a:t>Architecture Diagram</a:t>
                      </a:r>
                    </a:p>
                    <a:p>
                      <a:r>
                        <a:rPr lang="en-US" sz="3200" dirty="0"/>
                        <a:t>Outcomes</a:t>
                      </a:r>
                    </a:p>
                    <a:p>
                      <a:r>
                        <a:rPr lang="en-US" sz="3200" dirty="0"/>
                        <a:t>Conclusion</a:t>
                      </a:r>
                      <a:endParaRPr lang="en-US" sz="3200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DFFFD27-BD05-C781-846E-F24A39671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182" y="255642"/>
            <a:ext cx="933871" cy="8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91" y="867140"/>
            <a:ext cx="5641848" cy="1215660"/>
          </a:xfrm>
        </p:spPr>
        <p:txBody>
          <a:bodyPr/>
          <a:lstStyle/>
          <a:p>
            <a:r>
              <a:rPr lang="en-US" sz="4800" dirty="0"/>
              <a:t>Project overview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7FC9CEA-17BB-CBE5-6561-E1D246E3E4B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523454C-CFB8-9B2B-5622-AE74D1459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8654" y="1817100"/>
            <a:ext cx="2772255" cy="27722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1F24E3-1D18-DEE7-9893-9710D6B36CCC}"/>
              </a:ext>
            </a:extLst>
          </p:cNvPr>
          <p:cNvSpPr txBox="1"/>
          <p:nvPr/>
        </p:nvSpPr>
        <p:spPr>
          <a:xfrm>
            <a:off x="486149" y="2304180"/>
            <a:ext cx="62524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project focuses on exploring and optimizing agricultural crop yield data stored in a data lake using </a:t>
            </a:r>
            <a:r>
              <a:rPr lang="en-US" b="1" dirty="0" err="1"/>
              <a:t>PySparkSQL</a:t>
            </a:r>
            <a:r>
              <a:rPr lang="en-US" dirty="0"/>
              <a:t> and </a:t>
            </a:r>
            <a:r>
              <a:rPr lang="en-US" b="1" dirty="0"/>
              <a:t>Azure Databricks.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dataset includes crop production data from Indian states </a:t>
            </a:r>
            <a:r>
              <a:rPr lang="en-US" b="1" dirty="0"/>
              <a:t>(1997-2020), </a:t>
            </a:r>
            <a:r>
              <a:rPr lang="en-US" dirty="0"/>
              <a:t>with key features such as crop types, yields, rainfall, fertilizer, and pesticide usage.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By leveraging the power of </a:t>
            </a:r>
            <a:r>
              <a:rPr lang="en-US" b="1" dirty="0"/>
              <a:t>Azure Databricks </a:t>
            </a:r>
            <a:r>
              <a:rPr lang="en-US" dirty="0"/>
              <a:t>and </a:t>
            </a:r>
            <a:r>
              <a:rPr lang="en-US" b="1" dirty="0"/>
              <a:t>Azure Data Lake</a:t>
            </a:r>
            <a:r>
              <a:rPr lang="en-US" dirty="0"/>
              <a:t>, we aim to efficiently process large datasets, perform advanced analytics, and optimize queries for better insights into crop yield patterns and factors influencing agricultural productivity.</a:t>
            </a:r>
          </a:p>
          <a:p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22FB4E-1200-EBEE-22C6-060CE47A1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182" y="255642"/>
            <a:ext cx="933871" cy="8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75415"/>
            <a:ext cx="7534656" cy="914400"/>
          </a:xfrm>
        </p:spPr>
        <p:txBody>
          <a:bodyPr/>
          <a:lstStyle/>
          <a:p>
            <a:r>
              <a:rPr lang="en-US" sz="3500" dirty="0"/>
              <a:t>Project requirements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612392"/>
            <a:ext cx="9753600" cy="3356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/>
              <a:t>Azure Databricks</a:t>
            </a:r>
            <a:endParaRPr lang="en-I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An Apache Spark-based analytics platform optimized for </a:t>
            </a:r>
            <a:r>
              <a:rPr lang="en-IN" dirty="0" err="1"/>
              <a:t>Azure.Provides</a:t>
            </a:r>
            <a:r>
              <a:rPr lang="en-IN" dirty="0"/>
              <a:t> collaborative development environments for data engineers and data scientists.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Enables real-time data processing and advanced analytics using </a:t>
            </a:r>
            <a:r>
              <a:rPr lang="en-IN" b="1" dirty="0" err="1"/>
              <a:t>SparkSQL</a:t>
            </a:r>
            <a:r>
              <a:rPr lang="en-IN" dirty="0"/>
              <a:t> and </a:t>
            </a:r>
            <a:r>
              <a:rPr lang="en-IN" b="1" dirty="0" err="1"/>
              <a:t>PySpark</a:t>
            </a:r>
            <a:r>
              <a:rPr lang="en-IN" dirty="0"/>
              <a:t>. Seamlessly integrates with other Azure services like </a:t>
            </a:r>
            <a:r>
              <a:rPr lang="en-IN" b="1" dirty="0"/>
              <a:t>Azure Data Lake</a:t>
            </a:r>
            <a:r>
              <a:rPr lang="en-IN" dirty="0"/>
              <a:t> for efficient data analysis.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dirty="0"/>
              <a:t>Azure Data Lake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 highly scalable and secure data storage solution for large </a:t>
            </a:r>
            <a:r>
              <a:rPr lang="en-US" dirty="0" err="1"/>
              <a:t>datasets.Designed</a:t>
            </a:r>
            <a:r>
              <a:rPr lang="en-US" dirty="0"/>
              <a:t> to store and manage vast amounts of unstructured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Supports efficient querying and analytics, integrated with </a:t>
            </a:r>
            <a:r>
              <a:rPr lang="en-US" b="1" dirty="0"/>
              <a:t>Azure Databricks</a:t>
            </a:r>
            <a:r>
              <a:rPr lang="en-US" dirty="0"/>
              <a:t> for advanced </a:t>
            </a:r>
            <a:r>
              <a:rPr lang="en-US" dirty="0" err="1"/>
              <a:t>processing.Offers</a:t>
            </a:r>
            <a:r>
              <a:rPr lang="en-US" dirty="0"/>
              <a:t> hierarchical namespace for easy data organization and management.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558C9D-B0D7-B290-6249-2E89DBA85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182" y="255642"/>
            <a:ext cx="933871" cy="8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89280"/>
            <a:ext cx="10360152" cy="914400"/>
          </a:xfrm>
        </p:spPr>
        <p:txBody>
          <a:bodyPr/>
          <a:lstStyle/>
          <a:p>
            <a:r>
              <a:rPr lang="en-US" sz="3500" dirty="0"/>
              <a:t>Data overview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64894" y="1975316"/>
            <a:ext cx="10062211" cy="3904488"/>
          </a:xfrm>
        </p:spPr>
        <p:txBody>
          <a:bodyPr>
            <a:norm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Gill Sans Nova Light (Body)"/>
              </a:rPr>
              <a:t>Dataset 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Gill Sans Nova Light (Body)"/>
              </a:rPr>
              <a:t>: The dataset is available on Kaggle, a popular platform for datasets, and provides extensive agricultural data for Indian states from 1997 to 2020.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Gill Sans Nova Light (Body)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Gill Sans Nova Light (Body)"/>
              </a:rPr>
              <a:t>Data Coverage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Gill Sans Nova Light (Body)"/>
              </a:rPr>
              <a:t>: It includes information about various crops, including their types, production, and environmental conditions, across multiple states in India.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Gill Sans Nova Light (Body)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Gill Sans Nova Light (Body)"/>
              </a:rPr>
              <a:t>Key Variables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Gill Sans Nova Light (Body)"/>
              </a:rPr>
              <a:t>: The dataset features key variables such as crop year, area under cultivation, production, rainfall, fertilizer usage, and pesticide usage, which help in yield prediction.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Gill Sans Nova Light (Body)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Gill Sans Nova Light (Body)"/>
              </a:rPr>
              <a:t>Data Quality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Gill Sans Nova Light (Body)"/>
              </a:rPr>
              <a:t>: The dataset provides a rich source of clean, structured data, ideal for performing advanced analytics and optimizations with tools like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Gill Sans Nova Light (Body)"/>
              </a:rPr>
              <a:t>PySparkSQL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25CE82-D807-DD42-4237-72F82944D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182" y="255642"/>
            <a:ext cx="933871" cy="8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705E95-837D-01BA-4059-322985F6E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CB24277-9F3D-4E53-ADAE-8E3EC4EF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83920"/>
            <a:ext cx="10360152" cy="914400"/>
          </a:xfrm>
        </p:spPr>
        <p:txBody>
          <a:bodyPr/>
          <a:lstStyle/>
          <a:p>
            <a:r>
              <a:rPr lang="en-US" sz="4000" dirty="0"/>
              <a:t>Project Workflow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C94A764-4D1A-F741-50DF-94E94384B3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400" y="2343912"/>
            <a:ext cx="9438640" cy="387705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900" b="1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1. Data Access with Azure Databricks:</a:t>
            </a:r>
            <a:r>
              <a:rPr lang="en-IN" sz="2900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900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Use </a:t>
            </a:r>
            <a:r>
              <a:rPr lang="en-IN" sz="2900" b="1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Azure Databricks</a:t>
            </a:r>
            <a:r>
              <a:rPr lang="en-IN" sz="2900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 to connect to </a:t>
            </a:r>
            <a:r>
              <a:rPr lang="en-IN" sz="2900" b="1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Azure Data Lake</a:t>
            </a:r>
            <a:r>
              <a:rPr lang="en-IN" sz="2900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 and access the data using the account key for secure access.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900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Access the data stored in a CSV file format (e.g., crop_yield.csv) from the Data Lake using </a:t>
            </a:r>
            <a:r>
              <a:rPr lang="en-IN" sz="2900" kern="100" dirty="0" err="1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PySpark</a:t>
            </a:r>
            <a:endParaRPr lang="en-IN" sz="2900" kern="100" dirty="0">
              <a:effectLst/>
              <a:latin typeface="Gill Sans Nova Light (Body)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2900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900" b="1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2. Data Exploration and Analysis</a:t>
            </a:r>
            <a:r>
              <a:rPr lang="en-IN" sz="2900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900" b="1" kern="100" dirty="0" err="1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PySparkSQL</a:t>
            </a:r>
            <a:r>
              <a:rPr lang="en-IN" sz="2900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 is used to load, explore, and </a:t>
            </a:r>
            <a:r>
              <a:rPr lang="en-IN" sz="2900" kern="100" dirty="0" err="1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analyze</a:t>
            </a:r>
            <a:r>
              <a:rPr lang="en-IN" sz="2900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 the data from the Data Lake.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900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Perform basic operations like viewing the data schema and displaying sample records using Spark </a:t>
            </a:r>
            <a:r>
              <a:rPr lang="en-IN" sz="2900" kern="100" dirty="0" err="1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DataFrame</a:t>
            </a:r>
            <a:r>
              <a:rPr lang="en-IN" sz="2900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 methods.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C952CE-10F2-3247-3D8B-C9D058154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820F0D-D502-E54D-D192-78E21CEA4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182" y="255642"/>
            <a:ext cx="933871" cy="8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4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522B6B-3C7D-F650-6B3B-D2AC89960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26F45F-C504-4D4F-0068-EB2A84AC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83920"/>
            <a:ext cx="10360152" cy="914400"/>
          </a:xfrm>
        </p:spPr>
        <p:txBody>
          <a:bodyPr/>
          <a:lstStyle/>
          <a:p>
            <a:r>
              <a:rPr lang="en-US" sz="4000" dirty="0"/>
              <a:t>Project Workflow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06A645-8479-C3A3-E109-00DC87D4E12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400" y="2343912"/>
            <a:ext cx="9438640" cy="387705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3. </a:t>
            </a:r>
            <a:r>
              <a:rPr lang="en-IN" b="1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Data Optimization</a:t>
            </a:r>
            <a:r>
              <a:rPr lang="en-IN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Leverage Spark to perform any necessary optimizations such </a:t>
            </a:r>
            <a:r>
              <a:rPr lang="en-IN" b="1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as filtering, transforming, </a:t>
            </a:r>
            <a:r>
              <a:rPr lang="en-IN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or</a:t>
            </a:r>
            <a:r>
              <a:rPr lang="en-IN" b="1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 aggregating</a:t>
            </a:r>
            <a:r>
              <a:rPr lang="en-IN" kern="100" dirty="0">
                <a:effectLst/>
                <a:latin typeface="Gill Sans Nova Light (Body)"/>
                <a:ea typeface="Calibri" panose="020F0502020204030204" pitchFamily="34" charset="0"/>
                <a:cs typeface="Mangal" panose="02040503050203030202" pitchFamily="18" charset="0"/>
              </a:rPr>
              <a:t> the data efficiently for analysis.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Gill Sans Nova Light (Body)"/>
                <a:ea typeface="Calibri" panose="020F0502020204030204" pitchFamily="34" charset="0"/>
                <a:cs typeface="Calibri" panose="020F0502020204030204" pitchFamily="34" charset="0"/>
              </a:rPr>
              <a:t>Perform additional optimization by leveraging Spark's built-in functions to improve the overall performance of the data processing tasks, ensuring faster execution times during exploratory data analysis and subsequent transformations.</a:t>
            </a:r>
            <a:endParaRPr lang="en-IN" kern="100" dirty="0">
              <a:effectLst/>
              <a:latin typeface="Gill Sans Nova Light (Body)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B0C6B-7912-7C1C-0EC6-78188550A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C4DB43-9D3C-7762-9A5D-C8D636343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182" y="255642"/>
            <a:ext cx="933871" cy="8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9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412479"/>
            <a:ext cx="10360152" cy="1106424"/>
          </a:xfrm>
        </p:spPr>
        <p:txBody>
          <a:bodyPr anchor="b"/>
          <a:lstStyle/>
          <a:p>
            <a:r>
              <a:rPr lang="en-US" sz="4200" dirty="0"/>
              <a:t>Architecture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635872-66A5-DACD-C2BC-73120D8EF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182" y="255642"/>
            <a:ext cx="933871" cy="871613"/>
          </a:xfrm>
          <a:prstGeom prst="rect">
            <a:avLst/>
          </a:prstGeom>
        </p:spPr>
      </p:pic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28A364FD-1A43-A6EE-ABAE-F978A2B4846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34" r="1788"/>
          <a:stretch/>
        </p:blipFill>
        <p:spPr>
          <a:xfrm>
            <a:off x="3638550" y="1843028"/>
            <a:ext cx="4914900" cy="4185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69AF73-35E4-08CA-8DF6-DBA9B645A74D}"/>
              </a:ext>
            </a:extLst>
          </p:cNvPr>
          <p:cNvSpPr txBox="1"/>
          <p:nvPr/>
        </p:nvSpPr>
        <p:spPr>
          <a:xfrm>
            <a:off x="3271520" y="365760"/>
            <a:ext cx="723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Outcomes -</a:t>
            </a:r>
            <a:r>
              <a:rPr lang="en-IN" sz="4000" dirty="0" err="1">
                <a:latin typeface="+mj-lt"/>
              </a:rPr>
              <a:t>SparkSQL</a:t>
            </a:r>
            <a:endParaRPr lang="en-IN" sz="40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4F8F8-EFCA-5C6F-EF60-384C5E06F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20" y="1178812"/>
            <a:ext cx="9011920" cy="2585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DA5D66-1C03-7ABF-A226-A7A0ECC49C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r="45254"/>
          <a:stretch/>
        </p:blipFill>
        <p:spPr>
          <a:xfrm>
            <a:off x="2440939" y="4025698"/>
            <a:ext cx="3380741" cy="2671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531607-6900-081A-7FAC-237EE7BF7EA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0" r="51439"/>
          <a:stretch/>
        </p:blipFill>
        <p:spPr>
          <a:xfrm>
            <a:off x="6258560" y="4016082"/>
            <a:ext cx="3380740" cy="2644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87232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627</Words>
  <Application>Microsoft Office PowerPoint</Application>
  <PresentationFormat>Widescreen</PresentationFormat>
  <Paragraphs>69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Gill Sans Nova Light</vt:lpstr>
      <vt:lpstr>Gill Sans Nova Light (Body)</vt:lpstr>
      <vt:lpstr>Sagona Book</vt:lpstr>
      <vt:lpstr>Symbol</vt:lpstr>
      <vt:lpstr>Custom</vt:lpstr>
      <vt:lpstr>Agricultural Crop Yield in Indian States Analysis using Azure </vt:lpstr>
      <vt:lpstr>agenda</vt:lpstr>
      <vt:lpstr>Project overview</vt:lpstr>
      <vt:lpstr>Project requirements</vt:lpstr>
      <vt:lpstr>Data overview</vt:lpstr>
      <vt:lpstr>Project Workflow</vt:lpstr>
      <vt:lpstr>Project Workflow</vt:lpstr>
      <vt:lpstr>Architecture diagram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mahesh godale</dc:creator>
  <cp:lastModifiedBy>mahesh godale</cp:lastModifiedBy>
  <cp:revision>2</cp:revision>
  <dcterms:created xsi:type="dcterms:W3CDTF">2024-12-19T18:52:53Z</dcterms:created>
  <dcterms:modified xsi:type="dcterms:W3CDTF">2024-12-19T21:20:29Z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