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9" r:id="rId4"/>
    <p:sldId id="265" r:id="rId5"/>
    <p:sldId id="260" r:id="rId6"/>
    <p:sldId id="267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6600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ca.gov/programs/civil-rights/dbe-sear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Increasing our Diverse Customer Reach – Leveraging Innovative Technologies to Identify Growth Opportunities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>
                <a:latin typeface="Segoe Print" panose="02000600000000000000" pitchFamily="2" charset="0"/>
              </a:rPr>
              <a:t>l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respect</a:t>
            </a:r>
            <a:r>
              <a:rPr lang="en-US" i="1" dirty="0"/>
              <a:t> diversity in color, strength, ability and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SeagullsV22 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</p:spTree>
    <p:extLst>
      <p:ext uri="{BB962C8B-B14F-4D97-AF65-F5344CB8AC3E}">
        <p14:creationId xmlns:p14="http://schemas.microsoft.com/office/powerpoint/2010/main" val="17587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 Stories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59FE9B-281E-2F09-9E29-2CFA8DCB6799}"/>
              </a:ext>
            </a:extLst>
          </p:cNvPr>
          <p:cNvSpPr txBox="1"/>
          <p:nvPr/>
        </p:nvSpPr>
        <p:spPr>
          <a:xfrm>
            <a:off x="838200" y="153725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business leader in Commercial Banking, I would like to identify diversity dimensions of ownership and / or leadership of commercial customers and / or prospects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F9A605-3253-3A74-CC4C-5417F0DDF36D}"/>
              </a:ext>
            </a:extLst>
          </p:cNvPr>
          <p:cNvSpPr txBox="1"/>
          <p:nvPr/>
        </p:nvSpPr>
        <p:spPr>
          <a:xfrm>
            <a:off x="838200" y="2464904"/>
            <a:ext cx="317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commercial banking leader, I would like to know if a given business entity is diverse or women owned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8F3C2F3-D245-40BA-DB0C-DA0F694B2651}"/>
              </a:ext>
            </a:extLst>
          </p:cNvPr>
          <p:cNvSpPr txBox="1"/>
          <p:nvPr/>
        </p:nvSpPr>
        <p:spPr>
          <a:xfrm>
            <a:off x="4167809" y="2464904"/>
            <a:ext cx="317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marketing leader, I would like to have a tool that could provide me diversity dimensions of a prospect within few seconds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BC9D6D4-0DC7-2975-3F45-136404565AF2}"/>
              </a:ext>
            </a:extLst>
          </p:cNvPr>
          <p:cNvSpPr txBox="1"/>
          <p:nvPr/>
        </p:nvSpPr>
        <p:spPr>
          <a:xfrm>
            <a:off x="7497418" y="2464904"/>
            <a:ext cx="317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DE&amp;I leader, I would like to have a Dashboard that could provide me diversity and ethnicity information of prospects / customers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510AF4E-B1B9-AD76-1827-ABBA99A59127}"/>
              </a:ext>
            </a:extLst>
          </p:cNvPr>
          <p:cNvSpPr txBox="1"/>
          <p:nvPr/>
        </p:nvSpPr>
        <p:spPr>
          <a:xfrm>
            <a:off x="4167808" y="4443585"/>
            <a:ext cx="317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Digital Product Owner, I would like to build a product that could search the web for details of a company real time or near real time; the information could be text, images or reports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A7D4351-AC85-FD46-F3DD-D36E034401EE}"/>
              </a:ext>
            </a:extLst>
          </p:cNvPr>
          <p:cNvSpPr txBox="1"/>
          <p:nvPr/>
        </p:nvSpPr>
        <p:spPr>
          <a:xfrm>
            <a:off x="7497417" y="4443585"/>
            <a:ext cx="317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Digital Product Owner, I would like to build a product that could analyze text, images and other data in the web to indicate diverse owned / led business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7E3D304-64D8-B629-1C8B-7A936D72B3D9}"/>
              </a:ext>
            </a:extLst>
          </p:cNvPr>
          <p:cNvSpPr txBox="1"/>
          <p:nvPr/>
        </p:nvSpPr>
        <p:spPr>
          <a:xfrm>
            <a:off x="838199" y="4443585"/>
            <a:ext cx="317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Digital Product Owner, I would like to gather MBE, WBE, LGBTBE, VOSB data from authentic Govt owned or Govt authorized entities regularly</a:t>
            </a:r>
          </a:p>
        </p:txBody>
      </p:sp>
    </p:spTree>
    <p:extLst>
      <p:ext uri="{BB962C8B-B14F-4D97-AF65-F5344CB8AC3E}">
        <p14:creationId xmlns:p14="http://schemas.microsoft.com/office/powerpoint/2010/main" val="38838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DUNS Number Used For? - Small Business Trends">
            <a:extLst>
              <a:ext uri="{FF2B5EF4-FFF2-40B4-BE49-F238E27FC236}">
                <a16:creationId xmlns:a16="http://schemas.microsoft.com/office/drawing/2014/main" xmlns="" id="{CB07770A-DDF8-9D70-A643-C6129D8A3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r="18657"/>
          <a:stretch/>
        </p:blipFill>
        <p:spPr bwMode="auto">
          <a:xfrm>
            <a:off x="5064185" y="3893057"/>
            <a:ext cx="868680" cy="7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xmlns="" id="{49F74B8F-B7FF-D792-6BB3-EBE7D7DDDAE7}"/>
              </a:ext>
            </a:extLst>
          </p:cNvPr>
          <p:cNvSpPr/>
          <p:nvPr/>
        </p:nvSpPr>
        <p:spPr>
          <a:xfrm rot="16200000">
            <a:off x="7096065" y="834159"/>
            <a:ext cx="1021890" cy="876792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D3EB315-F2D7-33D9-A40C-3A4037CAD079}"/>
              </a:ext>
            </a:extLst>
          </p:cNvPr>
          <p:cNvCxnSpPr>
            <a:cxnSpLocks/>
            <a:stCxn id="65" idx="3"/>
            <a:endCxn id="11" idx="1"/>
          </p:cNvCxnSpPr>
          <p:nvPr/>
        </p:nvCxnSpPr>
        <p:spPr>
          <a:xfrm>
            <a:off x="4100070" y="3527533"/>
            <a:ext cx="6450" cy="10029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1E1F3E0-678C-B5AA-9549-DD65EFC4A429}"/>
              </a:ext>
            </a:extLst>
          </p:cNvPr>
          <p:cNvCxnSpPr>
            <a:cxnSpLocks/>
            <a:stCxn id="6" idx="3"/>
            <a:endCxn id="1026" idx="0"/>
          </p:cNvCxnSpPr>
          <p:nvPr/>
        </p:nvCxnSpPr>
        <p:spPr>
          <a:xfrm>
            <a:off x="5493602" y="3535500"/>
            <a:ext cx="4923" cy="35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654D2664-1BCE-99C6-1835-AD33BE0B73BD}"/>
              </a:ext>
            </a:extLst>
          </p:cNvPr>
          <p:cNvSpPr/>
          <p:nvPr/>
        </p:nvSpPr>
        <p:spPr>
          <a:xfrm>
            <a:off x="921787" y="2436793"/>
            <a:ext cx="1350493" cy="72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Publicly Available  Govt owned Dataset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xmlns="" id="{1DA23527-E295-C7AF-277B-F4805475C1B6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>
            <a:off x="2272280" y="2800373"/>
            <a:ext cx="1405279" cy="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xmlns="" id="{75FB2F59-9E75-C090-E352-90F95F8B22CB}"/>
              </a:ext>
            </a:extLst>
          </p:cNvPr>
          <p:cNvSpPr txBox="1"/>
          <p:nvPr/>
        </p:nvSpPr>
        <p:spPr>
          <a:xfrm>
            <a:off x="2245018" y="2800374"/>
            <a:ext cx="109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maintain master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6D84605-4C91-3933-7658-2C2B391C0CDC}"/>
              </a:ext>
            </a:extLst>
          </p:cNvPr>
          <p:cNvGrpSpPr/>
          <p:nvPr/>
        </p:nvGrpSpPr>
        <p:grpSpPr>
          <a:xfrm>
            <a:off x="3677559" y="2613133"/>
            <a:ext cx="833327" cy="914400"/>
            <a:chOff x="8702715" y="4725205"/>
            <a:chExt cx="833327" cy="914400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xmlns="" id="{A4BD5D3D-D430-2BF4-1B9E-40EFCC2B6984}"/>
                </a:ext>
              </a:extLst>
            </p:cNvPr>
            <p:cNvSpPr/>
            <p:nvPr/>
          </p:nvSpPr>
          <p:spPr>
            <a:xfrm rot="16200000">
              <a:off x="8668025" y="4771587"/>
              <a:ext cx="914400" cy="821635"/>
            </a:xfrm>
            <a:prstGeom prst="hexag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xmlns="" id="{8F3C0DF6-6A5F-8F04-781A-4C9CB917C417}"/>
                </a:ext>
              </a:extLst>
            </p:cNvPr>
            <p:cNvSpPr/>
            <p:nvPr/>
          </p:nvSpPr>
          <p:spPr>
            <a:xfrm>
              <a:off x="8702715" y="4770228"/>
              <a:ext cx="821636" cy="322016"/>
            </a:xfrm>
            <a:prstGeom prst="diamond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6EDA5A-4002-FA20-6EED-21F26033F01B}"/>
              </a:ext>
            </a:extLst>
          </p:cNvPr>
          <p:cNvSpPr txBox="1"/>
          <p:nvPr/>
        </p:nvSpPr>
        <p:spPr>
          <a:xfrm>
            <a:off x="3637996" y="2951792"/>
            <a:ext cx="90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Seagulls Storage API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955A4237-2340-C84C-24EB-3F0CC1495DB4}"/>
              </a:ext>
            </a:extLst>
          </p:cNvPr>
          <p:cNvCxnSpPr>
            <a:cxnSpLocks/>
            <a:stCxn id="8" idx="3"/>
            <a:endCxn id="1050" idx="0"/>
          </p:cNvCxnSpPr>
          <p:nvPr/>
        </p:nvCxnSpPr>
        <p:spPr>
          <a:xfrm rot="5400000">
            <a:off x="6103149" y="1162261"/>
            <a:ext cx="882623" cy="212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5D812D3E-D0C4-22BF-9599-D4A54771CFFC}"/>
              </a:ext>
            </a:extLst>
          </p:cNvPr>
          <p:cNvGrpSpPr/>
          <p:nvPr/>
        </p:nvGrpSpPr>
        <p:grpSpPr>
          <a:xfrm>
            <a:off x="4976783" y="2621100"/>
            <a:ext cx="1037565" cy="914400"/>
            <a:chOff x="6316584" y="3400560"/>
            <a:chExt cx="1037565" cy="914400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xmlns="" id="{C2547815-0314-EE2C-B829-321A1BBC1053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xmlns="" id="{DA75DFCE-8C3F-F489-7526-2A99E16F56F4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Diamond 1049">
                <a:extLst>
                  <a:ext uri="{FF2B5EF4-FFF2-40B4-BE49-F238E27FC236}">
                    <a16:creationId xmlns:a16="http://schemas.microsoft.com/office/drawing/2014/main" xmlns="" id="{2110F2D9-856A-09AF-A65F-29F9AEBBC51C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F247BAF-17CC-D986-74F1-3AC984DAB1EB}"/>
                </a:ext>
              </a:extLst>
            </p:cNvPr>
            <p:cNvSpPr txBox="1"/>
            <p:nvPr/>
          </p:nvSpPr>
          <p:spPr>
            <a:xfrm>
              <a:off x="6316584" y="3769293"/>
              <a:ext cx="103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</a:t>
              </a:r>
              <a:r>
                <a:rPr lang="en-US" sz="1200" dirty="0" err="1"/>
                <a:t>DnB</a:t>
              </a:r>
              <a:r>
                <a:rPr lang="en-US" sz="1200" dirty="0"/>
                <a:t> Adapter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667049A8-A8CF-2B95-8449-F91E42A92F1C}"/>
              </a:ext>
            </a:extLst>
          </p:cNvPr>
          <p:cNvCxnSpPr>
            <a:cxnSpLocks/>
            <a:stCxn id="92" idx="3"/>
            <a:endCxn id="52" idx="0"/>
          </p:cNvCxnSpPr>
          <p:nvPr/>
        </p:nvCxnSpPr>
        <p:spPr>
          <a:xfrm flipH="1">
            <a:off x="6781450" y="3532745"/>
            <a:ext cx="3222" cy="32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C1F22CED-A1AE-34A7-BDEC-B4E081E3FE43}"/>
              </a:ext>
            </a:extLst>
          </p:cNvPr>
          <p:cNvGrpSpPr/>
          <p:nvPr/>
        </p:nvGrpSpPr>
        <p:grpSpPr>
          <a:xfrm>
            <a:off x="6276765" y="2618345"/>
            <a:ext cx="1028891" cy="914400"/>
            <a:chOff x="6325496" y="3400560"/>
            <a:chExt cx="1028891" cy="9144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A7009555-F7A8-D2CD-EEC1-CC0A2C811D71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92" name="Hexagon 91">
                <a:extLst>
                  <a:ext uri="{FF2B5EF4-FFF2-40B4-BE49-F238E27FC236}">
                    <a16:creationId xmlns:a16="http://schemas.microsoft.com/office/drawing/2014/main" xmlns="" id="{74E17CCE-4325-DF22-20BF-8AE595CDF589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Diamond 92">
                <a:extLst>
                  <a:ext uri="{FF2B5EF4-FFF2-40B4-BE49-F238E27FC236}">
                    <a16:creationId xmlns:a16="http://schemas.microsoft.com/office/drawing/2014/main" xmlns="" id="{646B36DC-089F-6C13-6171-B79A2E37203E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D826B92-C4D6-91FD-B61E-B82315CBE9E4}"/>
                </a:ext>
              </a:extLst>
            </p:cNvPr>
            <p:cNvSpPr txBox="1"/>
            <p:nvPr/>
          </p:nvSpPr>
          <p:spPr>
            <a:xfrm>
              <a:off x="6325496" y="3727089"/>
              <a:ext cx="10288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Web Search API</a:t>
              </a: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xmlns="" id="{5C3569E1-A968-DA39-5F0D-2D37AEC99C0B}"/>
              </a:ext>
            </a:extLst>
          </p:cNvPr>
          <p:cNvCxnSpPr>
            <a:cxnSpLocks/>
            <a:stCxn id="8" idx="3"/>
            <a:endCxn id="93" idx="0"/>
          </p:cNvCxnSpPr>
          <p:nvPr/>
        </p:nvCxnSpPr>
        <p:spPr>
          <a:xfrm rot="5400000">
            <a:off x="6750061" y="1806419"/>
            <a:ext cx="879868" cy="83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SerpApi | Software Reviews &amp; Alternatives">
            <a:extLst>
              <a:ext uri="{FF2B5EF4-FFF2-40B4-BE49-F238E27FC236}">
                <a16:creationId xmlns:a16="http://schemas.microsoft.com/office/drawing/2014/main" xmlns="" id="{F3DA7CD1-AED6-A34B-C5C9-16385DA5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39" y="3862691"/>
            <a:ext cx="705221" cy="7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595EE1B-E311-C29C-D23F-282DA9A0ED77}"/>
              </a:ext>
            </a:extLst>
          </p:cNvPr>
          <p:cNvSpPr txBox="1"/>
          <p:nvPr/>
        </p:nvSpPr>
        <p:spPr>
          <a:xfrm>
            <a:off x="6407749" y="4541385"/>
            <a:ext cx="8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SerpApi</a:t>
            </a:r>
            <a:endParaRPr lang="en-US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xmlns="" id="{B1FF5121-0D86-38B2-AF1E-87731C932E36}"/>
              </a:ext>
            </a:extLst>
          </p:cNvPr>
          <p:cNvCxnSpPr>
            <a:cxnSpLocks/>
            <a:stCxn id="8" idx="3"/>
            <a:endCxn id="65" idx="0"/>
          </p:cNvCxnSpPr>
          <p:nvPr/>
        </p:nvCxnSpPr>
        <p:spPr>
          <a:xfrm rot="5400000">
            <a:off x="5438724" y="444846"/>
            <a:ext cx="829633" cy="3506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3C2E7F28-AC61-5613-775A-C43F214AD1D5}"/>
              </a:ext>
            </a:extLst>
          </p:cNvPr>
          <p:cNvGrpSpPr/>
          <p:nvPr/>
        </p:nvGrpSpPr>
        <p:grpSpPr>
          <a:xfrm>
            <a:off x="8934998" y="2632413"/>
            <a:ext cx="833327" cy="958792"/>
            <a:chOff x="6410892" y="3400560"/>
            <a:chExt cx="833327" cy="95879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4A5D4520-6A3A-4973-F5C9-E4A7EADD77C8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22" name="Hexagon 121">
                <a:extLst>
                  <a:ext uri="{FF2B5EF4-FFF2-40B4-BE49-F238E27FC236}">
                    <a16:creationId xmlns:a16="http://schemas.microsoft.com/office/drawing/2014/main" xmlns="" id="{8F91B5B4-03E3-13B3-0860-772831D693AC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Diamond 122">
                <a:extLst>
                  <a:ext uri="{FF2B5EF4-FFF2-40B4-BE49-F238E27FC236}">
                    <a16:creationId xmlns:a16="http://schemas.microsoft.com/office/drawing/2014/main" xmlns="" id="{AEEB3B86-95A7-0545-76C5-3112DC6F38D8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28F3D4D-0834-EFEA-C9AA-CBC049AA93B8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Media API</a:t>
              </a:r>
            </a:p>
          </p:txBody>
        </p:sp>
      </p:grpSp>
      <p:pic>
        <p:nvPicPr>
          <p:cNvPr id="79" name="Picture 6" descr="LinkedIn logo and symbol, meaning, history, PNG">
            <a:extLst>
              <a:ext uri="{FF2B5EF4-FFF2-40B4-BE49-F238E27FC236}">
                <a16:creationId xmlns:a16="http://schemas.microsoft.com/office/drawing/2014/main" xmlns="" id="{962FD913-8A05-5EDA-2424-D37EE7386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17293"/>
          <a:stretch/>
        </p:blipFill>
        <p:spPr bwMode="auto">
          <a:xfrm>
            <a:off x="8903987" y="4093993"/>
            <a:ext cx="914400" cy="3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234A04A0-AAA8-1484-4293-A45FCF38D26D}"/>
              </a:ext>
            </a:extLst>
          </p:cNvPr>
          <p:cNvCxnSpPr>
            <a:stCxn id="122" idx="3"/>
            <a:endCxn id="79" idx="0"/>
          </p:cNvCxnSpPr>
          <p:nvPr/>
        </p:nvCxnSpPr>
        <p:spPr>
          <a:xfrm>
            <a:off x="9357509" y="3546813"/>
            <a:ext cx="3678" cy="5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12E31503-5FE0-C7DB-D7D3-E41128196D3B}"/>
              </a:ext>
            </a:extLst>
          </p:cNvPr>
          <p:cNvCxnSpPr>
            <a:cxnSpLocks/>
            <a:stCxn id="8" idx="3"/>
            <a:endCxn id="123" idx="0"/>
          </p:cNvCxnSpPr>
          <p:nvPr/>
        </p:nvCxnSpPr>
        <p:spPr>
          <a:xfrm rot="16200000" flipH="1">
            <a:off x="8029445" y="1361065"/>
            <a:ext cx="893936" cy="1738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5A8A5557-6066-0157-B2D7-FD660029DAA7}"/>
              </a:ext>
            </a:extLst>
          </p:cNvPr>
          <p:cNvGrpSpPr/>
          <p:nvPr/>
        </p:nvGrpSpPr>
        <p:grpSpPr>
          <a:xfrm>
            <a:off x="7622893" y="2635257"/>
            <a:ext cx="833327" cy="914400"/>
            <a:chOff x="6410892" y="3400560"/>
            <a:chExt cx="833327" cy="91440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87BFB722-03CC-59E9-2F3C-E9A61ACC5170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39" name="Hexagon 138">
                <a:extLst>
                  <a:ext uri="{FF2B5EF4-FFF2-40B4-BE49-F238E27FC236}">
                    <a16:creationId xmlns:a16="http://schemas.microsoft.com/office/drawing/2014/main" xmlns="" id="{C1792A1A-6B68-3FC2-16B8-F43339CD4BA7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Diamond 139">
                <a:extLst>
                  <a:ext uri="{FF2B5EF4-FFF2-40B4-BE49-F238E27FC236}">
                    <a16:creationId xmlns:a16="http://schemas.microsoft.com/office/drawing/2014/main" xmlns="" id="{CE2E0E92-56A2-12FB-F688-D218A9658D12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721E93FC-AB99-6716-94D2-0E9B7C793EBA}"/>
                </a:ext>
              </a:extLst>
            </p:cNvPr>
            <p:cNvSpPr txBox="1"/>
            <p:nvPr/>
          </p:nvSpPr>
          <p:spPr>
            <a:xfrm>
              <a:off x="6422584" y="3727089"/>
              <a:ext cx="767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Scan API</a:t>
              </a:r>
            </a:p>
          </p:txBody>
        </p: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xmlns="" id="{7ED47456-596F-8B56-3B2E-B76994910039}"/>
              </a:ext>
            </a:extLst>
          </p:cNvPr>
          <p:cNvCxnSpPr>
            <a:cxnSpLocks/>
            <a:stCxn id="8" idx="3"/>
            <a:endCxn id="139" idx="0"/>
          </p:cNvCxnSpPr>
          <p:nvPr/>
        </p:nvCxnSpPr>
        <p:spPr>
          <a:xfrm rot="16200000" flipH="1">
            <a:off x="7400329" y="1990181"/>
            <a:ext cx="851757" cy="438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AC64757B-B782-27AA-E294-3735EB652329}"/>
              </a:ext>
            </a:extLst>
          </p:cNvPr>
          <p:cNvGrpSpPr/>
          <p:nvPr/>
        </p:nvGrpSpPr>
        <p:grpSpPr>
          <a:xfrm>
            <a:off x="10176622" y="2632411"/>
            <a:ext cx="833327" cy="914400"/>
            <a:chOff x="6410892" y="3400560"/>
            <a:chExt cx="833327" cy="914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xmlns="" id="{0BC52957-B94E-46E4-D19B-6FA0F9EF8D1A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48" name="Hexagon 147">
                <a:extLst>
                  <a:ext uri="{FF2B5EF4-FFF2-40B4-BE49-F238E27FC236}">
                    <a16:creationId xmlns:a16="http://schemas.microsoft.com/office/drawing/2014/main" xmlns="" id="{68E10B1C-AD05-5BAC-292C-670297033EAA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339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Diamond 148">
                <a:extLst>
                  <a:ext uri="{FF2B5EF4-FFF2-40B4-BE49-F238E27FC236}">
                    <a16:creationId xmlns:a16="http://schemas.microsoft.com/office/drawing/2014/main" xmlns="" id="{7B8DE74A-93D3-17C0-B033-1A68BFE7681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FF3399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B2DEE2DE-D7ED-D8A2-A16A-51B1BE9BC971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NLP API</a:t>
              </a:r>
            </a:p>
          </p:txBody>
        </p:sp>
      </p:grpSp>
      <p:pic>
        <p:nvPicPr>
          <p:cNvPr id="103" name="Picture 8" descr="Computer Vision API | Microsoft Power Automate">
            <a:extLst>
              <a:ext uri="{FF2B5EF4-FFF2-40B4-BE49-F238E27FC236}">
                <a16:creationId xmlns:a16="http://schemas.microsoft.com/office/drawing/2014/main" xmlns="" id="{5533633C-201A-6482-52EB-453F2B88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43" y="3895938"/>
            <a:ext cx="706014" cy="7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6274B52D-805E-7417-DF41-C7580525AFF5}"/>
              </a:ext>
            </a:extLst>
          </p:cNvPr>
          <p:cNvCxnSpPr>
            <a:cxnSpLocks/>
            <a:stCxn id="139" idx="3"/>
            <a:endCxn id="103" idx="0"/>
          </p:cNvCxnSpPr>
          <p:nvPr/>
        </p:nvCxnSpPr>
        <p:spPr>
          <a:xfrm>
            <a:off x="8045404" y="3549657"/>
            <a:ext cx="5246" cy="3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0A2D271F-DC6E-5260-9020-74CBC10A116F}"/>
              </a:ext>
            </a:extLst>
          </p:cNvPr>
          <p:cNvCxnSpPr>
            <a:cxnSpLocks/>
            <a:stCxn id="8" idx="3"/>
            <a:endCxn id="148" idx="0"/>
          </p:cNvCxnSpPr>
          <p:nvPr/>
        </p:nvCxnSpPr>
        <p:spPr>
          <a:xfrm rot="16200000" flipH="1">
            <a:off x="8678616" y="711893"/>
            <a:ext cx="848911" cy="2992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D1AA06CA-50C2-B90A-F0F4-8D5786C67CFE}"/>
              </a:ext>
            </a:extLst>
          </p:cNvPr>
          <p:cNvSpPr/>
          <p:nvPr/>
        </p:nvSpPr>
        <p:spPr>
          <a:xfrm flipV="1">
            <a:off x="4074309" y="2171198"/>
            <a:ext cx="6546563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B4FD251B-40AB-B252-8EF0-1A5B9F0AFABA}"/>
              </a:ext>
            </a:extLst>
          </p:cNvPr>
          <p:cNvSpPr txBox="1"/>
          <p:nvPr/>
        </p:nvSpPr>
        <p:spPr>
          <a:xfrm>
            <a:off x="7264542" y="4567912"/>
            <a:ext cx="162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Computer Vision</a:t>
            </a:r>
          </a:p>
        </p:txBody>
      </p:sp>
      <p:sp>
        <p:nvSpPr>
          <p:cNvPr id="160" name="Arrow: Down 159">
            <a:extLst>
              <a:ext uri="{FF2B5EF4-FFF2-40B4-BE49-F238E27FC236}">
                <a16:creationId xmlns:a16="http://schemas.microsoft.com/office/drawing/2014/main" xmlns="" id="{A1727BEB-542C-2642-5F9F-99CAAF23C63E}"/>
              </a:ext>
            </a:extLst>
          </p:cNvPr>
          <p:cNvSpPr/>
          <p:nvPr/>
        </p:nvSpPr>
        <p:spPr>
          <a:xfrm rot="16200000">
            <a:off x="7204048" y="2821107"/>
            <a:ext cx="578699" cy="681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1" name="Picture 12" descr="Azure Blob Storage Integration: How to Connect to Azure Blob | Cleo">
            <a:extLst>
              <a:ext uri="{FF2B5EF4-FFF2-40B4-BE49-F238E27FC236}">
                <a16:creationId xmlns:a16="http://schemas.microsoft.com/office/drawing/2014/main" xmlns="" id="{0D75AACF-CFD5-68EA-C7CC-0D1FFF0A3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5" t="11321" r="28922" b="6109"/>
          <a:stretch/>
        </p:blipFill>
        <p:spPr bwMode="auto">
          <a:xfrm>
            <a:off x="9826223" y="3930073"/>
            <a:ext cx="881258" cy="7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F36E81AD-C934-7B0F-D43D-4BF5FEFC7858}"/>
              </a:ext>
            </a:extLst>
          </p:cNvPr>
          <p:cNvCxnSpPr>
            <a:cxnSpLocks/>
            <a:stCxn id="122" idx="3"/>
            <a:endCxn id="161" idx="0"/>
          </p:cNvCxnSpPr>
          <p:nvPr/>
        </p:nvCxnSpPr>
        <p:spPr>
          <a:xfrm>
            <a:off x="9357509" y="3546813"/>
            <a:ext cx="909343" cy="3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3ED6B022-0706-336D-CC44-4E19C83A14F8}"/>
              </a:ext>
            </a:extLst>
          </p:cNvPr>
          <p:cNvCxnSpPr>
            <a:stCxn id="148" idx="3"/>
            <a:endCxn id="161" idx="0"/>
          </p:cNvCxnSpPr>
          <p:nvPr/>
        </p:nvCxnSpPr>
        <p:spPr>
          <a:xfrm flipH="1">
            <a:off x="10266852" y="3546811"/>
            <a:ext cx="332281" cy="3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B3008F2-B1EB-6BE1-04E1-33F0A623CB10}"/>
              </a:ext>
            </a:extLst>
          </p:cNvPr>
          <p:cNvSpPr txBox="1"/>
          <p:nvPr/>
        </p:nvSpPr>
        <p:spPr>
          <a:xfrm>
            <a:off x="9434200" y="4556634"/>
            <a:ext cx="162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</a:t>
            </a:r>
            <a:r>
              <a:rPr lang="en-US" sz="1200" dirty="0" err="1"/>
              <a:t>Blobstore</a:t>
            </a:r>
            <a:endParaRPr 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8BBFB7E2-7F2F-BE57-CFE2-5D290D4E37FE}"/>
              </a:ext>
            </a:extLst>
          </p:cNvPr>
          <p:cNvSpPr txBox="1"/>
          <p:nvPr/>
        </p:nvSpPr>
        <p:spPr>
          <a:xfrm>
            <a:off x="5004919" y="6040671"/>
            <a:ext cx="507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authenticity of data, confidence level of assessment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5AFBCA4B-810F-66EF-B6D9-C342BBC6C647}"/>
              </a:ext>
            </a:extLst>
          </p:cNvPr>
          <p:cNvSpPr txBox="1"/>
          <p:nvPr/>
        </p:nvSpPr>
        <p:spPr>
          <a:xfrm>
            <a:off x="4297281" y="5814644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high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B89A2799-AE38-8A5B-CF9F-60C393D2FAB8}"/>
              </a:ext>
            </a:extLst>
          </p:cNvPr>
          <p:cNvSpPr txBox="1"/>
          <p:nvPr/>
        </p:nvSpPr>
        <p:spPr>
          <a:xfrm>
            <a:off x="9993435" y="5801987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low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6F6611FF-A392-417E-F6E6-BE46C06712EB}"/>
              </a:ext>
            </a:extLst>
          </p:cNvPr>
          <p:cNvSpPr txBox="1"/>
          <p:nvPr/>
        </p:nvSpPr>
        <p:spPr>
          <a:xfrm>
            <a:off x="967215" y="3602793"/>
            <a:ext cx="2308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Assumptions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sourced from Govt or Govt authorized Entities are accurate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NMSDC, NGLCC, WBENC issued certificates are reliable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fetched from </a:t>
            </a:r>
            <a:r>
              <a:rPr lang="en-US" sz="1400" i="1" dirty="0" err="1"/>
              <a:t>DnB</a:t>
            </a:r>
            <a:r>
              <a:rPr lang="en-US" sz="1400" i="1" dirty="0"/>
              <a:t> is authentic</a:t>
            </a:r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xmlns="" id="{A932C346-1F43-305D-08A9-CCB6DDB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xmlns="" id="{BB7866B3-2B81-3E3D-66DA-7B8759CAAABE}"/>
              </a:ext>
            </a:extLst>
          </p:cNvPr>
          <p:cNvSpPr/>
          <p:nvPr/>
        </p:nvSpPr>
        <p:spPr>
          <a:xfrm>
            <a:off x="7176264" y="779316"/>
            <a:ext cx="883208" cy="446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F09CA24D-FB3D-A3E9-8387-BD80384FFB05}"/>
              </a:ext>
            </a:extLst>
          </p:cNvPr>
          <p:cNvSpPr txBox="1"/>
          <p:nvPr/>
        </p:nvSpPr>
        <p:spPr>
          <a:xfrm>
            <a:off x="7185372" y="1166716"/>
            <a:ext cx="87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Diversity Crawler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FA2FBAD-F4D8-3C93-901A-3BA749CFDA5B}"/>
              </a:ext>
            </a:extLst>
          </p:cNvPr>
          <p:cNvSpPr txBox="1"/>
          <p:nvPr/>
        </p:nvSpPr>
        <p:spPr>
          <a:xfrm>
            <a:off x="6146684" y="5775097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continuum of services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AAC8B8E8-B0B8-4793-5B0B-81A76DA48B99}"/>
              </a:ext>
            </a:extLst>
          </p:cNvPr>
          <p:cNvGrpSpPr/>
          <p:nvPr/>
        </p:nvGrpSpPr>
        <p:grpSpPr>
          <a:xfrm>
            <a:off x="3526331" y="4530485"/>
            <a:ext cx="1160378" cy="867882"/>
            <a:chOff x="3526331" y="4530485"/>
            <a:chExt cx="1160378" cy="867882"/>
          </a:xfrm>
        </p:grpSpPr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xmlns="" id="{A415B14B-C500-361C-2E3D-446A6A26255F}"/>
                </a:ext>
              </a:extLst>
            </p:cNvPr>
            <p:cNvSpPr/>
            <p:nvPr/>
          </p:nvSpPr>
          <p:spPr>
            <a:xfrm>
              <a:off x="3526331" y="4530485"/>
              <a:ext cx="1160378" cy="867882"/>
            </a:xfrm>
            <a:prstGeom prst="can">
              <a:avLst>
                <a:gd name="adj" fmla="val 25594"/>
              </a:avLst>
            </a:prstGeom>
            <a:solidFill>
              <a:schemeClr val="bg1"/>
            </a:solidFill>
            <a:ln w="190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92" name="Picture 14" descr="Database of Databases - Cosmos DB - Revision #17">
              <a:extLst>
                <a:ext uri="{FF2B5EF4-FFF2-40B4-BE49-F238E27FC236}">
                  <a16:creationId xmlns:a16="http://schemas.microsoft.com/office/drawing/2014/main" xmlns="" id="{876A24FF-8EF5-5054-A329-B08E098E9A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29" t="8810" r="15842" b="7613"/>
            <a:stretch/>
          </p:blipFill>
          <p:spPr bwMode="auto">
            <a:xfrm>
              <a:off x="3828000" y="4794573"/>
              <a:ext cx="584937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544B833-880D-FC78-D451-4BA7C09165B5}"/>
              </a:ext>
            </a:extLst>
          </p:cNvPr>
          <p:cNvSpPr txBox="1"/>
          <p:nvPr/>
        </p:nvSpPr>
        <p:spPr>
          <a:xfrm>
            <a:off x="3628531" y="5416311"/>
            <a:ext cx="90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</a:t>
            </a:r>
            <a:endParaRPr lang="en-US" sz="1200" dirty="0" smtClean="0"/>
          </a:p>
          <a:p>
            <a:pPr algn="ctr"/>
            <a:r>
              <a:rPr lang="en-US" sz="1200" dirty="0" smtClean="0"/>
              <a:t>SQL Server</a:t>
            </a:r>
            <a:endParaRPr lang="en-US" sz="1200" dirty="0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xmlns="" id="{8137CA32-741F-37B3-8094-C99679D1829B}"/>
              </a:ext>
            </a:extLst>
          </p:cNvPr>
          <p:cNvSpPr/>
          <p:nvPr/>
        </p:nvSpPr>
        <p:spPr>
          <a:xfrm>
            <a:off x="10998258" y="1100821"/>
            <a:ext cx="1019096" cy="541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xmlns="" id="{9177C953-2354-38CD-CC97-4058E6C123DA}"/>
              </a:ext>
            </a:extLst>
          </p:cNvPr>
          <p:cNvCxnSpPr>
            <a:cxnSpLocks/>
            <a:stCxn id="236" idx="2"/>
            <a:endCxn id="11" idx="4"/>
          </p:cNvCxnSpPr>
          <p:nvPr/>
        </p:nvCxnSpPr>
        <p:spPr>
          <a:xfrm rot="5400000">
            <a:off x="6436221" y="-107160"/>
            <a:ext cx="3322075" cy="6821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E4A15828-8411-92DC-DC2D-C8E8DBE18192}"/>
              </a:ext>
            </a:extLst>
          </p:cNvPr>
          <p:cNvSpPr txBox="1"/>
          <p:nvPr/>
        </p:nvSpPr>
        <p:spPr>
          <a:xfrm>
            <a:off x="3648886" y="6396335"/>
            <a:ext cx="17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Data from Govt / Govt authorized sources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B52646BB-950E-91E3-5DF6-317C99355FEF}"/>
              </a:ext>
            </a:extLst>
          </p:cNvPr>
          <p:cNvSpPr txBox="1"/>
          <p:nvPr/>
        </p:nvSpPr>
        <p:spPr>
          <a:xfrm>
            <a:off x="5323225" y="6391746"/>
            <a:ext cx="17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OCR of Diversity Certificates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BA335B1E-783B-31E8-A396-056149109F10}"/>
              </a:ext>
            </a:extLst>
          </p:cNvPr>
          <p:cNvSpPr txBox="1"/>
          <p:nvPr/>
        </p:nvSpPr>
        <p:spPr>
          <a:xfrm>
            <a:off x="7168614" y="6391746"/>
            <a:ext cx="148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Social media – profile and other info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25AE880A-2F5F-5594-2F4B-1F39A8001058}"/>
              </a:ext>
            </a:extLst>
          </p:cNvPr>
          <p:cNvSpPr txBox="1"/>
          <p:nvPr/>
        </p:nvSpPr>
        <p:spPr>
          <a:xfrm>
            <a:off x="9024011" y="6406343"/>
            <a:ext cx="1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search and analysis</a:t>
            </a:r>
          </a:p>
        </p:txBody>
      </p:sp>
    </p:spTree>
    <p:extLst>
      <p:ext uri="{BB962C8B-B14F-4D97-AF65-F5344CB8AC3E}">
        <p14:creationId xmlns:p14="http://schemas.microsoft.com/office/powerpoint/2010/main" val="1938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4989"/>
              </p:ext>
            </p:extLst>
          </p:nvPr>
        </p:nvGraphicFramePr>
        <p:xfrm>
          <a:off x="609600" y="1025860"/>
          <a:ext cx="11171583" cy="57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21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2860779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232552039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xmlns="" val="252433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it works?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Diversity Crawler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core Orchestrator. This is the entry point for client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drives the execution of other services to identify diverse dimensions for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Storage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all data management operations on the company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 that executes CRUD operations on company entity. Access to the Company entity and all its diversity dimension data is managed by this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Core component</a:t>
                      </a:r>
                    </a:p>
                    <a:p>
                      <a:r>
                        <a:rPr lang="en-US" sz="1400" dirty="0" smtClean="0"/>
                        <a:t>Azure SQL Server</a:t>
                      </a:r>
                    </a:p>
                    <a:p>
                      <a:r>
                        <a:rPr lang="en-US" sz="1400" dirty="0" smtClean="0"/>
                        <a:t>Service </a:t>
                      </a:r>
                      <a:r>
                        <a:rPr lang="en-US" sz="1400" dirty="0"/>
                        <a:t>hosted in Azure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Connects to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information about a given company in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registry via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Search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such as text, images or documents in the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web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SerpAPI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Social Media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in social media sites such as LinkedIn and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LinkedIn and Twitter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LinkedIn API</a:t>
                      </a:r>
                    </a:p>
                    <a:p>
                      <a:r>
                        <a:rPr lang="en-US" sz="1400" dirty="0"/>
                        <a:t>Twitter API</a:t>
                      </a:r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Selenium Web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Scan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text from an image and provides diversity certification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OCR on given set of images to identify if a given business is certified from WBENC, NMSDC, NGLC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0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NLP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Analyses text information collated from web to identify diversity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Executes ML on the text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ML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9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Dashboard to display diversity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data from the company profile data store and displays the data in various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</a:t>
                      </a:r>
                    </a:p>
                    <a:p>
                      <a:r>
                        <a:rPr lang="en-US" sz="1400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12618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087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FBA79DF-FA54-D73E-1202-4BB330207091}"/>
              </a:ext>
            </a:extLst>
          </p:cNvPr>
          <p:cNvSpPr/>
          <p:nvPr/>
        </p:nvSpPr>
        <p:spPr>
          <a:xfrm>
            <a:off x="261425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Client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815C08-90DF-BE22-5854-C695279759F2}"/>
              </a:ext>
            </a:extLst>
          </p:cNvPr>
          <p:cNvSpPr/>
          <p:nvPr/>
        </p:nvSpPr>
        <p:spPr>
          <a:xfrm>
            <a:off x="1751429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Diversity Crawler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A37E5D-DAEA-359E-4105-CBED9294C0EE}"/>
              </a:ext>
            </a:extLst>
          </p:cNvPr>
          <p:cNvSpPr/>
          <p:nvPr/>
        </p:nvSpPr>
        <p:spPr>
          <a:xfrm>
            <a:off x="3241433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Storage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DB02146-AEE4-4A28-D708-E949218F0217}"/>
              </a:ext>
            </a:extLst>
          </p:cNvPr>
          <p:cNvSpPr/>
          <p:nvPr/>
        </p:nvSpPr>
        <p:spPr>
          <a:xfrm>
            <a:off x="4724258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</a:t>
            </a:r>
            <a:r>
              <a:rPr lang="en-US" sz="1400" dirty="0" err="1"/>
              <a:t>DnB</a:t>
            </a:r>
            <a:r>
              <a:rPr lang="en-US" sz="1400" dirty="0"/>
              <a:t> Adapter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DED1AC-C75A-16E0-1385-DD7400079222}"/>
              </a:ext>
            </a:extLst>
          </p:cNvPr>
          <p:cNvSpPr/>
          <p:nvPr/>
        </p:nvSpPr>
        <p:spPr>
          <a:xfrm>
            <a:off x="6207083" y="1693253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Web Search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E3A3ECA-46BD-BA29-7B52-0FE1E12D09DB}"/>
              </a:ext>
            </a:extLst>
          </p:cNvPr>
          <p:cNvSpPr/>
          <p:nvPr/>
        </p:nvSpPr>
        <p:spPr>
          <a:xfrm>
            <a:off x="7689908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Scan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06CF9FA-F3B3-66EB-210C-4B0085710049}"/>
              </a:ext>
            </a:extLst>
          </p:cNvPr>
          <p:cNvSpPr/>
          <p:nvPr/>
        </p:nvSpPr>
        <p:spPr>
          <a:xfrm>
            <a:off x="9179912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LinkedIn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0188104-BCE0-6016-CA3D-5ABABF955573}"/>
              </a:ext>
            </a:extLst>
          </p:cNvPr>
          <p:cNvSpPr/>
          <p:nvPr/>
        </p:nvSpPr>
        <p:spPr>
          <a:xfrm>
            <a:off x="10669916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NLP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26F5011-0F2F-3C7E-C6B4-8DA9F05ECEB9}"/>
              </a:ext>
            </a:extLst>
          </p:cNvPr>
          <p:cNvCxnSpPr>
            <a:stCxn id="4" idx="2"/>
          </p:cNvCxnSpPr>
          <p:nvPr/>
        </p:nvCxnSpPr>
        <p:spPr>
          <a:xfrm flipH="1">
            <a:off x="838200" y="2239328"/>
            <a:ext cx="2403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1EDC68E-701E-4A57-14A2-B0F48EDEAF6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2235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65E2F1C-6037-9931-CB6A-4DF4244297DC}"/>
              </a:ext>
            </a:extLst>
          </p:cNvPr>
          <p:cNvCxnSpPr/>
          <p:nvPr/>
        </p:nvCxnSpPr>
        <p:spPr>
          <a:xfrm>
            <a:off x="838200" y="2855742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032682A-C3E0-ECEC-3316-FAA56032B8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2238" y="2239328"/>
            <a:ext cx="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E36AF6-926E-3834-A69E-E1DD5B6A70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25065" y="2239328"/>
            <a:ext cx="7176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192247-5308-AF97-25E4-A22946BBC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07890" y="2241893"/>
            <a:ext cx="51871" cy="43136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E2E6FA3-E53A-F95E-5940-FFD582A72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90715" y="2239328"/>
            <a:ext cx="34581" cy="441326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BDDDD3E-868F-F6FC-8B2E-FD07AA4CEF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80718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4AB901E-68BC-A1FD-237F-7CC5E1131A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70723" y="2239328"/>
            <a:ext cx="0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5FDC8B3-7085-AF0F-AF65-734F83B10B3E}"/>
              </a:ext>
            </a:extLst>
          </p:cNvPr>
          <p:cNvCxnSpPr/>
          <p:nvPr/>
        </p:nvCxnSpPr>
        <p:spPr>
          <a:xfrm>
            <a:off x="2352235" y="3176954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FB5C5AE-6011-9926-8A19-F4F4695D7FC4}"/>
              </a:ext>
            </a:extLst>
          </p:cNvPr>
          <p:cNvSpPr txBox="1"/>
          <p:nvPr/>
        </p:nvSpPr>
        <p:spPr>
          <a:xfrm>
            <a:off x="2352235" y="2877056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master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59E1A35-D833-5E86-461D-B7BE680A8ABA}"/>
              </a:ext>
            </a:extLst>
          </p:cNvPr>
          <p:cNvCxnSpPr/>
          <p:nvPr/>
        </p:nvCxnSpPr>
        <p:spPr>
          <a:xfrm flipH="1">
            <a:off x="2352235" y="3402496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3945A6-7129-C3DB-4DB0-A1E6C12D70F4}"/>
              </a:ext>
            </a:extLst>
          </p:cNvPr>
          <p:cNvSpPr txBox="1"/>
          <p:nvPr/>
        </p:nvSpPr>
        <p:spPr>
          <a:xfrm>
            <a:off x="2974857" y="320362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1B00CD5-968B-B6E8-6EF9-4B130E3A1836}"/>
              </a:ext>
            </a:extLst>
          </p:cNvPr>
          <p:cNvCxnSpPr>
            <a:cxnSpLocks/>
          </p:cNvCxnSpPr>
          <p:nvPr/>
        </p:nvCxnSpPr>
        <p:spPr>
          <a:xfrm>
            <a:off x="2352235" y="3740172"/>
            <a:ext cx="2972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1C0576-316C-1B1E-C58A-0E7A3BD163BD}"/>
              </a:ext>
            </a:extLst>
          </p:cNvPr>
          <p:cNvSpPr txBox="1"/>
          <p:nvPr/>
        </p:nvSpPr>
        <p:spPr>
          <a:xfrm>
            <a:off x="3895968" y="3480941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</a:t>
            </a:r>
            <a:r>
              <a:rPr lang="en-US" sz="1100" i="1" dirty="0" err="1"/>
              <a:t>DnB</a:t>
            </a:r>
            <a:endParaRPr lang="en-US" sz="1100" i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2D22D1A-5916-BE6B-51EA-9ECB7D83A285}"/>
              </a:ext>
            </a:extLst>
          </p:cNvPr>
          <p:cNvCxnSpPr>
            <a:cxnSpLocks/>
          </p:cNvCxnSpPr>
          <p:nvPr/>
        </p:nvCxnSpPr>
        <p:spPr>
          <a:xfrm flipH="1">
            <a:off x="2352235" y="3930483"/>
            <a:ext cx="29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036B8D-1631-35A9-7BD4-A9248DD5FC43}"/>
              </a:ext>
            </a:extLst>
          </p:cNvPr>
          <p:cNvSpPr txBox="1"/>
          <p:nvPr/>
        </p:nvSpPr>
        <p:spPr>
          <a:xfrm>
            <a:off x="4449163" y="3731613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9E4CEB5-36CF-F59A-88A2-F2B2B8C58BF6}"/>
              </a:ext>
            </a:extLst>
          </p:cNvPr>
          <p:cNvCxnSpPr>
            <a:cxnSpLocks/>
          </p:cNvCxnSpPr>
          <p:nvPr/>
        </p:nvCxnSpPr>
        <p:spPr>
          <a:xfrm>
            <a:off x="2352235" y="4241266"/>
            <a:ext cx="4476505" cy="2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E953212-F8B7-AFAE-210C-530EB5C4B53E}"/>
              </a:ext>
            </a:extLst>
          </p:cNvPr>
          <p:cNvSpPr txBox="1"/>
          <p:nvPr/>
        </p:nvSpPr>
        <p:spPr>
          <a:xfrm>
            <a:off x="3379308" y="3995907"/>
            <a:ext cx="3430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the web for text, certificate images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FA7488E-9C71-153B-B378-D3988E77478C}"/>
              </a:ext>
            </a:extLst>
          </p:cNvPr>
          <p:cNvCxnSpPr>
            <a:cxnSpLocks/>
          </p:cNvCxnSpPr>
          <p:nvPr/>
        </p:nvCxnSpPr>
        <p:spPr>
          <a:xfrm>
            <a:off x="2352235" y="4732155"/>
            <a:ext cx="600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9D1150-AC93-0D1A-D124-B92063696291}"/>
              </a:ext>
            </a:extLst>
          </p:cNvPr>
          <p:cNvSpPr txBox="1"/>
          <p:nvPr/>
        </p:nvSpPr>
        <p:spPr>
          <a:xfrm>
            <a:off x="6859761" y="4273337"/>
            <a:ext cx="150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OCR images for certification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086C34A-03E3-8B56-9D04-BFBE6CC43196}"/>
              </a:ext>
            </a:extLst>
          </p:cNvPr>
          <p:cNvCxnSpPr>
            <a:cxnSpLocks/>
          </p:cNvCxnSpPr>
          <p:nvPr/>
        </p:nvCxnSpPr>
        <p:spPr>
          <a:xfrm flipH="1">
            <a:off x="2352235" y="4982806"/>
            <a:ext cx="593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AC630E-E21D-7AB3-F66E-796B058C1FA0}"/>
              </a:ext>
            </a:extLst>
          </p:cNvPr>
          <p:cNvSpPr txBox="1"/>
          <p:nvPr/>
        </p:nvSpPr>
        <p:spPr>
          <a:xfrm>
            <a:off x="7423511" y="478393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65861403-14DD-9C43-79A2-DD8AEB9D3B22}"/>
              </a:ext>
            </a:extLst>
          </p:cNvPr>
          <p:cNvCxnSpPr>
            <a:cxnSpLocks/>
          </p:cNvCxnSpPr>
          <p:nvPr/>
        </p:nvCxnSpPr>
        <p:spPr>
          <a:xfrm>
            <a:off x="2352235" y="5345444"/>
            <a:ext cx="747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89C673A-94D9-8F40-A75F-356912A42DD5}"/>
              </a:ext>
            </a:extLst>
          </p:cNvPr>
          <p:cNvSpPr txBox="1"/>
          <p:nvPr/>
        </p:nvSpPr>
        <p:spPr>
          <a:xfrm>
            <a:off x="5940225" y="5074021"/>
            <a:ext cx="38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LinkedIn; store content in blob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F9A3FD9-4198-20A7-F7C6-1664B4F7FBB5}"/>
              </a:ext>
            </a:extLst>
          </p:cNvPr>
          <p:cNvCxnSpPr>
            <a:cxnSpLocks/>
          </p:cNvCxnSpPr>
          <p:nvPr/>
        </p:nvCxnSpPr>
        <p:spPr>
          <a:xfrm>
            <a:off x="2352235" y="5637838"/>
            <a:ext cx="8936685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919BA8-B436-7FD3-A0AC-C729EF92468A}"/>
              </a:ext>
            </a:extLst>
          </p:cNvPr>
          <p:cNvSpPr txBox="1"/>
          <p:nvPr/>
        </p:nvSpPr>
        <p:spPr>
          <a:xfrm>
            <a:off x="8017565" y="5379227"/>
            <a:ext cx="334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Run NLP on content in </a:t>
            </a:r>
            <a:r>
              <a:rPr lang="en-US" sz="1100" i="1" dirty="0" err="1"/>
              <a:t>blobstore</a:t>
            </a:r>
            <a:endParaRPr lang="en-US" sz="11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2A06B44-785B-5D09-820E-DB59F152B341}"/>
              </a:ext>
            </a:extLst>
          </p:cNvPr>
          <p:cNvCxnSpPr>
            <a:cxnSpLocks/>
          </p:cNvCxnSpPr>
          <p:nvPr/>
        </p:nvCxnSpPr>
        <p:spPr>
          <a:xfrm flipH="1">
            <a:off x="2352235" y="5913855"/>
            <a:ext cx="893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917EDA-2CF0-C49C-6227-1364A573F907}"/>
              </a:ext>
            </a:extLst>
          </p:cNvPr>
          <p:cNvSpPr txBox="1"/>
          <p:nvPr/>
        </p:nvSpPr>
        <p:spPr>
          <a:xfrm>
            <a:off x="10421082" y="5714985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2D9F0DB-5AE0-3A55-5DD5-50EDEBB8A0B0}"/>
              </a:ext>
            </a:extLst>
          </p:cNvPr>
          <p:cNvCxnSpPr/>
          <p:nvPr/>
        </p:nvCxnSpPr>
        <p:spPr>
          <a:xfrm flipH="1">
            <a:off x="862232" y="6192078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D30FE2-3A89-145E-D293-4220FFD3F7BF}"/>
              </a:ext>
            </a:extLst>
          </p:cNvPr>
          <p:cNvSpPr txBox="1"/>
          <p:nvPr/>
        </p:nvSpPr>
        <p:spPr>
          <a:xfrm>
            <a:off x="902396" y="5916870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return response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6360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127248" y="240512"/>
            <a:ext cx="602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NLP Based </a:t>
            </a:r>
            <a:r>
              <a:rPr lang="en-US" b="1" dirty="0" smtClean="0">
                <a:solidFill>
                  <a:srgbClr val="002060"/>
                </a:solidFill>
              </a:rPr>
              <a:t>Diversity Model </a:t>
            </a:r>
            <a:r>
              <a:rPr lang="en-US" b="1" dirty="0" smtClean="0">
                <a:solidFill>
                  <a:srgbClr val="002060"/>
                </a:solidFill>
              </a:rPr>
              <a:t>diagram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lowchart: Multidocument 64"/>
          <p:cNvSpPr/>
          <p:nvPr/>
        </p:nvSpPr>
        <p:spPr>
          <a:xfrm>
            <a:off x="232916" y="1923698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search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6" name="TextBox 31"/>
          <p:cNvSpPr txBox="1"/>
          <p:nvPr/>
        </p:nvSpPr>
        <p:spPr>
          <a:xfrm>
            <a:off x="218541" y="1618325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Search engine</a:t>
            </a:r>
            <a:endParaRPr lang="en-IN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94925" y="1645757"/>
            <a:ext cx="4891148" cy="1335187"/>
            <a:chOff x="2240645" y="1581749"/>
            <a:chExt cx="4891148" cy="1335187"/>
          </a:xfrm>
        </p:grpSpPr>
        <p:sp>
          <p:nvSpPr>
            <p:cNvPr id="64" name="Rectangle 63"/>
            <p:cNvSpPr/>
            <p:nvPr/>
          </p:nvSpPr>
          <p:spPr>
            <a:xfrm>
              <a:off x="2240645" y="1581749"/>
              <a:ext cx="4891148" cy="1335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2490801" y="2013930"/>
              <a:ext cx="1259467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Scrapper</a:t>
              </a:r>
              <a:endParaRPr lang="en-IN" sz="1400" dirty="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4034768" y="2005307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Parse </a:t>
              </a:r>
            </a:p>
            <a:p>
              <a:pPr algn="ctr"/>
              <a:r>
                <a:rPr lang="en-US" sz="1400" dirty="0" smtClean="0"/>
                <a:t>&amp; Extract</a:t>
              </a:r>
              <a:endParaRPr lang="en-IN" sz="1400" dirty="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5610361" y="1953546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Wrangling</a:t>
              </a:r>
              <a:endParaRPr lang="en-IN" sz="1400" dirty="0"/>
            </a:p>
          </p:txBody>
        </p:sp>
      </p:grpSp>
      <p:cxnSp>
        <p:nvCxnSpPr>
          <p:cNvPr id="55" name="Straight Arrow Connector 54"/>
          <p:cNvCxnSpPr>
            <a:stCxn id="65" idx="3"/>
            <a:endCxn id="64" idx="1"/>
          </p:cNvCxnSpPr>
          <p:nvPr/>
        </p:nvCxnSpPr>
        <p:spPr>
          <a:xfrm>
            <a:off x="1673527" y="2311887"/>
            <a:ext cx="521398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718908" y="1682333"/>
            <a:ext cx="1106424" cy="126203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Storage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64" idx="3"/>
            <a:endCxn id="18" idx="2"/>
          </p:cNvCxnSpPr>
          <p:nvPr/>
        </p:nvCxnSpPr>
        <p:spPr>
          <a:xfrm>
            <a:off x="7086073" y="2313351"/>
            <a:ext cx="63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31"/>
          <p:cNvSpPr txBox="1"/>
          <p:nvPr/>
        </p:nvSpPr>
        <p:spPr>
          <a:xfrm>
            <a:off x="376280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Scrapper </a:t>
            </a:r>
            <a:r>
              <a:rPr lang="en-US" sz="1400" b="1" dirty="0"/>
              <a:t>module </a:t>
            </a:r>
            <a:endParaRPr lang="en-IN" sz="1400" b="1" dirty="0"/>
          </a:p>
        </p:txBody>
      </p:sp>
      <p:sp>
        <p:nvSpPr>
          <p:cNvPr id="109" name="TextBox 31"/>
          <p:cNvSpPr txBox="1"/>
          <p:nvPr/>
        </p:nvSpPr>
        <p:spPr>
          <a:xfrm>
            <a:off x="745794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Azure Blob</a:t>
            </a:r>
            <a:endParaRPr lang="en-IN" sz="1400" b="1" dirty="0"/>
          </a:p>
        </p:txBody>
      </p:sp>
      <p:sp>
        <p:nvSpPr>
          <p:cNvPr id="134" name="Rectangle 133"/>
          <p:cNvSpPr/>
          <p:nvPr/>
        </p:nvSpPr>
        <p:spPr>
          <a:xfrm>
            <a:off x="155575" y="4002657"/>
            <a:ext cx="9091942" cy="23032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Flowchart: Multidocument 134"/>
          <p:cNvSpPr/>
          <p:nvPr/>
        </p:nvSpPr>
        <p:spPr>
          <a:xfrm>
            <a:off x="239535" y="4919703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Tokenization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35" idx="3"/>
          </p:cNvCxnSpPr>
          <p:nvPr/>
        </p:nvCxnSpPr>
        <p:spPr>
          <a:xfrm flipV="1">
            <a:off x="1680146" y="5305840"/>
            <a:ext cx="281234" cy="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Oval 146"/>
              <p:cNvSpPr/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7" name="Oval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  <a:blipFill rotWithShape="0">
                <a:blip r:embed="rId3"/>
                <a:stretch>
                  <a:fillRect l="-55738" t="-105607" r="-70492" b="-155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/>
          <p:cNvSpPr/>
          <p:nvPr/>
        </p:nvSpPr>
        <p:spPr>
          <a:xfrm rot="5400000">
            <a:off x="9219088" y="3182675"/>
            <a:ext cx="1523999" cy="558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600" dirty="0" smtClean="0"/>
              <a:t>Fast</a:t>
            </a:r>
          </a:p>
          <a:p>
            <a:pPr algn="ctr"/>
            <a:r>
              <a:rPr lang="en-IN" sz="1600" dirty="0" smtClean="0"/>
              <a:t>API</a:t>
            </a:r>
            <a:endParaRPr lang="en-IN" sz="1600" dirty="0"/>
          </a:p>
        </p:txBody>
      </p:sp>
      <p:sp>
        <p:nvSpPr>
          <p:cNvPr id="151" name="Rectangle 150"/>
          <p:cNvSpPr/>
          <p:nvPr/>
        </p:nvSpPr>
        <p:spPr>
          <a:xfrm>
            <a:off x="3675193" y="3846574"/>
            <a:ext cx="1712341" cy="285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NLP</a:t>
            </a:r>
            <a:endParaRPr lang="en-IN" sz="1400" dirty="0"/>
          </a:p>
        </p:txBody>
      </p:sp>
      <p:cxnSp>
        <p:nvCxnSpPr>
          <p:cNvPr id="152" name="Elbow Connector 151"/>
          <p:cNvCxnSpPr>
            <a:stCxn id="18" idx="3"/>
            <a:endCxn id="151" idx="0"/>
          </p:cNvCxnSpPr>
          <p:nvPr/>
        </p:nvCxnSpPr>
        <p:spPr>
          <a:xfrm rot="5400000">
            <a:off x="5950639" y="1525093"/>
            <a:ext cx="902206" cy="374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31"/>
          <p:cNvSpPr txBox="1"/>
          <p:nvPr/>
        </p:nvSpPr>
        <p:spPr>
          <a:xfrm>
            <a:off x="6964163" y="5680472"/>
            <a:ext cx="1337092" cy="3095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/>
              <a:t>Similarity Score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8308695" y="4836677"/>
            <a:ext cx="821273" cy="91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Ranking</a:t>
            </a:r>
            <a:endParaRPr lang="en-IN" sz="1400" dirty="0"/>
          </a:p>
        </p:txBody>
      </p:sp>
      <p:cxnSp>
        <p:nvCxnSpPr>
          <p:cNvPr id="155" name="Straight Arrow Connector 154"/>
          <p:cNvCxnSpPr>
            <a:stCxn id="147" idx="6"/>
            <a:endCxn id="29" idx="1"/>
          </p:cNvCxnSpPr>
          <p:nvPr/>
        </p:nvCxnSpPr>
        <p:spPr>
          <a:xfrm flipV="1">
            <a:off x="7918405" y="5294018"/>
            <a:ext cx="390290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559280" y="4486734"/>
            <a:ext cx="2049300" cy="1629904"/>
            <a:chOff x="3989048" y="4477590"/>
            <a:chExt cx="2049300" cy="1629904"/>
          </a:xfrm>
        </p:grpSpPr>
        <p:sp>
          <p:nvSpPr>
            <p:cNvPr id="137" name="Rectangle 136"/>
            <p:cNvSpPr/>
            <p:nvPr/>
          </p:nvSpPr>
          <p:spPr>
            <a:xfrm>
              <a:off x="3989048" y="4477590"/>
              <a:ext cx="2049300" cy="1629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35491" y="5159645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Information Retrieval</a:t>
              </a:r>
              <a:endParaRPr lang="en-US" sz="1400" dirty="0" smtClean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5491" y="4703377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Similarity Matrix</a:t>
              </a:r>
              <a:endParaRPr lang="en-US" sz="1400" dirty="0" smtClean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35491" y="5615912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NER/ML Model</a:t>
              </a:r>
              <a:endParaRPr lang="en-US" sz="1400" dirty="0" smtClean="0"/>
            </a:p>
          </p:txBody>
        </p:sp>
      </p:grpSp>
      <p:sp>
        <p:nvSpPr>
          <p:cNvPr id="156" name="Flowchart: Alternate Process 155"/>
          <p:cNvSpPr/>
          <p:nvPr/>
        </p:nvSpPr>
        <p:spPr>
          <a:xfrm>
            <a:off x="1961380" y="5145820"/>
            <a:ext cx="1290611" cy="32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Vectorization</a:t>
            </a:r>
            <a:endParaRPr lang="en-US" sz="1400" dirty="0" smtClean="0"/>
          </a:p>
        </p:txBody>
      </p:sp>
      <p:cxnSp>
        <p:nvCxnSpPr>
          <p:cNvPr id="157" name="Straight Arrow Connector 156"/>
          <p:cNvCxnSpPr>
            <a:stCxn id="156" idx="3"/>
            <a:endCxn id="137" idx="1"/>
          </p:cNvCxnSpPr>
          <p:nvPr/>
        </p:nvCxnSpPr>
        <p:spPr>
          <a:xfrm flipV="1">
            <a:off x="3251991" y="5301686"/>
            <a:ext cx="307289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5988682" y="4697150"/>
            <a:ext cx="841248" cy="12030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Graph DB</a:t>
            </a:r>
            <a:endParaRPr lang="en-IN" sz="1400" dirty="0"/>
          </a:p>
        </p:txBody>
      </p:sp>
      <p:cxnSp>
        <p:nvCxnSpPr>
          <p:cNvPr id="158" name="Straight Arrow Connector 157"/>
          <p:cNvCxnSpPr>
            <a:stCxn id="58" idx="4"/>
            <a:endCxn id="147" idx="2"/>
          </p:cNvCxnSpPr>
          <p:nvPr/>
        </p:nvCxnSpPr>
        <p:spPr>
          <a:xfrm flipV="1">
            <a:off x="6829930" y="5295150"/>
            <a:ext cx="356955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7" idx="3"/>
            <a:endCxn id="58" idx="2"/>
          </p:cNvCxnSpPr>
          <p:nvPr/>
        </p:nvCxnSpPr>
        <p:spPr>
          <a:xfrm flipV="1">
            <a:off x="5608580" y="5298694"/>
            <a:ext cx="380102" cy="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31"/>
          <p:cNvSpPr txBox="1"/>
          <p:nvPr/>
        </p:nvSpPr>
        <p:spPr>
          <a:xfrm>
            <a:off x="5734151" y="4278733"/>
            <a:ext cx="1350310" cy="4129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 smtClean="0"/>
              <a:t>Knowledge </a:t>
            </a:r>
          </a:p>
          <a:p>
            <a:pPr algn="ctr"/>
            <a:r>
              <a:rPr lang="en-IN" sz="1400" b="1" dirty="0" smtClean="0"/>
              <a:t>Base</a:t>
            </a:r>
            <a:endParaRPr lang="en-IN" sz="1400" b="1" dirty="0"/>
          </a:p>
        </p:txBody>
      </p:sp>
      <p:cxnSp>
        <p:nvCxnSpPr>
          <p:cNvPr id="165" name="Elbow Connector 164"/>
          <p:cNvCxnSpPr>
            <a:stCxn id="134" idx="3"/>
            <a:endCxn id="149" idx="3"/>
          </p:cNvCxnSpPr>
          <p:nvPr/>
        </p:nvCxnSpPr>
        <p:spPr>
          <a:xfrm flipV="1">
            <a:off x="9247517" y="4224075"/>
            <a:ext cx="733570" cy="930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Donut 166"/>
          <p:cNvSpPr/>
          <p:nvPr/>
        </p:nvSpPr>
        <p:spPr>
          <a:xfrm>
            <a:off x="10810803" y="2889504"/>
            <a:ext cx="1178846" cy="1133742"/>
          </a:xfrm>
          <a:prstGeom prst="don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49" idx="0"/>
            <a:endCxn id="167" idx="2"/>
          </p:cNvCxnSpPr>
          <p:nvPr/>
        </p:nvCxnSpPr>
        <p:spPr>
          <a:xfrm flipV="1">
            <a:off x="10260488" y="3456375"/>
            <a:ext cx="550315" cy="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9178832" y="2192480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Azure </a:t>
            </a:r>
          </a:p>
          <a:p>
            <a:pPr algn="ctr"/>
            <a:r>
              <a:rPr lang="en-US" sz="1400" b="1" dirty="0" smtClean="0"/>
              <a:t>Web app service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929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53321"/>
              </p:ext>
            </p:extLst>
          </p:nvPr>
        </p:nvGraphicFramePr>
        <p:xfrm>
          <a:off x="1232452" y="2243666"/>
          <a:ext cx="9727096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649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6305447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Virginia State</a:t>
                      </a:r>
                    </a:p>
                    <a:p>
                      <a:r>
                        <a:rPr lang="en-US" sz="1400" dirty="0"/>
                        <a:t>Small Business Supplier Diversity (SBSD)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https://www.sbsd.virginia.gov/directory/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Maryland – Department of Transportation (MDOT)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https://www.mdot.maryland.gov/tso/pages/index.aspx?pageid=90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 - Caltrans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https://dot.ca.gov/programs/civil-rights/dbe-search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https://ucp.dot.ca.gov/licenseForm.htm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New York – Data catalog </a:t>
                      </a:r>
                    </a:p>
                    <a:p>
                      <a:r>
                        <a:rPr lang="en-US" sz="1400" dirty="0"/>
                        <a:t>M/WBE, LBE and EBE certified business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https://catalog.data.gov/dataset/m-wbe-lbe-and-ebe-certified-business-list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Publicly available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1D48F0-BEB2-04BC-6BF5-087183F25299}"/>
              </a:ext>
            </a:extLst>
          </p:cNvPr>
          <p:cNvSpPr txBox="1"/>
          <p:nvPr/>
        </p:nvSpPr>
        <p:spPr>
          <a:xfrm>
            <a:off x="1232452" y="1550504"/>
            <a:ext cx="97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few datasets published by few States in United States of America are identified.</a:t>
            </a:r>
          </a:p>
          <a:p>
            <a:r>
              <a:rPr lang="en-US" dirty="0"/>
              <a:t>These data were loaded into our data base and considered as master data</a:t>
            </a:r>
          </a:p>
        </p:txBody>
      </p:sp>
    </p:spTree>
    <p:extLst>
      <p:ext uri="{BB962C8B-B14F-4D97-AF65-F5344CB8AC3E}">
        <p14:creationId xmlns:p14="http://schemas.microsoft.com/office/powerpoint/2010/main" val="5405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1D19E-D659-B49B-1CD1-7A9347DE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06162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824</Words>
  <Application>Microsoft Office PowerPoint</Application>
  <PresentationFormat>Widescreen</PresentationFormat>
  <Paragraphs>153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MS Gothic</vt:lpstr>
      <vt:lpstr>Arial</vt:lpstr>
      <vt:lpstr>Bahnschrift</vt:lpstr>
      <vt:lpstr>Calibri</vt:lpstr>
      <vt:lpstr>Calibri Light</vt:lpstr>
      <vt:lpstr>Cambria Math</vt:lpstr>
      <vt:lpstr>Courier New</vt:lpstr>
      <vt:lpstr>Ink Free</vt:lpstr>
      <vt:lpstr>Mangal</vt:lpstr>
      <vt:lpstr>Monotype Corsiva</vt:lpstr>
      <vt:lpstr>Segoe Print</vt:lpstr>
      <vt:lpstr>Segoe Script</vt:lpstr>
      <vt:lpstr>Tahoma</vt:lpstr>
      <vt:lpstr>Verdana</vt:lpstr>
      <vt:lpstr>Wingdings</vt:lpstr>
      <vt:lpstr>Office Theme</vt:lpstr>
      <vt:lpstr>Wells Fargo Technology Hackathon 2022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Mani</cp:lastModifiedBy>
  <cp:revision>155</cp:revision>
  <dcterms:created xsi:type="dcterms:W3CDTF">2022-05-13T06:40:51Z</dcterms:created>
  <dcterms:modified xsi:type="dcterms:W3CDTF">2022-05-15T22:59:29Z</dcterms:modified>
</cp:coreProperties>
</file>