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8" r:id="rId3"/>
    <p:sldId id="269" r:id="rId4"/>
    <p:sldId id="271" r:id="rId5"/>
    <p:sldId id="274" r:id="rId6"/>
    <p:sldId id="267" r:id="rId7"/>
    <p:sldId id="260" r:id="rId8"/>
    <p:sldId id="265" r:id="rId9"/>
    <p:sldId id="261" r:id="rId10"/>
    <p:sldId id="275" r:id="rId11"/>
    <p:sldId id="272" r:id="rId12"/>
    <p:sldId id="27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CC99FF"/>
    <a:srgbClr val="FF3399"/>
    <a:srgbClr val="660066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98B52-E0A4-49CC-ADEC-61AC65DF2AB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01A4B69C-5D65-4818-968D-1FC0161D7294}">
      <dgm:prSet phldrT="[Text]"/>
      <dgm:spPr/>
      <dgm:t>
        <a:bodyPr>
          <a:scene3d>
            <a:camera prst="orthographicFront">
              <a:rot lat="0" lon="0" rev="0"/>
            </a:camera>
            <a:lightRig rig="threePt" dir="t"/>
          </a:scene3d>
        </a:bodyPr>
        <a:lstStyle/>
        <a:p>
          <a:r>
            <a:rPr lang="en-IN" dirty="0"/>
            <a:t>Users</a:t>
          </a:r>
          <a:br>
            <a:rPr lang="en-IN" dirty="0"/>
          </a:br>
          <a:r>
            <a:rPr lang="en-IN" dirty="0"/>
            <a:t>Business Leader, Commercial Banker, DE&amp;I Leader, Marketing Leader, Digital Product Owner</a:t>
          </a:r>
        </a:p>
      </dgm:t>
    </dgm:pt>
    <dgm:pt modelId="{C672F4A8-EC0E-43EB-8131-2B54BE700F8E}" type="parTrans" cxnId="{87131897-711A-456E-B5A2-40DAF54803A7}">
      <dgm:prSet/>
      <dgm:spPr/>
      <dgm:t>
        <a:bodyPr/>
        <a:lstStyle/>
        <a:p>
          <a:endParaRPr lang="en-IN"/>
        </a:p>
      </dgm:t>
    </dgm:pt>
    <dgm:pt modelId="{C9731830-A8E8-417A-BD6A-D76DB4EFB57E}" type="sibTrans" cxnId="{87131897-711A-456E-B5A2-40DAF54803A7}">
      <dgm:prSet/>
      <dgm:spPr/>
      <dgm:t>
        <a:bodyPr/>
        <a:lstStyle/>
        <a:p>
          <a:endParaRPr lang="en-IN"/>
        </a:p>
      </dgm:t>
    </dgm:pt>
    <dgm:pt modelId="{0F477F4E-D6E7-4D54-A532-124D996EFBF8}">
      <dgm:prSet phldrT="[Text]" custT="1"/>
      <dgm:spPr/>
      <dgm:t>
        <a:bodyPr/>
        <a:lstStyle/>
        <a:p>
          <a:pPr algn="l"/>
          <a:r>
            <a:rPr lang="en-US" sz="1200" dirty="0"/>
            <a:t>I would like to identify diversity dimensions of ownership and / or leadership of commercial customers and / or prospects</a:t>
          </a:r>
          <a:endParaRPr lang="en-IN" sz="1200" dirty="0"/>
        </a:p>
      </dgm:t>
    </dgm:pt>
    <dgm:pt modelId="{8B16BDED-0CA4-4AE8-B546-D3C34D725ECE}" type="parTrans" cxnId="{B2D88BB5-CCE2-44C6-831F-2B8AC89E9FD8}">
      <dgm:prSet/>
      <dgm:spPr/>
      <dgm:t>
        <a:bodyPr/>
        <a:lstStyle/>
        <a:p>
          <a:endParaRPr lang="en-IN"/>
        </a:p>
      </dgm:t>
    </dgm:pt>
    <dgm:pt modelId="{C72294F1-96A1-45C2-9847-7330358257B1}" type="sibTrans" cxnId="{B2D88BB5-CCE2-44C6-831F-2B8AC89E9FD8}">
      <dgm:prSet/>
      <dgm:spPr/>
      <dgm:t>
        <a:bodyPr/>
        <a:lstStyle/>
        <a:p>
          <a:endParaRPr lang="en-IN"/>
        </a:p>
      </dgm:t>
    </dgm:pt>
    <dgm:pt modelId="{D3850E3F-0284-4F7F-AB33-54F0E4E2B688}">
      <dgm:prSet phldrT="[Text]" custT="1"/>
      <dgm:spPr/>
      <dgm:t>
        <a:bodyPr/>
        <a:lstStyle/>
        <a:p>
          <a:pPr algn="l"/>
          <a:r>
            <a:rPr lang="en-US" sz="1200" dirty="0"/>
            <a:t>I would like to know if a given business entity is diverse or women owned</a:t>
          </a:r>
          <a:endParaRPr lang="en-IN" sz="1200" dirty="0"/>
        </a:p>
      </dgm:t>
    </dgm:pt>
    <dgm:pt modelId="{2DCAF2DC-D095-4A8B-A511-9E2F206E9BE2}" type="parTrans" cxnId="{205D8230-BBFD-4765-96A1-1FAB10332870}">
      <dgm:prSet/>
      <dgm:spPr/>
      <dgm:t>
        <a:bodyPr/>
        <a:lstStyle/>
        <a:p>
          <a:endParaRPr lang="en-IN"/>
        </a:p>
      </dgm:t>
    </dgm:pt>
    <dgm:pt modelId="{060CCAED-8D98-4B26-8CE7-8C46B30BD2BB}" type="sibTrans" cxnId="{205D8230-BBFD-4765-96A1-1FAB10332870}">
      <dgm:prSet/>
      <dgm:spPr/>
      <dgm:t>
        <a:bodyPr/>
        <a:lstStyle/>
        <a:p>
          <a:endParaRPr lang="en-IN"/>
        </a:p>
      </dgm:t>
    </dgm:pt>
    <dgm:pt modelId="{F6CE6244-9924-4ED9-ACFA-6C3AAA85B85D}">
      <dgm:prSet phldrT="[Text]" custT="1"/>
      <dgm:spPr/>
      <dgm:t>
        <a:bodyPr/>
        <a:lstStyle/>
        <a:p>
          <a:pPr algn="l"/>
          <a:r>
            <a:rPr lang="en-US" sz="1200" dirty="0"/>
            <a:t>I would like to have a tool that could provide me diversity dimensions of a prospect within few seconds</a:t>
          </a:r>
          <a:endParaRPr lang="en-IN" sz="1200" dirty="0"/>
        </a:p>
      </dgm:t>
    </dgm:pt>
    <dgm:pt modelId="{68AA7528-C3E9-4187-A5D0-DE8F4154630F}" type="parTrans" cxnId="{134D9346-B5F2-4656-8E9E-1F3008C645AD}">
      <dgm:prSet/>
      <dgm:spPr/>
      <dgm:t>
        <a:bodyPr/>
        <a:lstStyle/>
        <a:p>
          <a:endParaRPr lang="en-IN"/>
        </a:p>
      </dgm:t>
    </dgm:pt>
    <dgm:pt modelId="{33957135-695D-4EFB-823B-52D52366F6AC}" type="sibTrans" cxnId="{134D9346-B5F2-4656-8E9E-1F3008C645AD}">
      <dgm:prSet/>
      <dgm:spPr/>
      <dgm:t>
        <a:bodyPr/>
        <a:lstStyle/>
        <a:p>
          <a:endParaRPr lang="en-IN"/>
        </a:p>
      </dgm:t>
    </dgm:pt>
    <dgm:pt modelId="{DDE015D1-5B9F-4CA7-BCBE-98C1D60028D4}">
      <dgm:prSet phldrT="[Text]" custT="1"/>
      <dgm:spPr/>
      <dgm:t>
        <a:bodyPr/>
        <a:lstStyle/>
        <a:p>
          <a:pPr algn="l"/>
          <a:r>
            <a:rPr lang="en-US" sz="1200" dirty="0"/>
            <a:t>I would like to have a Dashboard that could provide me diversity and ethnicity information of prospects / customers</a:t>
          </a:r>
          <a:endParaRPr lang="en-IN" sz="1200" dirty="0"/>
        </a:p>
      </dgm:t>
    </dgm:pt>
    <dgm:pt modelId="{75917846-1E0D-4029-AB21-9ADDAEAF0A34}" type="parTrans" cxnId="{C082E106-D5A6-47B2-9675-6B76CA86C37A}">
      <dgm:prSet/>
      <dgm:spPr/>
      <dgm:t>
        <a:bodyPr/>
        <a:lstStyle/>
        <a:p>
          <a:endParaRPr lang="en-IN"/>
        </a:p>
      </dgm:t>
    </dgm:pt>
    <dgm:pt modelId="{4EA2E6B4-7226-456A-95A0-CDF7D952F9D9}" type="sibTrans" cxnId="{C082E106-D5A6-47B2-9675-6B76CA86C37A}">
      <dgm:prSet/>
      <dgm:spPr/>
      <dgm:t>
        <a:bodyPr/>
        <a:lstStyle/>
        <a:p>
          <a:endParaRPr lang="en-IN"/>
        </a:p>
      </dgm:t>
    </dgm:pt>
    <dgm:pt modelId="{77D2035A-0FE0-4005-B1D3-8A7B10AA432B}">
      <dgm:prSet phldrT="[Text]" custT="1"/>
      <dgm:spPr/>
      <dgm:t>
        <a:bodyPr/>
        <a:lstStyle/>
        <a:p>
          <a:pPr algn="l"/>
          <a:r>
            <a:rPr lang="en-US" sz="1200" dirty="0"/>
            <a:t>I would like to gather MBE, WBE, LGBTBE, VOSB data from authentic Govt owned or Govt authorized entities regularly</a:t>
          </a:r>
          <a:endParaRPr lang="en-IN" sz="1200" dirty="0"/>
        </a:p>
      </dgm:t>
    </dgm:pt>
    <dgm:pt modelId="{80F725D6-BD52-4DA8-B772-24B4BCC9386E}" type="parTrans" cxnId="{4195D229-D89F-413B-9F11-78F3C983036A}">
      <dgm:prSet/>
      <dgm:spPr/>
      <dgm:t>
        <a:bodyPr/>
        <a:lstStyle/>
        <a:p>
          <a:endParaRPr lang="en-IN"/>
        </a:p>
      </dgm:t>
    </dgm:pt>
    <dgm:pt modelId="{A5962C4E-72F6-411F-B7F3-75DF176A138E}" type="sibTrans" cxnId="{4195D229-D89F-413B-9F11-78F3C983036A}">
      <dgm:prSet/>
      <dgm:spPr/>
      <dgm:t>
        <a:bodyPr/>
        <a:lstStyle/>
        <a:p>
          <a:endParaRPr lang="en-IN"/>
        </a:p>
      </dgm:t>
    </dgm:pt>
    <dgm:pt modelId="{B2398973-B248-4723-801F-82E216313207}">
      <dgm:prSet phldrT="[Text]" custT="1"/>
      <dgm:spPr/>
      <dgm:t>
        <a:bodyPr/>
        <a:lstStyle/>
        <a:p>
          <a:r>
            <a:rPr lang="en-US" sz="1200" dirty="0"/>
            <a:t>I would like to build a product that could search the web for details of a company real time or near real time; the information could be text, images or reports</a:t>
          </a:r>
          <a:endParaRPr lang="en-IN" sz="1200" dirty="0"/>
        </a:p>
      </dgm:t>
    </dgm:pt>
    <dgm:pt modelId="{A685B122-8B60-49FB-A9CE-609579A27345}" type="parTrans" cxnId="{1DEC9EE8-A0AD-4F62-8490-5E0C10F00540}">
      <dgm:prSet/>
      <dgm:spPr/>
      <dgm:t>
        <a:bodyPr/>
        <a:lstStyle/>
        <a:p>
          <a:endParaRPr lang="en-IN"/>
        </a:p>
      </dgm:t>
    </dgm:pt>
    <dgm:pt modelId="{ABE880C3-ACC0-4A49-80B8-2FA65759E2FC}" type="sibTrans" cxnId="{1DEC9EE8-A0AD-4F62-8490-5E0C10F00540}">
      <dgm:prSet/>
      <dgm:spPr/>
      <dgm:t>
        <a:bodyPr/>
        <a:lstStyle/>
        <a:p>
          <a:endParaRPr lang="en-IN"/>
        </a:p>
      </dgm:t>
    </dgm:pt>
    <dgm:pt modelId="{902CCF9C-63F7-47CA-BCF8-6CA912A185A3}">
      <dgm:prSet phldrT="[Text]" custT="1"/>
      <dgm:spPr/>
      <dgm:t>
        <a:bodyPr/>
        <a:lstStyle/>
        <a:p>
          <a:r>
            <a:rPr lang="en-US" sz="1200" dirty="0"/>
            <a:t>I would like to build a product that could analyze text, images and other data in the web to indicate diverse owned / led business</a:t>
          </a:r>
          <a:endParaRPr lang="en-IN" sz="1200" dirty="0"/>
        </a:p>
      </dgm:t>
    </dgm:pt>
    <dgm:pt modelId="{C63587BD-6519-458D-A3C5-332E346C271C}" type="parTrans" cxnId="{6790D013-AC98-4490-9C98-AD417D993099}">
      <dgm:prSet/>
      <dgm:spPr/>
      <dgm:t>
        <a:bodyPr/>
        <a:lstStyle/>
        <a:p>
          <a:endParaRPr lang="en-IN"/>
        </a:p>
      </dgm:t>
    </dgm:pt>
    <dgm:pt modelId="{8A8C51AD-1FFE-4EFA-891A-46ECEA6989D0}" type="sibTrans" cxnId="{6790D013-AC98-4490-9C98-AD417D993099}">
      <dgm:prSet/>
      <dgm:spPr/>
      <dgm:t>
        <a:bodyPr/>
        <a:lstStyle/>
        <a:p>
          <a:endParaRPr lang="en-IN"/>
        </a:p>
      </dgm:t>
    </dgm:pt>
    <dgm:pt modelId="{B9966EFC-E308-492F-9844-4D8E343A70C2}" type="pres">
      <dgm:prSet presAssocID="{E5598B52-E0A4-49CC-ADEC-61AC65DF2AB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F8D0BB3-8919-4CFE-A3C7-9A29CE16DEE0}" type="pres">
      <dgm:prSet presAssocID="{01A4B69C-5D65-4818-968D-1FC0161D7294}" presName="root1" presStyleCnt="0"/>
      <dgm:spPr/>
    </dgm:pt>
    <dgm:pt modelId="{C405A821-2FF1-4C2B-95D5-E7BC64F2842D}" type="pres">
      <dgm:prSet presAssocID="{01A4B69C-5D65-4818-968D-1FC0161D7294}" presName="LevelOneTextNode" presStyleLbl="node0" presStyleIdx="0" presStyleCnt="1" custLinFactX="-104572" custLinFactNeighborX="-2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04F558-D306-467D-9684-819717A44A5F}" type="pres">
      <dgm:prSet presAssocID="{01A4B69C-5D65-4818-968D-1FC0161D7294}" presName="level2hierChild" presStyleCnt="0"/>
      <dgm:spPr/>
    </dgm:pt>
    <dgm:pt modelId="{C5251D86-0B23-4476-891E-61A197039EEB}" type="pres">
      <dgm:prSet presAssocID="{8B16BDED-0CA4-4AE8-B546-D3C34D725ECE}" presName="conn2-1" presStyleLbl="parChTrans1D2" presStyleIdx="0" presStyleCnt="7"/>
      <dgm:spPr/>
      <dgm:t>
        <a:bodyPr/>
        <a:lstStyle/>
        <a:p>
          <a:endParaRPr lang="en-IN"/>
        </a:p>
      </dgm:t>
    </dgm:pt>
    <dgm:pt modelId="{3FD182EB-C980-41E4-A9F7-5FE9D6F9B7F5}" type="pres">
      <dgm:prSet presAssocID="{8B16BDED-0CA4-4AE8-B546-D3C34D725ECE}" presName="connTx" presStyleLbl="parChTrans1D2" presStyleIdx="0" presStyleCnt="7"/>
      <dgm:spPr/>
      <dgm:t>
        <a:bodyPr/>
        <a:lstStyle/>
        <a:p>
          <a:endParaRPr lang="en-IN"/>
        </a:p>
      </dgm:t>
    </dgm:pt>
    <dgm:pt modelId="{A8BA9797-E218-4347-BE53-B2A9922B6B80}" type="pres">
      <dgm:prSet presAssocID="{0F477F4E-D6E7-4D54-A532-124D996EFBF8}" presName="root2" presStyleCnt="0"/>
      <dgm:spPr/>
    </dgm:pt>
    <dgm:pt modelId="{BE0A7C5F-DC21-4785-8019-0841087738EF}" type="pres">
      <dgm:prSet presAssocID="{0F477F4E-D6E7-4D54-A532-124D996EFBF8}" presName="LevelTwoTextNode" presStyleLbl="node2" presStyleIdx="0" presStyleCnt="7" custScaleX="4265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29E6D0B-C1D4-42D7-BE00-9400E0E15E46}" type="pres">
      <dgm:prSet presAssocID="{0F477F4E-D6E7-4D54-A532-124D996EFBF8}" presName="level3hierChild" presStyleCnt="0"/>
      <dgm:spPr/>
    </dgm:pt>
    <dgm:pt modelId="{F249A3ED-E2FF-4DC9-9F5F-AE192DF69853}" type="pres">
      <dgm:prSet presAssocID="{2DCAF2DC-D095-4A8B-A511-9E2F206E9BE2}" presName="conn2-1" presStyleLbl="parChTrans1D2" presStyleIdx="1" presStyleCnt="7"/>
      <dgm:spPr/>
      <dgm:t>
        <a:bodyPr/>
        <a:lstStyle/>
        <a:p>
          <a:endParaRPr lang="en-IN"/>
        </a:p>
      </dgm:t>
    </dgm:pt>
    <dgm:pt modelId="{1C1C25F2-14B0-4853-B204-1FC2915EF739}" type="pres">
      <dgm:prSet presAssocID="{2DCAF2DC-D095-4A8B-A511-9E2F206E9BE2}" presName="connTx" presStyleLbl="parChTrans1D2" presStyleIdx="1" presStyleCnt="7"/>
      <dgm:spPr/>
      <dgm:t>
        <a:bodyPr/>
        <a:lstStyle/>
        <a:p>
          <a:endParaRPr lang="en-IN"/>
        </a:p>
      </dgm:t>
    </dgm:pt>
    <dgm:pt modelId="{C05A9AE5-AC73-4321-930F-BDD584780D07}" type="pres">
      <dgm:prSet presAssocID="{D3850E3F-0284-4F7F-AB33-54F0E4E2B688}" presName="root2" presStyleCnt="0"/>
      <dgm:spPr/>
    </dgm:pt>
    <dgm:pt modelId="{279BAC56-CF63-42F9-9519-AB31DD2F73EF}" type="pres">
      <dgm:prSet presAssocID="{D3850E3F-0284-4F7F-AB33-54F0E4E2B688}" presName="LevelTwoTextNode" presStyleLbl="node2" presStyleIdx="1" presStyleCnt="7" custScaleX="4265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38F6FF-5B1D-45D6-A42F-8B590556A04C}" type="pres">
      <dgm:prSet presAssocID="{D3850E3F-0284-4F7F-AB33-54F0E4E2B688}" presName="level3hierChild" presStyleCnt="0"/>
      <dgm:spPr/>
    </dgm:pt>
    <dgm:pt modelId="{041FCA19-C59D-458D-9440-F112CF9B3B8E}" type="pres">
      <dgm:prSet presAssocID="{68AA7528-C3E9-4187-A5D0-DE8F4154630F}" presName="conn2-1" presStyleLbl="parChTrans1D2" presStyleIdx="2" presStyleCnt="7"/>
      <dgm:spPr/>
      <dgm:t>
        <a:bodyPr/>
        <a:lstStyle/>
        <a:p>
          <a:endParaRPr lang="en-IN"/>
        </a:p>
      </dgm:t>
    </dgm:pt>
    <dgm:pt modelId="{A92C8659-269F-4E56-B8CF-B6F456AB7689}" type="pres">
      <dgm:prSet presAssocID="{68AA7528-C3E9-4187-A5D0-DE8F4154630F}" presName="connTx" presStyleLbl="parChTrans1D2" presStyleIdx="2" presStyleCnt="7"/>
      <dgm:spPr/>
      <dgm:t>
        <a:bodyPr/>
        <a:lstStyle/>
        <a:p>
          <a:endParaRPr lang="en-IN"/>
        </a:p>
      </dgm:t>
    </dgm:pt>
    <dgm:pt modelId="{17F5A335-7E8D-4273-956F-7B99016ED58F}" type="pres">
      <dgm:prSet presAssocID="{F6CE6244-9924-4ED9-ACFA-6C3AAA85B85D}" presName="root2" presStyleCnt="0"/>
      <dgm:spPr/>
    </dgm:pt>
    <dgm:pt modelId="{689AB89E-D836-4699-9A73-B899F84A4C4F}" type="pres">
      <dgm:prSet presAssocID="{F6CE6244-9924-4ED9-ACFA-6C3AAA85B85D}" presName="LevelTwoTextNode" presStyleLbl="node2" presStyleIdx="2" presStyleCnt="7" custScaleX="4265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60A8EF-DB31-45BE-946A-5ED6565CBF98}" type="pres">
      <dgm:prSet presAssocID="{F6CE6244-9924-4ED9-ACFA-6C3AAA85B85D}" presName="level3hierChild" presStyleCnt="0"/>
      <dgm:spPr/>
    </dgm:pt>
    <dgm:pt modelId="{DBF15C66-B919-4419-8E4A-D12C5067B505}" type="pres">
      <dgm:prSet presAssocID="{75917846-1E0D-4029-AB21-9ADDAEAF0A34}" presName="conn2-1" presStyleLbl="parChTrans1D2" presStyleIdx="3" presStyleCnt="7"/>
      <dgm:spPr/>
      <dgm:t>
        <a:bodyPr/>
        <a:lstStyle/>
        <a:p>
          <a:endParaRPr lang="en-IN"/>
        </a:p>
      </dgm:t>
    </dgm:pt>
    <dgm:pt modelId="{66AB512C-A28E-4D3F-9ACA-8344033A7F40}" type="pres">
      <dgm:prSet presAssocID="{75917846-1E0D-4029-AB21-9ADDAEAF0A34}" presName="connTx" presStyleLbl="parChTrans1D2" presStyleIdx="3" presStyleCnt="7"/>
      <dgm:spPr/>
      <dgm:t>
        <a:bodyPr/>
        <a:lstStyle/>
        <a:p>
          <a:endParaRPr lang="en-IN"/>
        </a:p>
      </dgm:t>
    </dgm:pt>
    <dgm:pt modelId="{A6B3B5B9-2DBE-429E-8176-EE8B09B51ABD}" type="pres">
      <dgm:prSet presAssocID="{DDE015D1-5B9F-4CA7-BCBE-98C1D60028D4}" presName="root2" presStyleCnt="0"/>
      <dgm:spPr/>
    </dgm:pt>
    <dgm:pt modelId="{0E369EF3-AF11-42E7-ABAE-855129616863}" type="pres">
      <dgm:prSet presAssocID="{DDE015D1-5B9F-4CA7-BCBE-98C1D60028D4}" presName="LevelTwoTextNode" presStyleLbl="node2" presStyleIdx="3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DF51A4-6D5D-4FA8-A52B-3165185B4C29}" type="pres">
      <dgm:prSet presAssocID="{DDE015D1-5B9F-4CA7-BCBE-98C1D60028D4}" presName="level3hierChild" presStyleCnt="0"/>
      <dgm:spPr/>
    </dgm:pt>
    <dgm:pt modelId="{6D4A4647-CAD8-4048-ADA2-BB2760B790D2}" type="pres">
      <dgm:prSet presAssocID="{80F725D6-BD52-4DA8-B772-24B4BCC9386E}" presName="conn2-1" presStyleLbl="parChTrans1D2" presStyleIdx="4" presStyleCnt="7"/>
      <dgm:spPr/>
      <dgm:t>
        <a:bodyPr/>
        <a:lstStyle/>
        <a:p>
          <a:endParaRPr lang="en-IN"/>
        </a:p>
      </dgm:t>
    </dgm:pt>
    <dgm:pt modelId="{43F59B69-4B07-4E8B-8B38-4B64829B4025}" type="pres">
      <dgm:prSet presAssocID="{80F725D6-BD52-4DA8-B772-24B4BCC9386E}" presName="connTx" presStyleLbl="parChTrans1D2" presStyleIdx="4" presStyleCnt="7"/>
      <dgm:spPr/>
      <dgm:t>
        <a:bodyPr/>
        <a:lstStyle/>
        <a:p>
          <a:endParaRPr lang="en-IN"/>
        </a:p>
      </dgm:t>
    </dgm:pt>
    <dgm:pt modelId="{5FEE2624-E11A-417C-A567-7E5D229D215D}" type="pres">
      <dgm:prSet presAssocID="{77D2035A-0FE0-4005-B1D3-8A7B10AA432B}" presName="root2" presStyleCnt="0"/>
      <dgm:spPr/>
    </dgm:pt>
    <dgm:pt modelId="{3BBF9C80-2A38-4A24-A673-58DB959E7364}" type="pres">
      <dgm:prSet presAssocID="{77D2035A-0FE0-4005-B1D3-8A7B10AA432B}" presName="LevelTwoTextNode" presStyleLbl="node2" presStyleIdx="4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F6C76C-7FB3-42A0-82CF-7F0A987779F8}" type="pres">
      <dgm:prSet presAssocID="{77D2035A-0FE0-4005-B1D3-8A7B10AA432B}" presName="level3hierChild" presStyleCnt="0"/>
      <dgm:spPr/>
    </dgm:pt>
    <dgm:pt modelId="{E380AD34-943A-4EA2-BCD7-B30D965B22DC}" type="pres">
      <dgm:prSet presAssocID="{A685B122-8B60-49FB-A9CE-609579A27345}" presName="conn2-1" presStyleLbl="parChTrans1D2" presStyleIdx="5" presStyleCnt="7"/>
      <dgm:spPr/>
      <dgm:t>
        <a:bodyPr/>
        <a:lstStyle/>
        <a:p>
          <a:endParaRPr lang="en-IN"/>
        </a:p>
      </dgm:t>
    </dgm:pt>
    <dgm:pt modelId="{E4ABD92D-239D-43B1-B451-A13B38101941}" type="pres">
      <dgm:prSet presAssocID="{A685B122-8B60-49FB-A9CE-609579A27345}" presName="connTx" presStyleLbl="parChTrans1D2" presStyleIdx="5" presStyleCnt="7"/>
      <dgm:spPr/>
      <dgm:t>
        <a:bodyPr/>
        <a:lstStyle/>
        <a:p>
          <a:endParaRPr lang="en-IN"/>
        </a:p>
      </dgm:t>
    </dgm:pt>
    <dgm:pt modelId="{D2CA6AC9-6D57-4DF2-81C2-3D3EC610805F}" type="pres">
      <dgm:prSet presAssocID="{B2398973-B248-4723-801F-82E216313207}" presName="root2" presStyleCnt="0"/>
      <dgm:spPr/>
    </dgm:pt>
    <dgm:pt modelId="{8800642D-79FA-472F-9DB3-9FDFC9337B11}" type="pres">
      <dgm:prSet presAssocID="{B2398973-B248-4723-801F-82E216313207}" presName="LevelTwoTextNode" presStyleLbl="node2" presStyleIdx="5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B36618-B60A-44F1-A773-F927B09DFA58}" type="pres">
      <dgm:prSet presAssocID="{B2398973-B248-4723-801F-82E216313207}" presName="level3hierChild" presStyleCnt="0"/>
      <dgm:spPr/>
    </dgm:pt>
    <dgm:pt modelId="{D56B5F58-DCBB-4EF7-BBF5-EE65D2C859AA}" type="pres">
      <dgm:prSet presAssocID="{C63587BD-6519-458D-A3C5-332E346C271C}" presName="conn2-1" presStyleLbl="parChTrans1D2" presStyleIdx="6" presStyleCnt="7"/>
      <dgm:spPr/>
      <dgm:t>
        <a:bodyPr/>
        <a:lstStyle/>
        <a:p>
          <a:endParaRPr lang="en-IN"/>
        </a:p>
      </dgm:t>
    </dgm:pt>
    <dgm:pt modelId="{CDC70CE5-4D0B-4FFA-8E19-2657513B4D51}" type="pres">
      <dgm:prSet presAssocID="{C63587BD-6519-458D-A3C5-332E346C271C}" presName="connTx" presStyleLbl="parChTrans1D2" presStyleIdx="6" presStyleCnt="7"/>
      <dgm:spPr/>
      <dgm:t>
        <a:bodyPr/>
        <a:lstStyle/>
        <a:p>
          <a:endParaRPr lang="en-IN"/>
        </a:p>
      </dgm:t>
    </dgm:pt>
    <dgm:pt modelId="{9B63F736-9608-4684-B718-18754DB99B8E}" type="pres">
      <dgm:prSet presAssocID="{902CCF9C-63F7-47CA-BCF8-6CA912A185A3}" presName="root2" presStyleCnt="0"/>
      <dgm:spPr/>
    </dgm:pt>
    <dgm:pt modelId="{A23A4C37-F308-451A-98D2-CAD4E2E96283}" type="pres">
      <dgm:prSet presAssocID="{902CCF9C-63F7-47CA-BCF8-6CA912A185A3}" presName="LevelTwoTextNode" presStyleLbl="node2" presStyleIdx="6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335213-B413-46B6-9DCE-18C0678765EC}" type="pres">
      <dgm:prSet presAssocID="{902CCF9C-63F7-47CA-BCF8-6CA912A185A3}" presName="level3hierChild" presStyleCnt="0"/>
      <dgm:spPr/>
    </dgm:pt>
  </dgm:ptLst>
  <dgm:cxnLst>
    <dgm:cxn modelId="{6790D013-AC98-4490-9C98-AD417D993099}" srcId="{01A4B69C-5D65-4818-968D-1FC0161D7294}" destId="{902CCF9C-63F7-47CA-BCF8-6CA912A185A3}" srcOrd="6" destOrd="0" parTransId="{C63587BD-6519-458D-A3C5-332E346C271C}" sibTransId="{8A8C51AD-1FFE-4EFA-891A-46ECEA6989D0}"/>
    <dgm:cxn modelId="{BE1A932C-E156-458E-BE0E-90426CC4D46E}" type="presOf" srcId="{2DCAF2DC-D095-4A8B-A511-9E2F206E9BE2}" destId="{1C1C25F2-14B0-4853-B204-1FC2915EF739}" srcOrd="1" destOrd="0" presId="urn:microsoft.com/office/officeart/2008/layout/HorizontalMultiLevelHierarchy"/>
    <dgm:cxn modelId="{205D8230-BBFD-4765-96A1-1FAB10332870}" srcId="{01A4B69C-5D65-4818-968D-1FC0161D7294}" destId="{D3850E3F-0284-4F7F-AB33-54F0E4E2B688}" srcOrd="1" destOrd="0" parTransId="{2DCAF2DC-D095-4A8B-A511-9E2F206E9BE2}" sibTransId="{060CCAED-8D98-4B26-8CE7-8C46B30BD2BB}"/>
    <dgm:cxn modelId="{B2D88BB5-CCE2-44C6-831F-2B8AC89E9FD8}" srcId="{01A4B69C-5D65-4818-968D-1FC0161D7294}" destId="{0F477F4E-D6E7-4D54-A532-124D996EFBF8}" srcOrd="0" destOrd="0" parTransId="{8B16BDED-0CA4-4AE8-B546-D3C34D725ECE}" sibTransId="{C72294F1-96A1-45C2-9847-7330358257B1}"/>
    <dgm:cxn modelId="{C082E106-D5A6-47B2-9675-6B76CA86C37A}" srcId="{01A4B69C-5D65-4818-968D-1FC0161D7294}" destId="{DDE015D1-5B9F-4CA7-BCBE-98C1D60028D4}" srcOrd="3" destOrd="0" parTransId="{75917846-1E0D-4029-AB21-9ADDAEAF0A34}" sibTransId="{4EA2E6B4-7226-456A-95A0-CDF7D952F9D9}"/>
    <dgm:cxn modelId="{060301B9-6D42-4759-8A57-71FC05B55E77}" type="presOf" srcId="{D3850E3F-0284-4F7F-AB33-54F0E4E2B688}" destId="{279BAC56-CF63-42F9-9519-AB31DD2F73EF}" srcOrd="0" destOrd="0" presId="urn:microsoft.com/office/officeart/2008/layout/HorizontalMultiLevelHierarchy"/>
    <dgm:cxn modelId="{1DEC9EE8-A0AD-4F62-8490-5E0C10F00540}" srcId="{01A4B69C-5D65-4818-968D-1FC0161D7294}" destId="{B2398973-B248-4723-801F-82E216313207}" srcOrd="5" destOrd="0" parTransId="{A685B122-8B60-49FB-A9CE-609579A27345}" sibTransId="{ABE880C3-ACC0-4A49-80B8-2FA65759E2FC}"/>
    <dgm:cxn modelId="{EDD1FD1D-E248-4139-89DC-F9D5F3FBF37C}" type="presOf" srcId="{75917846-1E0D-4029-AB21-9ADDAEAF0A34}" destId="{DBF15C66-B919-4419-8E4A-D12C5067B505}" srcOrd="0" destOrd="0" presId="urn:microsoft.com/office/officeart/2008/layout/HorizontalMultiLevelHierarchy"/>
    <dgm:cxn modelId="{E2902439-0829-4C69-AFC1-AC3779E286B3}" type="presOf" srcId="{A685B122-8B60-49FB-A9CE-609579A27345}" destId="{E380AD34-943A-4EA2-BCD7-B30D965B22DC}" srcOrd="0" destOrd="0" presId="urn:microsoft.com/office/officeart/2008/layout/HorizontalMultiLevelHierarchy"/>
    <dgm:cxn modelId="{4195D229-D89F-413B-9F11-78F3C983036A}" srcId="{01A4B69C-5D65-4818-968D-1FC0161D7294}" destId="{77D2035A-0FE0-4005-B1D3-8A7B10AA432B}" srcOrd="4" destOrd="0" parTransId="{80F725D6-BD52-4DA8-B772-24B4BCC9386E}" sibTransId="{A5962C4E-72F6-411F-B7F3-75DF176A138E}"/>
    <dgm:cxn modelId="{0E075120-A75A-4166-944F-C776376769F7}" type="presOf" srcId="{80F725D6-BD52-4DA8-B772-24B4BCC9386E}" destId="{43F59B69-4B07-4E8B-8B38-4B64829B4025}" srcOrd="1" destOrd="0" presId="urn:microsoft.com/office/officeart/2008/layout/HorizontalMultiLevelHierarchy"/>
    <dgm:cxn modelId="{0A6771B8-9D69-468D-8BD0-FA3874B97EED}" type="presOf" srcId="{C63587BD-6519-458D-A3C5-332E346C271C}" destId="{CDC70CE5-4D0B-4FFA-8E19-2657513B4D51}" srcOrd="1" destOrd="0" presId="urn:microsoft.com/office/officeart/2008/layout/HorizontalMultiLevelHierarchy"/>
    <dgm:cxn modelId="{BCD86972-F128-4A1D-BA1C-EEFBE0EDE2F1}" type="presOf" srcId="{0F477F4E-D6E7-4D54-A532-124D996EFBF8}" destId="{BE0A7C5F-DC21-4785-8019-0841087738EF}" srcOrd="0" destOrd="0" presId="urn:microsoft.com/office/officeart/2008/layout/HorizontalMultiLevelHierarchy"/>
    <dgm:cxn modelId="{C0204D37-A8D5-433D-B27D-78951D07245D}" type="presOf" srcId="{68AA7528-C3E9-4187-A5D0-DE8F4154630F}" destId="{A92C8659-269F-4E56-B8CF-B6F456AB7689}" srcOrd="1" destOrd="0" presId="urn:microsoft.com/office/officeart/2008/layout/HorizontalMultiLevelHierarchy"/>
    <dgm:cxn modelId="{5EAEF8B7-E633-4C0F-8153-2C1757A15E90}" type="presOf" srcId="{C63587BD-6519-458D-A3C5-332E346C271C}" destId="{D56B5F58-DCBB-4EF7-BBF5-EE65D2C859AA}" srcOrd="0" destOrd="0" presId="urn:microsoft.com/office/officeart/2008/layout/HorizontalMultiLevelHierarchy"/>
    <dgm:cxn modelId="{87131897-711A-456E-B5A2-40DAF54803A7}" srcId="{E5598B52-E0A4-49CC-ADEC-61AC65DF2AB1}" destId="{01A4B69C-5D65-4818-968D-1FC0161D7294}" srcOrd="0" destOrd="0" parTransId="{C672F4A8-EC0E-43EB-8131-2B54BE700F8E}" sibTransId="{C9731830-A8E8-417A-BD6A-D76DB4EFB57E}"/>
    <dgm:cxn modelId="{84FDB42D-93C7-49CE-9121-F1BB01B50155}" type="presOf" srcId="{E5598B52-E0A4-49CC-ADEC-61AC65DF2AB1}" destId="{B9966EFC-E308-492F-9844-4D8E343A70C2}" srcOrd="0" destOrd="0" presId="urn:microsoft.com/office/officeart/2008/layout/HorizontalMultiLevelHierarchy"/>
    <dgm:cxn modelId="{F90A0194-A95B-47D9-AAC4-DC0CE62C16CA}" type="presOf" srcId="{68AA7528-C3E9-4187-A5D0-DE8F4154630F}" destId="{041FCA19-C59D-458D-9440-F112CF9B3B8E}" srcOrd="0" destOrd="0" presId="urn:microsoft.com/office/officeart/2008/layout/HorizontalMultiLevelHierarchy"/>
    <dgm:cxn modelId="{088AA6CC-CC58-4373-AF4A-B7EF91948EB4}" type="presOf" srcId="{902CCF9C-63F7-47CA-BCF8-6CA912A185A3}" destId="{A23A4C37-F308-451A-98D2-CAD4E2E96283}" srcOrd="0" destOrd="0" presId="urn:microsoft.com/office/officeart/2008/layout/HorizontalMultiLevelHierarchy"/>
    <dgm:cxn modelId="{DA83184A-0454-42C0-BE28-118271E915DD}" type="presOf" srcId="{2DCAF2DC-D095-4A8B-A511-9E2F206E9BE2}" destId="{F249A3ED-E2FF-4DC9-9F5F-AE192DF69853}" srcOrd="0" destOrd="0" presId="urn:microsoft.com/office/officeart/2008/layout/HorizontalMultiLevelHierarchy"/>
    <dgm:cxn modelId="{134D9346-B5F2-4656-8E9E-1F3008C645AD}" srcId="{01A4B69C-5D65-4818-968D-1FC0161D7294}" destId="{F6CE6244-9924-4ED9-ACFA-6C3AAA85B85D}" srcOrd="2" destOrd="0" parTransId="{68AA7528-C3E9-4187-A5D0-DE8F4154630F}" sibTransId="{33957135-695D-4EFB-823B-52D52366F6AC}"/>
    <dgm:cxn modelId="{0746D007-BEB7-46EC-AECF-15197A1FC7E8}" type="presOf" srcId="{B2398973-B248-4723-801F-82E216313207}" destId="{8800642D-79FA-472F-9DB3-9FDFC9337B11}" srcOrd="0" destOrd="0" presId="urn:microsoft.com/office/officeart/2008/layout/HorizontalMultiLevelHierarchy"/>
    <dgm:cxn modelId="{1EE711BF-42E5-44EA-BAB1-6C32EAC69430}" type="presOf" srcId="{75917846-1E0D-4029-AB21-9ADDAEAF0A34}" destId="{66AB512C-A28E-4D3F-9ACA-8344033A7F40}" srcOrd="1" destOrd="0" presId="urn:microsoft.com/office/officeart/2008/layout/HorizontalMultiLevelHierarchy"/>
    <dgm:cxn modelId="{BB4A8BB8-5B27-4DA0-B8B7-033897DB582E}" type="presOf" srcId="{80F725D6-BD52-4DA8-B772-24B4BCC9386E}" destId="{6D4A4647-CAD8-4048-ADA2-BB2760B790D2}" srcOrd="0" destOrd="0" presId="urn:microsoft.com/office/officeart/2008/layout/HorizontalMultiLevelHierarchy"/>
    <dgm:cxn modelId="{CFCC18C8-8A4A-412D-B0BF-8980CAA6AB7D}" type="presOf" srcId="{01A4B69C-5D65-4818-968D-1FC0161D7294}" destId="{C405A821-2FF1-4C2B-95D5-E7BC64F2842D}" srcOrd="0" destOrd="0" presId="urn:microsoft.com/office/officeart/2008/layout/HorizontalMultiLevelHierarchy"/>
    <dgm:cxn modelId="{C456E0D6-D752-499A-8E3C-9E014FB16119}" type="presOf" srcId="{8B16BDED-0CA4-4AE8-B546-D3C34D725ECE}" destId="{3FD182EB-C980-41E4-A9F7-5FE9D6F9B7F5}" srcOrd="1" destOrd="0" presId="urn:microsoft.com/office/officeart/2008/layout/HorizontalMultiLevelHierarchy"/>
    <dgm:cxn modelId="{026A3068-0BE1-44FA-B909-B34CAE09B14A}" type="presOf" srcId="{F6CE6244-9924-4ED9-ACFA-6C3AAA85B85D}" destId="{689AB89E-D836-4699-9A73-B899F84A4C4F}" srcOrd="0" destOrd="0" presId="urn:microsoft.com/office/officeart/2008/layout/HorizontalMultiLevelHierarchy"/>
    <dgm:cxn modelId="{F61F84F3-A894-403F-93CD-132C80BCDBD8}" type="presOf" srcId="{77D2035A-0FE0-4005-B1D3-8A7B10AA432B}" destId="{3BBF9C80-2A38-4A24-A673-58DB959E7364}" srcOrd="0" destOrd="0" presId="urn:microsoft.com/office/officeart/2008/layout/HorizontalMultiLevelHierarchy"/>
    <dgm:cxn modelId="{0DCADBC4-48C6-4C7E-AFDA-0B61AF8C5B3D}" type="presOf" srcId="{8B16BDED-0CA4-4AE8-B546-D3C34D725ECE}" destId="{C5251D86-0B23-4476-891E-61A197039EEB}" srcOrd="0" destOrd="0" presId="urn:microsoft.com/office/officeart/2008/layout/HorizontalMultiLevelHierarchy"/>
    <dgm:cxn modelId="{EC30F3EA-B959-4444-A1F5-6CE0EE688416}" type="presOf" srcId="{DDE015D1-5B9F-4CA7-BCBE-98C1D60028D4}" destId="{0E369EF3-AF11-42E7-ABAE-855129616863}" srcOrd="0" destOrd="0" presId="urn:microsoft.com/office/officeart/2008/layout/HorizontalMultiLevelHierarchy"/>
    <dgm:cxn modelId="{CEB2D455-79D5-4B01-A468-F49C3406DF28}" type="presOf" srcId="{A685B122-8B60-49FB-A9CE-609579A27345}" destId="{E4ABD92D-239D-43B1-B451-A13B38101941}" srcOrd="1" destOrd="0" presId="urn:microsoft.com/office/officeart/2008/layout/HorizontalMultiLevelHierarchy"/>
    <dgm:cxn modelId="{04F24E8B-2889-4F57-841B-0AF40A9B8749}" type="presParOf" srcId="{B9966EFC-E308-492F-9844-4D8E343A70C2}" destId="{AF8D0BB3-8919-4CFE-A3C7-9A29CE16DEE0}" srcOrd="0" destOrd="0" presId="urn:microsoft.com/office/officeart/2008/layout/HorizontalMultiLevelHierarchy"/>
    <dgm:cxn modelId="{9CDF0DDC-EE7B-4F1D-9A90-DEBAE4765A49}" type="presParOf" srcId="{AF8D0BB3-8919-4CFE-A3C7-9A29CE16DEE0}" destId="{C405A821-2FF1-4C2B-95D5-E7BC64F2842D}" srcOrd="0" destOrd="0" presId="urn:microsoft.com/office/officeart/2008/layout/HorizontalMultiLevelHierarchy"/>
    <dgm:cxn modelId="{84C5AFF4-2617-41BC-8BE1-B4FF47ED81BB}" type="presParOf" srcId="{AF8D0BB3-8919-4CFE-A3C7-9A29CE16DEE0}" destId="{8804F558-D306-467D-9684-819717A44A5F}" srcOrd="1" destOrd="0" presId="urn:microsoft.com/office/officeart/2008/layout/HorizontalMultiLevelHierarchy"/>
    <dgm:cxn modelId="{0280B17D-251F-411E-AECD-689869EB96BC}" type="presParOf" srcId="{8804F558-D306-467D-9684-819717A44A5F}" destId="{C5251D86-0B23-4476-891E-61A197039EEB}" srcOrd="0" destOrd="0" presId="urn:microsoft.com/office/officeart/2008/layout/HorizontalMultiLevelHierarchy"/>
    <dgm:cxn modelId="{6AD339B2-785F-4D16-9A69-938C8F578575}" type="presParOf" srcId="{C5251D86-0B23-4476-891E-61A197039EEB}" destId="{3FD182EB-C980-41E4-A9F7-5FE9D6F9B7F5}" srcOrd="0" destOrd="0" presId="urn:microsoft.com/office/officeart/2008/layout/HorizontalMultiLevelHierarchy"/>
    <dgm:cxn modelId="{EC9C4248-CF07-4775-BB12-D54191ED7FAF}" type="presParOf" srcId="{8804F558-D306-467D-9684-819717A44A5F}" destId="{A8BA9797-E218-4347-BE53-B2A9922B6B80}" srcOrd="1" destOrd="0" presId="urn:microsoft.com/office/officeart/2008/layout/HorizontalMultiLevelHierarchy"/>
    <dgm:cxn modelId="{FEE73A14-6ADB-42C8-A2B9-589E1FB51B05}" type="presParOf" srcId="{A8BA9797-E218-4347-BE53-B2A9922B6B80}" destId="{BE0A7C5F-DC21-4785-8019-0841087738EF}" srcOrd="0" destOrd="0" presId="urn:microsoft.com/office/officeart/2008/layout/HorizontalMultiLevelHierarchy"/>
    <dgm:cxn modelId="{09CAAFB7-7B7D-4AAA-9F0D-4BB2F204D892}" type="presParOf" srcId="{A8BA9797-E218-4347-BE53-B2A9922B6B80}" destId="{F29E6D0B-C1D4-42D7-BE00-9400E0E15E46}" srcOrd="1" destOrd="0" presId="urn:microsoft.com/office/officeart/2008/layout/HorizontalMultiLevelHierarchy"/>
    <dgm:cxn modelId="{8880A438-7080-4B6F-B70C-F35CAA233882}" type="presParOf" srcId="{8804F558-D306-467D-9684-819717A44A5F}" destId="{F249A3ED-E2FF-4DC9-9F5F-AE192DF69853}" srcOrd="2" destOrd="0" presId="urn:microsoft.com/office/officeart/2008/layout/HorizontalMultiLevelHierarchy"/>
    <dgm:cxn modelId="{A5F1C755-DFE4-4932-AFEF-64613D896556}" type="presParOf" srcId="{F249A3ED-E2FF-4DC9-9F5F-AE192DF69853}" destId="{1C1C25F2-14B0-4853-B204-1FC2915EF739}" srcOrd="0" destOrd="0" presId="urn:microsoft.com/office/officeart/2008/layout/HorizontalMultiLevelHierarchy"/>
    <dgm:cxn modelId="{F9E20371-07F3-42EF-A912-C7C7CFC4F892}" type="presParOf" srcId="{8804F558-D306-467D-9684-819717A44A5F}" destId="{C05A9AE5-AC73-4321-930F-BDD584780D07}" srcOrd="3" destOrd="0" presId="urn:microsoft.com/office/officeart/2008/layout/HorizontalMultiLevelHierarchy"/>
    <dgm:cxn modelId="{6D533C71-895C-445B-A123-6E55FDDB6C82}" type="presParOf" srcId="{C05A9AE5-AC73-4321-930F-BDD584780D07}" destId="{279BAC56-CF63-42F9-9519-AB31DD2F73EF}" srcOrd="0" destOrd="0" presId="urn:microsoft.com/office/officeart/2008/layout/HorizontalMultiLevelHierarchy"/>
    <dgm:cxn modelId="{6500E48F-A1D1-49FD-9593-A1DDBA66695C}" type="presParOf" srcId="{C05A9AE5-AC73-4321-930F-BDD584780D07}" destId="{3F38F6FF-5B1D-45D6-A42F-8B590556A04C}" srcOrd="1" destOrd="0" presId="urn:microsoft.com/office/officeart/2008/layout/HorizontalMultiLevelHierarchy"/>
    <dgm:cxn modelId="{76F8AA06-A561-47BF-AE44-58A9D8C2B16E}" type="presParOf" srcId="{8804F558-D306-467D-9684-819717A44A5F}" destId="{041FCA19-C59D-458D-9440-F112CF9B3B8E}" srcOrd="4" destOrd="0" presId="urn:microsoft.com/office/officeart/2008/layout/HorizontalMultiLevelHierarchy"/>
    <dgm:cxn modelId="{7169C9DB-634E-4664-AF36-F3BBEE80B4D5}" type="presParOf" srcId="{041FCA19-C59D-458D-9440-F112CF9B3B8E}" destId="{A92C8659-269F-4E56-B8CF-B6F456AB7689}" srcOrd="0" destOrd="0" presId="urn:microsoft.com/office/officeart/2008/layout/HorizontalMultiLevelHierarchy"/>
    <dgm:cxn modelId="{6039D85D-2829-4467-9937-1B5709B72F84}" type="presParOf" srcId="{8804F558-D306-467D-9684-819717A44A5F}" destId="{17F5A335-7E8D-4273-956F-7B99016ED58F}" srcOrd="5" destOrd="0" presId="urn:microsoft.com/office/officeart/2008/layout/HorizontalMultiLevelHierarchy"/>
    <dgm:cxn modelId="{08558EB0-951C-40BA-B0A5-B655158A3727}" type="presParOf" srcId="{17F5A335-7E8D-4273-956F-7B99016ED58F}" destId="{689AB89E-D836-4699-9A73-B899F84A4C4F}" srcOrd="0" destOrd="0" presId="urn:microsoft.com/office/officeart/2008/layout/HorizontalMultiLevelHierarchy"/>
    <dgm:cxn modelId="{99B452B9-59F6-48D1-9E45-B35932FBA722}" type="presParOf" srcId="{17F5A335-7E8D-4273-956F-7B99016ED58F}" destId="{4E60A8EF-DB31-45BE-946A-5ED6565CBF98}" srcOrd="1" destOrd="0" presId="urn:microsoft.com/office/officeart/2008/layout/HorizontalMultiLevelHierarchy"/>
    <dgm:cxn modelId="{4C8096D3-949D-46C0-BDE5-E2C39B85EDED}" type="presParOf" srcId="{8804F558-D306-467D-9684-819717A44A5F}" destId="{DBF15C66-B919-4419-8E4A-D12C5067B505}" srcOrd="6" destOrd="0" presId="urn:microsoft.com/office/officeart/2008/layout/HorizontalMultiLevelHierarchy"/>
    <dgm:cxn modelId="{9E62D563-5BBA-451B-BB26-1D576AAAB97A}" type="presParOf" srcId="{DBF15C66-B919-4419-8E4A-D12C5067B505}" destId="{66AB512C-A28E-4D3F-9ACA-8344033A7F40}" srcOrd="0" destOrd="0" presId="urn:microsoft.com/office/officeart/2008/layout/HorizontalMultiLevelHierarchy"/>
    <dgm:cxn modelId="{0A572363-308D-4565-9BC7-A2619902CE1D}" type="presParOf" srcId="{8804F558-D306-467D-9684-819717A44A5F}" destId="{A6B3B5B9-2DBE-429E-8176-EE8B09B51ABD}" srcOrd="7" destOrd="0" presId="urn:microsoft.com/office/officeart/2008/layout/HorizontalMultiLevelHierarchy"/>
    <dgm:cxn modelId="{EC44C41D-31AE-49A8-A1EA-B6146B3D6C63}" type="presParOf" srcId="{A6B3B5B9-2DBE-429E-8176-EE8B09B51ABD}" destId="{0E369EF3-AF11-42E7-ABAE-855129616863}" srcOrd="0" destOrd="0" presId="urn:microsoft.com/office/officeart/2008/layout/HorizontalMultiLevelHierarchy"/>
    <dgm:cxn modelId="{360646E2-E1B6-45D6-8005-3073BBE8157C}" type="presParOf" srcId="{A6B3B5B9-2DBE-429E-8176-EE8B09B51ABD}" destId="{5BDF51A4-6D5D-4FA8-A52B-3165185B4C29}" srcOrd="1" destOrd="0" presId="urn:microsoft.com/office/officeart/2008/layout/HorizontalMultiLevelHierarchy"/>
    <dgm:cxn modelId="{6F805D87-01B5-42FB-9C9D-7CD4F137485A}" type="presParOf" srcId="{8804F558-D306-467D-9684-819717A44A5F}" destId="{6D4A4647-CAD8-4048-ADA2-BB2760B790D2}" srcOrd="8" destOrd="0" presId="urn:microsoft.com/office/officeart/2008/layout/HorizontalMultiLevelHierarchy"/>
    <dgm:cxn modelId="{CA603B3D-1798-4F44-992E-D2A3897334E7}" type="presParOf" srcId="{6D4A4647-CAD8-4048-ADA2-BB2760B790D2}" destId="{43F59B69-4B07-4E8B-8B38-4B64829B4025}" srcOrd="0" destOrd="0" presId="urn:microsoft.com/office/officeart/2008/layout/HorizontalMultiLevelHierarchy"/>
    <dgm:cxn modelId="{BC312016-3C63-4F06-8FEA-7C7C3ECE89A3}" type="presParOf" srcId="{8804F558-D306-467D-9684-819717A44A5F}" destId="{5FEE2624-E11A-417C-A567-7E5D229D215D}" srcOrd="9" destOrd="0" presId="urn:microsoft.com/office/officeart/2008/layout/HorizontalMultiLevelHierarchy"/>
    <dgm:cxn modelId="{768888EF-55CD-4537-B1E5-6E6B0128EA12}" type="presParOf" srcId="{5FEE2624-E11A-417C-A567-7E5D229D215D}" destId="{3BBF9C80-2A38-4A24-A673-58DB959E7364}" srcOrd="0" destOrd="0" presId="urn:microsoft.com/office/officeart/2008/layout/HorizontalMultiLevelHierarchy"/>
    <dgm:cxn modelId="{8CF57CBB-59E8-4266-BAF2-255589D6F8F6}" type="presParOf" srcId="{5FEE2624-E11A-417C-A567-7E5D229D215D}" destId="{B0F6C76C-7FB3-42A0-82CF-7F0A987779F8}" srcOrd="1" destOrd="0" presId="urn:microsoft.com/office/officeart/2008/layout/HorizontalMultiLevelHierarchy"/>
    <dgm:cxn modelId="{1086DAFC-1160-457C-8307-76C0E97F75E0}" type="presParOf" srcId="{8804F558-D306-467D-9684-819717A44A5F}" destId="{E380AD34-943A-4EA2-BCD7-B30D965B22DC}" srcOrd="10" destOrd="0" presId="urn:microsoft.com/office/officeart/2008/layout/HorizontalMultiLevelHierarchy"/>
    <dgm:cxn modelId="{0CD5629E-D7F5-4756-8352-5AE10410B321}" type="presParOf" srcId="{E380AD34-943A-4EA2-BCD7-B30D965B22DC}" destId="{E4ABD92D-239D-43B1-B451-A13B38101941}" srcOrd="0" destOrd="0" presId="urn:microsoft.com/office/officeart/2008/layout/HorizontalMultiLevelHierarchy"/>
    <dgm:cxn modelId="{B7B16450-6667-43E1-A9EF-2BF5FA611AE5}" type="presParOf" srcId="{8804F558-D306-467D-9684-819717A44A5F}" destId="{D2CA6AC9-6D57-4DF2-81C2-3D3EC610805F}" srcOrd="11" destOrd="0" presId="urn:microsoft.com/office/officeart/2008/layout/HorizontalMultiLevelHierarchy"/>
    <dgm:cxn modelId="{2688A7EE-F306-471C-81F3-76A4BD709F48}" type="presParOf" srcId="{D2CA6AC9-6D57-4DF2-81C2-3D3EC610805F}" destId="{8800642D-79FA-472F-9DB3-9FDFC9337B11}" srcOrd="0" destOrd="0" presId="urn:microsoft.com/office/officeart/2008/layout/HorizontalMultiLevelHierarchy"/>
    <dgm:cxn modelId="{91C969F0-E92E-416A-B08D-CCF2AD82523D}" type="presParOf" srcId="{D2CA6AC9-6D57-4DF2-81C2-3D3EC610805F}" destId="{6FB36618-B60A-44F1-A773-F927B09DFA58}" srcOrd="1" destOrd="0" presId="urn:microsoft.com/office/officeart/2008/layout/HorizontalMultiLevelHierarchy"/>
    <dgm:cxn modelId="{75DF8A9F-415B-4742-A914-493B55004063}" type="presParOf" srcId="{8804F558-D306-467D-9684-819717A44A5F}" destId="{D56B5F58-DCBB-4EF7-BBF5-EE65D2C859AA}" srcOrd="12" destOrd="0" presId="urn:microsoft.com/office/officeart/2008/layout/HorizontalMultiLevelHierarchy"/>
    <dgm:cxn modelId="{73AE2D9D-6A24-49B2-A8AA-11C31FF407F8}" type="presParOf" srcId="{D56B5F58-DCBB-4EF7-BBF5-EE65D2C859AA}" destId="{CDC70CE5-4D0B-4FFA-8E19-2657513B4D51}" srcOrd="0" destOrd="0" presId="urn:microsoft.com/office/officeart/2008/layout/HorizontalMultiLevelHierarchy"/>
    <dgm:cxn modelId="{CE266F79-AB64-4924-B5C6-9EADA3CDDA77}" type="presParOf" srcId="{8804F558-D306-467D-9684-819717A44A5F}" destId="{9B63F736-9608-4684-B718-18754DB99B8E}" srcOrd="13" destOrd="0" presId="urn:microsoft.com/office/officeart/2008/layout/HorizontalMultiLevelHierarchy"/>
    <dgm:cxn modelId="{399C4B44-FE79-4D08-934F-912FB555EF11}" type="presParOf" srcId="{9B63F736-9608-4684-B718-18754DB99B8E}" destId="{A23A4C37-F308-451A-98D2-CAD4E2E96283}" srcOrd="0" destOrd="0" presId="urn:microsoft.com/office/officeart/2008/layout/HorizontalMultiLevelHierarchy"/>
    <dgm:cxn modelId="{67FD0895-7540-422A-9A8C-B10033216DA3}" type="presParOf" srcId="{9B63F736-9608-4684-B718-18754DB99B8E}" destId="{3B335213-B413-46B6-9DCE-18C0678765EC}" srcOrd="1" destOrd="0" presId="urn:microsoft.com/office/officeart/2008/layout/HorizontalMultiLevelHierarchy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6B5F58-DCBB-4EF7-BBF5-EE65D2C859AA}">
      <dsp:nvSpPr>
        <dsp:cNvPr id="0" name=""/>
        <dsp:cNvSpPr/>
      </dsp:nvSpPr>
      <dsp:spPr>
        <a:xfrm>
          <a:off x="593613" y="2525545"/>
          <a:ext cx="1173395" cy="222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697" y="0"/>
              </a:lnTo>
              <a:lnTo>
                <a:pt x="586697" y="2226050"/>
              </a:lnTo>
              <a:lnTo>
                <a:pt x="1173395" y="222605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1117401" y="3575660"/>
        <a:ext cx="125818" cy="125818"/>
      </dsp:txXfrm>
    </dsp:sp>
    <dsp:sp modelId="{E380AD34-943A-4EA2-BCD7-B30D965B22DC}">
      <dsp:nvSpPr>
        <dsp:cNvPr id="0" name=""/>
        <dsp:cNvSpPr/>
      </dsp:nvSpPr>
      <dsp:spPr>
        <a:xfrm>
          <a:off x="593613" y="2525545"/>
          <a:ext cx="1173395" cy="1484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697" y="0"/>
              </a:lnTo>
              <a:lnTo>
                <a:pt x="586697" y="1484033"/>
              </a:lnTo>
              <a:lnTo>
                <a:pt x="1173395" y="1484033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1133014" y="3220264"/>
        <a:ext cx="94594" cy="94594"/>
      </dsp:txXfrm>
    </dsp:sp>
    <dsp:sp modelId="{6D4A4647-CAD8-4048-ADA2-BB2760B790D2}">
      <dsp:nvSpPr>
        <dsp:cNvPr id="0" name=""/>
        <dsp:cNvSpPr/>
      </dsp:nvSpPr>
      <dsp:spPr>
        <a:xfrm>
          <a:off x="593613" y="2525545"/>
          <a:ext cx="1173395" cy="742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697" y="0"/>
              </a:lnTo>
              <a:lnTo>
                <a:pt x="586697" y="742016"/>
              </a:lnTo>
              <a:lnTo>
                <a:pt x="1173395" y="742016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45603" y="2861845"/>
        <a:ext cx="69416" cy="69416"/>
      </dsp:txXfrm>
    </dsp:sp>
    <dsp:sp modelId="{DBF15C66-B919-4419-8E4A-D12C5067B505}">
      <dsp:nvSpPr>
        <dsp:cNvPr id="0" name=""/>
        <dsp:cNvSpPr/>
      </dsp:nvSpPr>
      <dsp:spPr>
        <a:xfrm>
          <a:off x="593613" y="2479825"/>
          <a:ext cx="1173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73395" y="4572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50976" y="2496210"/>
        <a:ext cx="58669" cy="58669"/>
      </dsp:txXfrm>
    </dsp:sp>
    <dsp:sp modelId="{041FCA19-C59D-458D-9440-F112CF9B3B8E}">
      <dsp:nvSpPr>
        <dsp:cNvPr id="0" name=""/>
        <dsp:cNvSpPr/>
      </dsp:nvSpPr>
      <dsp:spPr>
        <a:xfrm>
          <a:off x="593613" y="1783528"/>
          <a:ext cx="1173395" cy="742016"/>
        </a:xfrm>
        <a:custGeom>
          <a:avLst/>
          <a:gdLst/>
          <a:ahLst/>
          <a:cxnLst/>
          <a:rect l="0" t="0" r="0" b="0"/>
          <a:pathLst>
            <a:path>
              <a:moveTo>
                <a:pt x="0" y="742016"/>
              </a:moveTo>
              <a:lnTo>
                <a:pt x="586697" y="742016"/>
              </a:lnTo>
              <a:lnTo>
                <a:pt x="586697" y="0"/>
              </a:lnTo>
              <a:lnTo>
                <a:pt x="1173395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45603" y="2119828"/>
        <a:ext cx="69416" cy="69416"/>
      </dsp:txXfrm>
    </dsp:sp>
    <dsp:sp modelId="{F249A3ED-E2FF-4DC9-9F5F-AE192DF69853}">
      <dsp:nvSpPr>
        <dsp:cNvPr id="0" name=""/>
        <dsp:cNvSpPr/>
      </dsp:nvSpPr>
      <dsp:spPr>
        <a:xfrm>
          <a:off x="593613" y="1041511"/>
          <a:ext cx="1173395" cy="1484033"/>
        </a:xfrm>
        <a:custGeom>
          <a:avLst/>
          <a:gdLst/>
          <a:ahLst/>
          <a:cxnLst/>
          <a:rect l="0" t="0" r="0" b="0"/>
          <a:pathLst>
            <a:path>
              <a:moveTo>
                <a:pt x="0" y="1484033"/>
              </a:moveTo>
              <a:lnTo>
                <a:pt x="586697" y="1484033"/>
              </a:lnTo>
              <a:lnTo>
                <a:pt x="586697" y="0"/>
              </a:lnTo>
              <a:lnTo>
                <a:pt x="1173395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1133014" y="1736231"/>
        <a:ext cx="94594" cy="94594"/>
      </dsp:txXfrm>
    </dsp:sp>
    <dsp:sp modelId="{C5251D86-0B23-4476-891E-61A197039EEB}">
      <dsp:nvSpPr>
        <dsp:cNvPr id="0" name=""/>
        <dsp:cNvSpPr/>
      </dsp:nvSpPr>
      <dsp:spPr>
        <a:xfrm>
          <a:off x="593613" y="299494"/>
          <a:ext cx="1173395" cy="2226050"/>
        </a:xfrm>
        <a:custGeom>
          <a:avLst/>
          <a:gdLst/>
          <a:ahLst/>
          <a:cxnLst/>
          <a:rect l="0" t="0" r="0" b="0"/>
          <a:pathLst>
            <a:path>
              <a:moveTo>
                <a:pt x="0" y="2226050"/>
              </a:moveTo>
              <a:lnTo>
                <a:pt x="586697" y="2226050"/>
              </a:lnTo>
              <a:lnTo>
                <a:pt x="586697" y="0"/>
              </a:lnTo>
              <a:lnTo>
                <a:pt x="1173395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1117401" y="1349610"/>
        <a:ext cx="125818" cy="125818"/>
      </dsp:txXfrm>
    </dsp:sp>
    <dsp:sp modelId="{C405A821-2FF1-4C2B-95D5-E7BC64F2842D}">
      <dsp:nvSpPr>
        <dsp:cNvPr id="0" name=""/>
        <dsp:cNvSpPr/>
      </dsp:nvSpPr>
      <dsp:spPr>
        <a:xfrm rot="16200000">
          <a:off x="-1265333" y="2228738"/>
          <a:ext cx="3124280" cy="593613"/>
        </a:xfrm>
        <a:prstGeom prst="rect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  <a:scene3d>
            <a:camera prst="orthographicFront">
              <a:rot lat="0" lon="0" rev="0"/>
            </a:camera>
            <a:lightRig rig="threePt" dir="t"/>
          </a:scene3d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Users</a:t>
          </a:r>
          <a:br>
            <a:rPr lang="en-IN" sz="1200" kern="1200" dirty="0"/>
          </a:br>
          <a:r>
            <a:rPr lang="en-IN" sz="1200" kern="1200" dirty="0"/>
            <a:t>Business Leader, Commercial Banker, DE&amp;I Leader, Marketing Leader, Digital Product Owner</a:t>
          </a:r>
        </a:p>
      </dsp:txBody>
      <dsp:txXfrm rot="16200000">
        <a:off x="-1265333" y="2228738"/>
        <a:ext cx="3124280" cy="593613"/>
      </dsp:txXfrm>
    </dsp:sp>
    <dsp:sp modelId="{BE0A7C5F-DC21-4785-8019-0841087738EF}">
      <dsp:nvSpPr>
        <dsp:cNvPr id="0" name=""/>
        <dsp:cNvSpPr/>
      </dsp:nvSpPr>
      <dsp:spPr>
        <a:xfrm>
          <a:off x="1767009" y="2688"/>
          <a:ext cx="8305987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identify diversity dimensions of ownership and / or leadership of commercial customers and / or prospects</a:t>
          </a:r>
          <a:endParaRPr lang="en-IN" sz="1200" kern="1200" dirty="0"/>
        </a:p>
      </dsp:txBody>
      <dsp:txXfrm>
        <a:off x="1767009" y="2688"/>
        <a:ext cx="8305987" cy="593613"/>
      </dsp:txXfrm>
    </dsp:sp>
    <dsp:sp modelId="{279BAC56-CF63-42F9-9519-AB31DD2F73EF}">
      <dsp:nvSpPr>
        <dsp:cNvPr id="0" name=""/>
        <dsp:cNvSpPr/>
      </dsp:nvSpPr>
      <dsp:spPr>
        <a:xfrm>
          <a:off x="1767009" y="744704"/>
          <a:ext cx="8305987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know if a given business entity is diverse or women owned</a:t>
          </a:r>
          <a:endParaRPr lang="en-IN" sz="1200" kern="1200" dirty="0"/>
        </a:p>
      </dsp:txBody>
      <dsp:txXfrm>
        <a:off x="1767009" y="744704"/>
        <a:ext cx="8305987" cy="593613"/>
      </dsp:txXfrm>
    </dsp:sp>
    <dsp:sp modelId="{689AB89E-D836-4699-9A73-B899F84A4C4F}">
      <dsp:nvSpPr>
        <dsp:cNvPr id="0" name=""/>
        <dsp:cNvSpPr/>
      </dsp:nvSpPr>
      <dsp:spPr>
        <a:xfrm>
          <a:off x="1767009" y="1486721"/>
          <a:ext cx="8305987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have a tool that could provide me diversity dimensions of a prospect within few seconds</a:t>
          </a:r>
          <a:endParaRPr lang="en-IN" sz="1200" kern="1200" dirty="0"/>
        </a:p>
      </dsp:txBody>
      <dsp:txXfrm>
        <a:off x="1767009" y="1486721"/>
        <a:ext cx="8305987" cy="593613"/>
      </dsp:txXfrm>
    </dsp:sp>
    <dsp:sp modelId="{0E369EF3-AF11-42E7-ABAE-855129616863}">
      <dsp:nvSpPr>
        <dsp:cNvPr id="0" name=""/>
        <dsp:cNvSpPr/>
      </dsp:nvSpPr>
      <dsp:spPr>
        <a:xfrm>
          <a:off x="1767009" y="2228738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have a Dashboard that could provide me diversity and ethnicity information of prospects / customers</a:t>
          </a:r>
          <a:endParaRPr lang="en-IN" sz="1200" kern="1200" dirty="0"/>
        </a:p>
      </dsp:txBody>
      <dsp:txXfrm>
        <a:off x="1767009" y="2228738"/>
        <a:ext cx="8402755" cy="593613"/>
      </dsp:txXfrm>
    </dsp:sp>
    <dsp:sp modelId="{3BBF9C80-2A38-4A24-A673-58DB959E7364}">
      <dsp:nvSpPr>
        <dsp:cNvPr id="0" name=""/>
        <dsp:cNvSpPr/>
      </dsp:nvSpPr>
      <dsp:spPr>
        <a:xfrm>
          <a:off x="1767009" y="2970755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gather MBE, WBE, LGBTBE, VOSB data from authentic Govt owned or Govt authorized entities regularly</a:t>
          </a:r>
          <a:endParaRPr lang="en-IN" sz="1200" kern="1200" dirty="0"/>
        </a:p>
      </dsp:txBody>
      <dsp:txXfrm>
        <a:off x="1767009" y="2970755"/>
        <a:ext cx="8402755" cy="593613"/>
      </dsp:txXfrm>
    </dsp:sp>
    <dsp:sp modelId="{8800642D-79FA-472F-9DB3-9FDFC9337B11}">
      <dsp:nvSpPr>
        <dsp:cNvPr id="0" name=""/>
        <dsp:cNvSpPr/>
      </dsp:nvSpPr>
      <dsp:spPr>
        <a:xfrm>
          <a:off x="1767009" y="3712771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build a product that could search the web for details of a company real time or near real time; the information could be text, images or reports</a:t>
          </a:r>
          <a:endParaRPr lang="en-IN" sz="1200" kern="1200" dirty="0"/>
        </a:p>
      </dsp:txBody>
      <dsp:txXfrm>
        <a:off x="1767009" y="3712771"/>
        <a:ext cx="8402755" cy="593613"/>
      </dsp:txXfrm>
    </dsp:sp>
    <dsp:sp modelId="{A23A4C37-F308-451A-98D2-CAD4E2E96283}">
      <dsp:nvSpPr>
        <dsp:cNvPr id="0" name=""/>
        <dsp:cNvSpPr/>
      </dsp:nvSpPr>
      <dsp:spPr>
        <a:xfrm>
          <a:off x="1767009" y="4454788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build a product that could analyze text, images and other data in the web to indicate diverse owned / led business</a:t>
          </a:r>
          <a:endParaRPr lang="en-IN" sz="1200" kern="1200" dirty="0"/>
        </a:p>
      </dsp:txBody>
      <dsp:txXfrm>
        <a:off x="1767009" y="4454788"/>
        <a:ext cx="8402755" cy="593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A705-07DB-4FE2-8EA1-381DAD484B72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4FBF-1AB1-427B-94C1-233681C0B7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CCC9F-3229-4E38-AC48-48268C2738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254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FDA4E-DA98-99A6-7775-5E4EBC47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627274-75FB-A51C-344A-2A47A10C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9267CE-01A0-E38F-4CB8-A8BFD95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F90F4-1F56-C969-0DFA-943EC69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143FC-304E-9F73-5A86-36A685C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0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71134-D25E-46F3-06D8-F7979637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D1CACF-7648-C8F1-2816-FBF35BE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ECD7-3EEB-A5EC-6D21-7DF60DB4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4130E-0A24-1C7E-3A35-6F10D62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A9DC3-1E06-95AE-34C1-1F7502F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0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7A42A6-14FE-EA87-685F-6D03DCCC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366588-1A62-F9B1-2FB8-32D8F5EC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BFD6E-AE93-D757-13FB-0493C27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5C34C6-E42B-ADCE-1D1A-452BAB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DF5EE-7414-A62E-70E2-650A660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8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19AFF-F694-6ECB-C0DA-A8A08C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6780C-9841-4150-CF10-72DCD2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D7877C-DA0E-B04B-8E9A-8DE1FCE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351504-FBF3-D8A1-EE8A-5C3551F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696843-3119-4BA9-0770-B30499B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7B1C6-A8A0-A0A4-F3EA-634193F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30636-5152-A39E-784E-73094EF2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238C1-EFDE-AC1B-8AF3-2D0D216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D5A55-0EB7-A5FB-91CC-7B5A47F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70A0E0-DFC3-BD1D-E847-C2B724CD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35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29BE2-A01F-1CBA-6A6C-2ED3BB0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00FD1-2BF2-8EFA-4029-AE891AC6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8FE83-EB70-F56A-115F-EAF7072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76B70-B424-63B7-9459-DA525CC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AC22A0-2B04-3E53-B29D-555A19AB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103B75-9716-A208-B380-D614894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4BCB4-2A36-42BF-35FB-17324BF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8ADD37-98C5-198F-6FF5-C2575B3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4DDE9E-BBD7-3435-E889-C3511116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603917-F0BC-116E-FA3E-89F3E87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293626-84FF-EF62-2961-295FF61B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B78BB93-862E-D49A-CFC1-A0760B7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22E4E9-51DD-6FF1-4CFB-5BDF05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A339A6-CF38-A9B6-7EF8-1709582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6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4255E-96E5-BF57-9A78-3358A7B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986BE8-D80F-95EF-F7AB-00897FC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2FC874-6020-D98F-A812-B4D7429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305BBC-C925-0158-4693-02AE12A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8E94B4-5352-F85E-6692-65EB200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11CB3E-0915-4667-DFFA-93F3AC5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419DD0-B1F8-13CD-4F66-133973C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9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5A750-6666-F15F-E40C-1B8572F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A1659E-424B-EB06-FF57-0054562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173ACE-5C84-38DC-27BA-84148456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2FCF69-BEFA-136C-FE1D-C9318D5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822FE8-4533-13A1-A302-15724CB5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F520F6-B61D-96FF-9EFB-AB0D5C3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9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E323E-7BAD-EBBE-E4BE-9D96B17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E9CD05-5DCD-89AA-7CDF-6DCE08A2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04A185-1286-A3CF-5BB1-8D97CAA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2FBC04-7A4C-CADE-01EF-27358C4C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0A039-3CCC-1817-74BB-C85A614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B65F36-31FA-4BD0-A0F7-C705DC3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2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BB33B2-137D-FF39-16EE-63146EB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CF31D-8CF2-442A-4561-9FECFA4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6089C-8ADB-5602-652D-C8EA06A4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2D2E-EAC4-42CE-8EAE-33F749632CB6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5F38D-B2A6-755F-2204-0A486E82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705F-DDE2-DB93-AFEE-DD54CD6F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t.ca.gov/programs/civil-rights/dbe-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B10B1B-C9A0-5C1D-1E2B-EBB455AA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Wells Fargo Technology Hackathon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063F9F8-D11C-0A55-C089-FCAD1955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44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Increasing our Diverse Customer Reach – Leveraging Innovative Technologies to Identify Growth Opportunities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0F8FB5-5C0D-7516-F8D9-A7E78D33A1D3}"/>
              </a:ext>
            </a:extLst>
          </p:cNvPr>
          <p:cNvSpPr/>
          <p:nvPr/>
        </p:nvSpPr>
        <p:spPr>
          <a:xfrm>
            <a:off x="357809" y="4691270"/>
            <a:ext cx="6679095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4E6149-2D30-F2F4-F76B-B32B4D39972A}"/>
              </a:ext>
            </a:extLst>
          </p:cNvPr>
          <p:cNvSpPr txBox="1"/>
          <p:nvPr/>
        </p:nvSpPr>
        <p:spPr>
          <a:xfrm>
            <a:off x="357809" y="5049078"/>
            <a:ext cx="495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800" b="1" baseline="-250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en-US" sz="4400" b="1" strike="sngStrike" dirty="0">
                <a:solidFill>
                  <a:schemeClr val="accent2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</a:t>
            </a:r>
            <a:r>
              <a:rPr lang="en-US" dirty="0">
                <a:latin typeface="Segoe Print" panose="02000600000000000000" pitchFamily="2" charset="0"/>
              </a:rPr>
              <a:t>l</a:t>
            </a:r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u="sng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800" b="1" spc="-300" dirty="0">
                <a:solidFill>
                  <a:srgbClr val="33CCCC"/>
                </a:solidFill>
                <a:latin typeface="Ink Free" panose="03080402000500000000" pitchFamily="66" charset="0"/>
              </a:rPr>
              <a:t>V</a:t>
            </a:r>
            <a:r>
              <a:rPr lang="en-US" sz="2000" b="1" spc="-300" dirty="0">
                <a:solidFill>
                  <a:srgbClr val="FF33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dirty="0">
                <a:solidFill>
                  <a:srgbClr val="660066"/>
                </a:solidFill>
                <a:latin typeface="Monotype Corsiva" panose="03010101010201010101" pitchFamily="66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E8BD16-22C1-8E23-9A0A-FD55F6C0A5A8}"/>
              </a:ext>
            </a:extLst>
          </p:cNvPr>
          <p:cNvSpPr txBox="1"/>
          <p:nvPr/>
        </p:nvSpPr>
        <p:spPr>
          <a:xfrm>
            <a:off x="503582" y="5989983"/>
            <a:ext cx="526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revere</a:t>
            </a:r>
            <a:r>
              <a:rPr lang="en-US" b="1" i="1" dirty="0"/>
              <a:t> - </a:t>
            </a:r>
            <a:r>
              <a:rPr lang="en-US" i="1" dirty="0"/>
              <a:t>respect diversity in color, strength, ability and origin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AF47B3-FE25-B5CA-3D74-CF15650251DC}"/>
              </a:ext>
            </a:extLst>
          </p:cNvPr>
          <p:cNvSpPr txBox="1"/>
          <p:nvPr/>
        </p:nvSpPr>
        <p:spPr>
          <a:xfrm>
            <a:off x="7235687" y="5353878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Script" panose="030B0504020000000003" pitchFamily="66" charset="0"/>
              </a:rPr>
              <a:t>Trivia – each letter used in SeagullsV22 is written using different font, font size, style and font color </a:t>
            </a:r>
            <a:r>
              <a:rPr lang="en-US" i="1" dirty="0"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r>
              <a:rPr lang="en-US" i="1" dirty="0">
                <a:latin typeface="Segoe Script" panose="030B0504020000000003" pitchFamily="66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436171-7421-E4D2-60E9-3C0F3A027DDC}"/>
              </a:ext>
            </a:extLst>
          </p:cNvPr>
          <p:cNvSpPr txBox="1"/>
          <p:nvPr/>
        </p:nvSpPr>
        <p:spPr>
          <a:xfrm>
            <a:off x="10071652" y="212035"/>
            <a:ext cx="1802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Seagulls</a:t>
            </a:r>
          </a:p>
          <a:p>
            <a:r>
              <a:rPr lang="en-US" sz="1600" i="1" dirty="0"/>
              <a:t>- sky is the limit</a:t>
            </a:r>
          </a:p>
        </p:txBody>
      </p:sp>
    </p:spTree>
    <p:extLst>
      <p:ext uri="{BB962C8B-B14F-4D97-AF65-F5344CB8AC3E}">
        <p14:creationId xmlns:p14="http://schemas.microsoft.com/office/powerpoint/2010/main" xmlns="" val="1758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9AB95-7530-21F9-819E-ACDF4E3C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continuum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5C645E3F-B68F-692B-1867-F33C26C24E4C}"/>
              </a:ext>
            </a:extLst>
          </p:cNvPr>
          <p:cNvSpPr/>
          <p:nvPr/>
        </p:nvSpPr>
        <p:spPr>
          <a:xfrm rot="16200000">
            <a:off x="6013876" y="-159896"/>
            <a:ext cx="578699" cy="6810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9F7F7E-FA6A-59E9-B08C-8C2586DC6462}"/>
              </a:ext>
            </a:extLst>
          </p:cNvPr>
          <p:cNvSpPr txBox="1"/>
          <p:nvPr/>
        </p:nvSpPr>
        <p:spPr>
          <a:xfrm>
            <a:off x="3814747" y="3059668"/>
            <a:ext cx="507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authenticity of data, confidence level of assessment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7F0149-8FE0-2AC6-5C3D-87BA1F29CFD7}"/>
              </a:ext>
            </a:extLst>
          </p:cNvPr>
          <p:cNvSpPr txBox="1"/>
          <p:nvPr/>
        </p:nvSpPr>
        <p:spPr>
          <a:xfrm>
            <a:off x="3107109" y="2833641"/>
            <a:ext cx="54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BF8D3C-0126-43EF-44E3-C66CDC6D050A}"/>
              </a:ext>
            </a:extLst>
          </p:cNvPr>
          <p:cNvSpPr txBox="1"/>
          <p:nvPr/>
        </p:nvSpPr>
        <p:spPr>
          <a:xfrm>
            <a:off x="8803263" y="2820984"/>
            <a:ext cx="54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B1E63E-BDD6-D325-0154-6E33FD5DFE9C}"/>
              </a:ext>
            </a:extLst>
          </p:cNvPr>
          <p:cNvSpPr txBox="1"/>
          <p:nvPr/>
        </p:nvSpPr>
        <p:spPr>
          <a:xfrm>
            <a:off x="4956512" y="2794094"/>
            <a:ext cx="262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solution continuum of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D3997F-C19D-0246-4EA3-19D0E2085B56}"/>
              </a:ext>
            </a:extLst>
          </p:cNvPr>
          <p:cNvSpPr txBox="1"/>
          <p:nvPr/>
        </p:nvSpPr>
        <p:spPr>
          <a:xfrm>
            <a:off x="2458714" y="3415332"/>
            <a:ext cx="170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Data from Govt / Govt authorized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CE4F22-4CDD-051A-C8BA-44337A649C49}"/>
              </a:ext>
            </a:extLst>
          </p:cNvPr>
          <p:cNvSpPr txBox="1"/>
          <p:nvPr/>
        </p:nvSpPr>
        <p:spPr>
          <a:xfrm>
            <a:off x="4133053" y="3410743"/>
            <a:ext cx="17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OCR of Diversity Certificates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B59C48-67A9-D802-0EAA-FD9CE5D29316}"/>
              </a:ext>
            </a:extLst>
          </p:cNvPr>
          <p:cNvSpPr txBox="1"/>
          <p:nvPr/>
        </p:nvSpPr>
        <p:spPr>
          <a:xfrm>
            <a:off x="5978442" y="3410743"/>
            <a:ext cx="148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Social media – profile and other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733B1B-42D8-CF4E-6475-3F2A9D1C0FCF}"/>
              </a:ext>
            </a:extLst>
          </p:cNvPr>
          <p:cNvSpPr txBox="1"/>
          <p:nvPr/>
        </p:nvSpPr>
        <p:spPr>
          <a:xfrm>
            <a:off x="7833839" y="3425340"/>
            <a:ext cx="1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Web search and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19971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66AA5A90-65A7-B174-F25F-520998CF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4165"/>
          <a:stretch/>
        </p:blipFill>
        <p:spPr>
          <a:xfrm>
            <a:off x="937606" y="1289414"/>
            <a:ext cx="10316788" cy="5339044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C2B9403-116B-85B1-BB80-C46D04E00F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Diversity Dashboard</a:t>
            </a:r>
          </a:p>
        </p:txBody>
      </p:sp>
    </p:spTree>
    <p:extLst>
      <p:ext uri="{BB962C8B-B14F-4D97-AF65-F5344CB8AC3E}">
        <p14:creationId xmlns:p14="http://schemas.microsoft.com/office/powerpoint/2010/main" xmlns="" val="15433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A4454B-8665-9628-7E67-D0E2910E8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4775"/>
          <a:stretch/>
        </p:blipFill>
        <p:spPr>
          <a:xfrm>
            <a:off x="838200" y="1067618"/>
            <a:ext cx="10628376" cy="54400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C00799D5-23A8-7D3C-7C1E-7619A2F5FB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Diversity Dashboard (continued)</a:t>
            </a:r>
          </a:p>
        </p:txBody>
      </p:sp>
    </p:spTree>
    <p:extLst>
      <p:ext uri="{BB962C8B-B14F-4D97-AF65-F5344CB8AC3E}">
        <p14:creationId xmlns:p14="http://schemas.microsoft.com/office/powerpoint/2010/main" xmlns="" val="1906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xmlns="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5C7D7521-448D-2D1F-4187-F8E78692F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94350"/>
            <a:ext cx="10512547" cy="41524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03AF5681-8D69-D91C-B34A-7D0DAA138B4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level diversity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0616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678135-7BF8-C549-D0A9-04663429EE2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“revere”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20A8EC-AEA6-D280-C3C0-33EAB320A91E}"/>
              </a:ext>
            </a:extLst>
          </p:cNvPr>
          <p:cNvSpPr txBox="1"/>
          <p:nvPr/>
        </p:nvSpPr>
        <p:spPr>
          <a:xfrm>
            <a:off x="879144" y="1978035"/>
            <a:ext cx="4972878" cy="341632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Top 5 (business perspective)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publicly available data offered by Govt / Govt authorized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Comprehensive search for business  information in the public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Optical Character Recognition to get text from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data and derive diversity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of diversity dimensions of the business across factors such as women or minority  ownership, ethnicity, Veterans &amp; LTBT.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225366-2B1C-0CBE-5DA4-EFD305402BF6}"/>
              </a:ext>
            </a:extLst>
          </p:cNvPr>
          <p:cNvSpPr txBox="1"/>
          <p:nvPr/>
        </p:nvSpPr>
        <p:spPr>
          <a:xfrm>
            <a:off x="6266153" y="1978034"/>
            <a:ext cx="4972878" cy="341632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Top 5 (technical implementation)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to extract and store authentic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crawler to search for Company data in the internet including 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 to process and extract text from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 (NLP) to clean and analyze information to derive diversity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to display diversity dimension and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9C9831-471C-B1C7-3F89-41590652A68A}"/>
              </a:ext>
            </a:extLst>
          </p:cNvPr>
          <p:cNvSpPr txBox="1"/>
          <p:nvPr/>
        </p:nvSpPr>
        <p:spPr>
          <a:xfrm>
            <a:off x="879144" y="1167960"/>
            <a:ext cx="10359887" cy="64633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Deliver a comprehensive digital solution to extract, process, curate and offer diversity dimensions of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979A7E-0F84-2A05-72C4-13683B95080D}"/>
              </a:ext>
            </a:extLst>
          </p:cNvPr>
          <p:cNvSpPr txBox="1"/>
          <p:nvPr/>
        </p:nvSpPr>
        <p:spPr>
          <a:xfrm>
            <a:off x="2015104" y="5570724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</a:t>
            </a:r>
          </a:p>
          <a:p>
            <a:pPr algn="ctr"/>
            <a:r>
              <a:rPr lang="en-US" sz="1400" dirty="0"/>
              <a:t>Azure Cloud Resource groups, IAM and RBAC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01A4D3-0E8D-6F0F-4B4F-332AA3667A81}"/>
              </a:ext>
            </a:extLst>
          </p:cNvPr>
          <p:cNvSpPr txBox="1"/>
          <p:nvPr/>
        </p:nvSpPr>
        <p:spPr>
          <a:xfrm>
            <a:off x="3624895" y="5569346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Stable</a:t>
            </a:r>
          </a:p>
          <a:p>
            <a:pPr algn="ctr"/>
            <a:r>
              <a:rPr lang="en-US" sz="1400" dirty="0"/>
              <a:t>Resiliency of services are achieved by 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1F0226-0666-11BD-EDB4-F3BC539FC921}"/>
              </a:ext>
            </a:extLst>
          </p:cNvPr>
          <p:cNvSpPr txBox="1"/>
          <p:nvPr/>
        </p:nvSpPr>
        <p:spPr>
          <a:xfrm>
            <a:off x="5234686" y="5568130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Scalable</a:t>
            </a:r>
          </a:p>
          <a:p>
            <a:pPr algn="ctr"/>
            <a:r>
              <a:rPr lang="en-US" sz="1400" dirty="0"/>
              <a:t>Services can be auto scaled on Cloud on demand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BE428C-B2BA-1D0C-7142-E0CA7F11650C}"/>
              </a:ext>
            </a:extLst>
          </p:cNvPr>
          <p:cNvSpPr txBox="1"/>
          <p:nvPr/>
        </p:nvSpPr>
        <p:spPr>
          <a:xfrm>
            <a:off x="6829297" y="5568130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Skill</a:t>
            </a:r>
          </a:p>
          <a:p>
            <a:pPr algn="ctr"/>
            <a:r>
              <a:rPr lang="en-US" sz="1400" dirty="0"/>
              <a:t>Team learnt and used Managed Services in Azure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A04E2-E8D4-45EC-C47F-3CF8DA4D1290}"/>
              </a:ext>
            </a:extLst>
          </p:cNvPr>
          <p:cNvSpPr txBox="1"/>
          <p:nvPr/>
        </p:nvSpPr>
        <p:spPr>
          <a:xfrm>
            <a:off x="8423908" y="5555855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</a:t>
            </a:r>
          </a:p>
          <a:p>
            <a:pPr algn="ctr"/>
            <a:r>
              <a:rPr lang="en-US" sz="1400" dirty="0"/>
              <a:t>Agile practices, single responsibility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C93B91-63C3-503D-B2D5-3A986128ED7A}"/>
              </a:ext>
            </a:extLst>
          </p:cNvPr>
          <p:cNvSpPr txBox="1"/>
          <p:nvPr/>
        </p:nvSpPr>
        <p:spPr>
          <a:xfrm>
            <a:off x="10018519" y="5555855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sz="1400" dirty="0"/>
              <a:t>Solution caters to all asks of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340571-752E-7F61-8393-A87CEA192200}"/>
              </a:ext>
            </a:extLst>
          </p:cNvPr>
          <p:cNvSpPr txBox="1"/>
          <p:nvPr/>
        </p:nvSpPr>
        <p:spPr>
          <a:xfrm>
            <a:off x="432761" y="5570724"/>
            <a:ext cx="1485430" cy="1015663"/>
          </a:xfrm>
          <a:prstGeom prst="rect">
            <a:avLst/>
          </a:prstGeom>
          <a:solidFill>
            <a:srgbClr val="CC99FF"/>
          </a:solidFill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Solution alignment to Technology </a:t>
            </a:r>
            <a:r>
              <a:rPr lang="en-US" sz="1600" b="1" dirty="0"/>
              <a:t>6S Strategy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2026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xmlns="" id="{5B93A815-A021-61ED-79E9-61A83C9656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 Stories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6ECB9D1-C09D-6347-E687-13EE4C91A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98887651"/>
              </p:ext>
            </p:extLst>
          </p:nvPr>
        </p:nvGraphicFramePr>
        <p:xfrm>
          <a:off x="1028701" y="1025860"/>
          <a:ext cx="10953750" cy="50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912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revere - Diversified 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310A56-AC39-3525-E556-C1AF37086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2545" y="1170124"/>
            <a:ext cx="4176157" cy="1543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454B0C1-FBB1-A45F-7F23-3BF4C0456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707" y="2890836"/>
            <a:ext cx="3028950" cy="15144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8066" y="2900559"/>
            <a:ext cx="3172932" cy="15144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531F874-3F31-A7D4-4447-CEB23B5D0F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3210" y="4559298"/>
            <a:ext cx="1673852" cy="13010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15A7FD5-3451-3378-F766-2AB030858C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7062" y="4627160"/>
            <a:ext cx="1233211" cy="12332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81BBEA-3E1D-0910-73C6-055A01443D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9537" y="2701628"/>
            <a:ext cx="1763670" cy="16943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B4A6A6A-435D-94C0-9156-0B8D7DFD57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2309" y="2670570"/>
            <a:ext cx="2797029" cy="13430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CCCB4B12-91AF-B485-F0A0-E04EC56D60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3420" y="3935411"/>
            <a:ext cx="2911563" cy="12224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C50CDF28-4540-05DC-0107-09B6E16DC6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8702" y="5090088"/>
            <a:ext cx="3536706" cy="9845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80B0F84F-D11F-8193-6203-4D79AA3AA6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0946" y="4156393"/>
            <a:ext cx="1788473" cy="1788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543963-3B13-8AF3-DDDA-ABF04011AC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592" y="4543677"/>
            <a:ext cx="2393040" cy="151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FFA7F0-6D93-627F-1C27-46910BD3C894}"/>
              </a:ext>
            </a:extLst>
          </p:cNvPr>
          <p:cNvSpPr txBox="1"/>
          <p:nvPr/>
        </p:nvSpPr>
        <p:spPr>
          <a:xfrm>
            <a:off x="8008702" y="1266825"/>
            <a:ext cx="9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Cloud</a:t>
            </a:r>
          </a:p>
        </p:txBody>
      </p:sp>
    </p:spTree>
    <p:extLst>
      <p:ext uri="{BB962C8B-B14F-4D97-AF65-F5344CB8AC3E}">
        <p14:creationId xmlns:p14="http://schemas.microsoft.com/office/powerpoint/2010/main" xmlns="" val="5406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7166F38-E382-9026-1AFD-081AE2BAE601}"/>
              </a:ext>
            </a:extLst>
          </p:cNvPr>
          <p:cNvSpPr/>
          <p:nvPr/>
        </p:nvSpPr>
        <p:spPr>
          <a:xfrm>
            <a:off x="875169" y="1028243"/>
            <a:ext cx="1350493" cy="727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Publicly Available  Govt owned Dataset</a:t>
            </a:r>
          </a:p>
        </p:txBody>
      </p:sp>
      <p:pic>
        <p:nvPicPr>
          <p:cNvPr id="5" name="Picture 12" descr="Azure Blob Storage Integration: How to Connect to Azure Blob | Cleo">
            <a:extLst>
              <a:ext uri="{FF2B5EF4-FFF2-40B4-BE49-F238E27FC236}">
                <a16:creationId xmlns:a16="http://schemas.microsoft.com/office/drawing/2014/main" xmlns="" id="{F0321AF2-826B-E954-CFD1-55FA79BCD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105" t="11321" r="28922" b="6109"/>
          <a:stretch/>
        </p:blipFill>
        <p:spPr bwMode="auto">
          <a:xfrm>
            <a:off x="1109786" y="2449139"/>
            <a:ext cx="881258" cy="7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E1BA601-032C-3230-2BEF-B387C862E5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550415" y="1755403"/>
            <a:ext cx="1" cy="69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Event Grid - Visual Studio Marketplace">
            <a:extLst>
              <a:ext uri="{FF2B5EF4-FFF2-40B4-BE49-F238E27FC236}">
                <a16:creationId xmlns:a16="http://schemas.microsoft.com/office/drawing/2014/main" xmlns="" id="{2007C999-F9D2-7F32-E40A-3EADCF4E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261858" y="3925914"/>
            <a:ext cx="589309" cy="5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CAB774E-DB49-C8F4-EE96-032460F7D567}"/>
              </a:ext>
            </a:extLst>
          </p:cNvPr>
          <p:cNvCxnSpPr>
            <a:cxnSpLocks/>
            <a:stCxn id="5" idx="2"/>
            <a:endCxn id="1026" idx="2"/>
          </p:cNvCxnSpPr>
          <p:nvPr/>
        </p:nvCxnSpPr>
        <p:spPr>
          <a:xfrm>
            <a:off x="1550415" y="3168574"/>
            <a:ext cx="6098" cy="75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9041549-4AB9-959E-AE71-DA801C76D829}"/>
              </a:ext>
            </a:extLst>
          </p:cNvPr>
          <p:cNvGrpSpPr/>
          <p:nvPr/>
        </p:nvGrpSpPr>
        <p:grpSpPr>
          <a:xfrm>
            <a:off x="3643357" y="3650489"/>
            <a:ext cx="907898" cy="914400"/>
            <a:chOff x="3637996" y="2613133"/>
            <a:chExt cx="907898" cy="914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9AC28963-84BD-BF14-ED19-2E331DCCA28C}"/>
                </a:ext>
              </a:extLst>
            </p:cNvPr>
            <p:cNvGrpSpPr/>
            <p:nvPr/>
          </p:nvGrpSpPr>
          <p:grpSpPr>
            <a:xfrm>
              <a:off x="3677559" y="2613133"/>
              <a:ext cx="833327" cy="914400"/>
              <a:chOff x="8702715" y="4725205"/>
              <a:chExt cx="833327" cy="91440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xmlns="" id="{F12CD855-03E8-3481-629D-1AD94B3107E3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xmlns="" id="{4798AAD9-B65C-957C-0D03-F16CB9288412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31FFCAD-543B-F694-F1BA-693CCBF2DF2F}"/>
                </a:ext>
              </a:extLst>
            </p:cNvPr>
            <p:cNvSpPr txBox="1"/>
            <p:nvPr/>
          </p:nvSpPr>
          <p:spPr>
            <a:xfrm>
              <a:off x="3637996" y="2951792"/>
              <a:ext cx="90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Storage API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E6E27B2-7964-087B-6AF5-071AB417C857}"/>
              </a:ext>
            </a:extLst>
          </p:cNvPr>
          <p:cNvGrpSpPr/>
          <p:nvPr/>
        </p:nvGrpSpPr>
        <p:grpSpPr>
          <a:xfrm>
            <a:off x="3526801" y="5425928"/>
            <a:ext cx="1160378" cy="739327"/>
            <a:chOff x="3526331" y="4530485"/>
            <a:chExt cx="1160378" cy="867882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xmlns="" id="{1D6CD790-9B50-B362-6F78-5CA8FEE7DCEA}"/>
                </a:ext>
              </a:extLst>
            </p:cNvPr>
            <p:cNvSpPr/>
            <p:nvPr/>
          </p:nvSpPr>
          <p:spPr>
            <a:xfrm>
              <a:off x="3526331" y="4530485"/>
              <a:ext cx="1160378" cy="867882"/>
            </a:xfrm>
            <a:prstGeom prst="can">
              <a:avLst>
                <a:gd name="adj" fmla="val 25594"/>
              </a:avLst>
            </a:prstGeom>
            <a:solidFill>
              <a:schemeClr val="bg1"/>
            </a:solidFill>
            <a:ln w="1905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8568D65-02E3-CF55-0325-4BEC775B9F4E}"/>
                </a:ext>
              </a:extLst>
            </p:cNvPr>
            <p:cNvSpPr txBox="1"/>
            <p:nvPr/>
          </p:nvSpPr>
          <p:spPr>
            <a:xfrm>
              <a:off x="3637996" y="4752485"/>
              <a:ext cx="90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</a:t>
              </a:r>
            </a:p>
            <a:p>
              <a:pPr algn="ctr"/>
              <a:r>
                <a:rPr lang="en-US" sz="1200" dirty="0"/>
                <a:t>SQL Server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380B7DA-F010-1214-EFA2-59D6E6E2742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4105431" y="4564889"/>
            <a:ext cx="1559" cy="86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466CA63-481B-A042-9F73-CFFD86875173}"/>
              </a:ext>
            </a:extLst>
          </p:cNvPr>
          <p:cNvCxnSpPr>
            <a:stCxn id="15" idx="1"/>
            <a:endCxn id="1026" idx="3"/>
          </p:cNvCxnSpPr>
          <p:nvPr/>
        </p:nvCxnSpPr>
        <p:spPr>
          <a:xfrm flipH="1">
            <a:off x="1851167" y="4219981"/>
            <a:ext cx="1792190" cy="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1BB71D-4887-B5EA-762E-3142CD09F109}"/>
              </a:ext>
            </a:extLst>
          </p:cNvPr>
          <p:cNvSpPr txBox="1"/>
          <p:nvPr/>
        </p:nvSpPr>
        <p:spPr>
          <a:xfrm>
            <a:off x="799202" y="1803831"/>
            <a:ext cx="782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upload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1513198-7026-E4FB-0E25-745CEE032A31}"/>
              </a:ext>
            </a:extLst>
          </p:cNvPr>
          <p:cNvSpPr txBox="1"/>
          <p:nvPr/>
        </p:nvSpPr>
        <p:spPr>
          <a:xfrm>
            <a:off x="1522787" y="3140225"/>
            <a:ext cx="71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Blob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6CD4DD1-A12C-F679-1534-5E449C58DF03}"/>
              </a:ext>
            </a:extLst>
          </p:cNvPr>
          <p:cNvSpPr txBox="1"/>
          <p:nvPr/>
        </p:nvSpPr>
        <p:spPr>
          <a:xfrm>
            <a:off x="702924" y="3313534"/>
            <a:ext cx="78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file upload 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4EC4DB4-7EBB-D2DC-C6EA-2145C1F56E16}"/>
              </a:ext>
            </a:extLst>
          </p:cNvPr>
          <p:cNvSpPr txBox="1"/>
          <p:nvPr/>
        </p:nvSpPr>
        <p:spPr>
          <a:xfrm>
            <a:off x="2145644" y="3599302"/>
            <a:ext cx="9601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poll for master</a:t>
            </a:r>
          </a:p>
          <a:p>
            <a:r>
              <a:rPr lang="en-US" sz="1050" i="1" dirty="0"/>
              <a:t>data files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59E5BE2D-461A-C07E-5D26-335C410235C0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rot="16200000" flipV="1">
            <a:off x="2627422" y="2172479"/>
            <a:ext cx="841632" cy="2114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0DC69AB-41FF-B160-3B34-5D04F70CD440}"/>
              </a:ext>
            </a:extLst>
          </p:cNvPr>
          <p:cNvSpPr txBox="1"/>
          <p:nvPr/>
        </p:nvSpPr>
        <p:spPr>
          <a:xfrm>
            <a:off x="2723561" y="2870869"/>
            <a:ext cx="819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read file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28E99B67-B40A-9BA4-F169-258814D3D92B}"/>
              </a:ext>
            </a:extLst>
          </p:cNvPr>
          <p:cNvGrpSpPr/>
          <p:nvPr/>
        </p:nvGrpSpPr>
        <p:grpSpPr>
          <a:xfrm>
            <a:off x="4887724" y="1014915"/>
            <a:ext cx="893550" cy="1021890"/>
            <a:chOff x="7168614" y="761610"/>
            <a:chExt cx="893550" cy="1021890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xmlns="" id="{21CF91CF-AE0D-6C63-E954-DB2BFF8B5E27}"/>
                </a:ext>
              </a:extLst>
            </p:cNvPr>
            <p:cNvSpPr/>
            <p:nvPr/>
          </p:nvSpPr>
          <p:spPr>
            <a:xfrm rot="16200000">
              <a:off x="7096065" y="834159"/>
              <a:ext cx="1021890" cy="876792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xmlns="" id="{F47BC26A-F013-EF69-EB0E-783BD45D4277}"/>
                </a:ext>
              </a:extLst>
            </p:cNvPr>
            <p:cNvSpPr/>
            <p:nvPr/>
          </p:nvSpPr>
          <p:spPr>
            <a:xfrm>
              <a:off x="7176264" y="779316"/>
              <a:ext cx="883208" cy="44685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4DCC7FE-4D34-47B5-2958-7E9D313277D3}"/>
                </a:ext>
              </a:extLst>
            </p:cNvPr>
            <p:cNvSpPr txBox="1"/>
            <p:nvPr/>
          </p:nvSpPr>
          <p:spPr>
            <a:xfrm>
              <a:off x="7185372" y="1166716"/>
              <a:ext cx="876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Diversity Crawler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E2FF4CB-5009-BEFA-2A55-6F7FE4859744}"/>
              </a:ext>
            </a:extLst>
          </p:cNvPr>
          <p:cNvSpPr txBox="1"/>
          <p:nvPr/>
        </p:nvSpPr>
        <p:spPr>
          <a:xfrm>
            <a:off x="465021" y="4111081"/>
            <a:ext cx="83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Event Hub</a:t>
            </a:r>
          </a:p>
        </p:txBody>
      </p:sp>
      <p:pic>
        <p:nvPicPr>
          <p:cNvPr id="55" name="Picture 2" descr="What is a DUNS Number Used For? - Small Business Trends">
            <a:extLst>
              <a:ext uri="{FF2B5EF4-FFF2-40B4-BE49-F238E27FC236}">
                <a16:creationId xmlns:a16="http://schemas.microsoft.com/office/drawing/2014/main" xmlns="" id="{69FEE1B2-D9D8-CA74-5B43-688F34ACE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882" r="18657"/>
          <a:stretch/>
        </p:blipFill>
        <p:spPr bwMode="auto">
          <a:xfrm>
            <a:off x="6081166" y="4802421"/>
            <a:ext cx="868680" cy="73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A3AE042-12B1-9017-693B-94E57925E8AA}"/>
              </a:ext>
            </a:extLst>
          </p:cNvPr>
          <p:cNvCxnSpPr>
            <a:cxnSpLocks/>
            <a:stCxn id="60" idx="3"/>
            <a:endCxn id="55" idx="0"/>
          </p:cNvCxnSpPr>
          <p:nvPr/>
        </p:nvCxnSpPr>
        <p:spPr>
          <a:xfrm>
            <a:off x="6513947" y="4587259"/>
            <a:ext cx="1559" cy="2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5EDC43F6-359C-1BAF-CC37-1A084DD7F28B}"/>
              </a:ext>
            </a:extLst>
          </p:cNvPr>
          <p:cNvGrpSpPr/>
          <p:nvPr/>
        </p:nvGrpSpPr>
        <p:grpSpPr>
          <a:xfrm>
            <a:off x="5997128" y="3672859"/>
            <a:ext cx="1037565" cy="914400"/>
            <a:chOff x="6316584" y="3400560"/>
            <a:chExt cx="1037565" cy="9144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4CE7D991-CD26-2464-F7F5-26F74E2024E4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xmlns="" id="{AD72168D-E8B1-E425-2CD8-745D2B9CC906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Diamond 60">
                <a:extLst>
                  <a:ext uri="{FF2B5EF4-FFF2-40B4-BE49-F238E27FC236}">
                    <a16:creationId xmlns:a16="http://schemas.microsoft.com/office/drawing/2014/main" xmlns="" id="{D639D738-A759-0B9E-E36C-8339EF031C3F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E5F834DC-BD3E-BB37-9AE4-E211CA918915}"/>
                </a:ext>
              </a:extLst>
            </p:cNvPr>
            <p:cNvSpPr txBox="1"/>
            <p:nvPr/>
          </p:nvSpPr>
          <p:spPr>
            <a:xfrm>
              <a:off x="6316584" y="3769293"/>
              <a:ext cx="1037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</a:t>
              </a:r>
              <a:r>
                <a:rPr lang="en-US" sz="1200" dirty="0" err="1"/>
                <a:t>DnB</a:t>
              </a:r>
              <a:r>
                <a:rPr lang="en-US" sz="1200" dirty="0"/>
                <a:t> Adapter</a:t>
              </a:r>
            </a:p>
          </p:txBody>
        </p:sp>
      </p:grp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xmlns="" id="{7A501004-4C92-A311-CF9D-A30F66663A55}"/>
              </a:ext>
            </a:extLst>
          </p:cNvPr>
          <p:cNvCxnSpPr>
            <a:cxnSpLocks/>
            <a:stCxn id="37" idx="3"/>
            <a:endCxn id="14" idx="3"/>
          </p:cNvCxnSpPr>
          <p:nvPr/>
        </p:nvCxnSpPr>
        <p:spPr>
          <a:xfrm rot="5400000">
            <a:off x="4005481" y="2535880"/>
            <a:ext cx="1819715" cy="821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99F8649-A631-994A-B4EE-D80C8A85150B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7906820" y="4527132"/>
            <a:ext cx="3222" cy="1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703B851E-FA43-C213-EBDA-64EA5FC1BEA1}"/>
              </a:ext>
            </a:extLst>
          </p:cNvPr>
          <p:cNvGrpSpPr/>
          <p:nvPr/>
        </p:nvGrpSpPr>
        <p:grpSpPr>
          <a:xfrm>
            <a:off x="7402135" y="3612732"/>
            <a:ext cx="1028891" cy="914400"/>
            <a:chOff x="6325496" y="3400560"/>
            <a:chExt cx="1028891" cy="9144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A2BD4ACE-2726-2671-797D-6B66A7CD401F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xmlns="" id="{ED290418-EFB0-B077-E1A0-E99D54967DFD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xmlns="" id="{101727E9-2171-22E6-3334-3308F2DE8869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4EFCA8D-1354-A9EC-5A83-336722FAAD81}"/>
                </a:ext>
              </a:extLst>
            </p:cNvPr>
            <p:cNvSpPr txBox="1"/>
            <p:nvPr/>
          </p:nvSpPr>
          <p:spPr>
            <a:xfrm>
              <a:off x="6325496" y="3727089"/>
              <a:ext cx="10288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Web Search API</a:t>
              </a:r>
            </a:p>
          </p:txBody>
        </p:sp>
      </p:grpSp>
      <p:pic>
        <p:nvPicPr>
          <p:cNvPr id="73" name="Picture 4" descr="SerpApi | Software Reviews &amp; Alternatives">
            <a:extLst>
              <a:ext uri="{FF2B5EF4-FFF2-40B4-BE49-F238E27FC236}">
                <a16:creationId xmlns:a16="http://schemas.microsoft.com/office/drawing/2014/main" xmlns="" id="{AA4DA0C6-4FB1-9B7F-400A-7FD7A65A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4209" y="4698054"/>
            <a:ext cx="705221" cy="7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9494EC6-B9E4-8BE7-F06A-EBB86BEC3C10}"/>
              </a:ext>
            </a:extLst>
          </p:cNvPr>
          <p:cNvSpPr txBox="1"/>
          <p:nvPr/>
        </p:nvSpPr>
        <p:spPr>
          <a:xfrm>
            <a:off x="7533119" y="5376748"/>
            <a:ext cx="82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SerpApi</a:t>
            </a:r>
            <a:endParaRPr lang="en-US" sz="1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D5BDDAE4-6563-E985-38CE-9C280E23C274}"/>
              </a:ext>
            </a:extLst>
          </p:cNvPr>
          <p:cNvGrpSpPr/>
          <p:nvPr/>
        </p:nvGrpSpPr>
        <p:grpSpPr>
          <a:xfrm>
            <a:off x="8748263" y="3616392"/>
            <a:ext cx="833327" cy="914400"/>
            <a:chOff x="6410892" y="3400560"/>
            <a:chExt cx="833327" cy="9144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5797D4EC-6002-219A-71F1-610D202BF21F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78" name="Hexagon 77">
                <a:extLst>
                  <a:ext uri="{FF2B5EF4-FFF2-40B4-BE49-F238E27FC236}">
                    <a16:creationId xmlns:a16="http://schemas.microsoft.com/office/drawing/2014/main" xmlns="" id="{808CAE82-0713-D6EE-4898-ABD58CCC86EE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Diamond 78">
                <a:extLst>
                  <a:ext uri="{FF2B5EF4-FFF2-40B4-BE49-F238E27FC236}">
                    <a16:creationId xmlns:a16="http://schemas.microsoft.com/office/drawing/2014/main" xmlns="" id="{859AC299-B45B-588C-13B7-1ECB5ECEFE99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CC8838DC-4251-130B-8495-C6B95F74A28A}"/>
                </a:ext>
              </a:extLst>
            </p:cNvPr>
            <p:cNvSpPr txBox="1"/>
            <p:nvPr/>
          </p:nvSpPr>
          <p:spPr>
            <a:xfrm>
              <a:off x="6422584" y="3727089"/>
              <a:ext cx="767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Scan API</a:t>
              </a:r>
            </a:p>
          </p:txBody>
        </p:sp>
      </p:grpSp>
      <p:pic>
        <p:nvPicPr>
          <p:cNvPr id="80" name="Picture 8" descr="Computer Vision API | Microsoft Power Automate">
            <a:extLst>
              <a:ext uri="{FF2B5EF4-FFF2-40B4-BE49-F238E27FC236}">
                <a16:creationId xmlns:a16="http://schemas.microsoft.com/office/drawing/2014/main" xmlns="" id="{006B1EBE-3B67-529F-3B02-347D8953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013" y="4731301"/>
            <a:ext cx="706014" cy="7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61003D34-1C06-D853-0CB7-AC2AB9D6B495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>
            <a:off x="9170774" y="4530792"/>
            <a:ext cx="5246" cy="20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627B2EC-B91B-B251-274E-180382A68553}"/>
              </a:ext>
            </a:extLst>
          </p:cNvPr>
          <p:cNvSpPr txBox="1"/>
          <p:nvPr/>
        </p:nvSpPr>
        <p:spPr>
          <a:xfrm>
            <a:off x="8389912" y="5403275"/>
            <a:ext cx="162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Computer Vision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582C4EB-3AAF-463A-47CC-B75495F032D5}"/>
              </a:ext>
            </a:extLst>
          </p:cNvPr>
          <p:cNvSpPr txBox="1"/>
          <p:nvPr/>
        </p:nvSpPr>
        <p:spPr>
          <a:xfrm>
            <a:off x="4524452" y="3152349"/>
            <a:ext cx="782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search for  business in local data store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xmlns="" id="{301592FA-CB37-F7ED-6A1A-82D30A1A95EE}"/>
              </a:ext>
            </a:extLst>
          </p:cNvPr>
          <p:cNvCxnSpPr>
            <a:cxnSpLocks/>
            <a:stCxn id="37" idx="3"/>
            <a:endCxn id="60" idx="0"/>
          </p:cNvCxnSpPr>
          <p:nvPr/>
        </p:nvCxnSpPr>
        <p:spPr>
          <a:xfrm rot="16200000" flipH="1">
            <a:off x="5102006" y="2260918"/>
            <a:ext cx="1636054" cy="1187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7526E66-68B1-9A0F-D338-219F8BCB26EA}"/>
              </a:ext>
            </a:extLst>
          </p:cNvPr>
          <p:cNvSpPr txBox="1"/>
          <p:nvPr/>
        </p:nvSpPr>
        <p:spPr>
          <a:xfrm>
            <a:off x="5808808" y="3189339"/>
            <a:ext cx="782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search for  business in </a:t>
            </a:r>
            <a:r>
              <a:rPr lang="en-US" sz="1050" i="1" dirty="0" err="1"/>
              <a:t>DnB</a:t>
            </a:r>
            <a:endParaRPr lang="en-US" sz="1050" i="1" dirty="0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xmlns="" id="{B6755607-E5CD-00B7-946A-03F08B1B3BC4}"/>
              </a:ext>
            </a:extLst>
          </p:cNvPr>
          <p:cNvCxnSpPr>
            <a:cxnSpLocks/>
            <a:stCxn id="37" idx="3"/>
            <a:endCxn id="72" idx="0"/>
          </p:cNvCxnSpPr>
          <p:nvPr/>
        </p:nvCxnSpPr>
        <p:spPr>
          <a:xfrm rot="16200000" flipH="1">
            <a:off x="5801759" y="1561165"/>
            <a:ext cx="1620950" cy="2572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7D34FB5-0FE6-1D37-ECD2-45B84C434ACB}"/>
              </a:ext>
            </a:extLst>
          </p:cNvPr>
          <p:cNvSpPr txBox="1"/>
          <p:nvPr/>
        </p:nvSpPr>
        <p:spPr>
          <a:xfrm>
            <a:off x="6964075" y="3229565"/>
            <a:ext cx="782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search for  certificates in the web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xmlns="" id="{55698290-DF98-4BE5-AA9B-5C77DBB2331C}"/>
              </a:ext>
            </a:extLst>
          </p:cNvPr>
          <p:cNvCxnSpPr>
            <a:stCxn id="72" idx="3"/>
            <a:endCxn id="79" idx="1"/>
          </p:cNvCxnSpPr>
          <p:nvPr/>
        </p:nvCxnSpPr>
        <p:spPr>
          <a:xfrm>
            <a:off x="8309167" y="3818763"/>
            <a:ext cx="439096" cy="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A4CF2B29-396B-E9DD-A95B-30FD30644D02}"/>
              </a:ext>
            </a:extLst>
          </p:cNvPr>
          <p:cNvGrpSpPr/>
          <p:nvPr/>
        </p:nvGrpSpPr>
        <p:grpSpPr>
          <a:xfrm>
            <a:off x="9754730" y="3605459"/>
            <a:ext cx="833327" cy="958792"/>
            <a:chOff x="6410892" y="3400560"/>
            <a:chExt cx="833327" cy="95879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770A3AE9-EF29-6D68-8DE2-9C5D6A925E38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95" name="Hexagon 94">
                <a:extLst>
                  <a:ext uri="{FF2B5EF4-FFF2-40B4-BE49-F238E27FC236}">
                    <a16:creationId xmlns:a16="http://schemas.microsoft.com/office/drawing/2014/main" xmlns="" id="{73590695-BA71-74E8-2A50-9061C74FCA83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xmlns="" id="{29704AF6-E276-C0B4-8198-F88C64082854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339C06C6-ADAD-A38E-89B8-87300B5A72B0}"/>
                </a:ext>
              </a:extLst>
            </p:cNvPr>
            <p:cNvSpPr txBox="1"/>
            <p:nvPr/>
          </p:nvSpPr>
          <p:spPr>
            <a:xfrm>
              <a:off x="6479527" y="3713021"/>
              <a:ext cx="710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Media API</a:t>
              </a:r>
            </a:p>
          </p:txBody>
        </p:sp>
      </p:grpSp>
      <p:pic>
        <p:nvPicPr>
          <p:cNvPr id="97" name="Picture 6" descr="LinkedIn logo and symbol, meaning, history, PNG">
            <a:extLst>
              <a:ext uri="{FF2B5EF4-FFF2-40B4-BE49-F238E27FC236}">
                <a16:creationId xmlns:a16="http://schemas.microsoft.com/office/drawing/2014/main" xmlns="" id="{4FC19AD5-EFE1-8CE6-D5C5-78F96807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896" b="17293"/>
          <a:stretch/>
        </p:blipFill>
        <p:spPr bwMode="auto">
          <a:xfrm>
            <a:off x="9726665" y="4916807"/>
            <a:ext cx="914400" cy="3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4BEB9C77-4ED1-5360-4C52-ED864AB5CFB9}"/>
              </a:ext>
            </a:extLst>
          </p:cNvPr>
          <p:cNvCxnSpPr>
            <a:stCxn id="95" idx="3"/>
            <a:endCxn id="97" idx="0"/>
          </p:cNvCxnSpPr>
          <p:nvPr/>
        </p:nvCxnSpPr>
        <p:spPr>
          <a:xfrm>
            <a:off x="10177241" y="4519859"/>
            <a:ext cx="6624" cy="39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834771FE-EC57-ABA9-FC62-53DD528682DD}"/>
              </a:ext>
            </a:extLst>
          </p:cNvPr>
          <p:cNvGrpSpPr/>
          <p:nvPr/>
        </p:nvGrpSpPr>
        <p:grpSpPr>
          <a:xfrm>
            <a:off x="1147424" y="5195361"/>
            <a:ext cx="833327" cy="914400"/>
            <a:chOff x="6410892" y="3400560"/>
            <a:chExt cx="833327" cy="91440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2EC3DC26-7A3A-CE69-48DC-6323766A2BA4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102" name="Hexagon 101">
                <a:extLst>
                  <a:ext uri="{FF2B5EF4-FFF2-40B4-BE49-F238E27FC236}">
                    <a16:creationId xmlns:a16="http://schemas.microsoft.com/office/drawing/2014/main" xmlns="" id="{9EE240A9-2E3B-8325-6CAA-ED6403E49C6A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FF339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Diamond 102">
                <a:extLst>
                  <a:ext uri="{FF2B5EF4-FFF2-40B4-BE49-F238E27FC236}">
                    <a16:creationId xmlns:a16="http://schemas.microsoft.com/office/drawing/2014/main" xmlns="" id="{9BC043F5-BCCB-7EFB-0A53-01ADBAB2D327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FF3399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57A4FCA-9F4F-C2D5-AF30-1DB5C70C686D}"/>
                </a:ext>
              </a:extLst>
            </p:cNvPr>
            <p:cNvSpPr txBox="1"/>
            <p:nvPr/>
          </p:nvSpPr>
          <p:spPr>
            <a:xfrm>
              <a:off x="6479527" y="3713021"/>
              <a:ext cx="71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NLP API</a:t>
              </a:r>
            </a:p>
          </p:txBody>
        </p:sp>
      </p:grp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xmlns="" id="{C4506C9B-1428-BA67-577D-1998E6746597}"/>
              </a:ext>
            </a:extLst>
          </p:cNvPr>
          <p:cNvCxnSpPr>
            <a:stCxn id="37" idx="3"/>
            <a:endCxn id="96" idx="0"/>
          </p:cNvCxnSpPr>
          <p:nvPr/>
        </p:nvCxnSpPr>
        <p:spPr>
          <a:xfrm rot="16200000" flipH="1">
            <a:off x="6938996" y="423929"/>
            <a:ext cx="1613677" cy="4839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xmlns="" id="{697B0296-1E61-6D27-7DBE-A3EAF68DEA7F}"/>
              </a:ext>
            </a:extLst>
          </p:cNvPr>
          <p:cNvCxnSpPr>
            <a:stCxn id="95" idx="2"/>
            <a:endCxn id="5" idx="1"/>
          </p:cNvCxnSpPr>
          <p:nvPr/>
        </p:nvCxnSpPr>
        <p:spPr>
          <a:xfrm flipH="1" flipV="1">
            <a:off x="1109786" y="2808857"/>
            <a:ext cx="9478272" cy="1505593"/>
          </a:xfrm>
          <a:prstGeom prst="bentConnector5">
            <a:avLst>
              <a:gd name="adj1" fmla="val -2412"/>
              <a:gd name="adj2" fmla="val -129908"/>
              <a:gd name="adj3" fmla="val 109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xmlns="" id="{E750B1A7-07D5-9438-5046-9A33F0DF8C46}"/>
              </a:ext>
            </a:extLst>
          </p:cNvPr>
          <p:cNvCxnSpPr>
            <a:stCxn id="103" idx="0"/>
            <a:endCxn id="1026" idx="0"/>
          </p:cNvCxnSpPr>
          <p:nvPr/>
        </p:nvCxnSpPr>
        <p:spPr>
          <a:xfrm flipH="1" flipV="1">
            <a:off x="1556513" y="4515223"/>
            <a:ext cx="1729" cy="7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D9261E49-A980-56E2-E907-D3A42417307D}"/>
              </a:ext>
            </a:extLst>
          </p:cNvPr>
          <p:cNvSpPr txBox="1"/>
          <p:nvPr/>
        </p:nvSpPr>
        <p:spPr>
          <a:xfrm>
            <a:off x="537437" y="4774704"/>
            <a:ext cx="9601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poll for raw</a:t>
            </a:r>
          </a:p>
          <a:p>
            <a:r>
              <a:rPr lang="en-US" sz="1050" i="1" dirty="0"/>
              <a:t>data files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xmlns="" id="{BBDF59F8-3823-8DF9-9054-D3A10BBD8C0B}"/>
              </a:ext>
            </a:extLst>
          </p:cNvPr>
          <p:cNvCxnSpPr>
            <a:stCxn id="103" idx="3"/>
            <a:endCxn id="15" idx="1"/>
          </p:cNvCxnSpPr>
          <p:nvPr/>
        </p:nvCxnSpPr>
        <p:spPr>
          <a:xfrm flipV="1">
            <a:off x="1969060" y="4219981"/>
            <a:ext cx="1674297" cy="118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817DF91-4394-55DF-11CF-AF6185CF7F16}"/>
              </a:ext>
            </a:extLst>
          </p:cNvPr>
          <p:cNvSpPr txBox="1"/>
          <p:nvPr/>
        </p:nvSpPr>
        <p:spPr>
          <a:xfrm>
            <a:off x="2004217" y="5376748"/>
            <a:ext cx="9601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store processed information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xmlns="" id="{83A6DE19-E0BD-F9FB-BC73-AC5FDD6D742E}"/>
              </a:ext>
            </a:extLst>
          </p:cNvPr>
          <p:cNvCxnSpPr>
            <a:endCxn id="17" idx="4"/>
          </p:cNvCxnSpPr>
          <p:nvPr/>
        </p:nvCxnSpPr>
        <p:spPr>
          <a:xfrm rot="5400000">
            <a:off x="5861238" y="470165"/>
            <a:ext cx="4151369" cy="649948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itle 1">
            <a:extLst>
              <a:ext uri="{FF2B5EF4-FFF2-40B4-BE49-F238E27FC236}">
                <a16:creationId xmlns:a16="http://schemas.microsoft.com/office/drawing/2014/main" xmlns="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/>
              <a:t>revere - Architecture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1F4FAEE2-4E8E-F9D3-3416-EB08C0FBD57E}"/>
              </a:ext>
            </a:extLst>
          </p:cNvPr>
          <p:cNvSpPr txBox="1"/>
          <p:nvPr/>
        </p:nvSpPr>
        <p:spPr>
          <a:xfrm>
            <a:off x="5997128" y="1218453"/>
            <a:ext cx="43627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Assumptions</a:t>
            </a:r>
          </a:p>
          <a:p>
            <a:pPr marL="228600" indent="-228600">
              <a:buAutoNum type="arabicPeriod"/>
            </a:pPr>
            <a:r>
              <a:rPr lang="en-US" sz="1400" i="1" dirty="0"/>
              <a:t>Data sourced from Govt or Govt authorized Entities are accurate</a:t>
            </a:r>
          </a:p>
          <a:p>
            <a:pPr marL="228600" indent="-228600">
              <a:buAutoNum type="arabicPeriod"/>
            </a:pPr>
            <a:r>
              <a:rPr lang="en-US" sz="1400" i="1" dirty="0"/>
              <a:t>NMSDC, NGLCC, WBENC issued certificates are reliable</a:t>
            </a:r>
          </a:p>
          <a:p>
            <a:pPr marL="228600" indent="-228600">
              <a:buAutoNum type="arabicPeriod"/>
            </a:pPr>
            <a:r>
              <a:rPr lang="en-US" sz="1400" i="1" dirty="0"/>
              <a:t>Data fetched from </a:t>
            </a:r>
            <a:r>
              <a:rPr lang="en-US" sz="1400" i="1" dirty="0" err="1"/>
              <a:t>DnB</a:t>
            </a:r>
            <a:r>
              <a:rPr lang="en-US" sz="1400" i="1" dirty="0"/>
              <a:t> is authentic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51E812F4-D7BA-0F58-DE5F-1142E6E1927A}"/>
              </a:ext>
            </a:extLst>
          </p:cNvPr>
          <p:cNvSpPr/>
          <p:nvPr/>
        </p:nvSpPr>
        <p:spPr>
          <a:xfrm>
            <a:off x="1147424" y="206709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3146F42B-CC43-5B30-DE94-6D21DFED96FB}"/>
              </a:ext>
            </a:extLst>
          </p:cNvPr>
          <p:cNvSpPr/>
          <p:nvPr/>
        </p:nvSpPr>
        <p:spPr>
          <a:xfrm>
            <a:off x="4952464" y="290308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xmlns="" id="{9A5707E7-0A80-28FD-814F-7AF4B050503C}"/>
              </a:ext>
            </a:extLst>
          </p:cNvPr>
          <p:cNvSpPr/>
          <p:nvPr/>
        </p:nvSpPr>
        <p:spPr>
          <a:xfrm>
            <a:off x="6177044" y="292218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608C18C9-88A9-FABA-C5F8-47E1C55ED3E9}"/>
              </a:ext>
            </a:extLst>
          </p:cNvPr>
          <p:cNvSpPr/>
          <p:nvPr/>
        </p:nvSpPr>
        <p:spPr>
          <a:xfrm>
            <a:off x="7548384" y="291946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xmlns="" id="{E63C6CA4-73B0-D5C7-4AFD-2EF4706E63AC}"/>
              </a:ext>
            </a:extLst>
          </p:cNvPr>
          <p:cNvSpPr/>
          <p:nvPr/>
        </p:nvSpPr>
        <p:spPr>
          <a:xfrm>
            <a:off x="9823365" y="2910326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xmlns="" id="{31B1179C-5C89-4348-4E2B-9076283DE8E4}"/>
              </a:ext>
            </a:extLst>
          </p:cNvPr>
          <p:cNvSpPr/>
          <p:nvPr/>
        </p:nvSpPr>
        <p:spPr>
          <a:xfrm>
            <a:off x="11250050" y="1732157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7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F13D7D82-7B5B-8F48-72B7-84C6070A0874}"/>
              </a:ext>
            </a:extLst>
          </p:cNvPr>
          <p:cNvSpPr/>
          <p:nvPr/>
        </p:nvSpPr>
        <p:spPr>
          <a:xfrm>
            <a:off x="1676741" y="489130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6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45538" y="832023"/>
            <a:ext cx="1655914" cy="790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11046940" y="1359243"/>
            <a:ext cx="92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</a:t>
            </a:r>
            <a:r>
              <a:rPr lang="en-IN" sz="1200" dirty="0" smtClean="0"/>
              <a:t>ashboard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3928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 descr="Job Description Keywords: Writing Job Descriptions So Candidates Can Find  Them | Accolo Elevated RPO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8" descr="Tag Icon - 5530 - Dry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Flowchart: Multidocument 64"/>
          <p:cNvSpPr/>
          <p:nvPr/>
        </p:nvSpPr>
        <p:spPr>
          <a:xfrm>
            <a:off x="232916" y="1923698"/>
            <a:ext cx="1440611" cy="7763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search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6" name="TextBox 31"/>
          <p:cNvSpPr txBox="1"/>
          <p:nvPr/>
        </p:nvSpPr>
        <p:spPr>
          <a:xfrm>
            <a:off x="218541" y="1618325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Search engine</a:t>
            </a:r>
            <a:endParaRPr lang="en-IN" sz="1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94925" y="1645757"/>
            <a:ext cx="4891148" cy="1335187"/>
            <a:chOff x="2240645" y="1581749"/>
            <a:chExt cx="4891148" cy="1335187"/>
          </a:xfrm>
        </p:grpSpPr>
        <p:sp>
          <p:nvSpPr>
            <p:cNvPr id="64" name="Rectangle 63"/>
            <p:cNvSpPr/>
            <p:nvPr/>
          </p:nvSpPr>
          <p:spPr>
            <a:xfrm>
              <a:off x="2240645" y="1581749"/>
              <a:ext cx="4891148" cy="1335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Pentagon 67"/>
            <p:cNvSpPr/>
            <p:nvPr/>
          </p:nvSpPr>
          <p:spPr>
            <a:xfrm>
              <a:off x="2490801" y="2013930"/>
              <a:ext cx="1259467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Scrapper</a:t>
              </a:r>
              <a:endParaRPr lang="en-IN" sz="1400" dirty="0"/>
            </a:p>
          </p:txBody>
        </p:sp>
        <p:sp>
          <p:nvSpPr>
            <p:cNvPr id="70" name="Pentagon 69"/>
            <p:cNvSpPr/>
            <p:nvPr/>
          </p:nvSpPr>
          <p:spPr>
            <a:xfrm>
              <a:off x="4034768" y="2005307"/>
              <a:ext cx="1354336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Parse </a:t>
              </a:r>
            </a:p>
            <a:p>
              <a:pPr algn="ctr"/>
              <a:r>
                <a:rPr lang="en-US" sz="1400" dirty="0"/>
                <a:t>&amp; Extract</a:t>
              </a:r>
              <a:endParaRPr lang="en-IN" sz="1400" dirty="0"/>
            </a:p>
          </p:txBody>
        </p:sp>
        <p:sp>
          <p:nvSpPr>
            <p:cNvPr id="72" name="Pentagon 71"/>
            <p:cNvSpPr/>
            <p:nvPr/>
          </p:nvSpPr>
          <p:spPr>
            <a:xfrm>
              <a:off x="5610361" y="1953546"/>
              <a:ext cx="1354336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Text Wrangling</a:t>
              </a:r>
              <a:endParaRPr lang="en-IN" sz="1400" dirty="0"/>
            </a:p>
          </p:txBody>
        </p:sp>
      </p:grpSp>
      <p:cxnSp>
        <p:nvCxnSpPr>
          <p:cNvPr id="55" name="Straight Arrow Connector 54"/>
          <p:cNvCxnSpPr>
            <a:stCxn id="65" idx="3"/>
            <a:endCxn id="64" idx="1"/>
          </p:cNvCxnSpPr>
          <p:nvPr/>
        </p:nvCxnSpPr>
        <p:spPr>
          <a:xfrm>
            <a:off x="1673527" y="2311887"/>
            <a:ext cx="521398" cy="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718908" y="1682333"/>
            <a:ext cx="1106424" cy="126203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Storage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64" idx="3"/>
            <a:endCxn id="18" idx="2"/>
          </p:cNvCxnSpPr>
          <p:nvPr/>
        </p:nvCxnSpPr>
        <p:spPr>
          <a:xfrm>
            <a:off x="7086073" y="2313351"/>
            <a:ext cx="632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31"/>
          <p:cNvSpPr txBox="1"/>
          <p:nvPr/>
        </p:nvSpPr>
        <p:spPr>
          <a:xfrm>
            <a:off x="3762807" y="1366262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Scrapper module </a:t>
            </a:r>
            <a:endParaRPr lang="en-IN" sz="1400" b="1" dirty="0"/>
          </a:p>
        </p:txBody>
      </p:sp>
      <p:sp>
        <p:nvSpPr>
          <p:cNvPr id="109" name="TextBox 31"/>
          <p:cNvSpPr txBox="1"/>
          <p:nvPr/>
        </p:nvSpPr>
        <p:spPr>
          <a:xfrm>
            <a:off x="7457947" y="1366262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Azure Blob</a:t>
            </a:r>
            <a:endParaRPr lang="en-IN" sz="1400" b="1" dirty="0"/>
          </a:p>
        </p:txBody>
      </p:sp>
      <p:sp>
        <p:nvSpPr>
          <p:cNvPr id="134" name="Rectangle 133"/>
          <p:cNvSpPr/>
          <p:nvPr/>
        </p:nvSpPr>
        <p:spPr>
          <a:xfrm>
            <a:off x="155575" y="4002657"/>
            <a:ext cx="9091942" cy="23032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Flowchart: Multidocument 134"/>
          <p:cNvSpPr/>
          <p:nvPr/>
        </p:nvSpPr>
        <p:spPr>
          <a:xfrm>
            <a:off x="239535" y="4919703"/>
            <a:ext cx="1440611" cy="7763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Tokenization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35" idx="3"/>
          </p:cNvCxnSpPr>
          <p:nvPr/>
        </p:nvCxnSpPr>
        <p:spPr>
          <a:xfrm flipV="1">
            <a:off x="1680146" y="5305840"/>
            <a:ext cx="281234" cy="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7" name="Oval 146"/>
              <p:cNvSpPr/>
              <p:nvPr/>
            </p:nvSpPr>
            <p:spPr>
              <a:xfrm>
                <a:off x="7186885" y="4975110"/>
                <a:ext cx="731520" cy="64008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47" name="Oval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85" y="4975110"/>
                <a:ext cx="731520" cy="640080"/>
              </a:xfrm>
              <a:prstGeom prst="ellipse">
                <a:avLst/>
              </a:prstGeom>
              <a:blipFill rotWithShape="0">
                <a:blip r:embed="rId3" cstate="print"/>
                <a:stretch>
                  <a:fillRect l="-55738" t="-105607" r="-70492" b="-155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/>
          <p:cNvSpPr/>
          <p:nvPr/>
        </p:nvSpPr>
        <p:spPr>
          <a:xfrm rot="5400000">
            <a:off x="9219088" y="3182675"/>
            <a:ext cx="1523999" cy="558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600" dirty="0"/>
              <a:t>Fast</a:t>
            </a:r>
          </a:p>
          <a:p>
            <a:pPr algn="ctr"/>
            <a:r>
              <a:rPr lang="en-IN" sz="1600" dirty="0"/>
              <a:t>API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675193" y="3846574"/>
            <a:ext cx="1712341" cy="2856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NLP</a:t>
            </a:r>
            <a:endParaRPr lang="en-IN" sz="1400" dirty="0"/>
          </a:p>
        </p:txBody>
      </p:sp>
      <p:cxnSp>
        <p:nvCxnSpPr>
          <p:cNvPr id="152" name="Elbow Connector 151"/>
          <p:cNvCxnSpPr>
            <a:stCxn id="18" idx="3"/>
            <a:endCxn id="151" idx="0"/>
          </p:cNvCxnSpPr>
          <p:nvPr/>
        </p:nvCxnSpPr>
        <p:spPr>
          <a:xfrm rot="5400000">
            <a:off x="5950639" y="1525093"/>
            <a:ext cx="902206" cy="3740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31"/>
          <p:cNvSpPr txBox="1"/>
          <p:nvPr/>
        </p:nvSpPr>
        <p:spPr>
          <a:xfrm>
            <a:off x="6964163" y="5680472"/>
            <a:ext cx="1337092" cy="30954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Similarity Score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08695" y="4836677"/>
            <a:ext cx="821273" cy="914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Ranking</a:t>
            </a:r>
            <a:endParaRPr lang="en-IN" sz="1400" dirty="0"/>
          </a:p>
        </p:txBody>
      </p:sp>
      <p:cxnSp>
        <p:nvCxnSpPr>
          <p:cNvPr id="155" name="Straight Arrow Connector 154"/>
          <p:cNvCxnSpPr>
            <a:stCxn id="147" idx="6"/>
            <a:endCxn id="29" idx="1"/>
          </p:cNvCxnSpPr>
          <p:nvPr/>
        </p:nvCxnSpPr>
        <p:spPr>
          <a:xfrm flipV="1">
            <a:off x="7918405" y="5294018"/>
            <a:ext cx="390290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559280" y="4486734"/>
            <a:ext cx="2049300" cy="1629904"/>
            <a:chOff x="3989048" y="4477590"/>
            <a:chExt cx="2049300" cy="1629904"/>
          </a:xfrm>
        </p:grpSpPr>
        <p:sp>
          <p:nvSpPr>
            <p:cNvPr id="137" name="Rectangle 136"/>
            <p:cNvSpPr/>
            <p:nvPr/>
          </p:nvSpPr>
          <p:spPr>
            <a:xfrm>
              <a:off x="3989048" y="4477590"/>
              <a:ext cx="2049300" cy="16299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135491" y="5159645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Information Retrieval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35491" y="4703377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Similarity Matrix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35491" y="5615912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NER/ML Model</a:t>
              </a:r>
            </a:p>
          </p:txBody>
        </p:sp>
      </p:grpSp>
      <p:sp>
        <p:nvSpPr>
          <p:cNvPr id="156" name="Flowchart: Alternate Process 155"/>
          <p:cNvSpPr/>
          <p:nvPr/>
        </p:nvSpPr>
        <p:spPr>
          <a:xfrm>
            <a:off x="1961380" y="5145820"/>
            <a:ext cx="1290611" cy="32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Vectorization</a:t>
            </a:r>
            <a:endParaRPr lang="en-US" sz="1400" dirty="0"/>
          </a:p>
        </p:txBody>
      </p:sp>
      <p:cxnSp>
        <p:nvCxnSpPr>
          <p:cNvPr id="157" name="Straight Arrow Connector 156"/>
          <p:cNvCxnSpPr>
            <a:stCxn id="156" idx="3"/>
            <a:endCxn id="137" idx="1"/>
          </p:cNvCxnSpPr>
          <p:nvPr/>
        </p:nvCxnSpPr>
        <p:spPr>
          <a:xfrm flipV="1">
            <a:off x="3251991" y="5301686"/>
            <a:ext cx="307289" cy="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Magnetic Disk 57"/>
          <p:cNvSpPr/>
          <p:nvPr/>
        </p:nvSpPr>
        <p:spPr>
          <a:xfrm>
            <a:off x="5988682" y="4697150"/>
            <a:ext cx="841248" cy="1203088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Graph DB</a:t>
            </a:r>
            <a:endParaRPr lang="en-IN" sz="1400" dirty="0"/>
          </a:p>
        </p:txBody>
      </p:sp>
      <p:cxnSp>
        <p:nvCxnSpPr>
          <p:cNvPr id="158" name="Straight Arrow Connector 157"/>
          <p:cNvCxnSpPr>
            <a:stCxn id="58" idx="4"/>
            <a:endCxn id="147" idx="2"/>
          </p:cNvCxnSpPr>
          <p:nvPr/>
        </p:nvCxnSpPr>
        <p:spPr>
          <a:xfrm flipV="1">
            <a:off x="6829930" y="5295150"/>
            <a:ext cx="356955" cy="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7" idx="3"/>
            <a:endCxn id="58" idx="2"/>
          </p:cNvCxnSpPr>
          <p:nvPr/>
        </p:nvCxnSpPr>
        <p:spPr>
          <a:xfrm flipV="1">
            <a:off x="5608580" y="5298694"/>
            <a:ext cx="380102" cy="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31"/>
          <p:cNvSpPr txBox="1"/>
          <p:nvPr/>
        </p:nvSpPr>
        <p:spPr>
          <a:xfrm>
            <a:off x="5734151" y="4278733"/>
            <a:ext cx="1350310" cy="41299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Knowledge </a:t>
            </a:r>
          </a:p>
          <a:p>
            <a:pPr algn="ctr"/>
            <a:r>
              <a:rPr lang="en-IN" sz="1400" b="1" dirty="0"/>
              <a:t>Base</a:t>
            </a:r>
          </a:p>
        </p:txBody>
      </p:sp>
      <p:cxnSp>
        <p:nvCxnSpPr>
          <p:cNvPr id="165" name="Elbow Connector 164"/>
          <p:cNvCxnSpPr>
            <a:stCxn id="134" idx="3"/>
            <a:endCxn id="149" idx="3"/>
          </p:cNvCxnSpPr>
          <p:nvPr/>
        </p:nvCxnSpPr>
        <p:spPr>
          <a:xfrm flipV="1">
            <a:off x="9247517" y="4224075"/>
            <a:ext cx="733570" cy="930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Donut 166"/>
          <p:cNvSpPr/>
          <p:nvPr/>
        </p:nvSpPr>
        <p:spPr>
          <a:xfrm>
            <a:off x="10810803" y="2889504"/>
            <a:ext cx="1178846" cy="1133742"/>
          </a:xfrm>
          <a:prstGeom prst="don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149" idx="0"/>
            <a:endCxn id="167" idx="2"/>
          </p:cNvCxnSpPr>
          <p:nvPr/>
        </p:nvCxnSpPr>
        <p:spPr>
          <a:xfrm flipV="1">
            <a:off x="10260488" y="3456375"/>
            <a:ext cx="550315" cy="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31"/>
          <p:cNvSpPr txBox="1"/>
          <p:nvPr/>
        </p:nvSpPr>
        <p:spPr>
          <a:xfrm>
            <a:off x="9178832" y="2192480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Azure </a:t>
            </a:r>
          </a:p>
          <a:p>
            <a:pPr algn="ctr"/>
            <a:r>
              <a:rPr lang="en-US" sz="1400" b="1" dirty="0"/>
              <a:t>Web app service</a:t>
            </a:r>
            <a:endParaRPr lang="en-IN" sz="1400" b="1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C41205CD-84BE-6D60-B8FE-5EBB92C0F1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NLP Based Diversity Model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9297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FBA79DF-FA54-D73E-1202-4BB330207091}"/>
              </a:ext>
            </a:extLst>
          </p:cNvPr>
          <p:cNvSpPr/>
          <p:nvPr/>
        </p:nvSpPr>
        <p:spPr>
          <a:xfrm>
            <a:off x="261425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Client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815C08-90DF-BE22-5854-C695279759F2}"/>
              </a:ext>
            </a:extLst>
          </p:cNvPr>
          <p:cNvSpPr/>
          <p:nvPr/>
        </p:nvSpPr>
        <p:spPr>
          <a:xfrm>
            <a:off x="1751429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Diversity Crawler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6A37E5D-DAEA-359E-4105-CBED9294C0EE}"/>
              </a:ext>
            </a:extLst>
          </p:cNvPr>
          <p:cNvSpPr/>
          <p:nvPr/>
        </p:nvSpPr>
        <p:spPr>
          <a:xfrm>
            <a:off x="3241433" y="1690688"/>
            <a:ext cx="1201613" cy="5486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Storage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DB02146-AEE4-4A28-D708-E949218F0217}"/>
              </a:ext>
            </a:extLst>
          </p:cNvPr>
          <p:cNvSpPr/>
          <p:nvPr/>
        </p:nvSpPr>
        <p:spPr>
          <a:xfrm>
            <a:off x="4724258" y="1690688"/>
            <a:ext cx="1201613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</a:t>
            </a:r>
            <a:r>
              <a:rPr lang="en-US" sz="1400" dirty="0" err="1"/>
              <a:t>DnB</a:t>
            </a:r>
            <a:r>
              <a:rPr lang="en-US" sz="1400" dirty="0"/>
              <a:t> Adapter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8DED1AC-C75A-16E0-1385-DD7400079222}"/>
              </a:ext>
            </a:extLst>
          </p:cNvPr>
          <p:cNvSpPr/>
          <p:nvPr/>
        </p:nvSpPr>
        <p:spPr>
          <a:xfrm>
            <a:off x="6207083" y="1693253"/>
            <a:ext cx="1201613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Web Search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E3A3ECA-46BD-BA29-7B52-0FE1E12D09DB}"/>
              </a:ext>
            </a:extLst>
          </p:cNvPr>
          <p:cNvSpPr/>
          <p:nvPr/>
        </p:nvSpPr>
        <p:spPr>
          <a:xfrm>
            <a:off x="7689908" y="1690688"/>
            <a:ext cx="1201613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Seagulls Scan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06CF9FA-F3B3-66EB-210C-4B0085710049}"/>
              </a:ext>
            </a:extLst>
          </p:cNvPr>
          <p:cNvSpPr/>
          <p:nvPr/>
        </p:nvSpPr>
        <p:spPr>
          <a:xfrm>
            <a:off x="9179912" y="1690688"/>
            <a:ext cx="1201613" cy="5486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LinkedIn API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0188104-BCE0-6016-CA3D-5ABABF955573}"/>
              </a:ext>
            </a:extLst>
          </p:cNvPr>
          <p:cNvSpPr/>
          <p:nvPr/>
        </p:nvSpPr>
        <p:spPr>
          <a:xfrm>
            <a:off x="10669916" y="1690688"/>
            <a:ext cx="1201613" cy="54864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NLP API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26F5011-0F2F-3C7E-C6B4-8DA9F05ECEB9}"/>
              </a:ext>
            </a:extLst>
          </p:cNvPr>
          <p:cNvCxnSpPr>
            <a:stCxn id="4" idx="2"/>
          </p:cNvCxnSpPr>
          <p:nvPr/>
        </p:nvCxnSpPr>
        <p:spPr>
          <a:xfrm flipH="1">
            <a:off x="838200" y="2239328"/>
            <a:ext cx="24032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1EDC68E-701E-4A57-14A2-B0F48EDEAF6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52235" y="2239328"/>
            <a:ext cx="1" cy="425354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65E2F1C-6037-9931-CB6A-4DF4244297DC}"/>
              </a:ext>
            </a:extLst>
          </p:cNvPr>
          <p:cNvCxnSpPr/>
          <p:nvPr/>
        </p:nvCxnSpPr>
        <p:spPr>
          <a:xfrm>
            <a:off x="838200" y="2855742"/>
            <a:ext cx="151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032682A-C3E0-ECEC-3316-FAA56032B8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42238" y="2239328"/>
            <a:ext cx="2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6E36AF6-926E-3834-A69E-E1DD5B6A70C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25065" y="2239328"/>
            <a:ext cx="7176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C192247-5308-AF97-25E4-A22946BBCE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07890" y="2241893"/>
            <a:ext cx="51871" cy="431365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E2E6FA3-E53A-F95E-5940-FFD582A7276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90715" y="2239328"/>
            <a:ext cx="34581" cy="441326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BDDDD3E-868F-F6FC-8B2E-FD07AA4CEF8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780718" y="2239328"/>
            <a:ext cx="1" cy="425354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B4AB901E-68BC-A1FD-237F-7CC5E1131A2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70723" y="2239328"/>
            <a:ext cx="0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5FDC8B3-7085-AF0F-AF65-734F83B10B3E}"/>
              </a:ext>
            </a:extLst>
          </p:cNvPr>
          <p:cNvCxnSpPr/>
          <p:nvPr/>
        </p:nvCxnSpPr>
        <p:spPr>
          <a:xfrm>
            <a:off x="2352235" y="3176954"/>
            <a:ext cx="151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FB5C5AE-6011-9926-8A19-F4F4695D7FC4}"/>
              </a:ext>
            </a:extLst>
          </p:cNvPr>
          <p:cNvSpPr txBox="1"/>
          <p:nvPr/>
        </p:nvSpPr>
        <p:spPr>
          <a:xfrm>
            <a:off x="2352235" y="2877056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master data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59E1A35-D833-5E86-461D-B7BE680A8ABA}"/>
              </a:ext>
            </a:extLst>
          </p:cNvPr>
          <p:cNvCxnSpPr/>
          <p:nvPr/>
        </p:nvCxnSpPr>
        <p:spPr>
          <a:xfrm flipH="1">
            <a:off x="2352235" y="3402496"/>
            <a:ext cx="149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43945A6-7129-C3DB-4DB0-A1E6C12D70F4}"/>
              </a:ext>
            </a:extLst>
          </p:cNvPr>
          <p:cNvSpPr txBox="1"/>
          <p:nvPr/>
        </p:nvSpPr>
        <p:spPr>
          <a:xfrm>
            <a:off x="2974857" y="3203626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A1B00CD5-968B-B6E8-6EF9-4B130E3A1836}"/>
              </a:ext>
            </a:extLst>
          </p:cNvPr>
          <p:cNvCxnSpPr>
            <a:cxnSpLocks/>
          </p:cNvCxnSpPr>
          <p:nvPr/>
        </p:nvCxnSpPr>
        <p:spPr>
          <a:xfrm>
            <a:off x="2352235" y="3740172"/>
            <a:ext cx="2972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E1C0576-316C-1B1E-C58A-0E7A3BD163BD}"/>
              </a:ext>
            </a:extLst>
          </p:cNvPr>
          <p:cNvSpPr txBox="1"/>
          <p:nvPr/>
        </p:nvSpPr>
        <p:spPr>
          <a:xfrm>
            <a:off x="3895968" y="3480941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</a:t>
            </a:r>
            <a:r>
              <a:rPr lang="en-US" sz="1100" i="1" dirty="0" err="1"/>
              <a:t>DnB</a:t>
            </a:r>
            <a:endParaRPr lang="en-US" sz="1100" i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F2D22D1A-5916-BE6B-51EA-9ECB7D83A285}"/>
              </a:ext>
            </a:extLst>
          </p:cNvPr>
          <p:cNvCxnSpPr>
            <a:cxnSpLocks/>
          </p:cNvCxnSpPr>
          <p:nvPr/>
        </p:nvCxnSpPr>
        <p:spPr>
          <a:xfrm flipH="1">
            <a:off x="2352235" y="3930483"/>
            <a:ext cx="296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4036B8D-1631-35A9-7BD4-A9248DD5FC43}"/>
              </a:ext>
            </a:extLst>
          </p:cNvPr>
          <p:cNvSpPr txBox="1"/>
          <p:nvPr/>
        </p:nvSpPr>
        <p:spPr>
          <a:xfrm>
            <a:off x="4449163" y="3731613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9E4CEB5-36CF-F59A-88A2-F2B2B8C58BF6}"/>
              </a:ext>
            </a:extLst>
          </p:cNvPr>
          <p:cNvCxnSpPr>
            <a:cxnSpLocks/>
          </p:cNvCxnSpPr>
          <p:nvPr/>
        </p:nvCxnSpPr>
        <p:spPr>
          <a:xfrm>
            <a:off x="2352235" y="4241266"/>
            <a:ext cx="4476505" cy="2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E953212-F8B7-AFAE-210C-530EB5C4B53E}"/>
              </a:ext>
            </a:extLst>
          </p:cNvPr>
          <p:cNvSpPr txBox="1"/>
          <p:nvPr/>
        </p:nvSpPr>
        <p:spPr>
          <a:xfrm>
            <a:off x="3379308" y="3995907"/>
            <a:ext cx="3430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the web for text, certificate images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FA7488E-9C71-153B-B378-D3988E77478C}"/>
              </a:ext>
            </a:extLst>
          </p:cNvPr>
          <p:cNvCxnSpPr>
            <a:cxnSpLocks/>
          </p:cNvCxnSpPr>
          <p:nvPr/>
        </p:nvCxnSpPr>
        <p:spPr>
          <a:xfrm>
            <a:off x="2352235" y="4732155"/>
            <a:ext cx="6002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C9D1150-AC93-0D1A-D124-B92063696291}"/>
              </a:ext>
            </a:extLst>
          </p:cNvPr>
          <p:cNvSpPr txBox="1"/>
          <p:nvPr/>
        </p:nvSpPr>
        <p:spPr>
          <a:xfrm>
            <a:off x="6859761" y="4273337"/>
            <a:ext cx="1508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OCR images for certification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086C34A-03E3-8B56-9D04-BFBE6CC43196}"/>
              </a:ext>
            </a:extLst>
          </p:cNvPr>
          <p:cNvCxnSpPr>
            <a:cxnSpLocks/>
          </p:cNvCxnSpPr>
          <p:nvPr/>
        </p:nvCxnSpPr>
        <p:spPr>
          <a:xfrm flipH="1">
            <a:off x="2352235" y="4982806"/>
            <a:ext cx="5938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AAC630E-E21D-7AB3-F66E-796B058C1FA0}"/>
              </a:ext>
            </a:extLst>
          </p:cNvPr>
          <p:cNvSpPr txBox="1"/>
          <p:nvPr/>
        </p:nvSpPr>
        <p:spPr>
          <a:xfrm>
            <a:off x="7423511" y="4783936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65861403-14DD-9C43-79A2-DD8AEB9D3B22}"/>
              </a:ext>
            </a:extLst>
          </p:cNvPr>
          <p:cNvCxnSpPr>
            <a:cxnSpLocks/>
          </p:cNvCxnSpPr>
          <p:nvPr/>
        </p:nvCxnSpPr>
        <p:spPr>
          <a:xfrm>
            <a:off x="2352235" y="5345444"/>
            <a:ext cx="747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89C673A-94D9-8F40-A75F-356912A42DD5}"/>
              </a:ext>
            </a:extLst>
          </p:cNvPr>
          <p:cNvSpPr txBox="1"/>
          <p:nvPr/>
        </p:nvSpPr>
        <p:spPr>
          <a:xfrm>
            <a:off x="5940225" y="5074021"/>
            <a:ext cx="384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LinkedIn; store content in blob store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6F9A3FD9-4198-20A7-F7C6-1664B4F7FBB5}"/>
              </a:ext>
            </a:extLst>
          </p:cNvPr>
          <p:cNvCxnSpPr>
            <a:cxnSpLocks/>
          </p:cNvCxnSpPr>
          <p:nvPr/>
        </p:nvCxnSpPr>
        <p:spPr>
          <a:xfrm>
            <a:off x="2352235" y="5637838"/>
            <a:ext cx="8936685" cy="1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D919BA8-B436-7FD3-A0AC-C729EF92468A}"/>
              </a:ext>
            </a:extLst>
          </p:cNvPr>
          <p:cNvSpPr txBox="1"/>
          <p:nvPr/>
        </p:nvSpPr>
        <p:spPr>
          <a:xfrm>
            <a:off x="8017565" y="5379227"/>
            <a:ext cx="334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Run NLP on content in </a:t>
            </a:r>
            <a:r>
              <a:rPr lang="en-US" sz="1100" i="1" dirty="0" err="1"/>
              <a:t>blobstore</a:t>
            </a:r>
            <a:endParaRPr lang="en-US" sz="1100" i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12A06B44-785B-5D09-820E-DB59F152B341}"/>
              </a:ext>
            </a:extLst>
          </p:cNvPr>
          <p:cNvCxnSpPr>
            <a:cxnSpLocks/>
          </p:cNvCxnSpPr>
          <p:nvPr/>
        </p:nvCxnSpPr>
        <p:spPr>
          <a:xfrm flipH="1">
            <a:off x="2352235" y="5913855"/>
            <a:ext cx="893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C917EDA-2CF0-C49C-6227-1364A573F907}"/>
              </a:ext>
            </a:extLst>
          </p:cNvPr>
          <p:cNvSpPr txBox="1"/>
          <p:nvPr/>
        </p:nvSpPr>
        <p:spPr>
          <a:xfrm>
            <a:off x="10421082" y="5714985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42D9F0DB-5AE0-3A55-5DD5-50EDEBB8A0B0}"/>
              </a:ext>
            </a:extLst>
          </p:cNvPr>
          <p:cNvCxnSpPr/>
          <p:nvPr/>
        </p:nvCxnSpPr>
        <p:spPr>
          <a:xfrm flipH="1">
            <a:off x="862232" y="6192078"/>
            <a:ext cx="149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D30FE2-3A89-145E-D293-4220FFD3F7BF}"/>
              </a:ext>
            </a:extLst>
          </p:cNvPr>
          <p:cNvSpPr txBox="1"/>
          <p:nvPr/>
        </p:nvSpPr>
        <p:spPr>
          <a:xfrm>
            <a:off x="902396" y="5916870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return response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5B93A815-A021-61ED-79E9-61A83C9656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6360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5A365F5-84F0-4EF9-E779-0D0046E3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8217458"/>
              </p:ext>
            </p:extLst>
          </p:nvPr>
        </p:nvGraphicFramePr>
        <p:xfrm>
          <a:off x="609600" y="1025860"/>
          <a:ext cx="11171583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221">
                  <a:extLst>
                    <a:ext uri="{9D8B030D-6E8A-4147-A177-3AD203B41FA5}">
                      <a16:colId xmlns:a16="http://schemas.microsoft.com/office/drawing/2014/main" xmlns="" val="3592076931"/>
                    </a:ext>
                  </a:extLst>
                </a:gridCol>
                <a:gridCol w="2860779">
                  <a:extLst>
                    <a:ext uri="{9D8B030D-6E8A-4147-A177-3AD203B41FA5}">
                      <a16:colId xmlns:a16="http://schemas.microsoft.com/office/drawing/2014/main" xmlns="" val="2949395550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xmlns="" val="2325520398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xmlns="" val="2524334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it works?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8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Diversity Crawler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core Orchestrator. This is the entry point for client requests.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drives the execution of other services to identify diverse dimensions for given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 Boot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Storage API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Performs all data management operations on the company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 that executes CRUD operations on company entity. Access to the Company entity and all its diversity dimension data is managed by this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Functions </a:t>
                      </a:r>
                    </a:p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Core component</a:t>
                      </a:r>
                    </a:p>
                    <a:p>
                      <a:r>
                        <a:rPr lang="en-US" sz="1400" dirty="0"/>
                        <a:t>Azure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4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Adapter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Connects to </a:t>
                      </a:r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information about a given company in </a:t>
                      </a:r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registry via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 Boot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9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Web Search API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for information such as text, images or documents in the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Gathers information from the web for a given query and stores the information as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SerpAPI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Azure </a:t>
                      </a:r>
                      <a:r>
                        <a:rPr lang="en-US" sz="1400" dirty="0" err="1"/>
                        <a:t>blobstore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2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Social Media API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for information in social media sites such as LinkedIn and 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Gathers information from the LinkedIn and Twitter for a given query and stores the information as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LinkedIn API</a:t>
                      </a:r>
                    </a:p>
                    <a:p>
                      <a:r>
                        <a:rPr lang="en-US" sz="1400" dirty="0"/>
                        <a:t>Azure </a:t>
                      </a:r>
                      <a:r>
                        <a:rPr lang="en-US" sz="1400" dirty="0" err="1"/>
                        <a:t>blobstore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Selenium Web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Scan API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text from an image and provides diversity certification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Performs OCR on given set of images to identify if a given business is certified from WBENC, NMSDC, NGLC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Computer 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20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NLP API</a:t>
                      </a:r>
                    </a:p>
                  </a:txBody>
                  <a:tcP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Analyses text information collated from web to identify diversity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Executes ML on the text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 ML libraries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Beautiful Soup</a:t>
                      </a:r>
                    </a:p>
                    <a:p>
                      <a:r>
                        <a:rPr lang="en-US" sz="1400" dirty="0"/>
                        <a:t>Selenium Web driver, NLTK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69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Reports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Dashboard to display diversity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data from the company profile data store and displays the data in various perspectives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Grafana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12618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15087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5A365F5-84F0-4EF9-E779-0D0046E3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253321"/>
              </p:ext>
            </p:extLst>
          </p:nvPr>
        </p:nvGraphicFramePr>
        <p:xfrm>
          <a:off x="1232452" y="2243666"/>
          <a:ext cx="9727096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649">
                  <a:extLst>
                    <a:ext uri="{9D8B030D-6E8A-4147-A177-3AD203B41FA5}">
                      <a16:colId xmlns:a16="http://schemas.microsoft.com/office/drawing/2014/main" xmlns="" val="3592076931"/>
                    </a:ext>
                  </a:extLst>
                </a:gridCol>
                <a:gridCol w="6305447">
                  <a:extLst>
                    <a:ext uri="{9D8B030D-6E8A-4147-A177-3AD203B41FA5}">
                      <a16:colId xmlns:a16="http://schemas.microsoft.com/office/drawing/2014/main" xmlns="" val="2949395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8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Virginia State</a:t>
                      </a:r>
                    </a:p>
                    <a:p>
                      <a:r>
                        <a:rPr lang="en-US" sz="1400" dirty="0"/>
                        <a:t>Small Business Supplier Diversity (SBSD)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https://www.sbsd.virginia.gov/directory/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Maryland – Department of Transportation (MDOT)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https://www.mdot.maryland.gov/tso/pages/index.aspx?pageid=90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4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California - Caltrans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https://dot.ca.gov/programs/civil-rights/dbe-search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https://ucp.dot.ca.gov/licenseForm.htm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9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New York – Data catalog </a:t>
                      </a:r>
                    </a:p>
                    <a:p>
                      <a:r>
                        <a:rPr lang="en-US" sz="1400" dirty="0"/>
                        <a:t>M/WBE, LBE and EBE certified business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https://catalog.data.gov/dataset/m-wbe-lbe-and-ebe-certified-business-list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2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4643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Publicly available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1D48F0-BEB2-04BC-6BF5-087183F25299}"/>
              </a:ext>
            </a:extLst>
          </p:cNvPr>
          <p:cNvSpPr txBox="1"/>
          <p:nvPr/>
        </p:nvSpPr>
        <p:spPr>
          <a:xfrm>
            <a:off x="1232452" y="1550504"/>
            <a:ext cx="97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few datasets published by few States in United States of America are identified.</a:t>
            </a:r>
          </a:p>
          <a:p>
            <a:r>
              <a:rPr lang="en-US" dirty="0"/>
              <a:t>These data were loaded into our data base and considered as master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5405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1048</Words>
  <Application>Microsoft Office PowerPoint</Application>
  <PresentationFormat>Custom</PresentationFormat>
  <Paragraphs>206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Wells Fargo Technology Hackathon 2022</vt:lpstr>
      <vt:lpstr>Slide 2</vt:lpstr>
      <vt:lpstr>Slide 3</vt:lpstr>
      <vt:lpstr>Slide 4</vt:lpstr>
      <vt:lpstr>revere - Architecture</vt:lpstr>
      <vt:lpstr>Slide 6</vt:lpstr>
      <vt:lpstr>Slide 7</vt:lpstr>
      <vt:lpstr>Slide 8</vt:lpstr>
      <vt:lpstr>Slide 9</vt:lpstr>
      <vt:lpstr>Solution continuum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CHANDRASEKARAN</dc:creator>
  <cp:lastModifiedBy>Mahesh</cp:lastModifiedBy>
  <cp:revision>233</cp:revision>
  <dcterms:created xsi:type="dcterms:W3CDTF">2022-05-13T06:40:51Z</dcterms:created>
  <dcterms:modified xsi:type="dcterms:W3CDTF">2022-05-30T05:22:25Z</dcterms:modified>
</cp:coreProperties>
</file>