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3757" r:id="rId2"/>
  </p:sldMasterIdLst>
  <p:notesMasterIdLst>
    <p:notesMasterId r:id="rId10"/>
  </p:notesMasterIdLst>
  <p:handoutMasterIdLst>
    <p:handoutMasterId r:id="rId11"/>
  </p:handoutMasterIdLst>
  <p:sldIdLst>
    <p:sldId id="261" r:id="rId3"/>
    <p:sldId id="262" r:id="rId4"/>
    <p:sldId id="264" r:id="rId5"/>
    <p:sldId id="265" r:id="rId6"/>
    <p:sldId id="266" r:id="rId7"/>
    <p:sldId id="267" r:id="rId8"/>
    <p:sldId id="268" r:id="rId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23" autoAdjust="0"/>
    <p:restoredTop sz="93673"/>
  </p:normalViewPr>
  <p:slideViewPr>
    <p:cSldViewPr snapToGrid="0">
      <p:cViewPr>
        <p:scale>
          <a:sx n="80" d="100"/>
          <a:sy n="80" d="100"/>
        </p:scale>
        <p:origin x="944"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3579482-8E95-484C-B702-3AC2D84E4BF8}" type="datetimeFigureOut">
              <a:rPr lang="en-US"/>
              <a:pPr>
                <a:defRPr/>
              </a:pPr>
              <a:t>1/9/18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20BC588E-EC84-C640-9749-AE7F1250839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2217D86E-2511-5643-A58E-3F13E6EEEFEC}" type="datetimeFigureOut">
              <a:rPr lang="en-US"/>
              <a:pPr>
                <a:defRPr/>
              </a:pPr>
              <a:t>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74F2B82-AE6D-6042-A4FA-18824BC3B86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userDrawn="1"/>
        </p:nvSpPr>
        <p:spPr bwMode="auto">
          <a:xfrm>
            <a:off x="488950" y="6299200"/>
            <a:ext cx="9493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fontAlgn="auto" hangingPunct="1">
              <a:spcBef>
                <a:spcPts val="0"/>
              </a:spcBef>
              <a:spcAft>
                <a:spcPts val="0"/>
              </a:spcAft>
              <a:defRPr/>
            </a:pPr>
            <a:r>
              <a:rPr lang="en-US" altLang="en-US" sz="800" b="0" dirty="0" smtClean="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smtClean="0"/>
          </a:p>
        </p:txBody>
      </p:sp>
      <p:pic>
        <p:nvPicPr>
          <p:cNvPr id="6"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343400" y="2653294"/>
            <a:ext cx="7010399" cy="712975"/>
          </a:xfrm>
        </p:spPr>
        <p:txBody>
          <a:bodyPr/>
          <a:lstStyle>
            <a:lvl1pPr algn="r">
              <a:defRPr sz="3600" b="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0"/>
          </p:nvPr>
        </p:nvSpPr>
        <p:spPr>
          <a:xfrm>
            <a:off x="6019800" y="3597833"/>
            <a:ext cx="5334002" cy="456282"/>
          </a:xfrm>
        </p:spPr>
        <p:txBody>
          <a:bodyPr/>
          <a:lstStyle>
            <a:lvl1pPr marL="0" indent="0" algn="r">
              <a:buNone/>
              <a:defRPr sz="2800">
                <a:solidFill>
                  <a:schemeClr val="bg1"/>
                </a:solidFill>
              </a:defRPr>
            </a:lvl1pPr>
          </a:lstStyle>
          <a:p>
            <a:pPr lvl="0"/>
            <a:r>
              <a:rPr lang="en-US" dirty="0" smtClean="0"/>
              <a:t>Click to edit</a:t>
            </a:r>
            <a:endParaRPr lang="en-US" dirty="0"/>
          </a:p>
        </p:txBody>
      </p:sp>
    </p:spTree>
    <p:extLst>
      <p:ext uri="{BB962C8B-B14F-4D97-AF65-F5344CB8AC3E}">
        <p14:creationId xmlns:p14="http://schemas.microsoft.com/office/powerpoint/2010/main" val="139538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5"/>
          <p:cNvSpPr>
            <a:spLocks noGrp="1" noChangeArrowheads="1"/>
          </p:cNvSpPr>
          <p:nvPr>
            <p:ph type="sldNum" sz="quarter" idx="10"/>
          </p:nvPr>
        </p:nvSpPr>
        <p:spPr>
          <a:ln/>
        </p:spPr>
        <p:txBody>
          <a:bodyPr/>
          <a:lstStyle>
            <a:lvl1pPr>
              <a:defRPr/>
            </a:lvl1pPr>
          </a:lstStyle>
          <a:p>
            <a:pPr>
              <a:defRPr/>
            </a:pPr>
            <a:fld id="{32C80B33-D79C-D344-A7FF-78AA51BA3DF6}"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0652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733" y="381000"/>
            <a:ext cx="2573867"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7901" y="381000"/>
            <a:ext cx="7522633"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5"/>
          <p:cNvSpPr>
            <a:spLocks noGrp="1" noChangeArrowheads="1"/>
          </p:cNvSpPr>
          <p:nvPr>
            <p:ph type="sldNum" sz="quarter" idx="10"/>
          </p:nvPr>
        </p:nvSpPr>
        <p:spPr>
          <a:ln/>
        </p:spPr>
        <p:txBody>
          <a:bodyPr/>
          <a:lstStyle>
            <a:lvl1pPr>
              <a:defRPr/>
            </a:lvl1pPr>
          </a:lstStyle>
          <a:p>
            <a:pPr>
              <a:defRPr/>
            </a:pPr>
            <a:fld id="{EE983941-F0BE-184F-BD32-B1DCFA572EB3}"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48791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12192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p:nvSpPr>
        <p:spPr bwMode="auto">
          <a:xfrm>
            <a:off x="668338" y="6299200"/>
            <a:ext cx="8678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defRPr/>
            </a:pPr>
            <a:r>
              <a:rPr lang="en-US" altLang="en-US" sz="800" b="0" dirty="0" smtClean="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smtClean="0"/>
          </a:p>
        </p:txBody>
      </p:sp>
      <p:pic>
        <p:nvPicPr>
          <p:cNvPr id="6"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930400" y="2667000"/>
            <a:ext cx="9347200" cy="838200"/>
          </a:xfrm>
        </p:spPr>
        <p:txBody>
          <a:bodyPr/>
          <a:lstStyle>
            <a:lvl1pPr algn="r">
              <a:defRPr sz="3600" b="0">
                <a:solidFill>
                  <a:schemeClr val="bg1"/>
                </a:solidFill>
              </a:defRPr>
            </a:lvl1pPr>
          </a:lstStyle>
          <a:p>
            <a:pPr lvl="0"/>
            <a:r>
              <a:rPr lang="en-US" altLang="en-US" noProof="0" smtClean="0"/>
              <a:t>Click to edit Master title style</a:t>
            </a:r>
            <a:endParaRPr lang="en-GB" altLang="en-US" noProof="0" smtClean="0"/>
          </a:p>
        </p:txBody>
      </p:sp>
      <p:sp>
        <p:nvSpPr>
          <p:cNvPr id="35856" name="Rectangle 16"/>
          <p:cNvSpPr>
            <a:spLocks noGrp="1" noChangeArrowheads="1"/>
          </p:cNvSpPr>
          <p:nvPr>
            <p:ph type="subTitle" idx="1"/>
          </p:nvPr>
        </p:nvSpPr>
        <p:spPr>
          <a:xfrm>
            <a:off x="4165600" y="3657600"/>
            <a:ext cx="7112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anose="05000000000000000000" pitchFamily="2" charset="2"/>
              <a:buNone/>
              <a:defRPr sz="2800">
                <a:solidFill>
                  <a:schemeClr val="bg1"/>
                </a:solidFill>
              </a:defRPr>
            </a:lvl1pPr>
          </a:lstStyle>
          <a:p>
            <a:pPr lvl="0"/>
            <a:r>
              <a:rPr lang="en-US" altLang="en-US" noProof="0" smtClean="0"/>
              <a:t>Click to edit Master subtitle style</a:t>
            </a:r>
            <a:endParaRPr lang="en-GB" altLang="en-US" noProof="0" smtClean="0"/>
          </a:p>
        </p:txBody>
      </p:sp>
    </p:spTree>
    <p:extLst>
      <p:ext uri="{BB962C8B-B14F-4D97-AF65-F5344CB8AC3E}">
        <p14:creationId xmlns:p14="http://schemas.microsoft.com/office/powerpoint/2010/main" val="1688756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54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8546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0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259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930400" y="2667000"/>
            <a:ext cx="9347200" cy="838200"/>
          </a:xfrm>
          <a:prstGeom prst="rect">
            <a:avLst/>
          </a:prstGeom>
        </p:spPr>
        <p:txBody>
          <a:bodyPr/>
          <a:lstStyle>
            <a:lvl1pPr algn="r">
              <a:defRPr sz="3600" b="0">
                <a:solidFill>
                  <a:schemeClr val="bg1"/>
                </a:solidFill>
              </a:defRPr>
            </a:lvl1pPr>
          </a:lstStyle>
          <a:p>
            <a:pPr lvl="0"/>
            <a:r>
              <a:rPr lang="en-US" altLang="en-US" noProof="0" smtClean="0"/>
              <a:t>Click to edit Master title style</a:t>
            </a:r>
            <a:endParaRPr lang="en-GB" altLang="en-US" noProof="0" smtClean="0"/>
          </a:p>
        </p:txBody>
      </p:sp>
      <p:sp>
        <p:nvSpPr>
          <p:cNvPr id="35856" name="Rectangle 16"/>
          <p:cNvSpPr>
            <a:spLocks noGrp="1" noChangeArrowheads="1"/>
          </p:cNvSpPr>
          <p:nvPr>
            <p:ph type="subTitle" idx="1"/>
          </p:nvPr>
        </p:nvSpPr>
        <p:spPr>
          <a:xfrm>
            <a:off x="4165600" y="3657600"/>
            <a:ext cx="7112000" cy="609600"/>
          </a:xfrm>
          <a:prstGeom prst="rect">
            <a:avLst/>
          </a:prstGeom>
          <a:extLst>
            <a:ext uri="{909E8E84-426E-40DD-AFC4-6F175D3DCCD1}">
              <a14:hiddenFill xmlns:a14="http://schemas.microsoft.com/office/drawing/2010/main">
                <a:solidFill>
                  <a:schemeClr val="accent1"/>
                </a:solidFill>
              </a14:hiddenFill>
            </a:ext>
          </a:extLst>
        </p:spPr>
        <p:txBody>
          <a:bodyPr/>
          <a:lstStyle>
            <a:lvl1pPr marL="0" indent="0" algn="r">
              <a:buFont typeface="Wingdings" panose="05000000000000000000" pitchFamily="2" charset="2"/>
              <a:buNone/>
              <a:defRPr sz="2800">
                <a:solidFill>
                  <a:schemeClr val="bg1"/>
                </a:solidFill>
              </a:defRPr>
            </a:lvl1pPr>
          </a:lstStyle>
          <a:p>
            <a:pPr lvl="0"/>
            <a:r>
              <a:rPr lang="en-US" altLang="en-US" noProof="0" smtClean="0"/>
              <a:t>Click to edit Master subtitle style</a:t>
            </a:r>
            <a:endParaRPr lang="en-GB" altLang="en-US" noProof="0" smtClean="0"/>
          </a:p>
        </p:txBody>
      </p:sp>
    </p:spTree>
    <p:extLst>
      <p:ext uri="{BB962C8B-B14F-4D97-AF65-F5344CB8AC3E}">
        <p14:creationId xmlns:p14="http://schemas.microsoft.com/office/powerpoint/2010/main" val="179468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0" y="381000"/>
            <a:ext cx="10261600" cy="577850"/>
          </a:xfrm>
          <a:prstGeom prst="rect">
            <a:avLst/>
          </a:prstGeom>
        </p:spPr>
        <p:txBody>
          <a:bodyPr/>
          <a:lstStyle/>
          <a:p>
            <a:r>
              <a:rPr lang="en-US" smtClean="0"/>
              <a:t>Click to edit Master title style</a:t>
            </a:r>
            <a:endParaRPr lang="en-US"/>
          </a:p>
        </p:txBody>
      </p:sp>
      <p:sp>
        <p:nvSpPr>
          <p:cNvPr id="3"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22998D23-F8D5-3441-9775-1FECA4BD9332}" type="slidenum">
              <a:rPr lang="en-US"/>
              <a:pPr>
                <a:defRPr/>
              </a:pPr>
              <a:t>‹#›</a:t>
            </a:fld>
            <a:endParaRPr lang="en-US" dirty="0"/>
          </a:p>
        </p:txBody>
      </p:sp>
      <p:sp>
        <p:nvSpPr>
          <p:cNvPr id="4"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791812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381000"/>
            <a:ext cx="10261600" cy="5778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77900" y="1676400"/>
            <a:ext cx="10228263" cy="4267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91FA49A6-3C90-C44A-98D5-0E3E66AD907E}" type="slidenum">
              <a:rPr lang="en-US"/>
              <a:pPr>
                <a:defRPr/>
              </a:pPr>
              <a:t>‹#›</a:t>
            </a:fld>
            <a:endParaRPr lang="en-US" dirty="0"/>
          </a:p>
        </p:txBody>
      </p:sp>
      <p:sp>
        <p:nvSpPr>
          <p:cNvPr id="5"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821892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5"/>
          <p:cNvSpPr>
            <a:spLocks noGrp="1" noChangeArrowheads="1"/>
          </p:cNvSpPr>
          <p:nvPr>
            <p:ph type="sldNum" sz="quarter" idx="10"/>
          </p:nvPr>
        </p:nvSpPr>
        <p:spPr>
          <a:ln/>
        </p:spPr>
        <p:txBody>
          <a:bodyPr/>
          <a:lstStyle>
            <a:lvl1pPr>
              <a:defRPr/>
            </a:lvl1pPr>
          </a:lstStyle>
          <a:p>
            <a:pPr>
              <a:defRPr/>
            </a:pPr>
            <a:fld id="{83C5A128-33E2-E24B-B1CC-FFDEC24462BB}"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49855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B2CD7342-9AAC-6948-A12D-D68379324A9E}" type="slidenum">
              <a:rPr lang="en-US"/>
              <a:pPr>
                <a:defRPr/>
              </a:pPr>
              <a:t>‹#›</a:t>
            </a:fld>
            <a:endParaRPr lang="en-US" dirty="0"/>
          </a:p>
        </p:txBody>
      </p:sp>
      <p:sp>
        <p:nvSpPr>
          <p:cNvPr id="3"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924833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fld id="{67E24EE7-575A-F441-BE3A-D224E6103FA5}"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0435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7900" y="1676400"/>
            <a:ext cx="5012267"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3367" y="1676400"/>
            <a:ext cx="5012267"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5"/>
          <p:cNvSpPr>
            <a:spLocks noGrp="1" noChangeArrowheads="1"/>
          </p:cNvSpPr>
          <p:nvPr>
            <p:ph type="sldNum" sz="quarter" idx="10"/>
          </p:nvPr>
        </p:nvSpPr>
        <p:spPr>
          <a:ln/>
        </p:spPr>
        <p:txBody>
          <a:bodyPr/>
          <a:lstStyle>
            <a:lvl1pPr>
              <a:defRPr/>
            </a:lvl1pPr>
          </a:lstStyle>
          <a:p>
            <a:pPr>
              <a:defRPr/>
            </a:pPr>
            <a:fld id="{A5820D52-F216-A348-BFB9-86A84F80FB1B}"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9694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5"/>
          <p:cNvSpPr>
            <a:spLocks noGrp="1" noChangeArrowheads="1"/>
          </p:cNvSpPr>
          <p:nvPr>
            <p:ph type="sldNum" sz="quarter" idx="10"/>
          </p:nvPr>
        </p:nvSpPr>
        <p:spPr>
          <a:ln/>
        </p:spPr>
        <p:txBody>
          <a:bodyPr/>
          <a:lstStyle>
            <a:lvl1pPr>
              <a:defRPr/>
            </a:lvl1pPr>
          </a:lstStyle>
          <a:p>
            <a:pPr>
              <a:defRPr/>
            </a:pPr>
            <a:fld id="{45815E9E-92B4-D94C-82DC-D7ADB2523983}" type="slidenum">
              <a:rPr lang="en-US"/>
              <a:pPr>
                <a:defRPr/>
              </a:pPr>
              <a:t>‹#›</a:t>
            </a:fld>
            <a:endParaRPr lang="en-US" dirty="0"/>
          </a:p>
        </p:txBody>
      </p:sp>
      <p:sp>
        <p:nvSpPr>
          <p:cNvPr id="8"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1385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5"/>
          <p:cNvSpPr>
            <a:spLocks noGrp="1" noChangeArrowheads="1"/>
          </p:cNvSpPr>
          <p:nvPr>
            <p:ph type="sldNum" sz="quarter" idx="10"/>
          </p:nvPr>
        </p:nvSpPr>
        <p:spPr>
          <a:ln/>
        </p:spPr>
        <p:txBody>
          <a:bodyPr/>
          <a:lstStyle>
            <a:lvl1pPr>
              <a:defRPr/>
            </a:lvl1pPr>
          </a:lstStyle>
          <a:p>
            <a:pPr>
              <a:defRPr/>
            </a:pPr>
            <a:fld id="{0E1F0A9F-C7A6-B14A-A1E7-47CA08217AC8}" type="slidenum">
              <a:rPr lang="en-US"/>
              <a:pPr>
                <a:defRPr/>
              </a:pPr>
              <a:t>‹#›</a:t>
            </a:fld>
            <a:endParaRPr lang="en-US" dirty="0"/>
          </a:p>
        </p:txBody>
      </p:sp>
      <p:sp>
        <p:nvSpPr>
          <p:cNvPr id="4"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3445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fld id="{66A6C149-ECAA-8D4F-992A-AF79986E3379}" type="slidenum">
              <a:rPr lang="en-US"/>
              <a:pPr>
                <a:defRPr/>
              </a:pPr>
              <a:t>‹#›</a:t>
            </a:fld>
            <a:endParaRPr lang="en-US" dirty="0"/>
          </a:p>
        </p:txBody>
      </p:sp>
      <p:sp>
        <p:nvSpPr>
          <p:cNvPr id="3"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9985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C8F7BEB6-3B0D-C449-AC55-89BE4C4DED2F}"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4780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097215BA-A1E0-AF43-A4A0-7A6F54382EDB}"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196833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381000"/>
            <a:ext cx="10261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977900" y="1676400"/>
            <a:ext cx="10228263" cy="426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69" name="Rectangle 45"/>
          <p:cNvSpPr>
            <a:spLocks noGrp="1" noChangeArrowheads="1"/>
          </p:cNvSpPr>
          <p:nvPr>
            <p:ph type="sldNum" sz="quarter" idx="4"/>
          </p:nvPr>
        </p:nvSpPr>
        <p:spPr bwMode="auto">
          <a:xfrm>
            <a:off x="10529888" y="6370638"/>
            <a:ext cx="1422400" cy="381000"/>
          </a:xfrm>
          <a:prstGeom prst="rect">
            <a:avLst/>
          </a:prstGeom>
          <a:noFill/>
          <a:ln>
            <a:noFill/>
          </a:ln>
          <a:effectLst/>
          <a:extLst>
            <a:ext uri="{909E8E84-426E-40DD-AFC4-6F175D3DCCD1}">
              <a14:hiddenFill xmlns:a14="http://schemas.microsoft.com/office/drawing/2010/main">
                <a:solidFill>
                  <a:srgbClr val="BE050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800" b="0">
                <a:latin typeface="Calibri" panose="020F0502020204030204" pitchFamily="34" charset="0"/>
              </a:defRPr>
            </a:lvl1pPr>
          </a:lstStyle>
          <a:p>
            <a:pPr>
              <a:defRPr/>
            </a:pPr>
            <a:fld id="{A5432541-6DE6-8845-BBC3-448330352780}" type="slidenum">
              <a:rPr lang="en-US"/>
              <a:pPr>
                <a:defRPr/>
              </a:pPr>
              <a:t>‹#›</a:t>
            </a:fld>
            <a:endParaRPr lang="en-US" dirty="0"/>
          </a:p>
        </p:txBody>
      </p:sp>
      <p:sp>
        <p:nvSpPr>
          <p:cNvPr id="1029" name="Line 46"/>
          <p:cNvSpPr>
            <a:spLocks noChangeShapeType="1"/>
          </p:cNvSpPr>
          <p:nvPr/>
        </p:nvSpPr>
        <p:spPr bwMode="auto">
          <a:xfrm>
            <a:off x="863600" y="6172200"/>
            <a:ext cx="1045845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073" name="Rectangle 49"/>
          <p:cNvSpPr>
            <a:spLocks noGrp="1" noChangeArrowheads="1"/>
          </p:cNvSpPr>
          <p:nvPr>
            <p:ph type="ftr" sz="quarter" idx="3"/>
          </p:nvPr>
        </p:nvSpPr>
        <p:spPr bwMode="auto">
          <a:xfrm>
            <a:off x="863600" y="6229350"/>
            <a:ext cx="833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b="0">
                <a:latin typeface="Calibri" panose="020F0502020204030204" pitchFamily="34" charset="0"/>
              </a:defRPr>
            </a:lvl1pPr>
          </a:lstStyle>
          <a:p>
            <a:pPr>
              <a:defRPr/>
            </a:pPr>
            <a:endParaRPr lang="en-US"/>
          </a:p>
        </p:txBody>
      </p:sp>
      <p:sp>
        <p:nvSpPr>
          <p:cNvPr id="1031" name="Line 46"/>
          <p:cNvSpPr>
            <a:spLocks noChangeShapeType="1"/>
          </p:cNvSpPr>
          <p:nvPr userDrawn="1"/>
        </p:nvSpPr>
        <p:spPr bwMode="auto">
          <a:xfrm flipV="1">
            <a:off x="838200" y="6176963"/>
            <a:ext cx="10515600"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pic>
        <p:nvPicPr>
          <p:cNvPr id="1032" name="Picture 7"/>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296525" y="63246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10"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11" r:id="rId12"/>
    <p:sldLayoutId id="2147484012" r:id="rId13"/>
    <p:sldLayoutId id="2147484013" r:id="rId14"/>
    <p:sldLayoutId id="2147484014" r:id="rId15"/>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defRPr>
      </a:lvl2pPr>
      <a:lvl3pPr algn="l" rtl="0" eaLnBrk="0" fontAlgn="base" hangingPunct="0">
        <a:spcBef>
          <a:spcPct val="0"/>
        </a:spcBef>
        <a:spcAft>
          <a:spcPct val="0"/>
        </a:spcAft>
        <a:defRPr sz="2800" b="1">
          <a:solidFill>
            <a:schemeClr val="tx1"/>
          </a:solidFill>
          <a:latin typeface="Arial" panose="020B0604020202020204" pitchFamily="34" charset="0"/>
        </a:defRPr>
      </a:lvl3pPr>
      <a:lvl4pPr algn="l" rtl="0" eaLnBrk="0" fontAlgn="base" hangingPunct="0">
        <a:spcBef>
          <a:spcPct val="0"/>
        </a:spcBef>
        <a:spcAft>
          <a:spcPct val="0"/>
        </a:spcAft>
        <a:defRPr sz="2800" b="1">
          <a:solidFill>
            <a:schemeClr val="tx1"/>
          </a:solidFill>
          <a:latin typeface="Arial" panose="020B0604020202020204" pitchFamily="34" charset="0"/>
        </a:defRPr>
      </a:lvl4pPr>
      <a:lvl5pPr algn="l" rtl="0" eaLnBrk="0" fontAlgn="base" hangingPunct="0">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charset="2"/>
        <a:buChar char="§"/>
        <a:defRPr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09" r:id="rId1"/>
    <p:sldLayoutId id="2147484015" r:id="rId2"/>
    <p:sldLayoutId id="2147484016" r:id="rId3"/>
    <p:sldLayoutId id="2147484017" r:id="rId4"/>
    <p:sldLayoutId id="2147484018" r:id="rId5"/>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 Series </a:t>
            </a:r>
            <a:r>
              <a:rPr lang="en-US" dirty="0" smtClean="0"/>
              <a:t>Forecasting</a:t>
            </a:r>
            <a:br>
              <a:rPr lang="en-US" dirty="0" smtClean="0"/>
            </a:br>
            <a:r>
              <a:rPr lang="en-US" dirty="0" smtClean="0"/>
              <a:t> </a:t>
            </a:r>
            <a:r>
              <a:rPr lang="en-US" dirty="0"/>
              <a:t>ATM Cash in Transit</a:t>
            </a:r>
          </a:p>
        </p:txBody>
      </p:sp>
      <p:sp>
        <p:nvSpPr>
          <p:cNvPr id="3" name="Subtitle 2"/>
          <p:cNvSpPr>
            <a:spLocks noGrp="1"/>
          </p:cNvSpPr>
          <p:nvPr>
            <p:ph type="subTitle" idx="1"/>
          </p:nvPr>
        </p:nvSpPr>
        <p:spPr>
          <a:xfrm>
            <a:off x="4165600" y="4267200"/>
            <a:ext cx="7112000" cy="609600"/>
          </a:xfrm>
        </p:spPr>
        <p:txBody>
          <a:bodyPr/>
          <a:lstStyle/>
          <a:p>
            <a:r>
              <a:rPr lang="en-US" sz="2400" dirty="0" smtClean="0"/>
              <a:t>Yasar Arafath</a:t>
            </a:r>
            <a:endParaRPr lang="en-US" sz="2400" dirty="0"/>
          </a:p>
        </p:txBody>
      </p:sp>
    </p:spTree>
    <p:extLst>
      <p:ext uri="{BB962C8B-B14F-4D97-AF65-F5344CB8AC3E}">
        <p14:creationId xmlns:p14="http://schemas.microsoft.com/office/powerpoint/2010/main" val="486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16000" y="513347"/>
            <a:ext cx="10174142" cy="4001928"/>
            <a:chOff x="7969" y="1768528"/>
            <a:chExt cx="3442016" cy="2569392"/>
          </a:xfrm>
        </p:grpSpPr>
        <p:sp>
          <p:nvSpPr>
            <p:cNvPr id="9" name="Round Same Side Corner Rectangle 8"/>
            <p:cNvSpPr/>
            <p:nvPr/>
          </p:nvSpPr>
          <p:spPr>
            <a:xfrm>
              <a:off x="7969" y="1768528"/>
              <a:ext cx="3442016" cy="2569392"/>
            </a:xfrm>
            <a:prstGeom prst="round2SameRect">
              <a:avLst>
                <a:gd name="adj1" fmla="val 8000"/>
                <a:gd name="adj2" fmla="val 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ound Same Side Corner Rectangle 4"/>
            <p:cNvSpPr/>
            <p:nvPr/>
          </p:nvSpPr>
          <p:spPr>
            <a:xfrm>
              <a:off x="68173" y="1998954"/>
              <a:ext cx="3321608" cy="23389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7780" tIns="53340" rIns="17780" bIns="17780" numCol="1" spcCol="1270" anchor="t" anchorCtr="0">
              <a:noAutofit/>
            </a:bodyPr>
            <a:lstStyle/>
            <a:p>
              <a:pPr marL="114300" lvl="1" indent="-114300" algn="just" defTabSz="622300">
                <a:lnSpc>
                  <a:spcPct val="110000"/>
                </a:lnSpc>
                <a:spcBef>
                  <a:spcPct val="0"/>
                </a:spcBef>
                <a:spcAft>
                  <a:spcPts val="0"/>
                </a:spcAft>
                <a:buChar char="•"/>
              </a:pPr>
              <a:r>
                <a:rPr lang="en-US" sz="2400" kern="1200" dirty="0" smtClean="0">
                  <a:solidFill>
                    <a:schemeClr val="tx1"/>
                  </a:solidFill>
                  <a:latin typeface="Calibri" charset="0"/>
                  <a:ea typeface="Calibri" charset="0"/>
                  <a:cs typeface="Calibri" charset="0"/>
                </a:rPr>
                <a:t>What we forecast?</a:t>
              </a:r>
            </a:p>
            <a:p>
              <a:pPr marL="685800" lvl="3" indent="-114300" algn="just" defTabSz="622300">
                <a:lnSpc>
                  <a:spcPct val="110000"/>
                </a:lnSpc>
                <a:spcAft>
                  <a:spcPts val="0"/>
                </a:spcAft>
                <a:buChar char="•"/>
              </a:pPr>
              <a:r>
                <a:rPr lang="en-US" sz="1400" b="0" i="1" kern="1200" dirty="0" smtClean="0">
                  <a:solidFill>
                    <a:schemeClr val="tx1"/>
                  </a:solidFill>
                  <a:latin typeface="Calibri" charset="0"/>
                  <a:ea typeface="Calibri" charset="0"/>
                  <a:cs typeface="Calibri" charset="0"/>
                </a:rPr>
                <a:t>ATM/BTM/CRS cash demand using historical data and using the various machine &amp; resource constraints to plan the cash replenishment trips.</a:t>
              </a:r>
            </a:p>
            <a:p>
              <a:pPr marL="685800" lvl="3" indent="-114300" algn="just" defTabSz="622300">
                <a:lnSpc>
                  <a:spcPct val="110000"/>
                </a:lnSpc>
                <a:spcAft>
                  <a:spcPts val="0"/>
                </a:spcAft>
                <a:buChar char="•"/>
              </a:pPr>
              <a:endParaRPr lang="en-US" sz="1400" b="0" i="1" kern="1200" dirty="0" smtClean="0">
                <a:solidFill>
                  <a:schemeClr val="tx1"/>
                </a:solidFill>
                <a:latin typeface="Calibri" charset="0"/>
                <a:ea typeface="Calibri" charset="0"/>
                <a:cs typeface="Calibri" charset="0"/>
              </a:endParaRPr>
            </a:p>
            <a:p>
              <a:pPr marL="114300" lvl="1" indent="-114300" algn="just" defTabSz="622300">
                <a:lnSpc>
                  <a:spcPct val="110000"/>
                </a:lnSpc>
                <a:spcBef>
                  <a:spcPct val="0"/>
                </a:spcBef>
                <a:spcAft>
                  <a:spcPts val="0"/>
                </a:spcAft>
                <a:buChar char="•"/>
              </a:pPr>
              <a:r>
                <a:rPr lang="en-US" sz="2400" kern="1200" dirty="0" smtClean="0">
                  <a:solidFill>
                    <a:schemeClr val="tx1"/>
                  </a:solidFill>
                  <a:latin typeface="Calibri" charset="0"/>
                  <a:ea typeface="Calibri" charset="0"/>
                  <a:cs typeface="Calibri" charset="0"/>
                </a:rPr>
                <a:t>Method Used:</a:t>
              </a:r>
            </a:p>
            <a:p>
              <a:pPr marL="742950" lvl="1" indent="-285750">
                <a:buFont typeface="Arial" charset="0"/>
                <a:buChar char="•"/>
              </a:pPr>
              <a:r>
                <a:rPr lang="en-US" sz="1400" i="1" dirty="0" smtClean="0">
                  <a:latin typeface="Calibri" charset="0"/>
                  <a:ea typeface="Calibri" charset="0"/>
                  <a:cs typeface="Calibri" charset="0"/>
                </a:rPr>
                <a:t>Aggregate to day level</a:t>
              </a:r>
            </a:p>
            <a:p>
              <a:pPr marL="742950" lvl="1" indent="-285750">
                <a:buFont typeface="Arial" charset="0"/>
                <a:buChar char="•"/>
              </a:pPr>
              <a:r>
                <a:rPr lang="en-US" sz="1400" i="1" dirty="0" smtClean="0">
                  <a:latin typeface="Calibri" charset="0"/>
                  <a:ea typeface="Calibri" charset="0"/>
                  <a:cs typeface="Calibri" charset="0"/>
                </a:rPr>
                <a:t>Identify </a:t>
              </a:r>
              <a:r>
                <a:rPr lang="en-US" sz="1400" i="1" dirty="0" err="1" smtClean="0">
                  <a:latin typeface="Calibri" charset="0"/>
                  <a:ea typeface="Calibri" charset="0"/>
                  <a:cs typeface="Calibri" charset="0"/>
                </a:rPr>
                <a:t>Changepoints</a:t>
              </a:r>
              <a:endParaRPr lang="en-US" sz="1400" i="1" dirty="0" smtClean="0">
                <a:latin typeface="Calibri" charset="0"/>
                <a:ea typeface="Calibri" charset="0"/>
                <a:cs typeface="Calibri" charset="0"/>
              </a:endParaRPr>
            </a:p>
            <a:p>
              <a:pPr marL="742950" lvl="1" indent="-285750">
                <a:buFont typeface="Arial" charset="0"/>
                <a:buChar char="•"/>
              </a:pPr>
              <a:r>
                <a:rPr lang="en-US" sz="1400" i="1" dirty="0" smtClean="0">
                  <a:latin typeface="Calibri" charset="0"/>
                  <a:ea typeface="Calibri" charset="0"/>
                  <a:cs typeface="Calibri" charset="0"/>
                </a:rPr>
                <a:t>Fit trends for different </a:t>
              </a:r>
              <a:r>
                <a:rPr lang="en-US" sz="1400" i="1" dirty="0" err="1" smtClean="0">
                  <a:latin typeface="Calibri" charset="0"/>
                  <a:ea typeface="Calibri" charset="0"/>
                  <a:cs typeface="Calibri" charset="0"/>
                </a:rPr>
                <a:t>changepoints</a:t>
              </a:r>
              <a:endParaRPr lang="en-US" sz="1400" i="1" dirty="0" smtClean="0">
                <a:latin typeface="Calibri" charset="0"/>
                <a:ea typeface="Calibri" charset="0"/>
                <a:cs typeface="Calibri" charset="0"/>
              </a:endParaRPr>
            </a:p>
            <a:p>
              <a:pPr marL="742950" lvl="1" indent="-285750">
                <a:buFont typeface="Arial" charset="0"/>
                <a:buChar char="•"/>
              </a:pPr>
              <a:r>
                <a:rPr lang="en-US" sz="1400" i="1" dirty="0" smtClean="0">
                  <a:latin typeface="Calibri" charset="0"/>
                  <a:ea typeface="Calibri" charset="0"/>
                  <a:cs typeface="Calibri" charset="0"/>
                </a:rPr>
                <a:t>Identify Holiday Performance Pattern (Yet to be implemented)</a:t>
              </a:r>
            </a:p>
            <a:p>
              <a:pPr marL="742950" lvl="1" indent="-285750">
                <a:buFont typeface="Arial" charset="0"/>
                <a:buChar char="•"/>
              </a:pPr>
              <a:r>
                <a:rPr lang="en-US" sz="1400" i="1" dirty="0" smtClean="0">
                  <a:latin typeface="Calibri" charset="0"/>
                  <a:ea typeface="Calibri" charset="0"/>
                  <a:cs typeface="Calibri" charset="0"/>
                </a:rPr>
                <a:t>Outlier Adjustment (Yet to be implemented)</a:t>
              </a:r>
            </a:p>
            <a:p>
              <a:pPr marL="742950" lvl="1" indent="-285750">
                <a:buFont typeface="Arial" charset="0"/>
                <a:buChar char="•"/>
              </a:pPr>
              <a:r>
                <a:rPr lang="en-US" sz="1400" i="1" dirty="0" smtClean="0">
                  <a:latin typeface="Calibri" charset="0"/>
                  <a:ea typeface="Calibri" charset="0"/>
                  <a:cs typeface="Calibri" charset="0"/>
                </a:rPr>
                <a:t>Decompose Seasonality for multiple levels</a:t>
              </a:r>
            </a:p>
            <a:p>
              <a:pPr marL="742950" lvl="1" indent="-285750">
                <a:buFont typeface="Arial" charset="0"/>
                <a:buChar char="•"/>
              </a:pPr>
              <a:r>
                <a:rPr lang="en-US" sz="1400" i="1" dirty="0" smtClean="0">
                  <a:latin typeface="Calibri" charset="0"/>
                  <a:ea typeface="Calibri" charset="0"/>
                  <a:cs typeface="Calibri" charset="0"/>
                </a:rPr>
                <a:t>Find Randomness</a:t>
              </a:r>
            </a:p>
            <a:p>
              <a:pPr marL="742950" lvl="1" indent="-285750">
                <a:buFont typeface="Arial" charset="0"/>
                <a:buChar char="•"/>
              </a:pPr>
              <a:r>
                <a:rPr lang="en-US" sz="1400" i="1" dirty="0" smtClean="0">
                  <a:latin typeface="Calibri" charset="0"/>
                  <a:ea typeface="Calibri" charset="0"/>
                  <a:cs typeface="Calibri" charset="0"/>
                </a:rPr>
                <a:t>Identify Randomness Pattern (Yet to be implemented)</a:t>
              </a:r>
            </a:p>
            <a:p>
              <a:pPr marL="742950" lvl="1" indent="-285750">
                <a:buFont typeface="Arial" charset="0"/>
                <a:buChar char="•"/>
              </a:pPr>
              <a:r>
                <a:rPr lang="en-US" sz="1400" i="1" dirty="0" smtClean="0">
                  <a:latin typeface="Calibri" charset="0"/>
                  <a:ea typeface="Calibri" charset="0"/>
                  <a:cs typeface="Calibri" charset="0"/>
                </a:rPr>
                <a:t>Combine </a:t>
              </a:r>
              <a:r>
                <a:rPr lang="en-US" sz="1400" dirty="0" smtClean="0">
                  <a:latin typeface="Calibri" charset="0"/>
                  <a:ea typeface="Calibri" charset="0"/>
                  <a:cs typeface="Calibri" charset="0"/>
                </a:rPr>
                <a:t>the components to obtain fitted values</a:t>
              </a:r>
              <a:endParaRPr lang="en-US" sz="1400" dirty="0">
                <a:latin typeface="Calibri" charset="0"/>
                <a:ea typeface="Calibri" charset="0"/>
                <a:cs typeface="Calibri" charset="0"/>
              </a:endParaRPr>
            </a:p>
          </p:txBody>
        </p:sp>
      </p:grpSp>
      <p:grpSp>
        <p:nvGrpSpPr>
          <p:cNvPr id="5" name="Group 4"/>
          <p:cNvGrpSpPr/>
          <p:nvPr/>
        </p:nvGrpSpPr>
        <p:grpSpPr>
          <a:xfrm>
            <a:off x="1016000" y="4515276"/>
            <a:ext cx="10174142" cy="1104838"/>
            <a:chOff x="7969" y="4337921"/>
            <a:chExt cx="3442016" cy="1104838"/>
          </a:xfrm>
        </p:grpSpPr>
        <p:sp>
          <p:nvSpPr>
            <p:cNvPr id="7" name="Rectangle 6"/>
            <p:cNvSpPr/>
            <p:nvPr/>
          </p:nvSpPr>
          <p:spPr>
            <a:xfrm>
              <a:off x="7969" y="4337921"/>
              <a:ext cx="3442016" cy="1104838"/>
            </a:xfrm>
            <a:prstGeom prst="rect">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ectangle 7"/>
            <p:cNvSpPr/>
            <p:nvPr/>
          </p:nvSpPr>
          <p:spPr>
            <a:xfrm>
              <a:off x="7969" y="4337921"/>
              <a:ext cx="2423955" cy="11048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0" rIns="41910" bIns="0" numCol="1" spcCol="1270" anchor="ctr" anchorCtr="0">
              <a:noAutofit/>
            </a:bodyPr>
            <a:lstStyle/>
            <a:p>
              <a:pPr lvl="0" algn="ctr" defTabSz="1466850">
                <a:lnSpc>
                  <a:spcPct val="90000"/>
                </a:lnSpc>
                <a:spcBef>
                  <a:spcPct val="0"/>
                </a:spcBef>
                <a:spcAft>
                  <a:spcPct val="35000"/>
                </a:spcAft>
              </a:pPr>
              <a:r>
                <a:rPr lang="en-US" sz="3300" kern="1200" dirty="0" smtClean="0"/>
                <a:t>Cash in Transit</a:t>
              </a:r>
              <a:endParaRPr lang="en-US" sz="3300" kern="1200" dirty="0"/>
            </a:p>
          </p:txBody>
        </p:sp>
      </p:grpSp>
      <p:sp>
        <p:nvSpPr>
          <p:cNvPr id="6" name="Oval 5"/>
          <p:cNvSpPr/>
          <p:nvPr/>
        </p:nvSpPr>
        <p:spPr>
          <a:xfrm>
            <a:off x="8646695" y="3577390"/>
            <a:ext cx="2543447" cy="2446422"/>
          </a:xfrm>
          <a:prstGeom prst="ellipse">
            <a:avLst/>
          </a:prstGeom>
          <a:blipFill>
            <a:blip r:embed="rId2">
              <a:extLst>
                <a:ext uri="{28A0092B-C50C-407E-A947-70E740481C1C}">
                  <a14:useLocalDpi xmlns:a14="http://schemas.microsoft.com/office/drawing/2010/main" val="0"/>
                </a:ext>
              </a:extLst>
            </a:blip>
            <a:srcRect/>
            <a:stretch>
              <a:fillRect/>
            </a:stretch>
          </a:blipFill>
        </p:spPr>
        <p:style>
          <a:lnRef idx="1">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591833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669"/>
          </a:xfrm>
        </p:spPr>
        <p:txBody>
          <a:bodyPr/>
          <a:lstStyle/>
          <a:p>
            <a:r>
              <a:rPr lang="en-US" dirty="0" smtClean="0"/>
              <a:t>Components of Series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032" y="1280156"/>
            <a:ext cx="3765383" cy="2471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33" y="3613829"/>
            <a:ext cx="3800808" cy="24371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0292" y="3613829"/>
            <a:ext cx="4193508" cy="2688967"/>
          </a:xfrm>
          <a:prstGeom prst="rect">
            <a:avLst/>
          </a:prstGeom>
        </p:spPr>
      </p:pic>
      <p:sp>
        <p:nvSpPr>
          <p:cNvPr id="7" name="TextBox 6"/>
          <p:cNvSpPr txBox="1"/>
          <p:nvPr/>
        </p:nvSpPr>
        <p:spPr>
          <a:xfrm>
            <a:off x="4257675" y="971550"/>
            <a:ext cx="3143250" cy="369332"/>
          </a:xfrm>
          <a:prstGeom prst="rect">
            <a:avLst/>
          </a:prstGeom>
          <a:noFill/>
        </p:spPr>
        <p:txBody>
          <a:bodyPr wrap="square" rtlCol="0">
            <a:spAutoFit/>
          </a:bodyPr>
          <a:lstStyle/>
          <a:p>
            <a:r>
              <a:rPr lang="en-US" dirty="0" smtClean="0"/>
              <a:t>ATM </a:t>
            </a:r>
            <a:r>
              <a:rPr lang="mr-IN" dirty="0" smtClean="0"/>
              <a:t>–</a:t>
            </a:r>
            <a:r>
              <a:rPr lang="en-US" dirty="0" smtClean="0"/>
              <a:t> Day-wise Cash Demand</a:t>
            </a:r>
            <a:endParaRPr lang="en-US" dirty="0"/>
          </a:p>
        </p:txBody>
      </p:sp>
      <p:sp>
        <p:nvSpPr>
          <p:cNvPr id="8" name="TextBox 7"/>
          <p:cNvSpPr txBox="1"/>
          <p:nvPr/>
        </p:nvSpPr>
        <p:spPr>
          <a:xfrm>
            <a:off x="1292391" y="3301647"/>
            <a:ext cx="3143250" cy="369332"/>
          </a:xfrm>
          <a:prstGeom prst="rect">
            <a:avLst/>
          </a:prstGeom>
          <a:noFill/>
        </p:spPr>
        <p:txBody>
          <a:bodyPr wrap="square" rtlCol="0">
            <a:spAutoFit/>
          </a:bodyPr>
          <a:lstStyle/>
          <a:p>
            <a:r>
              <a:rPr lang="en-US" dirty="0" smtClean="0"/>
              <a:t>Fitted Trend vs Demand</a:t>
            </a:r>
            <a:endParaRPr lang="en-US" dirty="0"/>
          </a:p>
        </p:txBody>
      </p:sp>
      <p:sp>
        <p:nvSpPr>
          <p:cNvPr id="9" name="TextBox 8"/>
          <p:cNvSpPr txBox="1"/>
          <p:nvPr/>
        </p:nvSpPr>
        <p:spPr>
          <a:xfrm>
            <a:off x="7685421" y="3301647"/>
            <a:ext cx="3143250" cy="369332"/>
          </a:xfrm>
          <a:prstGeom prst="rect">
            <a:avLst/>
          </a:prstGeom>
          <a:noFill/>
        </p:spPr>
        <p:txBody>
          <a:bodyPr wrap="square" rtlCol="0">
            <a:spAutoFit/>
          </a:bodyPr>
          <a:lstStyle/>
          <a:p>
            <a:r>
              <a:rPr lang="en-US" dirty="0" smtClean="0"/>
              <a:t>Fitted Values vs Demand</a:t>
            </a:r>
            <a:endParaRPr lang="en-US" dirty="0"/>
          </a:p>
        </p:txBody>
      </p:sp>
    </p:spTree>
    <p:extLst>
      <p:ext uri="{BB962C8B-B14F-4D97-AF65-F5344CB8AC3E}">
        <p14:creationId xmlns:p14="http://schemas.microsoft.com/office/powerpoint/2010/main" val="192698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05" y="2157830"/>
            <a:ext cx="10515600" cy="1325563"/>
          </a:xfrm>
        </p:spPr>
        <p:txBody>
          <a:bodyPr/>
          <a:lstStyle/>
          <a:p>
            <a:pPr algn="ctr"/>
            <a:r>
              <a:rPr lang="en-US" b="1" dirty="0" smtClean="0"/>
              <a:t>Performance of Model</a:t>
            </a:r>
            <a:endParaRPr lang="en-US" b="1" dirty="0"/>
          </a:p>
        </p:txBody>
      </p:sp>
    </p:spTree>
    <p:extLst>
      <p:ext uri="{BB962C8B-B14F-4D97-AF65-F5344CB8AC3E}">
        <p14:creationId xmlns:p14="http://schemas.microsoft.com/office/powerpoint/2010/main" val="71344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Predicting for the dataset:  </a:t>
            </a:r>
            <a:r>
              <a:rPr lang="en-US" dirty="0" smtClean="0"/>
              <a:t>ATM_8959_ALL.csv</a:t>
            </a:r>
            <a:endParaRPr lang="en-US" dirty="0"/>
          </a:p>
        </p:txBody>
      </p:sp>
      <p:sp>
        <p:nvSpPr>
          <p:cNvPr id="3" name="Content Placeholder 2"/>
          <p:cNvSpPr>
            <a:spLocks noGrp="1"/>
          </p:cNvSpPr>
          <p:nvPr>
            <p:ph idx="1"/>
          </p:nvPr>
        </p:nvSpPr>
        <p:spPr>
          <a:xfrm>
            <a:off x="838200" y="1825625"/>
            <a:ext cx="4118811" cy="4351338"/>
          </a:xfrm>
        </p:spPr>
        <p:txBody>
          <a:bodyPr>
            <a:normAutofit/>
          </a:bodyPr>
          <a:lstStyle/>
          <a:p>
            <a:r>
              <a:rPr lang="en-US" dirty="0" smtClean="0"/>
              <a:t>Week 1:</a:t>
            </a:r>
          </a:p>
          <a:p>
            <a:pPr marL="457200" lvl="1" indent="0">
              <a:buNone/>
            </a:pPr>
            <a:r>
              <a:rPr lang="en-US" dirty="0" smtClean="0"/>
              <a:t>Start </a:t>
            </a:r>
            <a:r>
              <a:rPr lang="en-US" dirty="0"/>
              <a:t>date =  2013-11-01 </a:t>
            </a:r>
          </a:p>
          <a:p>
            <a:pPr marL="457200" lvl="1" indent="0">
              <a:buNone/>
            </a:pPr>
            <a:r>
              <a:rPr lang="en-US" dirty="0"/>
              <a:t>Split date =  2016-11-01 </a:t>
            </a:r>
          </a:p>
          <a:p>
            <a:pPr marL="457200" lvl="1" indent="0">
              <a:buNone/>
            </a:pPr>
            <a:r>
              <a:rPr lang="en-US" dirty="0"/>
              <a:t>End date =  2016-11-07</a:t>
            </a:r>
          </a:p>
          <a:p>
            <a:pPr marL="457200" lvl="1" indent="0">
              <a:buNone/>
            </a:pPr>
            <a:r>
              <a:rPr lang="en-US" dirty="0"/>
              <a:t>Train Error </a:t>
            </a:r>
            <a:r>
              <a:rPr lang="en-US" dirty="0" smtClean="0"/>
              <a:t>= 17.88%</a:t>
            </a:r>
            <a:endParaRPr lang="en-US" dirty="0"/>
          </a:p>
          <a:p>
            <a:pPr marL="457200" lvl="1" indent="0">
              <a:buNone/>
            </a:pPr>
            <a:r>
              <a:rPr lang="en-US" dirty="0"/>
              <a:t>Test </a:t>
            </a:r>
            <a:r>
              <a:rPr lang="en-US" dirty="0" smtClean="0"/>
              <a:t>Error = 24.13%</a:t>
            </a:r>
            <a:endParaRPr lang="en-US" dirty="0"/>
          </a:p>
          <a:p>
            <a:r>
              <a:rPr lang="en-US" dirty="0" smtClean="0"/>
              <a:t>Week 2:</a:t>
            </a:r>
            <a:endParaRPr lang="en-US" dirty="0"/>
          </a:p>
          <a:p>
            <a:pPr lvl="1"/>
            <a:r>
              <a:rPr lang="en-US" dirty="0"/>
              <a:t>Start date =  2013-11-08 </a:t>
            </a:r>
          </a:p>
          <a:p>
            <a:pPr lvl="1"/>
            <a:r>
              <a:rPr lang="en-US" dirty="0"/>
              <a:t>Split date =  2016-11-08 </a:t>
            </a:r>
          </a:p>
          <a:p>
            <a:pPr lvl="1"/>
            <a:r>
              <a:rPr lang="en-US" dirty="0"/>
              <a:t>End date =  2016-11-14</a:t>
            </a:r>
          </a:p>
          <a:p>
            <a:pPr lvl="1"/>
            <a:r>
              <a:rPr lang="en-US" dirty="0"/>
              <a:t>Train Error </a:t>
            </a:r>
            <a:r>
              <a:rPr lang="en-US" dirty="0" smtClean="0"/>
              <a:t>= 21.35%</a:t>
            </a:r>
            <a:endParaRPr lang="en-US" dirty="0"/>
          </a:p>
          <a:p>
            <a:pPr lvl="1"/>
            <a:r>
              <a:rPr lang="en-US" dirty="0"/>
              <a:t>Test Error </a:t>
            </a:r>
            <a:r>
              <a:rPr lang="en-US" dirty="0" smtClean="0"/>
              <a:t> = 9.97%</a:t>
            </a:r>
            <a:endParaRPr lang="en-US" dirty="0"/>
          </a:p>
        </p:txBody>
      </p:sp>
      <p:sp>
        <p:nvSpPr>
          <p:cNvPr id="4" name="Content Placeholder 2"/>
          <p:cNvSpPr txBox="1">
            <a:spLocks/>
          </p:cNvSpPr>
          <p:nvPr/>
        </p:nvSpPr>
        <p:spPr>
          <a:xfrm>
            <a:off x="7006390" y="1825625"/>
            <a:ext cx="41188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smtClean="0"/>
              <a:t>Week 3:</a:t>
            </a:r>
          </a:p>
          <a:p>
            <a:pPr marL="457200" lvl="1" indent="0">
              <a:buFont typeface="Arial"/>
              <a:buNone/>
            </a:pPr>
            <a:r>
              <a:rPr lang="en-US" sz="1600" dirty="0" smtClean="0"/>
              <a:t>Start date =  2013-11-15 </a:t>
            </a:r>
          </a:p>
          <a:p>
            <a:pPr marL="457200" lvl="1" indent="0">
              <a:buFont typeface="Arial"/>
              <a:buNone/>
            </a:pPr>
            <a:r>
              <a:rPr lang="en-US" sz="1600" dirty="0" smtClean="0"/>
              <a:t>Split date =  2016-11-15 </a:t>
            </a:r>
          </a:p>
          <a:p>
            <a:pPr marL="457200" lvl="1" indent="0">
              <a:buFont typeface="Arial"/>
              <a:buNone/>
            </a:pPr>
            <a:r>
              <a:rPr lang="en-US" sz="1600" dirty="0" smtClean="0"/>
              <a:t>End date =  2016-11-21</a:t>
            </a:r>
          </a:p>
          <a:p>
            <a:pPr marL="457200" lvl="1" indent="0">
              <a:buFont typeface="Arial"/>
              <a:buNone/>
            </a:pPr>
            <a:r>
              <a:rPr lang="en-US" sz="1600" dirty="0" smtClean="0"/>
              <a:t>Train Error = 21.4%</a:t>
            </a:r>
          </a:p>
          <a:p>
            <a:pPr marL="457200" lvl="1" indent="0">
              <a:buFont typeface="Arial"/>
              <a:buNone/>
            </a:pPr>
            <a:r>
              <a:rPr lang="en-US" sz="1600" dirty="0" smtClean="0"/>
              <a:t>Test Error = 14.4%</a:t>
            </a:r>
          </a:p>
          <a:p>
            <a:r>
              <a:rPr lang="en-US" sz="1800" dirty="0" smtClean="0"/>
              <a:t>Week 4:</a:t>
            </a:r>
          </a:p>
          <a:p>
            <a:pPr lvl="1"/>
            <a:r>
              <a:rPr lang="en-US" sz="1600" dirty="0" smtClean="0"/>
              <a:t>Start date =  2013-11-22 </a:t>
            </a:r>
          </a:p>
          <a:p>
            <a:pPr lvl="1"/>
            <a:r>
              <a:rPr lang="en-US" sz="1600" dirty="0" smtClean="0"/>
              <a:t>Split date =  2016-11-22</a:t>
            </a:r>
          </a:p>
          <a:p>
            <a:pPr lvl="1"/>
            <a:r>
              <a:rPr lang="en-US" sz="1600" dirty="0" smtClean="0"/>
              <a:t>End date =  2016-11-28</a:t>
            </a:r>
          </a:p>
          <a:p>
            <a:pPr lvl="1"/>
            <a:r>
              <a:rPr lang="en-US" sz="1600" dirty="0" smtClean="0"/>
              <a:t>Train Error = 19.3%</a:t>
            </a:r>
          </a:p>
          <a:p>
            <a:pPr lvl="1"/>
            <a:r>
              <a:rPr lang="en-US" sz="1600" dirty="0" smtClean="0"/>
              <a:t>Test Error  = 10.4%</a:t>
            </a:r>
            <a:endParaRPr lang="en-US" sz="1600" dirty="0"/>
          </a:p>
        </p:txBody>
      </p:sp>
    </p:spTree>
    <p:extLst>
      <p:ext uri="{BB962C8B-B14F-4D97-AF65-F5344CB8AC3E}">
        <p14:creationId xmlns:p14="http://schemas.microsoft.com/office/powerpoint/2010/main" val="145953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Predicting for the dataset:  </a:t>
            </a:r>
            <a:r>
              <a:rPr lang="en-US" dirty="0" smtClean="0"/>
              <a:t>ATM_5384_ALL.csv</a:t>
            </a:r>
            <a:endParaRPr lang="en-US" dirty="0"/>
          </a:p>
        </p:txBody>
      </p:sp>
      <p:sp>
        <p:nvSpPr>
          <p:cNvPr id="3" name="Content Placeholder 2"/>
          <p:cNvSpPr>
            <a:spLocks noGrp="1"/>
          </p:cNvSpPr>
          <p:nvPr>
            <p:ph idx="1"/>
          </p:nvPr>
        </p:nvSpPr>
        <p:spPr>
          <a:xfrm>
            <a:off x="838200" y="1825625"/>
            <a:ext cx="4118811" cy="4351338"/>
          </a:xfrm>
        </p:spPr>
        <p:txBody>
          <a:bodyPr>
            <a:normAutofit/>
          </a:bodyPr>
          <a:lstStyle/>
          <a:p>
            <a:r>
              <a:rPr lang="en-US" dirty="0" smtClean="0"/>
              <a:t>Week 1:</a:t>
            </a:r>
          </a:p>
          <a:p>
            <a:pPr marL="457200" lvl="1" indent="0">
              <a:buNone/>
            </a:pPr>
            <a:r>
              <a:rPr lang="en-US" dirty="0" smtClean="0"/>
              <a:t>Start </a:t>
            </a:r>
            <a:r>
              <a:rPr lang="en-US" dirty="0"/>
              <a:t>date =  2013-11-01 </a:t>
            </a:r>
          </a:p>
          <a:p>
            <a:pPr marL="457200" lvl="1" indent="0">
              <a:buNone/>
            </a:pPr>
            <a:r>
              <a:rPr lang="en-US" dirty="0"/>
              <a:t>Split date =  2016-11-01 </a:t>
            </a:r>
          </a:p>
          <a:p>
            <a:pPr marL="457200" lvl="1" indent="0">
              <a:buNone/>
            </a:pPr>
            <a:r>
              <a:rPr lang="en-US" dirty="0"/>
              <a:t>End date =  2016-11-07</a:t>
            </a:r>
          </a:p>
          <a:p>
            <a:pPr marL="457200" lvl="1" indent="0">
              <a:buNone/>
            </a:pPr>
            <a:r>
              <a:rPr lang="en-US" dirty="0"/>
              <a:t>Train Error </a:t>
            </a:r>
            <a:r>
              <a:rPr lang="en-US" dirty="0" smtClean="0"/>
              <a:t>= 38.8%</a:t>
            </a:r>
            <a:endParaRPr lang="en-US" dirty="0"/>
          </a:p>
          <a:p>
            <a:pPr marL="457200" lvl="1" indent="0">
              <a:buNone/>
            </a:pPr>
            <a:r>
              <a:rPr lang="en-US" dirty="0"/>
              <a:t>Test Error </a:t>
            </a:r>
            <a:r>
              <a:rPr lang="en-US" dirty="0" smtClean="0"/>
              <a:t>= 36.14%</a:t>
            </a:r>
            <a:endParaRPr lang="en-US" dirty="0"/>
          </a:p>
          <a:p>
            <a:r>
              <a:rPr lang="en-US" dirty="0" smtClean="0"/>
              <a:t>Week 2:</a:t>
            </a:r>
            <a:endParaRPr lang="en-US" dirty="0"/>
          </a:p>
          <a:p>
            <a:pPr lvl="1"/>
            <a:r>
              <a:rPr lang="en-US" dirty="0"/>
              <a:t>Start date =  2013-11-08 </a:t>
            </a:r>
          </a:p>
          <a:p>
            <a:pPr lvl="1"/>
            <a:r>
              <a:rPr lang="en-US" dirty="0"/>
              <a:t>Split date =  2016-11-08 </a:t>
            </a:r>
          </a:p>
          <a:p>
            <a:pPr lvl="1"/>
            <a:r>
              <a:rPr lang="en-US" dirty="0"/>
              <a:t>End date =  2016-11-14</a:t>
            </a:r>
          </a:p>
          <a:p>
            <a:pPr lvl="1"/>
            <a:r>
              <a:rPr lang="en-US" dirty="0"/>
              <a:t>Train Error </a:t>
            </a:r>
            <a:r>
              <a:rPr lang="en-US" dirty="0" smtClean="0"/>
              <a:t>= 36.5%</a:t>
            </a:r>
            <a:endParaRPr lang="en-US" dirty="0"/>
          </a:p>
          <a:p>
            <a:pPr lvl="1"/>
            <a:r>
              <a:rPr lang="en-US" dirty="0"/>
              <a:t>Test Error </a:t>
            </a:r>
            <a:r>
              <a:rPr lang="en-US" dirty="0" smtClean="0"/>
              <a:t> = 12.4%</a:t>
            </a:r>
            <a:endParaRPr lang="en-US" dirty="0"/>
          </a:p>
        </p:txBody>
      </p:sp>
      <p:sp>
        <p:nvSpPr>
          <p:cNvPr id="4" name="Content Placeholder 2"/>
          <p:cNvSpPr txBox="1">
            <a:spLocks/>
          </p:cNvSpPr>
          <p:nvPr/>
        </p:nvSpPr>
        <p:spPr>
          <a:xfrm>
            <a:off x="7006390" y="1825625"/>
            <a:ext cx="41188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smtClean="0"/>
              <a:t>Week 3:</a:t>
            </a:r>
          </a:p>
          <a:p>
            <a:pPr marL="457200" lvl="1" indent="0">
              <a:buFont typeface="Arial"/>
              <a:buNone/>
            </a:pPr>
            <a:r>
              <a:rPr lang="en-US" sz="1600" dirty="0" smtClean="0"/>
              <a:t>Start date =  2013-11-15 </a:t>
            </a:r>
          </a:p>
          <a:p>
            <a:pPr marL="457200" lvl="1" indent="0">
              <a:buFont typeface="Arial"/>
              <a:buNone/>
            </a:pPr>
            <a:r>
              <a:rPr lang="en-US" sz="1600" dirty="0" smtClean="0"/>
              <a:t>Split date =  2016-11-15 </a:t>
            </a:r>
          </a:p>
          <a:p>
            <a:pPr marL="457200" lvl="1" indent="0">
              <a:buFont typeface="Arial"/>
              <a:buNone/>
            </a:pPr>
            <a:r>
              <a:rPr lang="en-US" sz="1600" dirty="0" smtClean="0"/>
              <a:t>End date =  2016-11-21</a:t>
            </a:r>
          </a:p>
          <a:p>
            <a:pPr marL="457200" lvl="1" indent="0">
              <a:buFont typeface="Arial"/>
              <a:buNone/>
            </a:pPr>
            <a:r>
              <a:rPr lang="en-US" sz="1600" dirty="0" smtClean="0"/>
              <a:t>Train Error = 43.2%</a:t>
            </a:r>
          </a:p>
          <a:p>
            <a:pPr marL="457200" lvl="1" indent="0">
              <a:buFont typeface="Arial"/>
              <a:buNone/>
            </a:pPr>
            <a:r>
              <a:rPr lang="en-US" sz="1600" dirty="0" smtClean="0"/>
              <a:t>Test Error = 10.8%</a:t>
            </a:r>
          </a:p>
          <a:p>
            <a:r>
              <a:rPr lang="en-US" sz="1800" dirty="0" smtClean="0"/>
              <a:t>Week 4:</a:t>
            </a:r>
          </a:p>
          <a:p>
            <a:pPr lvl="1"/>
            <a:r>
              <a:rPr lang="en-US" sz="1600" dirty="0" smtClean="0"/>
              <a:t>Start date =  2013-11-22 </a:t>
            </a:r>
          </a:p>
          <a:p>
            <a:pPr lvl="1"/>
            <a:r>
              <a:rPr lang="en-US" sz="1600" dirty="0" smtClean="0"/>
              <a:t>Split date =  2016-11-22</a:t>
            </a:r>
          </a:p>
          <a:p>
            <a:pPr lvl="1"/>
            <a:r>
              <a:rPr lang="en-US" sz="1600" dirty="0" smtClean="0"/>
              <a:t>End date =  2016-11-28</a:t>
            </a:r>
          </a:p>
          <a:p>
            <a:pPr lvl="1"/>
            <a:r>
              <a:rPr lang="en-US" sz="1600" dirty="0" smtClean="0"/>
              <a:t>Train Error = 45.0%</a:t>
            </a:r>
          </a:p>
          <a:p>
            <a:pPr lvl="1"/>
            <a:r>
              <a:rPr lang="en-US" sz="1600" dirty="0" smtClean="0"/>
              <a:t>Test Error  = 10.4%</a:t>
            </a:r>
            <a:endParaRPr lang="en-US" sz="1600" dirty="0"/>
          </a:p>
        </p:txBody>
      </p:sp>
    </p:spTree>
    <p:extLst>
      <p:ext uri="{BB962C8B-B14F-4D97-AF65-F5344CB8AC3E}">
        <p14:creationId xmlns:p14="http://schemas.microsoft.com/office/powerpoint/2010/main" val="185481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Predicting for the dataset:  </a:t>
            </a:r>
            <a:r>
              <a:rPr lang="en-US" dirty="0" smtClean="0"/>
              <a:t>ATM_8877_ALL.csv</a:t>
            </a:r>
            <a:endParaRPr lang="en-US" dirty="0"/>
          </a:p>
        </p:txBody>
      </p:sp>
      <p:sp>
        <p:nvSpPr>
          <p:cNvPr id="3" name="Content Placeholder 2"/>
          <p:cNvSpPr>
            <a:spLocks noGrp="1"/>
          </p:cNvSpPr>
          <p:nvPr>
            <p:ph idx="1"/>
          </p:nvPr>
        </p:nvSpPr>
        <p:spPr>
          <a:xfrm>
            <a:off x="838200" y="1825625"/>
            <a:ext cx="4118811" cy="4351338"/>
          </a:xfrm>
        </p:spPr>
        <p:txBody>
          <a:bodyPr>
            <a:normAutofit/>
          </a:bodyPr>
          <a:lstStyle/>
          <a:p>
            <a:r>
              <a:rPr lang="en-US" dirty="0" smtClean="0"/>
              <a:t>Week 1:</a:t>
            </a:r>
          </a:p>
          <a:p>
            <a:pPr marL="457200" lvl="1" indent="0">
              <a:buNone/>
            </a:pPr>
            <a:r>
              <a:rPr lang="en-US" dirty="0" smtClean="0"/>
              <a:t>Start </a:t>
            </a:r>
            <a:r>
              <a:rPr lang="en-US" dirty="0"/>
              <a:t>date =  2013-11-01 </a:t>
            </a:r>
          </a:p>
          <a:p>
            <a:pPr marL="457200" lvl="1" indent="0">
              <a:buNone/>
            </a:pPr>
            <a:r>
              <a:rPr lang="en-US" dirty="0"/>
              <a:t>Split date =  2016-11-01 </a:t>
            </a:r>
          </a:p>
          <a:p>
            <a:pPr marL="457200" lvl="1" indent="0">
              <a:buNone/>
            </a:pPr>
            <a:r>
              <a:rPr lang="en-US" dirty="0"/>
              <a:t>End date =  2016-11-07</a:t>
            </a:r>
          </a:p>
          <a:p>
            <a:pPr marL="457200" lvl="1" indent="0">
              <a:buNone/>
            </a:pPr>
            <a:r>
              <a:rPr lang="en-US" dirty="0"/>
              <a:t>Train Error </a:t>
            </a:r>
            <a:r>
              <a:rPr lang="en-US" dirty="0" smtClean="0"/>
              <a:t>= 24.0%</a:t>
            </a:r>
            <a:endParaRPr lang="en-US" dirty="0"/>
          </a:p>
          <a:p>
            <a:pPr marL="457200" lvl="1" indent="0">
              <a:buNone/>
            </a:pPr>
            <a:r>
              <a:rPr lang="en-US" dirty="0"/>
              <a:t>Test Error </a:t>
            </a:r>
            <a:r>
              <a:rPr lang="en-US" dirty="0" smtClean="0"/>
              <a:t>= 22.1%</a:t>
            </a:r>
            <a:endParaRPr lang="en-US" dirty="0"/>
          </a:p>
          <a:p>
            <a:r>
              <a:rPr lang="en-US" dirty="0" smtClean="0"/>
              <a:t>Week 2:</a:t>
            </a:r>
            <a:endParaRPr lang="en-US" dirty="0"/>
          </a:p>
          <a:p>
            <a:pPr lvl="1"/>
            <a:r>
              <a:rPr lang="en-US" dirty="0"/>
              <a:t>Start date =  2013-11-08 </a:t>
            </a:r>
          </a:p>
          <a:p>
            <a:pPr lvl="1"/>
            <a:r>
              <a:rPr lang="en-US" dirty="0"/>
              <a:t>Split date =  2016-11-08 </a:t>
            </a:r>
          </a:p>
          <a:p>
            <a:pPr lvl="1"/>
            <a:r>
              <a:rPr lang="en-US" dirty="0"/>
              <a:t>End date =  2016-11-14</a:t>
            </a:r>
          </a:p>
          <a:p>
            <a:pPr lvl="1"/>
            <a:r>
              <a:rPr lang="en-US" dirty="0"/>
              <a:t>Train Error </a:t>
            </a:r>
            <a:r>
              <a:rPr lang="en-US" dirty="0" smtClean="0"/>
              <a:t>= 20.11%</a:t>
            </a:r>
            <a:endParaRPr lang="en-US" dirty="0"/>
          </a:p>
          <a:p>
            <a:pPr lvl="1"/>
            <a:r>
              <a:rPr lang="en-US" dirty="0"/>
              <a:t>Test Error </a:t>
            </a:r>
            <a:r>
              <a:rPr lang="en-US" dirty="0" smtClean="0"/>
              <a:t> = 11.02%</a:t>
            </a:r>
            <a:endParaRPr lang="en-US" dirty="0"/>
          </a:p>
        </p:txBody>
      </p:sp>
      <p:sp>
        <p:nvSpPr>
          <p:cNvPr id="4" name="Content Placeholder 2"/>
          <p:cNvSpPr txBox="1">
            <a:spLocks/>
          </p:cNvSpPr>
          <p:nvPr/>
        </p:nvSpPr>
        <p:spPr>
          <a:xfrm>
            <a:off x="7006390" y="1825625"/>
            <a:ext cx="41188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smtClean="0"/>
              <a:t>Week 3:</a:t>
            </a:r>
          </a:p>
          <a:p>
            <a:pPr marL="457200" lvl="1" indent="0">
              <a:buFont typeface="Arial"/>
              <a:buNone/>
            </a:pPr>
            <a:r>
              <a:rPr lang="en-US" sz="1600" dirty="0" smtClean="0"/>
              <a:t>Start date =  2013-11-15 </a:t>
            </a:r>
          </a:p>
          <a:p>
            <a:pPr marL="457200" lvl="1" indent="0">
              <a:buFont typeface="Arial"/>
              <a:buNone/>
            </a:pPr>
            <a:r>
              <a:rPr lang="en-US" sz="1600" dirty="0" smtClean="0"/>
              <a:t>Split date =  2016-11-15 </a:t>
            </a:r>
          </a:p>
          <a:p>
            <a:pPr marL="457200" lvl="1" indent="0">
              <a:buFont typeface="Arial"/>
              <a:buNone/>
            </a:pPr>
            <a:r>
              <a:rPr lang="en-US" sz="1600" dirty="0" smtClean="0"/>
              <a:t>End date =  2016-11-21</a:t>
            </a:r>
          </a:p>
          <a:p>
            <a:pPr marL="457200" lvl="1" indent="0">
              <a:buFont typeface="Arial"/>
              <a:buNone/>
            </a:pPr>
            <a:r>
              <a:rPr lang="en-US" sz="1600" dirty="0" smtClean="0"/>
              <a:t>Train Error = 20.4%</a:t>
            </a:r>
          </a:p>
          <a:p>
            <a:pPr marL="457200" lvl="1" indent="0">
              <a:buFont typeface="Arial"/>
              <a:buNone/>
            </a:pPr>
            <a:r>
              <a:rPr lang="en-US" sz="1600" dirty="0" smtClean="0"/>
              <a:t>Test Error = 9.15%</a:t>
            </a:r>
          </a:p>
          <a:p>
            <a:r>
              <a:rPr lang="en-US" sz="1800" dirty="0" smtClean="0"/>
              <a:t>Week 4:</a:t>
            </a:r>
          </a:p>
          <a:p>
            <a:pPr lvl="1"/>
            <a:r>
              <a:rPr lang="en-US" sz="1600" dirty="0" smtClean="0"/>
              <a:t>Start date =  2013-11-22 </a:t>
            </a:r>
          </a:p>
          <a:p>
            <a:pPr lvl="1"/>
            <a:r>
              <a:rPr lang="en-US" sz="1600" dirty="0" smtClean="0"/>
              <a:t>Split date =  2016-11-22</a:t>
            </a:r>
          </a:p>
          <a:p>
            <a:pPr lvl="1"/>
            <a:r>
              <a:rPr lang="en-US" sz="1600" dirty="0" smtClean="0"/>
              <a:t>End date =  2016-11-28</a:t>
            </a:r>
          </a:p>
          <a:p>
            <a:pPr lvl="1"/>
            <a:r>
              <a:rPr lang="en-US" sz="1600" dirty="0" smtClean="0"/>
              <a:t>Train Error = 23.6%</a:t>
            </a:r>
          </a:p>
          <a:p>
            <a:pPr lvl="1"/>
            <a:r>
              <a:rPr lang="en-US" sz="1600" dirty="0" smtClean="0"/>
              <a:t>Test Error  = 23.7%</a:t>
            </a:r>
            <a:endParaRPr lang="en-US" sz="1600" dirty="0"/>
          </a:p>
        </p:txBody>
      </p:sp>
    </p:spTree>
    <p:extLst>
      <p:ext uri="{BB962C8B-B14F-4D97-AF65-F5344CB8AC3E}">
        <p14:creationId xmlns:p14="http://schemas.microsoft.com/office/powerpoint/2010/main" val="1000009467"/>
      </p:ext>
    </p:extLst>
  </p:cSld>
  <p:clrMapOvr>
    <a:masterClrMapping/>
  </p:clrMapOvr>
</p:sld>
</file>

<file path=ppt/theme/theme1.xml><?xml version="1.0" encoding="utf-8"?>
<a:theme xmlns:a="http://schemas.openxmlformats.org/drawingml/2006/main" name="DBS Colour Theme">
  <a:themeElements>
    <a:clrScheme name="Custom 1">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S Colour Theme" id="{96DFB9BB-14DA-4277-8074-37C6C6857950}" vid="{04737458-0D02-45A3-8C9C-C6F56AD3942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3990</TotalTime>
  <Words>158</Words>
  <Application>Microsoft Macintosh PowerPoint</Application>
  <PresentationFormat>Widescreen</PresentationFormat>
  <Paragraphs>96</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Calibri</vt:lpstr>
      <vt:lpstr>Calibri Light</vt:lpstr>
      <vt:lpstr>Wingdings</vt:lpstr>
      <vt:lpstr>Arial</vt:lpstr>
      <vt:lpstr>DBS Colour Theme</vt:lpstr>
      <vt:lpstr>Custom Design</vt:lpstr>
      <vt:lpstr>Time Series Forecasting  ATM Cash in Transit</vt:lpstr>
      <vt:lpstr>PowerPoint Presentation</vt:lpstr>
      <vt:lpstr>Components of Series</vt:lpstr>
      <vt:lpstr>Performance of Model</vt:lpstr>
      <vt:lpstr>Predicting for the dataset:  ATM_8959_ALL.csv</vt:lpstr>
      <vt:lpstr>Predicting for the dataset:  ATM_5384_ALL.csv</vt:lpstr>
      <vt:lpstr>Predicting for the dataset:  ATM_8877_ALL.csv</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Tee</dc:creator>
  <cp:lastModifiedBy>Arafath Yasar RAFI AHMED</cp:lastModifiedBy>
  <cp:revision>99</cp:revision>
  <dcterms:created xsi:type="dcterms:W3CDTF">2017-01-05T13:16:05Z</dcterms:created>
  <dcterms:modified xsi:type="dcterms:W3CDTF">2018-01-09T07:45:40Z</dcterms:modified>
</cp:coreProperties>
</file>