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sldIdLst>
    <p:sldId id="263" r:id="rId2"/>
    <p:sldId id="280" r:id="rId3"/>
    <p:sldId id="257" r:id="rId4"/>
    <p:sldId id="260" r:id="rId5"/>
    <p:sldId id="261" r:id="rId6"/>
    <p:sldId id="272" r:id="rId7"/>
    <p:sldId id="270" r:id="rId8"/>
    <p:sldId id="266" r:id="rId9"/>
    <p:sldId id="267" r:id="rId10"/>
    <p:sldId id="268" r:id="rId11"/>
    <p:sldId id="269" r:id="rId12"/>
    <p:sldId id="276" r:id="rId13"/>
    <p:sldId id="277" r:id="rId14"/>
    <p:sldId id="278" r:id="rId15"/>
    <p:sldId id="281" r:id="rId16"/>
    <p:sldId id="282"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
      </p:ext>
    </p:extLst>
  </p:showPr>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horzBarState="maximized">
    <p:restoredLeft sz="15588" autoAdjust="0"/>
    <p:restoredTop sz="78883" autoAdjust="0"/>
  </p:normalViewPr>
  <p:slideViewPr>
    <p:cSldViewPr>
      <p:cViewPr>
        <p:scale>
          <a:sx n="75" d="100"/>
          <a:sy n="75" d="100"/>
        </p:scale>
        <p:origin x="-1304"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F0907169-E568-4B7E-B01F-28459A133AD0}" type="datetimeFigureOut">
              <a:rPr lang="en-US" smtClean="0"/>
              <a:pPr/>
              <a:t>4/28/12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A985E50B-9290-41E3-A045-B99012C0DC4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907169-E568-4B7E-B01F-28459A133AD0}" type="datetimeFigureOut">
              <a:rPr lang="en-US" smtClean="0"/>
              <a:pPr/>
              <a:t>4/28/12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5E50B-9290-41E3-A045-B99012C0DC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907169-E568-4B7E-B01F-28459A133AD0}" type="datetimeFigureOut">
              <a:rPr lang="en-US" smtClean="0"/>
              <a:pPr/>
              <a:t>4/28/12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5E50B-9290-41E3-A045-B99012C0DC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907169-E568-4B7E-B01F-28459A133AD0}" type="datetimeFigureOut">
              <a:rPr lang="en-US" smtClean="0"/>
              <a:pPr/>
              <a:t>4/28/12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5E50B-9290-41E3-A045-B99012C0DC4A}"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0907169-E568-4B7E-B01F-28459A133AD0}" type="datetimeFigureOut">
              <a:rPr lang="en-US" smtClean="0"/>
              <a:pPr/>
              <a:t>4/28/12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5E50B-9290-41E3-A045-B99012C0DC4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907169-E568-4B7E-B01F-28459A133AD0}" type="datetimeFigureOut">
              <a:rPr lang="en-US" smtClean="0"/>
              <a:pPr/>
              <a:t>4/28/12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5E50B-9290-41E3-A045-B99012C0DC4A}"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0907169-E568-4B7E-B01F-28459A133AD0}" type="datetimeFigureOut">
              <a:rPr lang="en-US" smtClean="0"/>
              <a:pPr/>
              <a:t>4/28/12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85E50B-9290-41E3-A045-B99012C0DC4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0907169-E568-4B7E-B01F-28459A133AD0}" type="datetimeFigureOut">
              <a:rPr lang="en-US" smtClean="0"/>
              <a:pPr/>
              <a:t>4/28/12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85E50B-9290-41E3-A045-B99012C0DC4A}"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07169-E568-4B7E-B01F-28459A133AD0}" type="datetimeFigureOut">
              <a:rPr lang="en-US" smtClean="0"/>
              <a:pPr/>
              <a:t>4/28/12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85E50B-9290-41E3-A045-B99012C0DC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F0907169-E568-4B7E-B01F-28459A133AD0}" type="datetimeFigureOut">
              <a:rPr lang="en-US" smtClean="0"/>
              <a:pPr/>
              <a:t>4/28/12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5E50B-9290-41E3-A045-B99012C0DC4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F0907169-E568-4B7E-B01F-28459A133AD0}" type="datetimeFigureOut">
              <a:rPr lang="en-US" smtClean="0"/>
              <a:pPr/>
              <a:t>4/28/12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985E50B-9290-41E3-A045-B99012C0DC4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F0907169-E568-4B7E-B01F-28459A133AD0}" type="datetimeFigureOut">
              <a:rPr lang="en-US" smtClean="0"/>
              <a:pPr/>
              <a:t>4/28/12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A985E50B-9290-41E3-A045-B99012C0DC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ctr">
              <a:buNone/>
            </a:pPr>
            <a:endParaRPr lang="en-US" sz="4400" dirty="0" smtClean="0">
              <a:solidFill>
                <a:schemeClr val="bg2">
                  <a:lumMod val="25000"/>
                </a:schemeClr>
              </a:solidFill>
              <a:latin typeface="Times New Roman" pitchFamily="18" charset="0"/>
              <a:cs typeface="Times New Roman" pitchFamily="18" charset="0"/>
            </a:endParaRPr>
          </a:p>
          <a:p>
            <a:pPr algn="ctr">
              <a:buNone/>
            </a:pPr>
            <a:r>
              <a:rPr lang="en-US" sz="5161" dirty="0" err="1" smtClean="0">
                <a:solidFill>
                  <a:schemeClr val="bg2">
                    <a:lumMod val="25000"/>
                  </a:schemeClr>
                </a:solidFill>
                <a:latin typeface="Times New Roman" pitchFamily="18" charset="0"/>
                <a:cs typeface="Times New Roman" pitchFamily="18" charset="0"/>
              </a:rPr>
              <a:t>DoctorPro</a:t>
            </a:r>
            <a:endParaRPr lang="en-US" sz="5161" dirty="0" smtClean="0">
              <a:solidFill>
                <a:schemeClr val="bg2">
                  <a:lumMod val="25000"/>
                </a:schemeClr>
              </a:solidFill>
              <a:latin typeface="Times New Roman" pitchFamily="18" charset="0"/>
              <a:cs typeface="Times New Roman" pitchFamily="18" charset="0"/>
            </a:endParaRPr>
          </a:p>
          <a:p>
            <a:pPr algn="ctr">
              <a:buNone/>
            </a:pPr>
            <a:r>
              <a:rPr lang="en-US" sz="4400" dirty="0" smtClean="0">
                <a:solidFill>
                  <a:schemeClr val="bg2">
                    <a:lumMod val="25000"/>
                  </a:schemeClr>
                </a:solidFill>
                <a:latin typeface="Times New Roman" pitchFamily="18" charset="0"/>
                <a:cs typeface="Times New Roman" pitchFamily="18" charset="0"/>
              </a:rPr>
              <a:t>-</a:t>
            </a:r>
            <a:r>
              <a:rPr lang="en-US" sz="4400" dirty="0" err="1" smtClean="0">
                <a:solidFill>
                  <a:schemeClr val="bg2">
                    <a:lumMod val="25000"/>
                  </a:schemeClr>
                </a:solidFill>
                <a:latin typeface="Times New Roman" pitchFamily="18" charset="0"/>
                <a:cs typeface="Times New Roman" pitchFamily="18" charset="0"/>
              </a:rPr>
              <a:t>Iphone</a:t>
            </a:r>
            <a:r>
              <a:rPr lang="en-US" sz="4400" dirty="0" smtClean="0">
                <a:solidFill>
                  <a:schemeClr val="bg2">
                    <a:lumMod val="25000"/>
                  </a:schemeClr>
                </a:solidFill>
                <a:latin typeface="Times New Roman" pitchFamily="18" charset="0"/>
                <a:cs typeface="Times New Roman" pitchFamily="18" charset="0"/>
              </a:rPr>
              <a:t> based application</a:t>
            </a:r>
          </a:p>
          <a:p>
            <a:pPr algn="ctr">
              <a:buNone/>
            </a:pPr>
            <a:endParaRPr lang="en-US" sz="4400" dirty="0" smtClean="0">
              <a:solidFill>
                <a:schemeClr val="bg2">
                  <a:lumMod val="25000"/>
                </a:schemeClr>
              </a:solidFill>
              <a:latin typeface="Times New Roman" pitchFamily="18" charset="0"/>
              <a:cs typeface="Times New Roman" pitchFamily="18" charset="0"/>
            </a:endParaRPr>
          </a:p>
          <a:p>
            <a:pPr algn="ctr">
              <a:buNone/>
            </a:pPr>
            <a:endParaRPr lang="en-US" sz="4400" dirty="0" smtClean="0">
              <a:solidFill>
                <a:schemeClr val="bg2">
                  <a:lumMod val="25000"/>
                </a:schemeClr>
              </a:solidFill>
              <a:latin typeface="Times New Roman" pitchFamily="18" charset="0"/>
              <a:cs typeface="Times New Roman" pitchFamily="18" charset="0"/>
            </a:endParaRPr>
          </a:p>
          <a:p>
            <a:pPr algn="ctr">
              <a:buNone/>
            </a:pPr>
            <a:endParaRPr lang="en-US" sz="4400" dirty="0" smtClean="0">
              <a:solidFill>
                <a:schemeClr val="bg2">
                  <a:lumMod val="25000"/>
                </a:schemeClr>
              </a:solidFill>
              <a:latin typeface="Times New Roman" pitchFamily="18" charset="0"/>
              <a:cs typeface="Times New Roman" pitchFamily="18" charset="0"/>
            </a:endParaRPr>
          </a:p>
          <a:p>
            <a:pPr algn="just">
              <a:buNone/>
            </a:pPr>
            <a:r>
              <a:rPr lang="en-US" sz="4400" dirty="0" smtClean="0">
                <a:solidFill>
                  <a:schemeClr val="bg2">
                    <a:lumMod val="25000"/>
                  </a:schemeClr>
                </a:solidFill>
                <a:latin typeface="Times New Roman" pitchFamily="18" charset="0"/>
                <a:cs typeface="Times New Roman" pitchFamily="18" charset="0"/>
              </a:rPr>
              <a:t>By</a:t>
            </a:r>
          </a:p>
          <a:p>
            <a:pPr algn="just">
              <a:buNone/>
            </a:pPr>
            <a:r>
              <a:rPr lang="en-US" sz="4400" dirty="0" smtClean="0">
                <a:solidFill>
                  <a:schemeClr val="bg2">
                    <a:lumMod val="25000"/>
                  </a:schemeClr>
                </a:solidFill>
                <a:latin typeface="Times New Roman" pitchFamily="18" charset="0"/>
                <a:cs typeface="Times New Roman" pitchFamily="18" charset="0"/>
              </a:rPr>
              <a:t>Mahesh </a:t>
            </a:r>
            <a:r>
              <a:rPr lang="en-US" sz="4400" dirty="0" err="1" smtClean="0">
                <a:solidFill>
                  <a:schemeClr val="bg2">
                    <a:lumMod val="25000"/>
                  </a:schemeClr>
                </a:solidFill>
                <a:latin typeface="Times New Roman" pitchFamily="18" charset="0"/>
                <a:cs typeface="Times New Roman" pitchFamily="18" charset="0"/>
              </a:rPr>
              <a:t>Karthik</a:t>
            </a:r>
            <a:r>
              <a:rPr lang="en-US" sz="4400" dirty="0" smtClean="0">
                <a:solidFill>
                  <a:schemeClr val="bg2">
                    <a:lumMod val="25000"/>
                  </a:schemeClr>
                </a:solidFill>
                <a:latin typeface="Times New Roman" pitchFamily="18" charset="0"/>
                <a:cs typeface="Times New Roman" pitchFamily="18" charset="0"/>
              </a:rPr>
              <a:t> </a:t>
            </a:r>
            <a:r>
              <a:rPr lang="en-US" sz="4400" dirty="0" err="1" smtClean="0">
                <a:solidFill>
                  <a:schemeClr val="bg2">
                    <a:lumMod val="25000"/>
                  </a:schemeClr>
                </a:solidFill>
                <a:latin typeface="Times New Roman" pitchFamily="18" charset="0"/>
                <a:cs typeface="Times New Roman" pitchFamily="18" charset="0"/>
              </a:rPr>
              <a:t>Duraisamy</a:t>
            </a:r>
            <a:endParaRPr lang="en-US" sz="4400" dirty="0" smtClean="0">
              <a:solidFill>
                <a:schemeClr val="bg2">
                  <a:lumMod val="25000"/>
                </a:schemeClr>
              </a:solidFill>
              <a:latin typeface="Times New Roman" pitchFamily="18" charset="0"/>
              <a:cs typeface="Times New Roman" pitchFamily="18" charset="0"/>
            </a:endParaRPr>
          </a:p>
          <a:p>
            <a:pPr algn="just">
              <a:buNone/>
            </a:pPr>
            <a:r>
              <a:rPr lang="en-US" sz="4400" dirty="0" smtClean="0">
                <a:solidFill>
                  <a:schemeClr val="bg2">
                    <a:lumMod val="25000"/>
                  </a:schemeClr>
                </a:solidFill>
                <a:latin typeface="Times New Roman" pitchFamily="18" charset="0"/>
                <a:cs typeface="Times New Roman" pitchFamily="18" charset="0"/>
              </a:rPr>
              <a:t>04/28/2012</a:t>
            </a:r>
            <a:endParaRPr lang="en-US" sz="4400" dirty="0">
              <a:solidFill>
                <a:schemeClr val="bg2">
                  <a:lumMod val="25000"/>
                </a:schemeClr>
              </a:solidFill>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Screen shot 2012-04-28 at 1.13.04 PM.png"/>
          <p:cNvPicPr>
            <a:picLocks noChangeAspect="1"/>
          </p:cNvPicPr>
          <p:nvPr/>
        </p:nvPicPr>
        <p:blipFill>
          <a:blip r:embed="rId2"/>
          <a:stretch>
            <a:fillRect/>
          </a:stretch>
        </p:blipFill>
        <p:spPr>
          <a:xfrm>
            <a:off x="838200" y="0"/>
            <a:ext cx="3650226" cy="6858000"/>
          </a:xfrm>
          <a:prstGeom prst="rect">
            <a:avLst/>
          </a:prstGeom>
        </p:spPr>
      </p:pic>
      <p:pic>
        <p:nvPicPr>
          <p:cNvPr id="6" name="Picture 5" descr="Screen shot 2012-04-28 at 1.14.21 PM.png"/>
          <p:cNvPicPr>
            <a:picLocks noChangeAspect="1"/>
          </p:cNvPicPr>
          <p:nvPr/>
        </p:nvPicPr>
        <p:blipFill>
          <a:blip r:embed="rId3"/>
          <a:stretch>
            <a:fillRect/>
          </a:stretch>
        </p:blipFill>
        <p:spPr>
          <a:xfrm>
            <a:off x="4572000" y="0"/>
            <a:ext cx="3650226" cy="6858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2-04-28 at 1.14.58 PM.png"/>
          <p:cNvPicPr>
            <a:picLocks noChangeAspect="1"/>
          </p:cNvPicPr>
          <p:nvPr/>
        </p:nvPicPr>
        <p:blipFill>
          <a:blip r:embed="rId2"/>
          <a:stretch>
            <a:fillRect/>
          </a:stretch>
        </p:blipFill>
        <p:spPr>
          <a:xfrm>
            <a:off x="838200" y="0"/>
            <a:ext cx="3650226" cy="6858000"/>
          </a:xfrm>
          <a:prstGeom prst="rect">
            <a:avLst/>
          </a:prstGeom>
        </p:spPr>
      </p:pic>
      <p:pic>
        <p:nvPicPr>
          <p:cNvPr id="6" name="Picture 5" descr="Screen shot 2012-04-28 at 1.16.25 PM.png"/>
          <p:cNvPicPr>
            <a:picLocks noChangeAspect="1"/>
          </p:cNvPicPr>
          <p:nvPr/>
        </p:nvPicPr>
        <p:blipFill>
          <a:blip r:embed="rId3"/>
          <a:stretch>
            <a:fillRect/>
          </a:stretch>
        </p:blipFill>
        <p:spPr>
          <a:xfrm>
            <a:off x="4800600" y="0"/>
            <a:ext cx="3650226" cy="6858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2-04-28 at 1.17.15 PM.png"/>
          <p:cNvPicPr>
            <a:picLocks noChangeAspect="1"/>
          </p:cNvPicPr>
          <p:nvPr/>
        </p:nvPicPr>
        <p:blipFill>
          <a:blip r:embed="rId2"/>
          <a:stretch>
            <a:fillRect/>
          </a:stretch>
        </p:blipFill>
        <p:spPr>
          <a:xfrm>
            <a:off x="685800" y="0"/>
            <a:ext cx="3650226" cy="6858000"/>
          </a:xfrm>
          <a:prstGeom prst="rect">
            <a:avLst/>
          </a:prstGeom>
        </p:spPr>
      </p:pic>
      <p:pic>
        <p:nvPicPr>
          <p:cNvPr id="6" name="Picture 5" descr="Screen shot 2012-04-28 at 1.17.43 PM.png"/>
          <p:cNvPicPr>
            <a:picLocks noChangeAspect="1"/>
          </p:cNvPicPr>
          <p:nvPr/>
        </p:nvPicPr>
        <p:blipFill>
          <a:blip r:embed="rId3"/>
          <a:stretch>
            <a:fillRect/>
          </a:stretch>
        </p:blipFill>
        <p:spPr>
          <a:xfrm>
            <a:off x="4800600" y="0"/>
            <a:ext cx="3650226" cy="68580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77238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2-04-28 at 1.19.50 PM.png"/>
          <p:cNvPicPr>
            <a:picLocks noChangeAspect="1"/>
          </p:cNvPicPr>
          <p:nvPr/>
        </p:nvPicPr>
        <p:blipFill>
          <a:blip r:embed="rId2"/>
          <a:stretch>
            <a:fillRect/>
          </a:stretch>
        </p:blipFill>
        <p:spPr>
          <a:xfrm>
            <a:off x="914400" y="0"/>
            <a:ext cx="3650226" cy="6858000"/>
          </a:xfrm>
          <a:prstGeom prst="rect">
            <a:avLst/>
          </a:prstGeom>
        </p:spPr>
      </p:pic>
      <p:pic>
        <p:nvPicPr>
          <p:cNvPr id="6" name="Picture 5" descr="Screen shot 2012-04-28 at 1.20.14 PM.png"/>
          <p:cNvPicPr>
            <a:picLocks noChangeAspect="1"/>
          </p:cNvPicPr>
          <p:nvPr/>
        </p:nvPicPr>
        <p:blipFill>
          <a:blip r:embed="rId3"/>
          <a:stretch>
            <a:fillRect/>
          </a:stretch>
        </p:blipFill>
        <p:spPr>
          <a:xfrm>
            <a:off x="4876800" y="0"/>
            <a:ext cx="3650226" cy="68580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31898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2-04-28 at 2.33.31 PM.png"/>
          <p:cNvPicPr>
            <a:picLocks noChangeAspect="1"/>
          </p:cNvPicPr>
          <p:nvPr/>
        </p:nvPicPr>
        <p:blipFill>
          <a:blip r:embed="rId2"/>
          <a:stretch>
            <a:fillRect/>
          </a:stretch>
        </p:blipFill>
        <p:spPr>
          <a:xfrm>
            <a:off x="0" y="0"/>
            <a:ext cx="3650226" cy="6858000"/>
          </a:xfrm>
          <a:prstGeom prst="rect">
            <a:avLst/>
          </a:prstGeom>
        </p:spPr>
      </p:pic>
      <p:pic>
        <p:nvPicPr>
          <p:cNvPr id="6" name="Picture 5" descr="Screen shot 2012-04-28 at 2.34.32 PM.png"/>
          <p:cNvPicPr>
            <a:picLocks noChangeAspect="1"/>
          </p:cNvPicPr>
          <p:nvPr/>
        </p:nvPicPr>
        <p:blipFill>
          <a:blip r:embed="rId3"/>
          <a:stretch>
            <a:fillRect/>
          </a:stretch>
        </p:blipFill>
        <p:spPr>
          <a:xfrm>
            <a:off x="3886200" y="609600"/>
            <a:ext cx="4953000" cy="5707856"/>
          </a:xfrm>
          <a:prstGeom prst="rect">
            <a:avLst/>
          </a:prstGeom>
        </p:spPr>
      </p:pic>
      <p:sp>
        <p:nvSpPr>
          <p:cNvPr id="8" name="Left Arrow 7"/>
          <p:cNvSpPr/>
          <p:nvPr/>
        </p:nvSpPr>
        <p:spPr>
          <a:xfrm>
            <a:off x="3505200" y="2438400"/>
            <a:ext cx="978408"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160615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Screen shot 2012-04-28 at 2.39.30 PM.png"/>
          <p:cNvPicPr>
            <a:picLocks noChangeAspect="1"/>
          </p:cNvPicPr>
          <p:nvPr/>
        </p:nvPicPr>
        <p:blipFill>
          <a:blip r:embed="rId2"/>
          <a:stretch>
            <a:fillRect/>
          </a:stretch>
        </p:blipFill>
        <p:spPr>
          <a:xfrm>
            <a:off x="533400" y="0"/>
            <a:ext cx="3650226" cy="6858000"/>
          </a:xfrm>
          <a:prstGeom prst="rect">
            <a:avLst/>
          </a:prstGeom>
        </p:spPr>
      </p:pic>
      <p:pic>
        <p:nvPicPr>
          <p:cNvPr id="7" name="Picture 6" descr="Screen shot 2012-04-28 at 2.43.08 PM.png"/>
          <p:cNvPicPr>
            <a:picLocks noChangeAspect="1"/>
          </p:cNvPicPr>
          <p:nvPr/>
        </p:nvPicPr>
        <p:blipFill>
          <a:blip r:embed="rId3"/>
          <a:stretch>
            <a:fillRect/>
          </a:stretch>
        </p:blipFill>
        <p:spPr>
          <a:xfrm>
            <a:off x="4572000" y="0"/>
            <a:ext cx="3650226" cy="68580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160615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2-04-28 at 2.44.10 PM.png"/>
          <p:cNvPicPr>
            <a:picLocks noChangeAspect="1"/>
          </p:cNvPicPr>
          <p:nvPr/>
        </p:nvPicPr>
        <p:blipFill>
          <a:blip r:embed="rId2"/>
          <a:stretch>
            <a:fillRect/>
          </a:stretch>
        </p:blipFill>
        <p:spPr>
          <a:xfrm>
            <a:off x="609600" y="0"/>
            <a:ext cx="3650226" cy="6858000"/>
          </a:xfrm>
          <a:prstGeom prst="rect">
            <a:avLst/>
          </a:prstGeom>
        </p:spPr>
      </p:pic>
      <p:pic>
        <p:nvPicPr>
          <p:cNvPr id="6" name="Picture 5" descr="Screen shot 2012-04-28 at 2.45.09 PM.png"/>
          <p:cNvPicPr>
            <a:picLocks noChangeAspect="1"/>
          </p:cNvPicPr>
          <p:nvPr/>
        </p:nvPicPr>
        <p:blipFill>
          <a:blip r:embed="rId3"/>
          <a:stretch>
            <a:fillRect/>
          </a:stretch>
        </p:blipFill>
        <p:spPr>
          <a:xfrm>
            <a:off x="4648200" y="0"/>
            <a:ext cx="3650226" cy="68580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160615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bg2">
                    <a:lumMod val="25000"/>
                  </a:schemeClr>
                </a:solidFill>
                <a:latin typeface="Times New Roman" pitchFamily="18" charset="0"/>
                <a:cs typeface="Times New Roman" pitchFamily="18" charset="0"/>
              </a:rPr>
              <a:t>Thank You!</a:t>
            </a:r>
            <a:endParaRPr lang="en-US" dirty="0">
              <a:solidFill>
                <a:schemeClr val="bg2">
                  <a:lumMod val="25000"/>
                </a:schemeClr>
              </a:solidFill>
              <a:latin typeface="Times New Roman" pitchFamily="18" charset="0"/>
              <a:cs typeface="Times New Roman" pitchFamily="18" charset="0"/>
            </a:endParaRPr>
          </a:p>
        </p:txBody>
      </p:sp>
      <p:pic>
        <p:nvPicPr>
          <p:cNvPr id="4" name="Content Placeholder 3" descr="question-mark.jpg"/>
          <p:cNvPicPr>
            <a:picLocks noGrp="1" noChangeAspect="1"/>
          </p:cNvPicPr>
          <p:nvPr>
            <p:ph idx="1"/>
          </p:nvPr>
        </p:nvPicPr>
        <p:blipFill>
          <a:blip r:embed="rId2" cstate="print"/>
          <a:srcRect/>
          <a:stretch>
            <a:fillRect/>
          </a:stretch>
        </p:blipFill>
        <p:spPr>
          <a:xfrm>
            <a:off x="2761615" y="1481138"/>
            <a:ext cx="3620770" cy="4525962"/>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953000"/>
          </a:xfrm>
        </p:spPr>
        <p:txBody>
          <a:bodyPr>
            <a:normAutofit fontScale="85000" lnSpcReduction="10000"/>
          </a:bodyPr>
          <a:lstStyle/>
          <a:p>
            <a:r>
              <a:rPr lang="en-US" dirty="0" smtClean="0"/>
              <a:t>Health problems can arise anytime including after hospital hours and weekends to anyone. When such situations arise, There should be medical guidance easily available to people. Having a </a:t>
            </a:r>
            <a:r>
              <a:rPr lang="en-US" dirty="0" err="1" smtClean="0"/>
              <a:t>smartphone</a:t>
            </a:r>
            <a:r>
              <a:rPr lang="en-US" dirty="0" smtClean="0"/>
              <a:t> take a smart decision would help people having medical problems identify if there is medical emergency or decide on over the counter medication considering the side effects and interactions. This can avoid the patient from getting panic and do the necessary first aid. It will also increase the confidence of the people and help them in taking </a:t>
            </a:r>
            <a:r>
              <a:rPr lang="en-US" dirty="0" err="1" smtClean="0"/>
              <a:t>precautionary.The</a:t>
            </a:r>
            <a:r>
              <a:rPr lang="en-US" dirty="0" smtClean="0"/>
              <a:t> application </a:t>
            </a:r>
            <a:r>
              <a:rPr lang="en-US" dirty="0" err="1" smtClean="0"/>
              <a:t>doesnot</a:t>
            </a:r>
            <a:r>
              <a:rPr lang="en-US" dirty="0" smtClean="0"/>
              <a:t> act as a substitute for professional medical advice, diagnosis or treatment, they are for informational purposes only.</a:t>
            </a:r>
            <a:endParaRPr lang="en-US" dirty="0"/>
          </a:p>
        </p:txBody>
      </p:sp>
      <p:sp>
        <p:nvSpPr>
          <p:cNvPr id="3" name="Title 2"/>
          <p:cNvSpPr>
            <a:spLocks noGrp="1"/>
          </p:cNvSpPr>
          <p:nvPr>
            <p:ph type="title"/>
          </p:nvPr>
        </p:nvSpPr>
        <p:spPr>
          <a:xfrm>
            <a:off x="457200" y="274638"/>
            <a:ext cx="8229600" cy="1096962"/>
          </a:xfrm>
        </p:spPr>
        <p:txBody>
          <a:bodyPr>
            <a:normAutofit fontScale="90000"/>
          </a:bodyPr>
          <a:lstStyle/>
          <a:p>
            <a:r>
              <a:rPr lang="en-US" dirty="0" smtClean="0"/>
              <a:t>Why do we need an on the go health advisor?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latin typeface="Times New Roman" pitchFamily="18" charset="0"/>
                <a:cs typeface="Times New Roman" pitchFamily="18" charset="0"/>
              </a:rPr>
              <a:t>Objective</a:t>
            </a:r>
            <a:r>
              <a:rPr lang="en-US" dirty="0" smtClean="0">
                <a:latin typeface="Times New Roman" pitchFamily="18" charset="0"/>
                <a:cs typeface="Times New Roman" pitchFamily="18" charset="0"/>
              </a:rPr>
              <a:t>:</a:t>
            </a:r>
          </a:p>
          <a:p>
            <a:pPr>
              <a:buFont typeface="Wingdings" pitchFamily="2" charset="2"/>
              <a:buChar char="Ø"/>
            </a:pPr>
            <a:r>
              <a:rPr lang="en-US" dirty="0" smtClean="0">
                <a:latin typeface="Times New Roman" pitchFamily="18" charset="0"/>
                <a:cs typeface="Times New Roman" pitchFamily="18" charset="0"/>
              </a:rPr>
              <a:t>To create a </a:t>
            </a:r>
            <a:r>
              <a:rPr lang="en-US" dirty="0" err="1" smtClean="0">
                <a:latin typeface="Times New Roman" pitchFamily="18" charset="0"/>
                <a:cs typeface="Times New Roman" pitchFamily="18" charset="0"/>
              </a:rPr>
              <a:t>iphone</a:t>
            </a:r>
            <a:r>
              <a:rPr lang="en-US" dirty="0" smtClean="0">
                <a:latin typeface="Times New Roman" pitchFamily="18" charset="0"/>
                <a:cs typeface="Times New Roman" pitchFamily="18" charset="0"/>
              </a:rPr>
              <a:t> based application where the user can look at the diseases based on body parts, </a:t>
            </a:r>
            <a:r>
              <a:rPr lang="en-US" dirty="0" err="1" smtClean="0">
                <a:latin typeface="Times New Roman" pitchFamily="18" charset="0"/>
                <a:cs typeface="Times New Roman" pitchFamily="18" charset="0"/>
              </a:rPr>
              <a:t>treatements,care</a:t>
            </a:r>
            <a:r>
              <a:rPr lang="en-US" dirty="0" smtClean="0">
                <a:latin typeface="Times New Roman" pitchFamily="18" charset="0"/>
                <a:cs typeface="Times New Roman" pitchFamily="18" charset="0"/>
              </a:rPr>
              <a:t> to be taken ,call  in case of emergency and create accounts and save their data for reference. </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solidFill>
                  <a:schemeClr val="bg2">
                    <a:lumMod val="25000"/>
                  </a:schemeClr>
                </a:solidFill>
              </a:rPr>
              <a:t>Doctor Pro</a:t>
            </a:r>
            <a:endParaRPr lang="en-US"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Specs used</a:t>
            </a:r>
            <a:endParaRPr lang="en-US" dirty="0">
              <a:solidFill>
                <a:schemeClr val="bg2">
                  <a:lumMod val="25000"/>
                </a:schemeClr>
              </a:solidFill>
            </a:endParaRPr>
          </a:p>
        </p:txBody>
      </p:sp>
      <p:sp>
        <p:nvSpPr>
          <p:cNvPr id="3" name="Content Placeholder 2"/>
          <p:cNvSpPr>
            <a:spLocks noGrp="1"/>
          </p:cNvSpPr>
          <p:nvPr>
            <p:ph idx="1"/>
          </p:nvPr>
        </p:nvSpPr>
        <p:spPr>
          <a:xfrm>
            <a:off x="457200" y="1143000"/>
            <a:ext cx="8229600" cy="4983163"/>
          </a:xfrm>
        </p:spPr>
        <p:txBody>
          <a:bodyPr>
            <a:normAutofit/>
          </a:bodyPr>
          <a:lstStyle/>
          <a:p>
            <a:pPr>
              <a:buNone/>
            </a:pPr>
            <a:r>
              <a:rPr lang="en-US" sz="2000" dirty="0" smtClean="0"/>
              <a:t>-All the controllers</a:t>
            </a:r>
          </a:p>
          <a:p>
            <a:pPr>
              <a:buNone/>
            </a:pPr>
            <a:r>
              <a:rPr lang="en-US" sz="2000" dirty="0" smtClean="0"/>
              <a:t>Frameworks:</a:t>
            </a:r>
          </a:p>
          <a:p>
            <a:pPr>
              <a:buNone/>
            </a:pPr>
            <a:r>
              <a:rPr lang="en-US" sz="2000" dirty="0" smtClean="0"/>
              <a:t>   -</a:t>
            </a:r>
            <a:r>
              <a:rPr lang="en-US" sz="2000" dirty="0" err="1" smtClean="0"/>
              <a:t>Mqmapkit</a:t>
            </a:r>
            <a:endParaRPr lang="en-US" sz="2000" dirty="0" smtClean="0"/>
          </a:p>
          <a:p>
            <a:pPr>
              <a:buNone/>
            </a:pPr>
            <a:r>
              <a:rPr lang="en-US" sz="2000" dirty="0" smtClean="0"/>
              <a:t>   -</a:t>
            </a:r>
            <a:r>
              <a:rPr lang="en-US" sz="2000" dirty="0" err="1" smtClean="0"/>
              <a:t>Mapkit</a:t>
            </a:r>
            <a:endParaRPr lang="en-US" sz="2000" dirty="0" smtClean="0"/>
          </a:p>
          <a:p>
            <a:pPr>
              <a:buNone/>
            </a:pPr>
            <a:r>
              <a:rPr lang="en-US" sz="2000" dirty="0" smtClean="0"/>
              <a:t>   -</a:t>
            </a:r>
            <a:r>
              <a:rPr lang="en-US" sz="2000" dirty="0" err="1" smtClean="0"/>
              <a:t>MessageUI</a:t>
            </a:r>
            <a:endParaRPr lang="en-US" sz="2000" dirty="0" smtClean="0"/>
          </a:p>
          <a:p>
            <a:pPr>
              <a:buNone/>
            </a:pPr>
            <a:r>
              <a:rPr lang="en-US" sz="2000" dirty="0" smtClean="0"/>
              <a:t>   -</a:t>
            </a:r>
            <a:r>
              <a:rPr lang="en-US" sz="2000" dirty="0" err="1" smtClean="0"/>
              <a:t>CFNetwork</a:t>
            </a:r>
            <a:endParaRPr lang="en-US" sz="2000" dirty="0" smtClean="0"/>
          </a:p>
          <a:p>
            <a:pPr>
              <a:buNone/>
            </a:pPr>
            <a:r>
              <a:rPr lang="en-US" sz="2000" dirty="0" smtClean="0"/>
              <a:t>   -</a:t>
            </a:r>
            <a:r>
              <a:rPr lang="en-US" sz="2000" dirty="0" err="1" smtClean="0"/>
              <a:t>MobileCoreServices</a:t>
            </a:r>
            <a:endParaRPr lang="en-US" sz="2000" dirty="0" smtClean="0"/>
          </a:p>
          <a:p>
            <a:pPr>
              <a:buNone/>
            </a:pPr>
            <a:r>
              <a:rPr lang="en-US" sz="2000" dirty="0" smtClean="0"/>
              <a:t>   -</a:t>
            </a:r>
            <a:r>
              <a:rPr lang="en-US" sz="2000" dirty="0" err="1" smtClean="0"/>
              <a:t>QuartzCore</a:t>
            </a:r>
            <a:endParaRPr lang="en-US" sz="2000" dirty="0" smtClean="0"/>
          </a:p>
          <a:p>
            <a:pPr>
              <a:buNone/>
            </a:pPr>
            <a:r>
              <a:rPr lang="en-US" sz="2000" dirty="0" smtClean="0"/>
              <a:t>   -</a:t>
            </a:r>
            <a:r>
              <a:rPr lang="en-US" sz="2000" dirty="0" err="1" smtClean="0"/>
              <a:t>iAd</a:t>
            </a:r>
            <a:r>
              <a:rPr lang="en-US" sz="2000" dirty="0" smtClean="0"/>
              <a:t> framework and more…</a:t>
            </a:r>
          </a:p>
          <a:p>
            <a:pPr>
              <a:buNone/>
            </a:pPr>
            <a:endParaRPr lang="en-US" sz="2000" dirty="0" smtClean="0"/>
          </a:p>
          <a:p>
            <a:pPr>
              <a:buNone/>
            </a:pPr>
            <a:r>
              <a:rPr lang="en-US" sz="2000" dirty="0" smtClean="0"/>
              <a:t>-</a:t>
            </a:r>
            <a:r>
              <a:rPr lang="en-US" sz="2000" dirty="0" err="1" smtClean="0"/>
              <a:t>Sqlite</a:t>
            </a:r>
            <a:r>
              <a:rPr lang="en-US" sz="2000" dirty="0" smtClean="0"/>
              <a:t> database and </a:t>
            </a:r>
            <a:r>
              <a:rPr lang="en-US" sz="2000" dirty="0" err="1" smtClean="0"/>
              <a:t>Sqlite</a:t>
            </a:r>
            <a:r>
              <a:rPr lang="en-US" sz="2000" dirty="0" smtClean="0"/>
              <a:t> Manager for managing </a:t>
            </a:r>
            <a:r>
              <a:rPr lang="en-US" sz="2000" smtClean="0"/>
              <a:t>the database</a:t>
            </a:r>
          </a:p>
          <a:p>
            <a:pPr>
              <a:buNone/>
            </a:pPr>
            <a:r>
              <a:rPr lang="en-US" sz="2000" dirty="0" smtClean="0"/>
              <a:t>-</a:t>
            </a:r>
            <a:r>
              <a:rPr lang="en-US" sz="2000" dirty="0" err="1" smtClean="0"/>
              <a:t>FBConnect</a:t>
            </a:r>
            <a:endParaRPr lang="en-US" sz="2000" dirty="0" smtClean="0"/>
          </a:p>
          <a:p>
            <a:pPr>
              <a:buNone/>
            </a:pPr>
            <a:r>
              <a:rPr lang="en-US" sz="2000" dirty="0" smtClean="0"/>
              <a:t>-ASIHTTP ,</a:t>
            </a:r>
            <a:r>
              <a:rPr lang="en-US" sz="2000" dirty="0" err="1" smtClean="0"/>
              <a:t>DropBox</a:t>
            </a:r>
            <a:r>
              <a:rPr lang="en-US" sz="2000" dirty="0" smtClean="0"/>
              <a:t>, </a:t>
            </a:r>
            <a:r>
              <a:rPr lang="en-US" sz="2000" dirty="0" err="1" smtClean="0"/>
              <a:t>AdBanners</a:t>
            </a:r>
            <a:r>
              <a:rPr lang="en-US" sz="2000" dirty="0" smtClean="0"/>
              <a:t> and more…..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Notable Features of the app </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lvl="0"/>
            <a:r>
              <a:rPr lang="en-US" dirty="0" smtClean="0"/>
              <a:t>The app has both a generic part and a User profile.</a:t>
            </a:r>
          </a:p>
          <a:p>
            <a:pPr lvl="0"/>
            <a:r>
              <a:rPr lang="en-US" dirty="0" smtClean="0"/>
              <a:t>Data based on user login</a:t>
            </a:r>
          </a:p>
          <a:p>
            <a:pPr lvl="0"/>
            <a:r>
              <a:rPr lang="en-US" dirty="0" smtClean="0"/>
              <a:t>Google maps to find the nearest doctor with a particular </a:t>
            </a:r>
            <a:r>
              <a:rPr lang="en-US" dirty="0" err="1" smtClean="0"/>
              <a:t>speciality</a:t>
            </a:r>
            <a:r>
              <a:rPr lang="en-US" dirty="0" smtClean="0"/>
              <a:t> and also the nearest </a:t>
            </a:r>
            <a:r>
              <a:rPr lang="en-US" dirty="0" err="1" smtClean="0"/>
              <a:t>hospitals(</a:t>
            </a:r>
            <a:r>
              <a:rPr lang="en-US" dirty="0" err="1" smtClean="0">
                <a:solidFill>
                  <a:srgbClr val="008000"/>
                </a:solidFill>
              </a:rPr>
              <a:t>Web</a:t>
            </a:r>
            <a:r>
              <a:rPr lang="en-US" dirty="0" smtClean="0">
                <a:solidFill>
                  <a:srgbClr val="008000"/>
                </a:solidFill>
              </a:rPr>
              <a:t> View</a:t>
            </a:r>
            <a:r>
              <a:rPr lang="en-US" dirty="0" smtClean="0"/>
              <a:t>-Real time)</a:t>
            </a:r>
          </a:p>
          <a:p>
            <a:pPr lvl="0"/>
            <a:r>
              <a:rPr lang="en-US" dirty="0" smtClean="0"/>
              <a:t>Google maps to find the users current location and view the place in satellite view and </a:t>
            </a:r>
            <a:r>
              <a:rPr lang="en-US" dirty="0" smtClean="0">
                <a:solidFill>
                  <a:srgbClr val="008000"/>
                </a:solidFill>
              </a:rPr>
              <a:t>hybrid view </a:t>
            </a:r>
            <a:r>
              <a:rPr lang="en-US" dirty="0" smtClean="0"/>
              <a:t>to get an idea of your </a:t>
            </a:r>
            <a:r>
              <a:rPr lang="en-US" dirty="0" err="1" smtClean="0"/>
              <a:t>location(</a:t>
            </a:r>
            <a:r>
              <a:rPr lang="en-US" dirty="0" err="1" smtClean="0">
                <a:solidFill>
                  <a:srgbClr val="008000"/>
                </a:solidFill>
              </a:rPr>
              <a:t>Map</a:t>
            </a:r>
            <a:r>
              <a:rPr lang="en-US" dirty="0" smtClean="0">
                <a:solidFill>
                  <a:srgbClr val="008000"/>
                </a:solidFill>
              </a:rPr>
              <a:t> View</a:t>
            </a:r>
            <a:r>
              <a:rPr lang="en-US" dirty="0" smtClean="0"/>
              <a:t>-Real time)</a:t>
            </a:r>
          </a:p>
          <a:p>
            <a:pPr lvl="0"/>
            <a:r>
              <a:rPr lang="en-US" dirty="0" smtClean="0">
                <a:solidFill>
                  <a:srgbClr val="008000"/>
                </a:solidFill>
              </a:rPr>
              <a:t>Hit on the body part </a:t>
            </a:r>
            <a:r>
              <a:rPr lang="en-US" dirty="0" smtClean="0"/>
              <a:t>to list the diseases</a:t>
            </a:r>
          </a:p>
          <a:p>
            <a:pPr lvl="0">
              <a:buNone/>
            </a:pPr>
            <a:endParaRPr lang="en-US" dirty="0" smtClean="0"/>
          </a:p>
          <a:p>
            <a:pPr>
              <a:buNone/>
            </a:pPr>
            <a:endParaRPr lang="en-US" sz="2000" dirty="0" smtClean="0"/>
          </a:p>
          <a:p>
            <a:pPr>
              <a:buNone/>
            </a:pPr>
            <a:endParaRPr lang="en-US" sz="2000" dirty="0" smtClean="0"/>
          </a:p>
          <a:p>
            <a:pPr>
              <a:buNone/>
            </a:pPr>
            <a:endParaRPr lang="en-US" sz="2000" dirty="0"/>
          </a:p>
          <a:p>
            <a:pPr>
              <a:buNone/>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0"/>
            <a:r>
              <a:rPr lang="en-US" sz="2400" dirty="0" smtClean="0"/>
              <a:t>Share the information on the </a:t>
            </a:r>
            <a:r>
              <a:rPr lang="en-US" sz="2400" dirty="0" err="1" smtClean="0">
                <a:solidFill>
                  <a:srgbClr val="008000"/>
                </a:solidFill>
              </a:rPr>
              <a:t>facebook(post</a:t>
            </a:r>
            <a:r>
              <a:rPr lang="en-US" sz="2400" dirty="0" smtClean="0">
                <a:solidFill>
                  <a:srgbClr val="008000"/>
                </a:solidFill>
              </a:rPr>
              <a:t> on the wall) </a:t>
            </a:r>
            <a:r>
              <a:rPr lang="en-US" sz="2400" dirty="0" smtClean="0"/>
              <a:t>on a click.</a:t>
            </a:r>
          </a:p>
          <a:p>
            <a:pPr lvl="0"/>
            <a:r>
              <a:rPr lang="en-US" sz="2400" dirty="0" smtClean="0">
                <a:solidFill>
                  <a:srgbClr val="008000"/>
                </a:solidFill>
              </a:rPr>
              <a:t>Email the disease info </a:t>
            </a:r>
            <a:r>
              <a:rPr lang="en-US" sz="2400" dirty="0" smtClean="0"/>
              <a:t>to the required recipients.</a:t>
            </a:r>
          </a:p>
          <a:p>
            <a:pPr lvl="0"/>
            <a:r>
              <a:rPr lang="en-US" sz="2400" dirty="0" smtClean="0"/>
              <a:t>Update the app data on click of the update </a:t>
            </a:r>
            <a:r>
              <a:rPr lang="en-US" sz="2400" dirty="0" err="1" smtClean="0"/>
              <a:t>button(Forced</a:t>
            </a:r>
            <a:r>
              <a:rPr lang="en-US" sz="2400" dirty="0" smtClean="0"/>
              <a:t> update)</a:t>
            </a:r>
          </a:p>
          <a:p>
            <a:pPr lvl="0"/>
            <a:r>
              <a:rPr lang="en-US" sz="2400" dirty="0" smtClean="0"/>
              <a:t>The database file is stored in my </a:t>
            </a:r>
            <a:r>
              <a:rPr lang="en-US" sz="2400" dirty="0" err="1" smtClean="0">
                <a:solidFill>
                  <a:srgbClr val="008000"/>
                </a:solidFill>
              </a:rPr>
              <a:t>dropbox</a:t>
            </a:r>
            <a:r>
              <a:rPr lang="en-US" sz="2400" dirty="0" smtClean="0">
                <a:solidFill>
                  <a:srgbClr val="008000"/>
                </a:solidFill>
              </a:rPr>
              <a:t> </a:t>
            </a:r>
            <a:r>
              <a:rPr lang="en-US" sz="2400" dirty="0" smtClean="0"/>
              <a:t>and I am using the download link.</a:t>
            </a:r>
          </a:p>
          <a:p>
            <a:pPr lvl="0"/>
            <a:r>
              <a:rPr lang="en-US" sz="2400" dirty="0" err="1" smtClean="0">
                <a:solidFill>
                  <a:srgbClr val="008000"/>
                </a:solidFill>
              </a:rPr>
              <a:t>Googlehealth</a:t>
            </a:r>
            <a:r>
              <a:rPr lang="en-US" sz="2400" dirty="0" smtClean="0">
                <a:solidFill>
                  <a:srgbClr val="008000"/>
                </a:solidFill>
              </a:rPr>
              <a:t> and Microsoft health vault</a:t>
            </a:r>
          </a:p>
          <a:p>
            <a:pPr lvl="0"/>
            <a:r>
              <a:rPr lang="en-US" sz="2400" dirty="0" smtClean="0"/>
              <a:t>Displaying images for the diseases.</a:t>
            </a:r>
          </a:p>
          <a:p>
            <a:pPr lvl="0"/>
            <a:r>
              <a:rPr lang="en-US" sz="2400" dirty="0" err="1" smtClean="0">
                <a:solidFill>
                  <a:srgbClr val="008000"/>
                </a:solidFill>
              </a:rPr>
              <a:t>AdBanners</a:t>
            </a:r>
            <a:r>
              <a:rPr lang="en-US" sz="2400" dirty="0" smtClean="0"/>
              <a:t> for promoting the insurance policies.</a:t>
            </a:r>
          </a:p>
          <a:p>
            <a:pPr lvl="0"/>
            <a:r>
              <a:rPr lang="en-US" sz="2400" dirty="0" smtClean="0"/>
              <a:t>Maintaining sessions between users.</a:t>
            </a:r>
          </a:p>
          <a:p>
            <a:pPr lvl="0"/>
            <a:r>
              <a:rPr lang="en-US" sz="2400" dirty="0" smtClean="0"/>
              <a:t>Easy to use and </a:t>
            </a:r>
            <a:r>
              <a:rPr lang="en-US" sz="2400" dirty="0" smtClean="0">
                <a:solidFill>
                  <a:srgbClr val="008000"/>
                </a:solidFill>
              </a:rPr>
              <a:t>robust UI</a:t>
            </a:r>
          </a:p>
          <a:p>
            <a:pPr lvl="0"/>
            <a:endParaRPr lang="en-US" sz="2400" dirty="0" smtClean="0"/>
          </a:p>
          <a:p>
            <a:pPr lvl="0">
              <a:buNone/>
            </a:pPr>
            <a:endParaRPr lang="en-US" sz="24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a:p>
        </p:txBody>
      </p:sp>
      <p:sp>
        <p:nvSpPr>
          <p:cNvPr id="3" name="Title 2"/>
          <p:cNvSpPr>
            <a:spLocks noGrp="1"/>
          </p:cNvSpPr>
          <p:nvPr>
            <p:ph type="title"/>
          </p:nvPr>
        </p:nvSpPr>
        <p:spPr/>
        <p:txBody>
          <a:bodyPr/>
          <a:lstStyle/>
          <a:p>
            <a:r>
              <a:rPr lang="en-US" dirty="0" smtClean="0"/>
              <a:t>Notable Features of the app </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004551796"/>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r>
              <a:rPr lang="en-US" sz="2400" dirty="0" smtClean="0">
                <a:latin typeface="Times New Roman" pitchFamily="18" charset="0"/>
                <a:cs typeface="Times New Roman" pitchFamily="18" charset="0"/>
              </a:rPr>
              <a:t>Using the socialize </a:t>
            </a:r>
            <a:r>
              <a:rPr lang="en-US" sz="2400" dirty="0" err="1" smtClean="0">
                <a:latin typeface="Times New Roman" pitchFamily="18" charset="0"/>
                <a:cs typeface="Times New Roman" pitchFamily="18" charset="0"/>
              </a:rPr>
              <a:t>sdk</a:t>
            </a:r>
            <a:r>
              <a:rPr lang="en-US" sz="2400" dirty="0" smtClean="0">
                <a:latin typeface="Times New Roman" pitchFamily="18" charset="0"/>
                <a:cs typeface="Times New Roman" pitchFamily="18" charset="0"/>
              </a:rPr>
              <a:t> to connect to all social networking sites.</a:t>
            </a:r>
          </a:p>
          <a:p>
            <a:r>
              <a:rPr lang="en-US" sz="2400" dirty="0" smtClean="0">
                <a:latin typeface="Times New Roman" pitchFamily="18" charset="0"/>
                <a:cs typeface="Times New Roman" pitchFamily="18" charset="0"/>
              </a:rPr>
              <a:t>Placing </a:t>
            </a:r>
            <a:r>
              <a:rPr lang="en-US" sz="2400" dirty="0" err="1" smtClean="0">
                <a:latin typeface="Times New Roman" pitchFamily="18" charset="0"/>
                <a:cs typeface="Times New Roman" pitchFamily="18" charset="0"/>
              </a:rPr>
              <a:t>googleAds</a:t>
            </a:r>
            <a:r>
              <a:rPr lang="en-US" sz="2400" dirty="0" smtClean="0">
                <a:latin typeface="Times New Roman" pitchFamily="18" charset="0"/>
                <a:cs typeface="Times New Roman" pitchFamily="18" charset="0"/>
              </a:rPr>
              <a:t> into the </a:t>
            </a:r>
            <a:r>
              <a:rPr lang="en-US" sz="2400" dirty="0" err="1" smtClean="0">
                <a:latin typeface="Times New Roman" pitchFamily="18" charset="0"/>
                <a:cs typeface="Times New Roman" pitchFamily="18" charset="0"/>
              </a:rPr>
              <a:t>iAd</a:t>
            </a:r>
            <a:r>
              <a:rPr lang="en-US" sz="2400" dirty="0" smtClean="0">
                <a:latin typeface="Times New Roman" pitchFamily="18" charset="0"/>
                <a:cs typeface="Times New Roman" pitchFamily="18" charset="0"/>
              </a:rPr>
              <a:t> banner view.</a:t>
            </a:r>
          </a:p>
          <a:p>
            <a:r>
              <a:rPr lang="en-US" sz="2400" dirty="0" smtClean="0">
                <a:latin typeface="Times New Roman" pitchFamily="18" charset="0"/>
                <a:cs typeface="Times New Roman" pitchFamily="18" charset="0"/>
              </a:rPr>
              <a:t>Button handling for the </a:t>
            </a:r>
            <a:r>
              <a:rPr lang="en-US" sz="2400" dirty="0" err="1" smtClean="0">
                <a:latin typeface="Times New Roman" pitchFamily="18" charset="0"/>
                <a:cs typeface="Times New Roman" pitchFamily="18" charset="0"/>
              </a:rPr>
              <a:t>facebook</a:t>
            </a:r>
            <a:r>
              <a:rPr lang="en-US" sz="2400" dirty="0" smtClean="0">
                <a:latin typeface="Times New Roman" pitchFamily="18" charset="0"/>
                <a:cs typeface="Times New Roman" pitchFamily="18" charset="0"/>
              </a:rPr>
              <a:t> connect.</a:t>
            </a:r>
          </a:p>
          <a:p>
            <a:r>
              <a:rPr lang="en-US" sz="2400" dirty="0" smtClean="0">
                <a:latin typeface="Times New Roman" pitchFamily="18" charset="0"/>
                <a:cs typeface="Times New Roman" pitchFamily="18" charset="0"/>
              </a:rPr>
              <a:t>Automatic downloads of the database when an update is </a:t>
            </a:r>
            <a:r>
              <a:rPr lang="en-US" sz="2400" dirty="0" err="1" smtClean="0">
                <a:latin typeface="Times New Roman" pitchFamily="18" charset="0"/>
                <a:cs typeface="Times New Roman" pitchFamily="18" charset="0"/>
              </a:rPr>
              <a:t>available(Time</a:t>
            </a:r>
            <a:r>
              <a:rPr lang="en-US" sz="2400" dirty="0" smtClean="0">
                <a:latin typeface="Times New Roman" pitchFamily="18" charset="0"/>
                <a:cs typeface="Times New Roman" pitchFamily="18" charset="0"/>
              </a:rPr>
              <a:t> constraint).</a:t>
            </a:r>
          </a:p>
          <a:p>
            <a:pPr>
              <a:buNone/>
            </a:pPr>
            <a:endParaRPr lang="en-US" sz="22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000" dirty="0"/>
          </a:p>
        </p:txBody>
      </p:sp>
      <p:sp>
        <p:nvSpPr>
          <p:cNvPr id="5"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Creative Challenges</a:t>
            </a:r>
            <a:endParaRPr lang="en-US" dirty="0">
              <a:latin typeface="Times New Roman" pitchFamily="18" charset="0"/>
              <a:cs typeface="Times New Roman" pitchFamily="18" charset="0"/>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82610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Times New Roman" pitchFamily="18" charset="0"/>
                <a:cs typeface="Times New Roman" pitchFamily="18" charset="0"/>
              </a:rPr>
              <a:t>Future Enhancements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r>
              <a:rPr lang="en-US" sz="2200" dirty="0" smtClean="0">
                <a:latin typeface="Times New Roman" pitchFamily="18" charset="0"/>
                <a:cs typeface="Times New Roman" pitchFamily="18" charset="0"/>
              </a:rPr>
              <a:t>Increased content in the database with medication advice for the users.</a:t>
            </a:r>
          </a:p>
          <a:p>
            <a:r>
              <a:rPr lang="en-US" sz="2200" dirty="0" smtClean="0">
                <a:latin typeface="Times New Roman" pitchFamily="18" charset="0"/>
                <a:cs typeface="Times New Roman" pitchFamily="18" charset="0"/>
              </a:rPr>
              <a:t>Create appointments and start the location services and when the user is 10 miles from the place of appointment notify him with alert about the distance and the appointment.</a:t>
            </a:r>
          </a:p>
          <a:p>
            <a:r>
              <a:rPr lang="en-US" sz="2200" dirty="0" smtClean="0">
                <a:latin typeface="Times New Roman" pitchFamily="18" charset="0"/>
                <a:cs typeface="Times New Roman" pitchFamily="18" charset="0"/>
              </a:rPr>
              <a:t>Automatic updates by using the </a:t>
            </a:r>
            <a:r>
              <a:rPr lang="en-US" sz="2200" dirty="0" err="1" smtClean="0">
                <a:latin typeface="Times New Roman" pitchFamily="18" charset="0"/>
                <a:cs typeface="Times New Roman" pitchFamily="18" charset="0"/>
              </a:rPr>
              <a:t>plist</a:t>
            </a:r>
            <a:r>
              <a:rPr lang="en-US" sz="2200" dirty="0" smtClean="0">
                <a:latin typeface="Times New Roman" pitchFamily="18" charset="0"/>
                <a:cs typeface="Times New Roman" pitchFamily="18" charset="0"/>
              </a:rPr>
              <a:t> file in my </a:t>
            </a:r>
            <a:r>
              <a:rPr lang="en-US" sz="2200" dirty="0" err="1" smtClean="0">
                <a:latin typeface="Times New Roman" pitchFamily="18" charset="0"/>
                <a:cs typeface="Times New Roman" pitchFamily="18" charset="0"/>
              </a:rPr>
              <a:t>dropbox</a:t>
            </a:r>
            <a:r>
              <a:rPr lang="en-US" sz="2200" dirty="0" smtClean="0">
                <a:latin typeface="Times New Roman" pitchFamily="18" charset="0"/>
                <a:cs typeface="Times New Roman" pitchFamily="18" charset="0"/>
              </a:rPr>
              <a:t> and comparing the dates with both the </a:t>
            </a:r>
            <a:r>
              <a:rPr lang="en-US" sz="2200" dirty="0" err="1" smtClean="0">
                <a:latin typeface="Times New Roman" pitchFamily="18" charset="0"/>
                <a:cs typeface="Times New Roman" pitchFamily="18" charset="0"/>
              </a:rPr>
              <a:t>plist</a:t>
            </a:r>
            <a:r>
              <a:rPr lang="en-US" sz="2200" dirty="0" smtClean="0">
                <a:latin typeface="Times New Roman" pitchFamily="18" charset="0"/>
                <a:cs typeface="Times New Roman" pitchFamily="18" charset="0"/>
              </a:rPr>
              <a:t> and the do an update automatically.</a:t>
            </a:r>
          </a:p>
          <a:p>
            <a:r>
              <a:rPr lang="en-US" sz="2200" dirty="0" smtClean="0">
                <a:latin typeface="Times New Roman" pitchFamily="18" charset="0"/>
                <a:cs typeface="Times New Roman" pitchFamily="18" charset="0"/>
              </a:rPr>
              <a:t>Social </a:t>
            </a:r>
            <a:r>
              <a:rPr lang="en-US" sz="2200" dirty="0" err="1" smtClean="0">
                <a:latin typeface="Times New Roman" pitchFamily="18" charset="0"/>
                <a:cs typeface="Times New Roman" pitchFamily="18" charset="0"/>
              </a:rPr>
              <a:t>plugins</a:t>
            </a:r>
            <a:r>
              <a:rPr lang="en-US" sz="2200" dirty="0" smtClean="0">
                <a:latin typeface="Times New Roman" pitchFamily="18" charset="0"/>
                <a:cs typeface="Times New Roman" pitchFamily="18" charset="0"/>
              </a:rPr>
              <a:t>.</a:t>
            </a:r>
          </a:p>
          <a:p>
            <a:r>
              <a:rPr lang="en-US" sz="2200" dirty="0" err="1" smtClean="0">
                <a:latin typeface="Times New Roman" pitchFamily="18" charset="0"/>
                <a:cs typeface="Times New Roman" pitchFamily="18" charset="0"/>
              </a:rPr>
              <a:t>Connectin</a:t>
            </a:r>
            <a:r>
              <a:rPr lang="en-US" sz="2200" dirty="0" smtClean="0">
                <a:latin typeface="Times New Roman" pitchFamily="18" charset="0"/>
                <a:cs typeface="Times New Roman" pitchFamily="18" charset="0"/>
              </a:rPr>
              <a:t> with permissions from health vaults.</a:t>
            </a:r>
          </a:p>
          <a:p>
            <a:r>
              <a:rPr lang="en-US" sz="2200" dirty="0" smtClean="0">
                <a:latin typeface="Times New Roman" pitchFamily="18" charset="0"/>
                <a:cs typeface="Times New Roman" pitchFamily="18" charset="0"/>
              </a:rPr>
              <a:t>Promote the app using the </a:t>
            </a:r>
            <a:r>
              <a:rPr lang="en-US" sz="2200" dirty="0" err="1" smtClean="0">
                <a:latin typeface="Times New Roman" pitchFamily="18" charset="0"/>
                <a:cs typeface="Times New Roman" pitchFamily="18" charset="0"/>
              </a:rPr>
              <a:t>iAds</a:t>
            </a:r>
            <a:r>
              <a:rPr lang="en-US" sz="2200" dirty="0" smtClean="0">
                <a:latin typeface="Times New Roman" pitchFamily="18" charset="0"/>
                <a:cs typeface="Times New Roman" pitchFamily="18" charset="0"/>
              </a:rPr>
              <a:t> with insurance companies and </a:t>
            </a:r>
            <a:r>
              <a:rPr lang="en-US" sz="2200" dirty="0" smtClean="0">
                <a:solidFill>
                  <a:srgbClr val="008000"/>
                </a:solidFill>
                <a:latin typeface="Times New Roman" pitchFamily="18" charset="0"/>
                <a:cs typeface="Times New Roman" pitchFamily="18" charset="0"/>
              </a:rPr>
              <a:t>make money.</a:t>
            </a:r>
          </a:p>
          <a:p>
            <a:r>
              <a:rPr lang="en-US" sz="2200" dirty="0" smtClean="0">
                <a:latin typeface="Times New Roman" pitchFamily="18" charset="0"/>
                <a:cs typeface="Times New Roman" pitchFamily="18" charset="0"/>
              </a:rPr>
              <a:t>Robust use of </a:t>
            </a:r>
            <a:r>
              <a:rPr lang="en-US" sz="2200" dirty="0" err="1" smtClean="0">
                <a:latin typeface="Times New Roman" pitchFamily="18" charset="0"/>
                <a:cs typeface="Times New Roman" pitchFamily="18" charset="0"/>
              </a:rPr>
              <a:t>ASIHttp</a:t>
            </a:r>
            <a:r>
              <a:rPr lang="en-US" sz="2200" dirty="0" smtClean="0">
                <a:latin typeface="Times New Roman" pitchFamily="18" charset="0"/>
                <a:cs typeface="Times New Roman" pitchFamily="18" charset="0"/>
              </a:rPr>
              <a:t> </a:t>
            </a:r>
          </a:p>
          <a:p>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0" y="381000"/>
            <a:ext cx="4395178" cy="1800493"/>
          </a:xfrm>
          <a:prstGeom prst="rect">
            <a:avLst/>
          </a:prstGeom>
          <a:noFill/>
        </p:spPr>
        <p:txBody>
          <a:bodyPr wrap="square" rtlCol="0">
            <a:spAutoFit/>
          </a:bodyPr>
          <a:lstStyle/>
          <a:p>
            <a:r>
              <a:rPr lang="en-US" sz="3700" b="1" dirty="0" smtClean="0">
                <a:solidFill>
                  <a:schemeClr val="bg2">
                    <a:lumMod val="25000"/>
                  </a:schemeClr>
                </a:solidFill>
                <a:latin typeface="Times New Roman" pitchFamily="18" charset="0"/>
                <a:cs typeface="Times New Roman" pitchFamily="18" charset="0"/>
              </a:rPr>
              <a:t>Sample </a:t>
            </a:r>
          </a:p>
          <a:p>
            <a:r>
              <a:rPr lang="en-US" sz="3700" b="1" dirty="0" smtClean="0">
                <a:solidFill>
                  <a:schemeClr val="bg2">
                    <a:lumMod val="25000"/>
                  </a:schemeClr>
                </a:solidFill>
                <a:latin typeface="Times New Roman" pitchFamily="18" charset="0"/>
                <a:cs typeface="Times New Roman" pitchFamily="18" charset="0"/>
              </a:rPr>
              <a:t>Screen </a:t>
            </a:r>
          </a:p>
          <a:p>
            <a:r>
              <a:rPr lang="en-US" sz="3700" b="1" dirty="0" smtClean="0">
                <a:solidFill>
                  <a:schemeClr val="bg2">
                    <a:lumMod val="25000"/>
                  </a:schemeClr>
                </a:solidFill>
                <a:latin typeface="Times New Roman" pitchFamily="18" charset="0"/>
                <a:cs typeface="Times New Roman" pitchFamily="18" charset="0"/>
              </a:rPr>
              <a:t>Shots</a:t>
            </a:r>
            <a:endParaRPr lang="en-US" sz="3700" b="1" dirty="0">
              <a:solidFill>
                <a:schemeClr val="bg2">
                  <a:lumMod val="25000"/>
                </a:schemeClr>
              </a:solidFill>
              <a:latin typeface="Times New Roman" pitchFamily="18" charset="0"/>
              <a:cs typeface="Times New Roman" pitchFamily="18" charset="0"/>
            </a:endParaRPr>
          </a:p>
        </p:txBody>
      </p:sp>
      <p:pic>
        <p:nvPicPr>
          <p:cNvPr id="5" name="Picture 4" descr="Screen shot 2012-04-28 at 1.10.47 PM.png"/>
          <p:cNvPicPr>
            <a:picLocks noChangeAspect="1"/>
          </p:cNvPicPr>
          <p:nvPr/>
        </p:nvPicPr>
        <p:blipFill>
          <a:blip r:embed="rId2"/>
          <a:stretch>
            <a:fillRect/>
          </a:stretch>
        </p:blipFill>
        <p:spPr>
          <a:xfrm>
            <a:off x="1524000" y="0"/>
            <a:ext cx="3650226" cy="7086600"/>
          </a:xfrm>
          <a:prstGeom prst="rect">
            <a:avLst/>
          </a:prstGeom>
        </p:spPr>
      </p:pic>
      <p:pic>
        <p:nvPicPr>
          <p:cNvPr id="6" name="Picture 5" descr="Screen shot 2012-04-28 at 1.21.17 PM.png"/>
          <p:cNvPicPr>
            <a:picLocks noChangeAspect="1"/>
          </p:cNvPicPr>
          <p:nvPr/>
        </p:nvPicPr>
        <p:blipFill>
          <a:blip r:embed="rId3"/>
          <a:stretch>
            <a:fillRect/>
          </a:stretch>
        </p:blipFill>
        <p:spPr>
          <a:xfrm>
            <a:off x="5493774" y="0"/>
            <a:ext cx="3650226" cy="68580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418</TotalTime>
  <Words>561</Words>
  <Application>Microsoft Office PowerPoint</Application>
  <PresentationFormat>On-screen Show (4:3)</PresentationFormat>
  <Paragraphs>71</Paragraphs>
  <Slides>17</Slides>
  <Notes>0</Notes>
  <HiddenSlides>0</HiddenSlides>
  <MMClips>0</MMClips>
  <ScaleCrop>false</ScaleCrop>
  <HeadingPairs>
    <vt:vector size="4" baseType="variant">
      <vt:variant>
        <vt:lpstr>Design Template</vt:lpstr>
      </vt:variant>
      <vt:variant>
        <vt:i4>1</vt:i4>
      </vt:variant>
      <vt:variant>
        <vt:lpstr>Slide Titles</vt:lpstr>
      </vt:variant>
      <vt:variant>
        <vt:i4>17</vt:i4>
      </vt:variant>
    </vt:vector>
  </HeadingPairs>
  <TitlesOfParts>
    <vt:vector size="18" baseType="lpstr">
      <vt:lpstr>Concourse</vt:lpstr>
      <vt:lpstr>Slide 1</vt:lpstr>
      <vt:lpstr>Why do we need an on the go health advisor?</vt:lpstr>
      <vt:lpstr>Doctor Pro</vt:lpstr>
      <vt:lpstr>Specs used</vt:lpstr>
      <vt:lpstr>Notable Features of the app </vt:lpstr>
      <vt:lpstr>Notable Features of the app </vt:lpstr>
      <vt:lpstr>Creative Challenges</vt:lpstr>
      <vt:lpstr>Future Enhancements</vt:lpstr>
      <vt:lpstr>Slide 9</vt:lpstr>
      <vt:lpstr>Slide 10</vt:lpstr>
      <vt:lpstr>Slide 11</vt:lpstr>
      <vt:lpstr>Slide 12</vt:lpstr>
      <vt:lpstr>Slide 13</vt:lpstr>
      <vt:lpstr>Slide 14</vt:lpstr>
      <vt:lpstr>Slide 15</vt:lpstr>
      <vt:lpstr>Slide 16</vt:lpstr>
      <vt:lpstr>Thank You!</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Supply Management</dc:title>
  <dc:creator>Matitude</dc:creator>
  <cp:lastModifiedBy>Mahesh Karthik Duraisamy</cp:lastModifiedBy>
  <cp:revision>103</cp:revision>
  <dcterms:created xsi:type="dcterms:W3CDTF">2012-04-28T19:56:26Z</dcterms:created>
  <dcterms:modified xsi:type="dcterms:W3CDTF">2012-04-28T20:02:07Z</dcterms:modified>
</cp:coreProperties>
</file>