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256" r:id="rId2"/>
    <p:sldId id="307" r:id="rId3"/>
    <p:sldId id="257" r:id="rId4"/>
    <p:sldId id="258" r:id="rId5"/>
    <p:sldId id="259" r:id="rId6"/>
    <p:sldId id="260" r:id="rId7"/>
    <p:sldId id="300" r:id="rId8"/>
    <p:sldId id="298" r:id="rId9"/>
    <p:sldId id="301" r:id="rId10"/>
    <p:sldId id="302" r:id="rId11"/>
    <p:sldId id="310" r:id="rId12"/>
    <p:sldId id="311" r:id="rId13"/>
    <p:sldId id="315" r:id="rId14"/>
    <p:sldId id="274" r:id="rId15"/>
    <p:sldId id="281" r:id="rId16"/>
    <p:sldId id="296" r:id="rId17"/>
    <p:sldId id="287" r:id="rId18"/>
    <p:sldId id="312" r:id="rId19"/>
    <p:sldId id="313" r:id="rId20"/>
    <p:sldId id="314" r:id="rId21"/>
    <p:sldId id="283" r:id="rId22"/>
    <p:sldId id="288" r:id="rId23"/>
    <p:sldId id="316" r:id="rId24"/>
    <p:sldId id="317" r:id="rId25"/>
    <p:sldId id="309" r:id="rId26"/>
    <p:sldId id="306" r:id="rId27"/>
    <p:sldId id="308" r:id="rId28"/>
    <p:sldId id="293" r:id="rId29"/>
    <p:sldId id="285" r:id="rId30"/>
    <p:sldId id="291"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0802"/>
    <a:srgbClr val="FC3210"/>
    <a:srgbClr val="FFFFFF"/>
    <a:srgbClr val="000000"/>
    <a:srgbClr val="BBA311"/>
    <a:srgbClr val="EED644"/>
    <a:srgbClr val="F5E793"/>
    <a:srgbClr val="F8E6CC"/>
    <a:srgbClr val="8668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2" autoAdjust="0"/>
    <p:restoredTop sz="86146" autoAdjust="0"/>
  </p:normalViewPr>
  <p:slideViewPr>
    <p:cSldViewPr>
      <p:cViewPr varScale="1">
        <p:scale>
          <a:sx n="63" d="100"/>
          <a:sy n="63" d="100"/>
        </p:scale>
        <p:origin x="-16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Sheet1!$A$2:$A$11</c:f>
              <c:strCache>
                <c:ptCount val="10"/>
                <c:pt idx="0">
                  <c:v>System Analysis</c:v>
                </c:pt>
                <c:pt idx="1">
                  <c:v>System Planning</c:v>
                </c:pt>
                <c:pt idx="2">
                  <c:v>Risk  Management</c:v>
                </c:pt>
                <c:pt idx="3">
                  <c:v>System Evaluation</c:v>
                </c:pt>
                <c:pt idx="4">
                  <c:v>Design Phase</c:v>
                </c:pt>
                <c:pt idx="5">
                  <c:v>Procurement Management</c:v>
                </c:pt>
                <c:pt idx="6">
                  <c:v>Data Conversion</c:v>
                </c:pt>
                <c:pt idx="7">
                  <c:v>System Development</c:v>
                </c:pt>
                <c:pt idx="8">
                  <c:v>Testing</c:v>
                </c:pt>
                <c:pt idx="9">
                  <c:v>Installation, Training and Maintenance</c:v>
                </c:pt>
              </c:strCache>
            </c:strRef>
          </c:cat>
          <c:val>
            <c:numRef>
              <c:f>Sheet1!$B$2:$B$11</c:f>
              <c:numCache>
                <c:formatCode>General</c:formatCode>
                <c:ptCount val="10"/>
                <c:pt idx="0">
                  <c:v>12</c:v>
                </c:pt>
                <c:pt idx="1">
                  <c:v>12</c:v>
                </c:pt>
                <c:pt idx="2">
                  <c:v>12</c:v>
                </c:pt>
                <c:pt idx="3">
                  <c:v>12</c:v>
                </c:pt>
                <c:pt idx="4">
                  <c:v>110</c:v>
                </c:pt>
                <c:pt idx="5">
                  <c:v>15</c:v>
                </c:pt>
                <c:pt idx="6">
                  <c:v>50</c:v>
                </c:pt>
                <c:pt idx="7">
                  <c:v>110</c:v>
                </c:pt>
                <c:pt idx="8">
                  <c:v>90</c:v>
                </c:pt>
                <c:pt idx="9">
                  <c:v>60</c:v>
                </c:pt>
              </c:numCache>
            </c:numRef>
          </c:val>
        </c:ser>
        <c:ser>
          <c:idx val="1"/>
          <c:order val="1"/>
          <c:tx>
            <c:strRef>
              <c:f>Sheet1!$C$1</c:f>
              <c:strCache>
                <c:ptCount val="1"/>
                <c:pt idx="0">
                  <c:v>Column1</c:v>
                </c:pt>
              </c:strCache>
            </c:strRef>
          </c:tx>
          <c:invertIfNegative val="0"/>
          <c:cat>
            <c:strRef>
              <c:f>Sheet1!$A$2:$A$11</c:f>
              <c:strCache>
                <c:ptCount val="10"/>
                <c:pt idx="0">
                  <c:v>System Analysis</c:v>
                </c:pt>
                <c:pt idx="1">
                  <c:v>System Planning</c:v>
                </c:pt>
                <c:pt idx="2">
                  <c:v>Risk  Management</c:v>
                </c:pt>
                <c:pt idx="3">
                  <c:v>System Evaluation</c:v>
                </c:pt>
                <c:pt idx="4">
                  <c:v>Design Phase</c:v>
                </c:pt>
                <c:pt idx="5">
                  <c:v>Procurement Management</c:v>
                </c:pt>
                <c:pt idx="6">
                  <c:v>Data Conversion</c:v>
                </c:pt>
                <c:pt idx="7">
                  <c:v>System Development</c:v>
                </c:pt>
                <c:pt idx="8">
                  <c:v>Testing</c:v>
                </c:pt>
                <c:pt idx="9">
                  <c:v>Installation, Training and Maintenance</c:v>
                </c:pt>
              </c:strCache>
            </c:strRef>
          </c:cat>
          <c:val>
            <c:numRef>
              <c:f>Sheet1!$C$2:$C$11</c:f>
              <c:numCache>
                <c:formatCode>General</c:formatCode>
                <c:ptCount val="10"/>
              </c:numCache>
            </c:numRef>
          </c:val>
        </c:ser>
        <c:ser>
          <c:idx val="2"/>
          <c:order val="2"/>
          <c:tx>
            <c:strRef>
              <c:f>Sheet1!$D$1</c:f>
              <c:strCache>
                <c:ptCount val="1"/>
                <c:pt idx="0">
                  <c:v>Column2</c:v>
                </c:pt>
              </c:strCache>
            </c:strRef>
          </c:tx>
          <c:invertIfNegative val="0"/>
          <c:cat>
            <c:strRef>
              <c:f>Sheet1!$A$2:$A$11</c:f>
              <c:strCache>
                <c:ptCount val="10"/>
                <c:pt idx="0">
                  <c:v>System Analysis</c:v>
                </c:pt>
                <c:pt idx="1">
                  <c:v>System Planning</c:v>
                </c:pt>
                <c:pt idx="2">
                  <c:v>Risk  Management</c:v>
                </c:pt>
                <c:pt idx="3">
                  <c:v>System Evaluation</c:v>
                </c:pt>
                <c:pt idx="4">
                  <c:v>Design Phase</c:v>
                </c:pt>
                <c:pt idx="5">
                  <c:v>Procurement Management</c:v>
                </c:pt>
                <c:pt idx="6">
                  <c:v>Data Conversion</c:v>
                </c:pt>
                <c:pt idx="7">
                  <c:v>System Development</c:v>
                </c:pt>
                <c:pt idx="8">
                  <c:v>Testing</c:v>
                </c:pt>
                <c:pt idx="9">
                  <c:v>Installation, Training and Maintenance</c:v>
                </c:pt>
              </c:strCache>
            </c:strRef>
          </c:cat>
          <c:val>
            <c:numRef>
              <c:f>Sheet1!$D$2:$D$11</c:f>
              <c:numCache>
                <c:formatCode>General</c:formatCode>
                <c:ptCount val="10"/>
              </c:numCache>
            </c:numRef>
          </c:val>
        </c:ser>
        <c:dLbls>
          <c:showLegendKey val="0"/>
          <c:showVal val="0"/>
          <c:showCatName val="0"/>
          <c:showSerName val="0"/>
          <c:showPercent val="0"/>
          <c:showBubbleSize val="0"/>
        </c:dLbls>
        <c:gapWidth val="150"/>
        <c:axId val="32988160"/>
        <c:axId val="32998144"/>
      </c:barChart>
      <c:catAx>
        <c:axId val="32988160"/>
        <c:scaling>
          <c:orientation val="minMax"/>
        </c:scaling>
        <c:delete val="0"/>
        <c:axPos val="b"/>
        <c:majorTickMark val="out"/>
        <c:minorTickMark val="none"/>
        <c:tickLblPos val="nextTo"/>
        <c:crossAx val="32998144"/>
        <c:crosses val="autoZero"/>
        <c:auto val="1"/>
        <c:lblAlgn val="ctr"/>
        <c:lblOffset val="100"/>
        <c:noMultiLvlLbl val="0"/>
      </c:catAx>
      <c:valAx>
        <c:axId val="32998144"/>
        <c:scaling>
          <c:orientation val="minMax"/>
        </c:scaling>
        <c:delete val="0"/>
        <c:axPos val="l"/>
        <c:majorGridlines/>
        <c:numFmt formatCode="General" sourceLinked="1"/>
        <c:majorTickMark val="out"/>
        <c:minorTickMark val="none"/>
        <c:tickLblPos val="nextTo"/>
        <c:crossAx val="329881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4"/>
                <c:pt idx="0">
                  <c:v>Fixed Costs</c:v>
                </c:pt>
                <c:pt idx="1">
                  <c:v>Man Power</c:v>
                </c:pt>
                <c:pt idx="2">
                  <c:v>Hardware Costs</c:v>
                </c:pt>
                <c:pt idx="3">
                  <c:v>Software Costs</c:v>
                </c:pt>
              </c:strCache>
            </c:strRef>
          </c:cat>
          <c:val>
            <c:numRef>
              <c:f>Sheet1!$B$2:$B$5</c:f>
              <c:numCache>
                <c:formatCode>General</c:formatCode>
                <c:ptCount val="4"/>
                <c:pt idx="0">
                  <c:v>630000</c:v>
                </c:pt>
                <c:pt idx="1">
                  <c:v>761360</c:v>
                </c:pt>
                <c:pt idx="2">
                  <c:v>400000</c:v>
                </c:pt>
                <c:pt idx="3">
                  <c:v>180000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A72CB-53FB-4289-83B6-24E78263F636}" type="datetimeFigureOut">
              <a:rPr lang="en-US" smtClean="0"/>
              <a:t>4/18/2012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658ABF-CD19-44C5-A2BD-63210B8CA8AA}" type="slidenum">
              <a:rPr lang="en-US" smtClean="0"/>
              <a:t>‹#›</a:t>
            </a:fld>
            <a:endParaRPr lang="en-US"/>
          </a:p>
        </p:txBody>
      </p:sp>
    </p:spTree>
    <p:extLst>
      <p:ext uri="{BB962C8B-B14F-4D97-AF65-F5344CB8AC3E}">
        <p14:creationId xmlns:p14="http://schemas.microsoft.com/office/powerpoint/2010/main" val="357851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58ABF-CD19-44C5-A2BD-63210B8CA8AA}" type="slidenum">
              <a:rPr lang="en-US" smtClean="0"/>
              <a:t>9</a:t>
            </a:fld>
            <a:endParaRPr lang="en-US"/>
          </a:p>
        </p:txBody>
      </p:sp>
    </p:spTree>
    <p:extLst>
      <p:ext uri="{BB962C8B-B14F-4D97-AF65-F5344CB8AC3E}">
        <p14:creationId xmlns:p14="http://schemas.microsoft.com/office/powerpoint/2010/main" val="11037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58ABF-CD19-44C5-A2BD-63210B8CA8AA}" type="slidenum">
              <a:rPr lang="en-US" smtClean="0"/>
              <a:pPr/>
              <a:t>12</a:t>
            </a:fld>
            <a:endParaRPr lang="en-US"/>
          </a:p>
        </p:txBody>
      </p:sp>
    </p:spTree>
    <p:extLst>
      <p:ext uri="{BB962C8B-B14F-4D97-AF65-F5344CB8AC3E}">
        <p14:creationId xmlns:p14="http://schemas.microsoft.com/office/powerpoint/2010/main" val="32705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58ABF-CD19-44C5-A2BD-63210B8CA8AA}" type="slidenum">
              <a:rPr lang="en-US" smtClean="0"/>
              <a:t>17</a:t>
            </a:fld>
            <a:endParaRPr lang="en-US"/>
          </a:p>
        </p:txBody>
      </p:sp>
    </p:spTree>
    <p:extLst>
      <p:ext uri="{BB962C8B-B14F-4D97-AF65-F5344CB8AC3E}">
        <p14:creationId xmlns:p14="http://schemas.microsoft.com/office/powerpoint/2010/main" val="622216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1676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419600"/>
            <a:ext cx="8001000" cy="1219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191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4609"/>
            <a:ext cx="3749040" cy="1709928"/>
          </a:xfrm>
        </p:spPr>
        <p:txBody>
          <a:bodyPr vert="horz" lIns="91440" tIns="45720" rIns="91440" bIns="45720" rtlCol="0" anchor="b">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94360" y="2551176"/>
            <a:ext cx="3749040" cy="3145536"/>
          </a:xfrm>
        </p:spPr>
        <p:txBody>
          <a:bodyPr vert="horz" lIns="91440" tIns="45720" rIns="91440" bIns="45720" rtlCol="0">
            <a:normAutofit/>
          </a:bodyPr>
          <a:lstStyle>
            <a:lvl1pPr marL="0" indent="0">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8" name="Picture 7"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pic>
        <p:nvPicPr>
          <p:cNvPr id="11" name="Picture 10" descr="parAvion.png"/>
          <p:cNvPicPr>
            <a:picLocks noChangeAspect="1"/>
          </p:cNvPicPr>
          <p:nvPr/>
        </p:nvPicPr>
        <p:blipFill>
          <a:blip r:embed="rId3"/>
          <a:stretch>
            <a:fillRect/>
          </a:stretch>
        </p:blipFill>
        <p:spPr>
          <a:xfrm rot="308222">
            <a:off x="6798020" y="538594"/>
            <a:ext cx="1808485" cy="516710"/>
          </a:xfrm>
          <a:prstGeom prst="rect">
            <a:avLst/>
          </a:prstGeom>
        </p:spPr>
      </p:pic>
      <p:sp>
        <p:nvSpPr>
          <p:cNvPr id="3"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blurRad="88900" dist="44450" dir="756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8" name="Picture 7" descr="shortRule.png"/>
          <p:cNvPicPr>
            <a:picLocks noChangeAspect="1"/>
          </p:cNvPicPr>
          <p:nvPr/>
        </p:nvPicPr>
        <p:blipFill>
          <a:blip r:embed="rId3"/>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sp>
        <p:nvSpPr>
          <p:cNvPr id="3"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2 Pictures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pic>
        <p:nvPicPr>
          <p:cNvPr id="11" name="Picture 10" descr="parAvion.png"/>
          <p:cNvPicPr>
            <a:picLocks noChangeAspect="1"/>
          </p:cNvPicPr>
          <p:nvPr/>
        </p:nvPicPr>
        <p:blipFill>
          <a:blip r:embed="rId3"/>
          <a:stretch>
            <a:fillRect/>
          </a:stretch>
        </p:blipFill>
        <p:spPr>
          <a:xfrm rot="308222">
            <a:off x="6835967" y="278688"/>
            <a:ext cx="1695954" cy="484558"/>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8" name="Picture 7" descr="shortRule.png"/>
          <p:cNvPicPr>
            <a:picLocks noChangeAspect="1"/>
          </p:cNvPicPr>
          <p:nvPr/>
        </p:nvPicPr>
        <p:blipFill>
          <a:blip r:embed="rId4"/>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pic>
        <p:nvPicPr>
          <p:cNvPr id="13" name="Picture 12" descr="parAvion.png"/>
          <p:cNvPicPr>
            <a:picLocks noChangeAspect="1"/>
          </p:cNvPicPr>
          <p:nvPr/>
        </p:nvPicPr>
        <p:blipFill>
          <a:blip r:embed="rId3"/>
          <a:stretch>
            <a:fillRect/>
          </a:stretch>
        </p:blipFill>
        <p:spPr>
          <a:xfrm rot="20785255">
            <a:off x="2866028" y="3182426"/>
            <a:ext cx="1695954" cy="484558"/>
          </a:xfrm>
          <a:prstGeom prst="rect">
            <a:avLst/>
          </a:prstGeom>
        </p:spPr>
      </p:pic>
      <p:sp>
        <p:nvSpPr>
          <p:cNvPr id="10"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blurRad="88900" dist="317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3"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blurRad="88900" dist="44450" dir="900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rot="21226911">
            <a:off x="4944943" y="3620297"/>
            <a:ext cx="3474720" cy="2307326"/>
          </a:xfrm>
        </p:spPr>
        <p:txBody>
          <a:bodyPr vert="horz" lIns="91440" tIns="45720" rIns="91440" bIns="45720" rtlCol="0">
            <a:normAutofit/>
          </a:bodyPr>
          <a:lstStyle>
            <a:lvl1pPr marL="0" indent="0" algn="ctr">
              <a:buNone/>
              <a:defRPr sz="28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sp>
        <p:nvSpPr>
          <p:cNvPr id="10"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blurRad="88900" dist="44450" dir="60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3"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blurRad="88900" dist="44450" dir="114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rot="21226911">
            <a:off x="591446" y="3603822"/>
            <a:ext cx="3346642" cy="2183322"/>
          </a:xfrm>
        </p:spPr>
        <p:txBody>
          <a:bodyPr vert="horz" lIns="91440" tIns="45720" rIns="91440" bIns="45720" rtlCol="0">
            <a:normAutofit/>
          </a:bodyPr>
          <a:lstStyle>
            <a:lvl1pPr marL="0" indent="0" algn="ctr">
              <a:buNone/>
              <a:defRPr sz="28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15" name="Picture 14" descr="parAvion.png"/>
          <p:cNvPicPr>
            <a:picLocks noChangeAspect="1"/>
          </p:cNvPicPr>
          <p:nvPr/>
        </p:nvPicPr>
        <p:blipFill>
          <a:blip r:embed="rId3"/>
          <a:stretch>
            <a:fillRect/>
          </a:stretch>
        </p:blipFill>
        <p:spPr>
          <a:xfrm rot="308222">
            <a:off x="7428515" y="2619243"/>
            <a:ext cx="1580737" cy="451639"/>
          </a:xfrm>
          <a:prstGeom prst="rect">
            <a:avLst/>
          </a:prstGeom>
        </p:spPr>
      </p:pic>
      <p:pic>
        <p:nvPicPr>
          <p:cNvPr id="11" name="Picture 10" descr="pictureStamp-Frame.png"/>
          <p:cNvPicPr>
            <a:picLocks noChangeAspect="1"/>
          </p:cNvPicPr>
          <p:nvPr/>
        </p:nvPicPr>
        <p:blipFill>
          <a:blip r:embed="rId4"/>
          <a:stretch>
            <a:fillRect/>
          </a:stretch>
        </p:blipFill>
        <p:spPr>
          <a:xfrm rot="322260">
            <a:off x="6339646" y="604321"/>
            <a:ext cx="1610332" cy="2025115"/>
          </a:xfrm>
          <a:prstGeom prst="rect">
            <a:avLst/>
          </a:prstGeom>
        </p:spPr>
      </p:pic>
      <p:pic>
        <p:nvPicPr>
          <p:cNvPr id="13" name="Picture 12" descr="pictureStamp-Frame.png"/>
          <p:cNvPicPr>
            <a:picLocks noChangeAspect="1"/>
          </p:cNvPicPr>
          <p:nvPr/>
        </p:nvPicPr>
        <p:blipFill>
          <a:blip r:embed="rId4"/>
          <a:stretch>
            <a:fillRect/>
          </a:stretch>
        </p:blipFill>
        <p:spPr>
          <a:xfrm rot="322260">
            <a:off x="4891846" y="985321"/>
            <a:ext cx="1610332" cy="2025115"/>
          </a:xfrm>
          <a:prstGeom prst="rect">
            <a:avLst/>
          </a:prstGeom>
        </p:spPr>
      </p:pic>
      <p:sp>
        <p:nvSpPr>
          <p:cNvPr id="16"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7"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blurRad="88900" dist="44450" dir="6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3"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7" name="Picture 6"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634" y="577849"/>
            <a:ext cx="1882589" cy="5461001"/>
          </a:xfrm>
        </p:spPr>
        <p:txBody>
          <a:bodyPr vert="eaVert"/>
          <a:lstStyle>
            <a:lvl1pPr>
              <a:defRPr sz="44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4" y="577849"/>
            <a:ext cx="5768788" cy="5461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7" name="Picture 6" descr="verticalRule.png"/>
          <p:cNvPicPr>
            <a:picLocks noChangeAspect="1"/>
          </p:cNvPicPr>
          <p:nvPr/>
        </p:nvPicPr>
        <p:blipFill>
          <a:blip r:embed="rId2"/>
          <a:stretch>
            <a:fillRect/>
          </a:stretch>
        </p:blipFill>
        <p:spPr>
          <a:xfrm>
            <a:off x="6512859" y="1562100"/>
            <a:ext cx="152400" cy="37338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8" name="Picture 7"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2057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800600"/>
            <a:ext cx="8001000" cy="1219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572000"/>
            <a:ext cx="3733800" cy="152400"/>
          </a:xfrm>
          <a:prstGeom prst="rect">
            <a:avLst/>
          </a:prstGeom>
          <a:effectLst>
            <a:outerShdw blurRad="25400" sx="101000" sy="101000" algn="ctr" rotWithShape="0">
              <a:prstClr val="black">
                <a:alpha val="40000"/>
              </a:prstClr>
            </a:outerShdw>
          </a:effectLst>
        </p:spPr>
      </p:pic>
      <p:pic>
        <p:nvPicPr>
          <p:cNvPr id="10" name="Picture 9" descr="pictureStamp-Frame.png"/>
          <p:cNvPicPr>
            <a:picLocks noChangeAspect="1"/>
          </p:cNvPicPr>
          <p:nvPr/>
        </p:nvPicPr>
        <p:blipFill>
          <a:blip r:embed="rId4"/>
          <a:stretch>
            <a:fillRect/>
          </a:stretch>
        </p:blipFill>
        <p:spPr>
          <a:xfrm rot="21366660">
            <a:off x="5138374" y="599839"/>
            <a:ext cx="1610332" cy="2025115"/>
          </a:xfrm>
          <a:prstGeom prst="rect">
            <a:avLst/>
          </a:prstGeom>
        </p:spPr>
      </p:pic>
      <p:pic>
        <p:nvPicPr>
          <p:cNvPr id="11" name="Picture 10" descr="pictureStamp-Frame.png"/>
          <p:cNvPicPr>
            <a:picLocks noChangeAspect="1"/>
          </p:cNvPicPr>
          <p:nvPr/>
        </p:nvPicPr>
        <p:blipFill>
          <a:blip r:embed="rId4"/>
          <a:stretch>
            <a:fillRect/>
          </a:stretch>
        </p:blipFill>
        <p:spPr>
          <a:xfrm rot="21329776">
            <a:off x="2072772" y="555386"/>
            <a:ext cx="1610332" cy="2025115"/>
          </a:xfrm>
          <a:prstGeom prst="rect">
            <a:avLst/>
          </a:prstGeom>
        </p:spPr>
      </p:pic>
      <p:sp>
        <p:nvSpPr>
          <p:cNvPr id="12"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3"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4" name="Picture 13" descr="pictureStamp-Frame.png"/>
          <p:cNvPicPr>
            <a:picLocks noChangeAspect="1"/>
          </p:cNvPicPr>
          <p:nvPr/>
        </p:nvPicPr>
        <p:blipFill>
          <a:blip r:embed="rId4"/>
          <a:stretch>
            <a:fillRect/>
          </a:stretch>
        </p:blipFill>
        <p:spPr>
          <a:xfrm rot="151790">
            <a:off x="3591963" y="936015"/>
            <a:ext cx="1610332" cy="2025115"/>
          </a:xfrm>
          <a:prstGeom prst="rect">
            <a:avLst/>
          </a:prstGeom>
        </p:spPr>
      </p:pic>
      <p:sp>
        <p:nvSpPr>
          <p:cNvPr id="17"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1500" y="1282700"/>
            <a:ext cx="8001000" cy="1917700"/>
          </a:xfrm>
        </p:spPr>
        <p:txBody>
          <a:bodyPr anchor="b" anchorCtr="0">
            <a:noAutofit/>
          </a:bodyPr>
          <a:lstStyle>
            <a:lvl1pPr algn="ctr">
              <a:defRPr sz="56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571500" y="3644153"/>
            <a:ext cx="8001000" cy="833718"/>
          </a:xfrm>
        </p:spPr>
        <p:txBody>
          <a:bodyPr anchor="t" anchorCtr="0"/>
          <a:lstStyle>
            <a:lvl1pPr marL="0" indent="0" algn="ctr">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6BBAEE-98E8-483A-802D-6C03974F8AE2}" type="datetimeFigureOut">
              <a:rPr lang="en-US" smtClean="0"/>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80FC1-AD96-4EA5-A63C-4FA03C5E283F}"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33528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71500" y="1874838"/>
            <a:ext cx="3749040" cy="639762"/>
          </a:xfrm>
        </p:spPr>
        <p:txBody>
          <a:bodyPr anchor="ctr" anchorCtr="0">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3460" y="1874838"/>
            <a:ext cx="3749040" cy="639762"/>
          </a:xfrm>
        </p:spPr>
        <p:txBody>
          <a:bodyPr anchor="ctr" anchorCtr="0">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56BBAEE-98E8-483A-802D-6C03974F8AE2}" type="datetimeFigureOut">
              <a:rPr lang="en-US" smtClean="0"/>
              <a:t>4/18/2012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80FC1-AD96-4EA5-A63C-4FA03C5E283F}" type="slidenum">
              <a:rPr lang="en-US" smtClean="0"/>
              <a:t>‹#›</a:t>
            </a:fld>
            <a:endParaRPr lang="en-US"/>
          </a:p>
        </p:txBody>
      </p:sp>
      <p:pic>
        <p:nvPicPr>
          <p:cNvPr id="11" name="Picture 10"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6BBAEE-98E8-483A-802D-6C03974F8AE2}" type="datetimeFigureOut">
              <a:rPr lang="en-US" smtClean="0"/>
              <a:t>4/18/2012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80FC1-AD96-4EA5-A63C-4FA03C5E28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BBAEE-98E8-483A-802D-6C03974F8AE2}" type="datetimeFigureOut">
              <a:rPr lang="en-US" smtClean="0"/>
              <a:t>4/18/2012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80FC1-AD96-4EA5-A63C-4FA03C5E28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153" y="443752"/>
            <a:ext cx="3749040" cy="1707777"/>
          </a:xfrm>
        </p:spPr>
        <p:txBody>
          <a:bodyPr anchor="b">
            <a:noAutofit/>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96153" y="2554940"/>
            <a:ext cx="3749040" cy="3146613"/>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6BBAEE-98E8-483A-802D-6C03974F8AE2}" type="datetimeFigureOut">
              <a:rPr lang="en-US" smtClean="0"/>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80FC1-AD96-4EA5-A63C-4FA03C5E283F}" type="slidenum">
              <a:rPr lang="en-US" smtClean="0"/>
              <a:t>‹#›</a:t>
            </a:fld>
            <a:endParaRPr lang="en-US"/>
          </a:p>
        </p:txBody>
      </p:sp>
      <p:pic>
        <p:nvPicPr>
          <p:cNvPr id="9" name="Picture 8"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TextPageOverlay.png"/>
          <p:cNvPicPr>
            <a:picLocks noChangeAspect="1"/>
          </p:cNvPicPr>
          <p:nvPr/>
        </p:nvPicPr>
        <p:blipFill>
          <a:blip r:embed="rId18"/>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571500" y="6158753"/>
            <a:ext cx="32004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2" name="Title Placeholder 1"/>
          <p:cNvSpPr>
            <a:spLocks noGrp="1"/>
          </p:cNvSpPr>
          <p:nvPr>
            <p:ph type="title"/>
          </p:nvPr>
        </p:nvSpPr>
        <p:spPr>
          <a:xfrm>
            <a:off x="571500" y="274638"/>
            <a:ext cx="80010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571500" y="1905000"/>
            <a:ext cx="80010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372100" y="6158753"/>
            <a:ext cx="3200400" cy="365125"/>
          </a:xfrm>
          <a:prstGeom prst="rect">
            <a:avLst/>
          </a:prstGeom>
        </p:spPr>
        <p:txBody>
          <a:bodyPr vert="horz" lIns="91440" tIns="45720" rIns="91440" bIns="45720" rtlCol="0" anchor="ctr"/>
          <a:lstStyle>
            <a:lvl1pPr algn="r">
              <a:defRPr sz="1200">
                <a:solidFill>
                  <a:schemeClr val="bg2"/>
                </a:solidFill>
              </a:defRPr>
            </a:lvl1pPr>
          </a:lstStyle>
          <a:p>
            <a:fld id="{956BBAEE-98E8-483A-802D-6C03974F8AE2}" type="datetimeFigureOut">
              <a:rPr lang="en-US" smtClean="0"/>
              <a:t>4/18/2012</a:t>
            </a:fld>
            <a:endParaRPr lang="en-US"/>
          </a:p>
        </p:txBody>
      </p:sp>
      <p:sp>
        <p:nvSpPr>
          <p:cNvPr id="6" name="Slide Number Placeholder 5"/>
          <p:cNvSpPr>
            <a:spLocks noGrp="1"/>
          </p:cNvSpPr>
          <p:nvPr>
            <p:ph type="sldNum" sz="quarter" idx="4"/>
          </p:nvPr>
        </p:nvSpPr>
        <p:spPr>
          <a:xfrm>
            <a:off x="4046220" y="6158753"/>
            <a:ext cx="1051560" cy="365125"/>
          </a:xfrm>
          <a:prstGeom prst="rect">
            <a:avLst/>
          </a:prstGeom>
        </p:spPr>
        <p:txBody>
          <a:bodyPr vert="horz" lIns="91440" tIns="45720" rIns="91440" bIns="45720" rtlCol="0" anchor="ctr"/>
          <a:lstStyle>
            <a:lvl1pPr algn="ctr">
              <a:defRPr sz="1200">
                <a:solidFill>
                  <a:schemeClr val="bg2"/>
                </a:solidFill>
              </a:defRPr>
            </a:lvl1pPr>
          </a:lstStyle>
          <a:p>
            <a:fld id="{EE680FC1-AD96-4EA5-A63C-4FA03C5E28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ctr" defTabSz="914400" rtl="0" eaLnBrk="1" latinLnBrk="0" hangingPunct="1">
        <a:spcBef>
          <a:spcPct val="0"/>
        </a:spcBef>
        <a:buNone/>
        <a:defRPr sz="5400" kern="1200">
          <a:solidFill>
            <a:schemeClr val="tx1"/>
          </a:solidFill>
          <a:latin typeface="+mj-lt"/>
          <a:ea typeface="+mj-ea"/>
          <a:cs typeface="+mj-cs"/>
        </a:defRPr>
      </a:lvl1pPr>
    </p:titleStyle>
    <p:bodyStyle>
      <a:lvl1pPr marL="457200" indent="-457200" algn="l" defTabSz="914400" rtl="0" eaLnBrk="1" latinLnBrk="0" hangingPunct="1">
        <a:spcBef>
          <a:spcPts val="0"/>
        </a:spcBef>
        <a:spcAft>
          <a:spcPts val="2000"/>
        </a:spcAft>
        <a:buFont typeface="Wingdings 2" pitchFamily="18" charset="2"/>
        <a:buChar char=""/>
        <a:defRPr sz="2400" kern="1200">
          <a:solidFill>
            <a:schemeClr val="tx1"/>
          </a:solidFill>
          <a:latin typeface="+mn-lt"/>
          <a:ea typeface="+mn-ea"/>
          <a:cs typeface="+mn-cs"/>
        </a:defRPr>
      </a:lvl1pPr>
      <a:lvl2pPr marL="914400" indent="-457200" algn="l" defTabSz="914400" rtl="0" eaLnBrk="1" latinLnBrk="0" hangingPunct="1">
        <a:spcBef>
          <a:spcPts val="0"/>
        </a:spcBef>
        <a:spcAft>
          <a:spcPts val="1000"/>
        </a:spcAft>
        <a:buClr>
          <a:schemeClr val="bg2"/>
        </a:buClr>
        <a:buFont typeface="Wingdings 2" pitchFamily="18" charset="2"/>
        <a:buChar char=""/>
        <a:defRPr sz="2200" kern="1200">
          <a:solidFill>
            <a:schemeClr val="tx1"/>
          </a:solidFill>
          <a:latin typeface="+mn-lt"/>
          <a:ea typeface="+mn-ea"/>
          <a:cs typeface="+mn-cs"/>
        </a:defRPr>
      </a:lvl2pPr>
      <a:lvl3pPr marL="1371600" indent="-457200" algn="l" defTabSz="914400" rtl="0" eaLnBrk="1" latinLnBrk="0" hangingPunct="1">
        <a:spcBef>
          <a:spcPts val="0"/>
        </a:spcBef>
        <a:spcAft>
          <a:spcPts val="1000"/>
        </a:spcAft>
        <a:buFont typeface="Wingdings 2" pitchFamily="18" charset="2"/>
        <a:buChar char=""/>
        <a:defRPr sz="2000" kern="1200">
          <a:solidFill>
            <a:schemeClr val="tx1"/>
          </a:solidFill>
          <a:latin typeface="+mn-lt"/>
          <a:ea typeface="+mn-ea"/>
          <a:cs typeface="+mn-cs"/>
        </a:defRPr>
      </a:lvl3pPr>
      <a:lvl4pPr marL="1828800" indent="-457200" algn="l" defTabSz="914400" rtl="0" eaLnBrk="1" latinLnBrk="0" hangingPunct="1">
        <a:spcBef>
          <a:spcPts val="0"/>
        </a:spcBef>
        <a:spcAft>
          <a:spcPts val="1000"/>
        </a:spcAft>
        <a:buClr>
          <a:schemeClr val="bg2"/>
        </a:buClr>
        <a:buFont typeface="Wingdings 2" pitchFamily="18" charset="2"/>
        <a:buChar char=""/>
        <a:defRPr sz="1800" kern="1200">
          <a:solidFill>
            <a:schemeClr val="tx1"/>
          </a:solidFill>
          <a:latin typeface="+mn-lt"/>
          <a:ea typeface="+mn-ea"/>
          <a:cs typeface="+mn-cs"/>
        </a:defRPr>
      </a:lvl4pPr>
      <a:lvl5pPr marL="2286000" indent="-457200" algn="l" defTabSz="914400" rtl="0" eaLnBrk="1" latinLnBrk="0" hangingPunct="1">
        <a:spcBef>
          <a:spcPts val="0"/>
        </a:spcBef>
        <a:spcAft>
          <a:spcPts val="1000"/>
        </a:spcAft>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808976" cy="1088136"/>
          </a:xfrm>
        </p:spPr>
        <p:txBody>
          <a:bodyPr/>
          <a:lstStyle/>
          <a:p>
            <a:r>
              <a:rPr lang="en-US" dirty="0" smtClean="0">
                <a:latin typeface="Baskerville Old Face" pitchFamily="18" charset="0"/>
              </a:rPr>
              <a:t>Roosevelt Paper Company</a:t>
            </a:r>
            <a:endParaRPr lang="en-US" dirty="0">
              <a:latin typeface="Baskerville Old Face" pitchFamily="18" charset="0"/>
            </a:endParaRPr>
          </a:p>
        </p:txBody>
      </p:sp>
      <p:sp>
        <p:nvSpPr>
          <p:cNvPr id="4" name="TextBox 3"/>
          <p:cNvSpPr txBox="1"/>
          <p:nvPr/>
        </p:nvSpPr>
        <p:spPr>
          <a:xfrm>
            <a:off x="2971800" y="2971800"/>
            <a:ext cx="3352800" cy="2677656"/>
          </a:xfrm>
          <a:prstGeom prst="rect">
            <a:avLst/>
          </a:prstGeom>
          <a:noFill/>
        </p:spPr>
        <p:txBody>
          <a:bodyPr wrap="square" rtlCol="0">
            <a:spAutoFit/>
          </a:bodyPr>
          <a:lstStyle/>
          <a:p>
            <a:pPr algn="ctr"/>
            <a:r>
              <a:rPr lang="en-US" sz="2400" dirty="0" smtClean="0">
                <a:latin typeface="Script MT Bold" pitchFamily="66" charset="0"/>
              </a:rPr>
              <a:t>Presented By:</a:t>
            </a:r>
          </a:p>
          <a:p>
            <a:pPr algn="ctr"/>
            <a:r>
              <a:rPr lang="en-US" sz="2400" dirty="0" smtClean="0">
                <a:latin typeface="Perpetua Titling MT" pitchFamily="18" charset="0"/>
              </a:rPr>
              <a:t>NOVUS</a:t>
            </a:r>
            <a:r>
              <a:rPr lang="en-US" sz="2400" dirty="0" smtClean="0">
                <a:latin typeface="Script MT Bold" pitchFamily="66" charset="0"/>
              </a:rPr>
              <a:t> , The Company</a:t>
            </a:r>
          </a:p>
          <a:p>
            <a:pPr algn="ctr"/>
            <a:r>
              <a:rPr lang="en-US" sz="2400" dirty="0" smtClean="0">
                <a:latin typeface="Gabriola" pitchFamily="82" charset="0"/>
              </a:rPr>
              <a:t>Mahesh </a:t>
            </a:r>
            <a:r>
              <a:rPr lang="en-US" sz="2400" dirty="0" err="1" smtClean="0">
                <a:latin typeface="Gabriola" pitchFamily="82" charset="0"/>
              </a:rPr>
              <a:t>Karthik</a:t>
            </a:r>
            <a:r>
              <a:rPr lang="en-US" sz="2400" dirty="0" smtClean="0">
                <a:latin typeface="Gabriola" pitchFamily="82" charset="0"/>
              </a:rPr>
              <a:t> </a:t>
            </a:r>
            <a:r>
              <a:rPr lang="en-US" sz="2400" dirty="0" err="1" smtClean="0">
                <a:latin typeface="Gabriola" pitchFamily="82" charset="0"/>
              </a:rPr>
              <a:t>Duraisamy</a:t>
            </a:r>
            <a:endParaRPr lang="en-US" sz="2400" dirty="0" smtClean="0">
              <a:latin typeface="Gabriola" pitchFamily="82" charset="0"/>
            </a:endParaRPr>
          </a:p>
          <a:p>
            <a:pPr algn="ctr"/>
            <a:r>
              <a:rPr lang="en-US" sz="2400" dirty="0" err="1" smtClean="0">
                <a:latin typeface="Gabriola" pitchFamily="82" charset="0"/>
              </a:rPr>
              <a:t>Mithil</a:t>
            </a:r>
            <a:r>
              <a:rPr lang="en-US" sz="2400" dirty="0" smtClean="0">
                <a:latin typeface="Gabriola" pitchFamily="82" charset="0"/>
              </a:rPr>
              <a:t> </a:t>
            </a:r>
            <a:r>
              <a:rPr lang="en-US" sz="2400" dirty="0" err="1" smtClean="0">
                <a:latin typeface="Gabriola" pitchFamily="82" charset="0"/>
              </a:rPr>
              <a:t>Jani</a:t>
            </a:r>
            <a:endParaRPr lang="en-US" sz="2400" dirty="0" smtClean="0">
              <a:latin typeface="Gabriola" pitchFamily="82" charset="0"/>
            </a:endParaRPr>
          </a:p>
          <a:p>
            <a:pPr algn="ctr"/>
            <a:r>
              <a:rPr lang="en-US" sz="2400" dirty="0" err="1" smtClean="0">
                <a:latin typeface="Gabriola" pitchFamily="82" charset="0"/>
              </a:rPr>
              <a:t>Poornima</a:t>
            </a:r>
            <a:r>
              <a:rPr lang="en-US" sz="2400" dirty="0" smtClean="0">
                <a:latin typeface="Gabriola" pitchFamily="82" charset="0"/>
              </a:rPr>
              <a:t> </a:t>
            </a:r>
            <a:r>
              <a:rPr lang="en-US" sz="2400" dirty="0" err="1" smtClean="0">
                <a:latin typeface="Gabriola" pitchFamily="82" charset="0"/>
              </a:rPr>
              <a:t>Ravishankar</a:t>
            </a:r>
            <a:endParaRPr lang="en-US" sz="2400" dirty="0" smtClean="0">
              <a:latin typeface="Gabriola" pitchFamily="82" charset="0"/>
            </a:endParaRPr>
          </a:p>
          <a:p>
            <a:pPr algn="ctr"/>
            <a:r>
              <a:rPr lang="en-US" sz="2400" dirty="0" smtClean="0">
                <a:latin typeface="Gabriola" pitchFamily="82" charset="0"/>
              </a:rPr>
              <a:t>Rahul </a:t>
            </a:r>
            <a:r>
              <a:rPr lang="en-US" sz="2400" dirty="0" err="1" smtClean="0">
                <a:latin typeface="Gabriola" pitchFamily="82" charset="0"/>
              </a:rPr>
              <a:t>Patil</a:t>
            </a:r>
            <a:endParaRPr lang="en-US" sz="2400" dirty="0" smtClean="0">
              <a:latin typeface="Gabriola" pitchFamily="82" charset="0"/>
            </a:endParaRPr>
          </a:p>
          <a:p>
            <a:r>
              <a:rPr lang="en-US" sz="2400" dirty="0" smtClean="0">
                <a:latin typeface="Gabriola" pitchFamily="82" charset="0"/>
              </a:rPr>
              <a:t> 	</a:t>
            </a:r>
            <a:r>
              <a:rPr lang="en-US" sz="2400" dirty="0" err="1" smtClean="0">
                <a:latin typeface="Gabriola" pitchFamily="82" charset="0"/>
              </a:rPr>
              <a:t>Zhechao</a:t>
            </a:r>
            <a:r>
              <a:rPr lang="en-US" sz="2400" dirty="0" smtClean="0">
                <a:latin typeface="Gabriola" pitchFamily="82" charset="0"/>
              </a:rPr>
              <a:t> Liu</a:t>
            </a:r>
            <a:endParaRPr lang="en-US" sz="2400" dirty="0">
              <a:latin typeface="Gabriola" pitchFamily="82" charset="0"/>
            </a:endParaRPr>
          </a:p>
        </p:txBody>
      </p:sp>
    </p:spTree>
    <p:extLst>
      <p:ext uri="{BB962C8B-B14F-4D97-AF65-F5344CB8AC3E}">
        <p14:creationId xmlns:p14="http://schemas.microsoft.com/office/powerpoint/2010/main" val="1568191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a:ln>
            <a:solidFill>
              <a:schemeClr val="accent2">
                <a:lumMod val="75000"/>
              </a:schemeClr>
            </a:solidFill>
          </a:ln>
        </p:spPr>
      </p:pic>
    </p:spTree>
    <p:extLst>
      <p:ext uri="{BB962C8B-B14F-4D97-AF65-F5344CB8AC3E}">
        <p14:creationId xmlns:p14="http://schemas.microsoft.com/office/powerpoint/2010/main" val="3276143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01000" cy="1143000"/>
          </a:xfrm>
        </p:spPr>
        <p:txBody>
          <a:bodyPr/>
          <a:lstStyle/>
          <a:p>
            <a:r>
              <a:rPr lang="en-US" sz="4000" dirty="0" smtClean="0">
                <a:latin typeface="Baskerville Old Face" pitchFamily="18" charset="0"/>
              </a:rPr>
              <a:t>COMMUNICATION PLAN</a:t>
            </a:r>
            <a:endParaRPr lang="en-US" sz="4000" dirty="0">
              <a:latin typeface="Baskerville Old Face"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58346674"/>
              </p:ext>
            </p:extLst>
          </p:nvPr>
        </p:nvGraphicFramePr>
        <p:xfrm>
          <a:off x="152400" y="1066800"/>
          <a:ext cx="8839200" cy="5638800"/>
        </p:xfrm>
        <a:graphic>
          <a:graphicData uri="http://schemas.openxmlformats.org/drawingml/2006/table">
            <a:tbl>
              <a:tblPr firstRow="1" bandRow="1">
                <a:tableStyleId>{5C22544A-7EE6-4342-B048-85BDC9FD1C3A}</a:tableStyleId>
              </a:tblPr>
              <a:tblGrid>
                <a:gridCol w="1828800"/>
                <a:gridCol w="1676400"/>
                <a:gridCol w="1295400"/>
                <a:gridCol w="1092200"/>
                <a:gridCol w="1574800"/>
                <a:gridCol w="1371600"/>
              </a:tblGrid>
              <a:tr h="370840">
                <a:tc>
                  <a:txBody>
                    <a:bodyPr/>
                    <a:lstStyle/>
                    <a:p>
                      <a:r>
                        <a:rPr lang="en-US" sz="1200" dirty="0" smtClean="0">
                          <a:latin typeface="Bookman Old Style" pitchFamily="18" charset="0"/>
                        </a:rPr>
                        <a:t>Communication</a:t>
                      </a:r>
                      <a:endParaRPr lang="en-US" sz="1200" dirty="0">
                        <a:latin typeface="Bookman Old Style" pitchFamily="18" charset="0"/>
                      </a:endParaRPr>
                    </a:p>
                  </a:txBody>
                  <a:tcPr>
                    <a:solidFill>
                      <a:schemeClr val="accent2">
                        <a:lumMod val="75000"/>
                      </a:schemeClr>
                    </a:solidFill>
                  </a:tcPr>
                </a:tc>
                <a:tc>
                  <a:txBody>
                    <a:bodyPr/>
                    <a:lstStyle/>
                    <a:p>
                      <a:r>
                        <a:rPr lang="en-US" sz="1200" dirty="0" smtClean="0">
                          <a:latin typeface="Bookman Old Style" pitchFamily="18" charset="0"/>
                        </a:rPr>
                        <a:t>Purpose</a:t>
                      </a:r>
                      <a:endParaRPr lang="en-US" sz="1200" dirty="0">
                        <a:latin typeface="Bookman Old Style" pitchFamily="18" charset="0"/>
                      </a:endParaRPr>
                    </a:p>
                  </a:txBody>
                  <a:tcPr>
                    <a:solidFill>
                      <a:schemeClr val="accent2">
                        <a:lumMod val="75000"/>
                      </a:schemeClr>
                    </a:solidFill>
                  </a:tcPr>
                </a:tc>
                <a:tc>
                  <a:txBody>
                    <a:bodyPr/>
                    <a:lstStyle/>
                    <a:p>
                      <a:r>
                        <a:rPr lang="en-US" sz="1200" dirty="0" smtClean="0">
                          <a:latin typeface="Bookman Old Style" pitchFamily="18" charset="0"/>
                        </a:rPr>
                        <a:t>Audience</a:t>
                      </a:r>
                      <a:endParaRPr lang="en-US" sz="1200" dirty="0">
                        <a:latin typeface="Bookman Old Style" pitchFamily="18" charset="0"/>
                      </a:endParaRPr>
                    </a:p>
                  </a:txBody>
                  <a:tcPr>
                    <a:solidFill>
                      <a:schemeClr val="accent2">
                        <a:lumMod val="75000"/>
                      </a:schemeClr>
                    </a:solidFill>
                  </a:tcPr>
                </a:tc>
                <a:tc>
                  <a:txBody>
                    <a:bodyPr/>
                    <a:lstStyle/>
                    <a:p>
                      <a:r>
                        <a:rPr lang="en-US" sz="1200" dirty="0" smtClean="0">
                          <a:latin typeface="Bookman Old Style" pitchFamily="18" charset="0"/>
                        </a:rPr>
                        <a:t>Author</a:t>
                      </a:r>
                      <a:endParaRPr lang="en-US" sz="1200" dirty="0">
                        <a:latin typeface="Bookman Old Style" pitchFamily="18" charset="0"/>
                      </a:endParaRPr>
                    </a:p>
                  </a:txBody>
                  <a:tcPr>
                    <a:solidFill>
                      <a:schemeClr val="accent2">
                        <a:lumMod val="75000"/>
                      </a:schemeClr>
                    </a:solidFill>
                  </a:tcPr>
                </a:tc>
                <a:tc>
                  <a:txBody>
                    <a:bodyPr/>
                    <a:lstStyle/>
                    <a:p>
                      <a:r>
                        <a:rPr lang="en-US" sz="1200" dirty="0" smtClean="0">
                          <a:latin typeface="Bookman Old Style" pitchFamily="18" charset="0"/>
                        </a:rPr>
                        <a:t>Mode Of</a:t>
                      </a:r>
                    </a:p>
                    <a:p>
                      <a:r>
                        <a:rPr lang="en-US" sz="1200" dirty="0" smtClean="0">
                          <a:latin typeface="Bookman Old Style" pitchFamily="18" charset="0"/>
                        </a:rPr>
                        <a:t>Communication</a:t>
                      </a:r>
                      <a:endParaRPr lang="en-US" sz="1200" dirty="0">
                        <a:latin typeface="Bookman Old Style" pitchFamily="18" charset="0"/>
                      </a:endParaRPr>
                    </a:p>
                  </a:txBody>
                  <a:tcPr>
                    <a:solidFill>
                      <a:schemeClr val="accent2">
                        <a:lumMod val="75000"/>
                      </a:schemeClr>
                    </a:solidFill>
                  </a:tcPr>
                </a:tc>
                <a:tc>
                  <a:txBody>
                    <a:bodyPr/>
                    <a:lstStyle/>
                    <a:p>
                      <a:r>
                        <a:rPr lang="en-US" sz="1200" dirty="0" smtClean="0">
                          <a:latin typeface="Bookman Old Style" pitchFamily="18" charset="0"/>
                        </a:rPr>
                        <a:t>Frequency</a:t>
                      </a:r>
                      <a:endParaRPr lang="en-US" sz="1200" dirty="0">
                        <a:latin typeface="Bookman Old Style" pitchFamily="18" charset="0"/>
                      </a:endParaRPr>
                    </a:p>
                  </a:txBody>
                  <a:tcPr>
                    <a:solidFill>
                      <a:schemeClr val="accent2">
                        <a:lumMod val="75000"/>
                      </a:schemeClr>
                    </a:solidFill>
                  </a:tcPr>
                </a:tc>
              </a:tr>
              <a:tr h="370840">
                <a:tc>
                  <a:txBody>
                    <a:bodyPr/>
                    <a:lstStyle/>
                    <a:p>
                      <a:r>
                        <a:rPr lang="en-US" sz="1400" dirty="0" smtClean="0">
                          <a:latin typeface="Bookman Old Style" pitchFamily="18" charset="0"/>
                        </a:rPr>
                        <a:t>Monthly status report to executive committee</a:t>
                      </a:r>
                    </a:p>
                  </a:txBody>
                  <a:tcPr>
                    <a:noFill/>
                  </a:tcPr>
                </a:tc>
                <a:tc>
                  <a:txBody>
                    <a:bodyPr/>
                    <a:lstStyle/>
                    <a:p>
                      <a:r>
                        <a:rPr lang="en-US" sz="1400" dirty="0" smtClean="0">
                          <a:latin typeface="Bookman Old Style" pitchFamily="18" charset="0"/>
                        </a:rPr>
                        <a:t>To keep the senior members of the company informed of the project progress and key upcoming activities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Steering committee.</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Project manager</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Email,</a:t>
                      </a:r>
                    </a:p>
                    <a:p>
                      <a:r>
                        <a:rPr lang="en-US" sz="1400" dirty="0" smtClean="0">
                          <a:latin typeface="Bookman Old Style" pitchFamily="18" charset="0"/>
                        </a:rPr>
                        <a:t>Post on project website</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Monthly</a:t>
                      </a:r>
                      <a:endParaRPr lang="en-US" sz="1400" dirty="0">
                        <a:latin typeface="Bookman Old Style" pitchFamily="18" charset="0"/>
                      </a:endParaRPr>
                    </a:p>
                  </a:txBody>
                  <a:tcPr>
                    <a:noFill/>
                  </a:tcPr>
                </a:tc>
              </a:tr>
              <a:tr h="370840">
                <a:tc>
                  <a:txBody>
                    <a:bodyPr/>
                    <a:lstStyle/>
                    <a:p>
                      <a:r>
                        <a:rPr lang="en-US" sz="1400" dirty="0" smtClean="0">
                          <a:latin typeface="Bookman Old Style" pitchFamily="18" charset="0"/>
                        </a:rPr>
                        <a:t>Technical design</a:t>
                      </a:r>
                    </a:p>
                    <a:p>
                      <a:r>
                        <a:rPr lang="en-US" sz="1400" dirty="0" smtClean="0">
                          <a:latin typeface="Bookman Old Style" pitchFamily="18" charset="0"/>
                        </a:rPr>
                        <a:t>Meetings</a:t>
                      </a:r>
                    </a:p>
                    <a:p>
                      <a:endParaRPr lang="en-US" sz="1400" dirty="0" smtClean="0">
                        <a:latin typeface="Bookman Old Style" pitchFamily="18" charset="0"/>
                      </a:endParaRPr>
                    </a:p>
                  </a:txBody>
                  <a:tcPr>
                    <a:noFill/>
                  </a:tcPr>
                </a:tc>
                <a:tc>
                  <a:txBody>
                    <a:bodyPr/>
                    <a:lstStyle/>
                    <a:p>
                      <a:r>
                        <a:rPr lang="en-US" sz="1400" dirty="0" smtClean="0">
                          <a:latin typeface="Bookman Old Style" pitchFamily="18" charset="0"/>
                        </a:rPr>
                        <a:t>Discuss and design technical solutions for the project</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Technical Lead,</a:t>
                      </a:r>
                    </a:p>
                    <a:p>
                      <a:r>
                        <a:rPr lang="en-US" sz="1400" dirty="0" smtClean="0">
                          <a:latin typeface="Bookman Old Style" pitchFamily="18" charset="0"/>
                        </a:rPr>
                        <a:t>Technical Analyst,</a:t>
                      </a:r>
                    </a:p>
                    <a:p>
                      <a:r>
                        <a:rPr lang="en-US" sz="1400" dirty="0" smtClean="0">
                          <a:latin typeface="Bookman Old Style" pitchFamily="18" charset="0"/>
                        </a:rPr>
                        <a:t>System Architect</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Technical Lead</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Meetings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As and when needed</a:t>
                      </a:r>
                    </a:p>
                    <a:p>
                      <a:endParaRPr lang="en-US" sz="1400" dirty="0">
                        <a:latin typeface="Bookman Old Style" pitchFamily="18" charset="0"/>
                      </a:endParaRPr>
                    </a:p>
                  </a:txBody>
                  <a:tcPr>
                    <a:noFill/>
                  </a:tcPr>
                </a:tc>
              </a:tr>
              <a:tr h="1432560">
                <a:tc>
                  <a:txBody>
                    <a:bodyPr/>
                    <a:lstStyle/>
                    <a:p>
                      <a:r>
                        <a:rPr lang="en-US" sz="1400" dirty="0" smtClean="0">
                          <a:latin typeface="Bookman Old Style" pitchFamily="18" charset="0"/>
                        </a:rPr>
                        <a:t>Project Advisory meetings</a:t>
                      </a:r>
                    </a:p>
                    <a:p>
                      <a:endParaRPr lang="en-US" sz="1400" dirty="0" smtClean="0">
                        <a:latin typeface="Bookman Old Style" pitchFamily="18" charset="0"/>
                      </a:endParaRPr>
                    </a:p>
                  </a:txBody>
                  <a:tcPr>
                    <a:noFill/>
                  </a:tcPr>
                </a:tc>
                <a:tc>
                  <a:txBody>
                    <a:bodyPr/>
                    <a:lstStyle/>
                    <a:p>
                      <a:r>
                        <a:rPr lang="en-US" sz="1400" dirty="0" smtClean="0">
                          <a:latin typeface="Bookman Old Style" pitchFamily="18" charset="0"/>
                        </a:rPr>
                        <a:t>Discuss critical issues and change requests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Project manager, Steering Committee, Business analyst</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Project manager</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Meetings, Emails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As and when needed</a:t>
                      </a:r>
                    </a:p>
                    <a:p>
                      <a:endParaRPr lang="en-US" sz="1400" dirty="0">
                        <a:latin typeface="Bookman Old Style" pitchFamily="18" charset="0"/>
                      </a:endParaRPr>
                    </a:p>
                  </a:txBody>
                  <a:tcPr>
                    <a:noFill/>
                  </a:tcPr>
                </a:tc>
              </a:tr>
            </a:tbl>
          </a:graphicData>
        </a:graphic>
      </p:graphicFrame>
    </p:spTree>
    <p:extLst>
      <p:ext uri="{BB962C8B-B14F-4D97-AF65-F5344CB8AC3E}">
        <p14:creationId xmlns:p14="http://schemas.microsoft.com/office/powerpoint/2010/main" val="171593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77930021"/>
              </p:ext>
            </p:extLst>
          </p:nvPr>
        </p:nvGraphicFramePr>
        <p:xfrm>
          <a:off x="152400" y="381000"/>
          <a:ext cx="8991600" cy="6033170"/>
        </p:xfrm>
        <a:graphic>
          <a:graphicData uri="http://schemas.openxmlformats.org/drawingml/2006/table">
            <a:tbl>
              <a:tblPr firstRow="1" bandRow="1">
                <a:tableStyleId>{5C22544A-7EE6-4342-B048-85BDC9FD1C3A}</a:tableStyleId>
              </a:tblPr>
              <a:tblGrid>
                <a:gridCol w="1705303"/>
                <a:gridCol w="1876097"/>
                <a:gridCol w="1143000"/>
                <a:gridCol w="1219200"/>
                <a:gridCol w="1752600"/>
                <a:gridCol w="1295400"/>
              </a:tblGrid>
              <a:tr h="775557">
                <a:tc>
                  <a:txBody>
                    <a:bodyPr/>
                    <a:lstStyle/>
                    <a:p>
                      <a:r>
                        <a:rPr lang="en-US" sz="1400" dirty="0" smtClean="0">
                          <a:latin typeface="Bookman Old Style" pitchFamily="18" charset="0"/>
                        </a:rPr>
                        <a:t>Communication</a:t>
                      </a:r>
                      <a:endParaRPr lang="en-US" sz="1400" dirty="0">
                        <a:latin typeface="Bookman Old Style" pitchFamily="18" charset="0"/>
                      </a:endParaRPr>
                    </a:p>
                  </a:txBody>
                  <a:tcPr>
                    <a:solidFill>
                      <a:schemeClr val="accent2">
                        <a:lumMod val="75000"/>
                      </a:schemeClr>
                    </a:solidFill>
                  </a:tcPr>
                </a:tc>
                <a:tc>
                  <a:txBody>
                    <a:bodyPr/>
                    <a:lstStyle/>
                    <a:p>
                      <a:r>
                        <a:rPr lang="en-US" dirty="0" smtClean="0"/>
                        <a:t>Purpose</a:t>
                      </a:r>
                      <a:endParaRPr lang="en-US" dirty="0"/>
                    </a:p>
                  </a:txBody>
                  <a:tcPr>
                    <a:solidFill>
                      <a:schemeClr val="accent2">
                        <a:lumMod val="75000"/>
                      </a:schemeClr>
                    </a:solidFill>
                  </a:tcPr>
                </a:tc>
                <a:tc>
                  <a:txBody>
                    <a:bodyPr/>
                    <a:lstStyle/>
                    <a:p>
                      <a:r>
                        <a:rPr lang="en-US" dirty="0" smtClean="0"/>
                        <a:t>Audience</a:t>
                      </a:r>
                      <a:endParaRPr lang="en-US" dirty="0"/>
                    </a:p>
                  </a:txBody>
                  <a:tcPr>
                    <a:solidFill>
                      <a:schemeClr val="accent2">
                        <a:lumMod val="75000"/>
                      </a:schemeClr>
                    </a:solidFill>
                  </a:tcPr>
                </a:tc>
                <a:tc>
                  <a:txBody>
                    <a:bodyPr/>
                    <a:lstStyle/>
                    <a:p>
                      <a:r>
                        <a:rPr lang="en-US" dirty="0" smtClean="0"/>
                        <a:t>Author</a:t>
                      </a:r>
                      <a:endParaRPr lang="en-US" dirty="0"/>
                    </a:p>
                  </a:txBody>
                  <a:tcPr>
                    <a:solidFill>
                      <a:schemeClr val="accent2">
                        <a:lumMod val="75000"/>
                      </a:schemeClr>
                    </a:solidFill>
                  </a:tcPr>
                </a:tc>
                <a:tc>
                  <a:txBody>
                    <a:bodyPr/>
                    <a:lstStyle/>
                    <a:p>
                      <a:r>
                        <a:rPr lang="en-US" dirty="0" smtClean="0"/>
                        <a:t>Mode of </a:t>
                      </a:r>
                    </a:p>
                    <a:p>
                      <a:r>
                        <a:rPr lang="en-US" dirty="0" smtClean="0"/>
                        <a:t>communication</a:t>
                      </a:r>
                      <a:endParaRPr lang="en-US" dirty="0"/>
                    </a:p>
                  </a:txBody>
                  <a:tcPr>
                    <a:solidFill>
                      <a:schemeClr val="accent2">
                        <a:lumMod val="75000"/>
                      </a:schemeClr>
                    </a:solidFill>
                  </a:tcPr>
                </a:tc>
                <a:tc>
                  <a:txBody>
                    <a:bodyPr/>
                    <a:lstStyle/>
                    <a:p>
                      <a:r>
                        <a:rPr lang="en-US" dirty="0" smtClean="0"/>
                        <a:t>Frequency</a:t>
                      </a:r>
                      <a:endParaRPr lang="en-US" dirty="0"/>
                    </a:p>
                  </a:txBody>
                  <a:tcPr>
                    <a:solidFill>
                      <a:schemeClr val="accent2">
                        <a:lumMod val="75000"/>
                      </a:schemeClr>
                    </a:solidFill>
                  </a:tcPr>
                </a:tc>
              </a:tr>
              <a:tr h="1920427">
                <a:tc>
                  <a:txBody>
                    <a:bodyPr/>
                    <a:lstStyle/>
                    <a:p>
                      <a:r>
                        <a:rPr lang="en-US" sz="1400" dirty="0" smtClean="0">
                          <a:latin typeface="Bookman Old Style" pitchFamily="18" charset="0"/>
                        </a:rPr>
                        <a:t>Weekly status meeting of application team</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Review progress of project with the team members and communicate the objectives  to team members </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Technical Lead, Technical Analyst,</a:t>
                      </a:r>
                    </a:p>
                    <a:p>
                      <a:r>
                        <a:rPr lang="en-US" sz="1400" dirty="0" smtClean="0">
                          <a:latin typeface="Bookman Old Style" pitchFamily="18" charset="0"/>
                        </a:rPr>
                        <a:t>Developers</a:t>
                      </a:r>
                      <a:endParaRPr lang="en-US" sz="1400" dirty="0">
                        <a:latin typeface="Bookman Old Style" pitchFamily="18" charset="0"/>
                      </a:endParaRPr>
                    </a:p>
                  </a:txBody>
                  <a:tcPr>
                    <a:noFill/>
                  </a:tcPr>
                </a:tc>
                <a:tc>
                  <a:txBody>
                    <a:bodyPr/>
                    <a:lstStyle/>
                    <a:p>
                      <a:r>
                        <a:rPr lang="en-US" sz="1400" dirty="0" smtClean="0">
                          <a:latin typeface="Bookman Old Style" pitchFamily="18" charset="0"/>
                        </a:rPr>
                        <a:t>Technical Lead</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Meetings, Email</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Weekly</a:t>
                      </a:r>
                    </a:p>
                    <a:p>
                      <a:endParaRPr lang="en-US" sz="1400" dirty="0">
                        <a:latin typeface="Bookman Old Style" pitchFamily="18" charset="0"/>
                      </a:endParaRPr>
                    </a:p>
                  </a:txBody>
                  <a:tcPr>
                    <a:noFill/>
                  </a:tcPr>
                </a:tc>
              </a:tr>
              <a:tr h="1144870">
                <a:tc>
                  <a:txBody>
                    <a:bodyPr/>
                    <a:lstStyle/>
                    <a:p>
                      <a:r>
                        <a:rPr lang="en-US" sz="1400" dirty="0" smtClean="0">
                          <a:latin typeface="Bookman Old Style" pitchFamily="18" charset="0"/>
                        </a:rPr>
                        <a:t>Weekly status meeting of QA team</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Review test cases and testing plan,  track </a:t>
                      </a:r>
                      <a:r>
                        <a:rPr lang="en-US" sz="1400" smtClean="0">
                          <a:latin typeface="Bookman Old Style" pitchFamily="18" charset="0"/>
                        </a:rPr>
                        <a:t>testing execution</a:t>
                      </a:r>
                      <a:endParaRPr lang="en-US" sz="1400" dirty="0" smtClean="0">
                        <a:latin typeface="Bookman Old Style" pitchFamily="18" charset="0"/>
                      </a:endParaRP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QA Analyst,</a:t>
                      </a:r>
                    </a:p>
                    <a:p>
                      <a:r>
                        <a:rPr lang="en-US" sz="1400" dirty="0" smtClean="0">
                          <a:latin typeface="Bookman Old Style" pitchFamily="18" charset="0"/>
                        </a:rPr>
                        <a:t>Testers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QA Analyst</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Meetings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Weekly</a:t>
                      </a:r>
                    </a:p>
                    <a:p>
                      <a:endParaRPr lang="en-US" sz="1400" dirty="0">
                        <a:latin typeface="Bookman Old Style" pitchFamily="18" charset="0"/>
                      </a:endParaRPr>
                    </a:p>
                  </a:txBody>
                  <a:tcPr>
                    <a:noFill/>
                  </a:tcPr>
                </a:tc>
              </a:tr>
              <a:tr h="2178946">
                <a:tc>
                  <a:txBody>
                    <a:bodyPr/>
                    <a:lstStyle/>
                    <a:p>
                      <a:r>
                        <a:rPr lang="en-US" sz="1400" dirty="0" smtClean="0">
                          <a:latin typeface="Bookman Old Style" pitchFamily="18" charset="0"/>
                        </a:rPr>
                        <a:t>Weekly status meeting of Database team</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Review progress of database development</a:t>
                      </a:r>
                      <a:r>
                        <a:rPr lang="en-US" sz="1400" baseline="0" dirty="0" smtClean="0">
                          <a:latin typeface="Bookman Old Style" pitchFamily="18" charset="0"/>
                        </a:rPr>
                        <a:t> and how to administer it.</a:t>
                      </a:r>
                      <a:endParaRPr lang="en-US" sz="1400" dirty="0" smtClean="0">
                        <a:latin typeface="Bookman Old Style" pitchFamily="18" charset="0"/>
                      </a:endParaRP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Data Analyst, Database Developers, Database Administrator</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Data Analyst</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Meetings</a:t>
                      </a:r>
                    </a:p>
                    <a:p>
                      <a:endParaRPr lang="en-US" sz="1400" dirty="0">
                        <a:latin typeface="Bookman Old Style" pitchFamily="18" charset="0"/>
                      </a:endParaRPr>
                    </a:p>
                  </a:txBody>
                  <a:tcPr>
                    <a:noFill/>
                  </a:tcPr>
                </a:tc>
                <a:tc>
                  <a:txBody>
                    <a:bodyPr/>
                    <a:lstStyle/>
                    <a:p>
                      <a:r>
                        <a:rPr lang="en-US" sz="1400" dirty="0" smtClean="0">
                          <a:latin typeface="Bookman Old Style" pitchFamily="18" charset="0"/>
                        </a:rPr>
                        <a:t>Weekly</a:t>
                      </a:r>
                    </a:p>
                    <a:p>
                      <a:endParaRPr lang="en-US" sz="1400" dirty="0">
                        <a:latin typeface="Bookman Old Style" pitchFamily="18" charset="0"/>
                      </a:endParaRPr>
                    </a:p>
                  </a:txBody>
                  <a:tcPr>
                    <a:noFill/>
                  </a:tcPr>
                </a:tc>
              </a:tr>
            </a:tbl>
          </a:graphicData>
        </a:graphic>
      </p:graphicFrame>
    </p:spTree>
    <p:extLst>
      <p:ext uri="{BB962C8B-B14F-4D97-AF65-F5344CB8AC3E}">
        <p14:creationId xmlns:p14="http://schemas.microsoft.com/office/powerpoint/2010/main" val="302819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960438"/>
          </a:xfrm>
        </p:spPr>
        <p:txBody>
          <a:bodyPr/>
          <a:lstStyle/>
          <a:p>
            <a:r>
              <a:rPr lang="en-US" sz="4000" dirty="0" smtClean="0">
                <a:latin typeface="Baskerville Old Face" pitchFamily="18" charset="0"/>
              </a:rPr>
              <a:t>SWOT ANALYSIS</a:t>
            </a:r>
            <a:endParaRPr lang="en-US" sz="4000" dirty="0">
              <a:latin typeface="Baskerville Old Face"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46315820"/>
              </p:ext>
            </p:extLst>
          </p:nvPr>
        </p:nvGraphicFramePr>
        <p:xfrm>
          <a:off x="152400" y="1295400"/>
          <a:ext cx="8915400" cy="7406640"/>
        </p:xfrm>
        <a:graphic>
          <a:graphicData uri="http://schemas.openxmlformats.org/drawingml/2006/table">
            <a:tbl>
              <a:tblPr firstRow="1" bandRow="1">
                <a:tableStyleId>{5C22544A-7EE6-4342-B048-85BDC9FD1C3A}</a:tableStyleId>
              </a:tblPr>
              <a:tblGrid>
                <a:gridCol w="4457700"/>
                <a:gridCol w="4457700"/>
              </a:tblGrid>
              <a:tr h="2438400">
                <a:tc>
                  <a:txBody>
                    <a:bodyPr/>
                    <a:lstStyle/>
                    <a:p>
                      <a:r>
                        <a:rPr lang="en-US" dirty="0" smtClean="0"/>
                        <a:t>                       </a:t>
                      </a:r>
                      <a:r>
                        <a:rPr lang="en-US" sz="1600" dirty="0" smtClean="0">
                          <a:solidFill>
                            <a:schemeClr val="tx1"/>
                          </a:solidFill>
                          <a:effectLst>
                            <a:glow rad="127000">
                              <a:schemeClr val="bg1"/>
                            </a:glow>
                            <a:outerShdw blurRad="50800" dist="50800" dir="5400000" algn="ctr" rotWithShape="0">
                              <a:schemeClr val="tx1"/>
                            </a:outerShdw>
                          </a:effectLst>
                          <a:latin typeface="Bookman Old Style" pitchFamily="18" charset="0"/>
                        </a:rPr>
                        <a:t>STRENGTHS</a:t>
                      </a:r>
                      <a:r>
                        <a:rPr lang="en-US" dirty="0" smtClean="0">
                          <a:effectLst>
                            <a:glow rad="127000">
                              <a:schemeClr val="bg1"/>
                            </a:glow>
                            <a:outerShdw blurRad="50800" dist="50800" dir="5400000" algn="ctr" rotWithShape="0">
                              <a:schemeClr val="tx1"/>
                            </a:outerShdw>
                          </a:effectLst>
                        </a:rPr>
                        <a:t> </a:t>
                      </a:r>
                    </a:p>
                    <a:p>
                      <a:endParaRPr lang="en-US" dirty="0" smtClean="0"/>
                    </a:p>
                    <a:p>
                      <a:pPr marL="0" indent="0">
                        <a:buFont typeface="Wingdings" pitchFamily="2" charset="2"/>
                        <a:buNone/>
                      </a:pPr>
                      <a:r>
                        <a:rPr lang="en-US" sz="1600" b="0" dirty="0" smtClean="0">
                          <a:solidFill>
                            <a:schemeClr val="tx1"/>
                          </a:solidFill>
                          <a:latin typeface="Bookman Old Style" pitchFamily="18" charset="0"/>
                        </a:rPr>
                        <a:t> Good and decision taking leadership.</a:t>
                      </a:r>
                    </a:p>
                    <a:p>
                      <a:pPr marL="0" indent="0">
                        <a:buFont typeface="Wingdings" pitchFamily="2" charset="2"/>
                        <a:buNone/>
                      </a:pPr>
                      <a:r>
                        <a:rPr lang="en-US" sz="1600" b="0" dirty="0" smtClean="0">
                          <a:solidFill>
                            <a:schemeClr val="tx1"/>
                          </a:solidFill>
                          <a:latin typeface="Bookman Old Style" pitchFamily="18" charset="0"/>
                        </a:rPr>
                        <a:t> Well allocated budget.</a:t>
                      </a:r>
                    </a:p>
                    <a:p>
                      <a:pPr marL="0" indent="0">
                        <a:buFont typeface="Wingdings" pitchFamily="2" charset="2"/>
                        <a:buNone/>
                      </a:pPr>
                      <a:r>
                        <a:rPr lang="en-US" sz="1600" b="0" dirty="0" smtClean="0">
                          <a:solidFill>
                            <a:schemeClr val="tx1"/>
                          </a:solidFill>
                          <a:latin typeface="Bookman Old Style" pitchFamily="18" charset="0"/>
                        </a:rPr>
                        <a:t> Well defined hierarchical structure of organization.</a:t>
                      </a:r>
                    </a:p>
                    <a:p>
                      <a:pPr marL="0" indent="0">
                        <a:buFont typeface="Wingdings" pitchFamily="2" charset="2"/>
                        <a:buNone/>
                      </a:pPr>
                      <a:r>
                        <a:rPr lang="en-US" sz="1600" b="0" dirty="0" smtClean="0">
                          <a:solidFill>
                            <a:schemeClr val="tx1"/>
                          </a:solidFill>
                          <a:latin typeface="Bookman Old Style" pitchFamily="18" charset="0"/>
                        </a:rPr>
                        <a:t> Good understanding of core business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                             </a:t>
                      </a:r>
                      <a:r>
                        <a:rPr lang="en-US" sz="1600" dirty="0" smtClean="0">
                          <a:solidFill>
                            <a:schemeClr val="tx1"/>
                          </a:solidFill>
                          <a:effectLst>
                            <a:glow rad="127000">
                              <a:schemeClr val="bg1"/>
                            </a:glow>
                            <a:outerShdw blurRad="50800" dist="50800" dir="5400000" algn="ctr" rotWithShape="0">
                              <a:schemeClr val="tx1"/>
                            </a:outerShdw>
                          </a:effectLst>
                          <a:latin typeface="Bookman Old Style" pitchFamily="18" charset="0"/>
                        </a:rPr>
                        <a:t>WEAKNESS</a:t>
                      </a:r>
                    </a:p>
                    <a:p>
                      <a:endParaRPr lang="en-US" dirty="0" smtClean="0">
                        <a:solidFill>
                          <a:schemeClr val="tx1"/>
                        </a:solidFill>
                        <a:effectLst>
                          <a:glow rad="127000">
                            <a:schemeClr val="bg1"/>
                          </a:glow>
                          <a:outerShdw blurRad="50800" dist="50800" dir="5400000" algn="ctr" rotWithShape="0">
                            <a:schemeClr val="tx1"/>
                          </a:outerShdw>
                        </a:effectLst>
                      </a:endParaRPr>
                    </a:p>
                    <a:p>
                      <a:r>
                        <a:rPr lang="en-US" sz="1600" b="0" dirty="0" smtClean="0">
                          <a:solidFill>
                            <a:schemeClr val="tx1"/>
                          </a:solidFill>
                          <a:effectLst>
                            <a:glow rad="127000">
                              <a:schemeClr val="bg1"/>
                            </a:glow>
                          </a:effectLst>
                          <a:latin typeface="Bookman Old Style" pitchFamily="18" charset="0"/>
                        </a:rPr>
                        <a:t></a:t>
                      </a:r>
                      <a:r>
                        <a:rPr lang="en-US" sz="1600" b="0" baseline="0" dirty="0" smtClean="0">
                          <a:solidFill>
                            <a:schemeClr val="tx1"/>
                          </a:solidFill>
                          <a:effectLst>
                            <a:glow rad="127000">
                              <a:schemeClr val="bg1"/>
                            </a:glow>
                          </a:effectLst>
                          <a:latin typeface="Bookman Old Style" pitchFamily="18" charset="0"/>
                        </a:rPr>
                        <a:t>  </a:t>
                      </a:r>
                      <a:r>
                        <a:rPr lang="en-US" sz="1600" b="0" dirty="0" smtClean="0">
                          <a:solidFill>
                            <a:schemeClr val="tx1"/>
                          </a:solidFill>
                          <a:effectLst/>
                          <a:latin typeface="Bookman Old Style" pitchFamily="18" charset="0"/>
                        </a:rPr>
                        <a:t>Unorganized paperwork</a:t>
                      </a:r>
                    </a:p>
                    <a:p>
                      <a:r>
                        <a:rPr lang="en-US" sz="1600" b="0" dirty="0" smtClean="0">
                          <a:solidFill>
                            <a:schemeClr val="tx1"/>
                          </a:solidFill>
                          <a:effectLst/>
                          <a:latin typeface="Bookman Old Style" pitchFamily="18" charset="0"/>
                        </a:rPr>
                        <a:t></a:t>
                      </a:r>
                      <a:r>
                        <a:rPr lang="en-US" sz="1600" b="0" baseline="0" dirty="0" smtClean="0">
                          <a:solidFill>
                            <a:schemeClr val="tx1"/>
                          </a:solidFill>
                          <a:effectLst/>
                          <a:latin typeface="Bookman Old Style" pitchFamily="18" charset="0"/>
                        </a:rPr>
                        <a:t>  </a:t>
                      </a:r>
                      <a:r>
                        <a:rPr lang="en-US" sz="1600" b="0" dirty="0" smtClean="0">
                          <a:solidFill>
                            <a:schemeClr val="tx1"/>
                          </a:solidFill>
                          <a:effectLst/>
                          <a:latin typeface="Bookman Old Style" pitchFamily="18" charset="0"/>
                        </a:rPr>
                        <a:t>Staff to work ratio is low.</a:t>
                      </a:r>
                    </a:p>
                    <a:p>
                      <a:r>
                        <a:rPr lang="en-US" sz="1600" b="0" dirty="0" smtClean="0">
                          <a:solidFill>
                            <a:schemeClr val="tx1"/>
                          </a:solidFill>
                          <a:effectLst/>
                          <a:latin typeface="Bookman Old Style" pitchFamily="18" charset="0"/>
                        </a:rPr>
                        <a:t></a:t>
                      </a:r>
                      <a:r>
                        <a:rPr lang="en-US" sz="1600" b="0" baseline="0" dirty="0" smtClean="0">
                          <a:solidFill>
                            <a:schemeClr val="tx1"/>
                          </a:solidFill>
                          <a:effectLst/>
                          <a:latin typeface="Bookman Old Style" pitchFamily="18" charset="0"/>
                        </a:rPr>
                        <a:t>  </a:t>
                      </a:r>
                      <a:r>
                        <a:rPr lang="en-US" sz="1600" b="0" dirty="0" smtClean="0">
                          <a:solidFill>
                            <a:schemeClr val="tx1"/>
                          </a:solidFill>
                          <a:effectLst/>
                          <a:latin typeface="Bookman Old Style" pitchFamily="18" charset="0"/>
                        </a:rPr>
                        <a:t>Limited usage of computer systems due to untrained staff.</a:t>
                      </a:r>
                      <a:endParaRPr lang="en-US" sz="1600" b="0" dirty="0">
                        <a:solidFill>
                          <a:schemeClr val="tx1"/>
                        </a:solidFill>
                        <a:effectLst>
                          <a:glow rad="127000">
                            <a:schemeClr val="bg1"/>
                          </a:glow>
                        </a:effectLst>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lang="en-US" dirty="0" smtClean="0">
                          <a:effectLst>
                            <a:glow rad="127000">
                              <a:schemeClr val="bg1"/>
                            </a:glow>
                          </a:effectLst>
                        </a:rPr>
                        <a:t>                      </a:t>
                      </a:r>
                      <a:r>
                        <a:rPr lang="en-US" sz="1600" b="1" dirty="0" smtClean="0">
                          <a:effectLst>
                            <a:glow rad="127000">
                              <a:schemeClr val="bg1"/>
                            </a:glow>
                            <a:outerShdw blurRad="50800" dist="50800" dir="5400000" algn="ctr" rotWithShape="0">
                              <a:schemeClr val="tx1"/>
                            </a:outerShdw>
                          </a:effectLst>
                          <a:latin typeface="Bookman Old Style" pitchFamily="18" charset="0"/>
                        </a:rPr>
                        <a:t>OPPORTUNITY</a:t>
                      </a:r>
                    </a:p>
                    <a:p>
                      <a:endParaRPr lang="en-US" sz="1600" dirty="0" smtClean="0">
                        <a:latin typeface="Bookman Old Style" pitchFamily="18" charset="0"/>
                      </a:endParaRPr>
                    </a:p>
                    <a:p>
                      <a:r>
                        <a:rPr lang="en-US" sz="1600" dirty="0" smtClean="0">
                          <a:latin typeface="Bookman Old Style" pitchFamily="18" charset="0"/>
                        </a:rPr>
                        <a:t></a:t>
                      </a:r>
                      <a:r>
                        <a:rPr lang="en-US" sz="1600" baseline="0" dirty="0" smtClean="0">
                          <a:latin typeface="Bookman Old Style" pitchFamily="18" charset="0"/>
                        </a:rPr>
                        <a:t> </a:t>
                      </a:r>
                      <a:r>
                        <a:rPr lang="en-US" sz="1600" dirty="0" smtClean="0">
                          <a:latin typeface="Bookman Old Style" pitchFamily="18" charset="0"/>
                        </a:rPr>
                        <a:t>Increase use of computer resources to organize the flow.</a:t>
                      </a:r>
                    </a:p>
                    <a:p>
                      <a:r>
                        <a:rPr lang="en-US" sz="1600" dirty="0" smtClean="0">
                          <a:latin typeface="Bookman Old Style" pitchFamily="18" charset="0"/>
                        </a:rPr>
                        <a:t></a:t>
                      </a:r>
                      <a:r>
                        <a:rPr lang="en-US" sz="1600" baseline="0" dirty="0" smtClean="0">
                          <a:latin typeface="Bookman Old Style" pitchFamily="18" charset="0"/>
                        </a:rPr>
                        <a:t> </a:t>
                      </a:r>
                      <a:r>
                        <a:rPr lang="en-US" sz="1600" dirty="0" smtClean="0">
                          <a:latin typeface="Bookman Old Style" pitchFamily="18" charset="0"/>
                        </a:rPr>
                        <a:t>Improve employee productivity by saving their time.</a:t>
                      </a:r>
                    </a:p>
                    <a:p>
                      <a:r>
                        <a:rPr lang="en-US" sz="1600" dirty="0" smtClean="0">
                          <a:latin typeface="Bookman Old Style" pitchFamily="18" charset="0"/>
                        </a:rPr>
                        <a:t></a:t>
                      </a:r>
                      <a:r>
                        <a:rPr lang="en-US" sz="1600" baseline="0" dirty="0" smtClean="0">
                          <a:latin typeface="Bookman Old Style" pitchFamily="18" charset="0"/>
                        </a:rPr>
                        <a:t> </a:t>
                      </a:r>
                      <a:r>
                        <a:rPr lang="en-US" sz="1600" dirty="0" smtClean="0">
                          <a:latin typeface="Bookman Old Style" pitchFamily="18" charset="0"/>
                        </a:rPr>
                        <a:t>Improve accuracy of orders by going paperless.</a:t>
                      </a:r>
                    </a:p>
                    <a:p>
                      <a:r>
                        <a:rPr lang="en-US" sz="1600" dirty="0" smtClean="0">
                          <a:latin typeface="Bookman Old Style" pitchFamily="18" charset="0"/>
                        </a:rPr>
                        <a:t></a:t>
                      </a:r>
                      <a:r>
                        <a:rPr lang="en-US" sz="1600" baseline="0" dirty="0" smtClean="0">
                          <a:latin typeface="Bookman Old Style" pitchFamily="18" charset="0"/>
                        </a:rPr>
                        <a:t> </a:t>
                      </a:r>
                      <a:r>
                        <a:rPr lang="en-US" sz="1600" dirty="0" smtClean="0">
                          <a:latin typeface="Bookman Old Style" pitchFamily="18" charset="0"/>
                        </a:rPr>
                        <a:t>Reduce quality‐control issues and wasted stock</a:t>
                      </a:r>
                    </a:p>
                    <a:p>
                      <a:r>
                        <a:rPr lang="en-US" sz="1600" dirty="0" smtClean="0">
                          <a:latin typeface="Bookman Old Style" pitchFamily="18" charset="0"/>
                        </a:rPr>
                        <a:t></a:t>
                      </a:r>
                      <a:r>
                        <a:rPr lang="en-US" sz="1600" baseline="0" dirty="0" smtClean="0">
                          <a:latin typeface="Bookman Old Style" pitchFamily="18" charset="0"/>
                        </a:rPr>
                        <a:t> </a:t>
                      </a:r>
                      <a:r>
                        <a:rPr lang="en-US" sz="1600" dirty="0" smtClean="0">
                          <a:latin typeface="Bookman Old Style" pitchFamily="18" charset="0"/>
                        </a:rPr>
                        <a:t>Meet more deadlines and deliver a consistently high‐quality product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effectLst>
                            <a:glow rad="127000">
                              <a:schemeClr val="bg1"/>
                            </a:glow>
                          </a:effectLst>
                          <a:latin typeface="Bookman Old Style" pitchFamily="18" charset="0"/>
                        </a:rPr>
                        <a:t>   </a:t>
                      </a:r>
                      <a:r>
                        <a:rPr lang="en-US" sz="1600" b="1" dirty="0" smtClean="0">
                          <a:solidFill>
                            <a:schemeClr val="tx1"/>
                          </a:solidFill>
                          <a:effectLst>
                            <a:glow rad="127000">
                              <a:schemeClr val="bg1"/>
                            </a:glow>
                            <a:outerShdw blurRad="50800" dist="50800" dir="5400000" algn="ctr" rotWithShape="0">
                              <a:schemeClr val="tx1"/>
                            </a:outerShdw>
                          </a:effectLst>
                          <a:latin typeface="Bookman Old Style" pitchFamily="18" charset="0"/>
                        </a:rPr>
                        <a:t>THREATS</a:t>
                      </a:r>
                    </a:p>
                    <a:p>
                      <a:pPr algn="ctr"/>
                      <a:endParaRPr lang="en-US" sz="1600" b="0" dirty="0" smtClean="0">
                        <a:solidFill>
                          <a:schemeClr val="tx1"/>
                        </a:solidFill>
                        <a:effectLst/>
                        <a:latin typeface="Bookman Old Style" pitchFamily="18" charset="0"/>
                      </a:endParaRPr>
                    </a:p>
                    <a:p>
                      <a:pPr algn="l"/>
                      <a:r>
                        <a:rPr lang="en-US" sz="1600" b="0" dirty="0" smtClean="0">
                          <a:solidFill>
                            <a:schemeClr val="tx1"/>
                          </a:solidFill>
                          <a:effectLst/>
                          <a:latin typeface="Bookman Old Style" pitchFamily="18" charset="0"/>
                        </a:rPr>
                        <a:t></a:t>
                      </a:r>
                      <a:r>
                        <a:rPr lang="en-US" sz="1600" b="0" baseline="0" dirty="0" smtClean="0">
                          <a:solidFill>
                            <a:schemeClr val="tx1"/>
                          </a:solidFill>
                          <a:effectLst/>
                          <a:latin typeface="Bookman Old Style" pitchFamily="18" charset="0"/>
                        </a:rPr>
                        <a:t> </a:t>
                      </a:r>
                      <a:r>
                        <a:rPr lang="en-US" sz="1600" b="0" dirty="0" smtClean="0">
                          <a:solidFill>
                            <a:schemeClr val="tx1"/>
                          </a:solidFill>
                          <a:effectLst/>
                          <a:latin typeface="Bookman Old Style" pitchFamily="18" charset="0"/>
                        </a:rPr>
                        <a:t>Business may not be able to cope with increased workload.</a:t>
                      </a:r>
                    </a:p>
                    <a:p>
                      <a:pPr algn="l"/>
                      <a:r>
                        <a:rPr lang="en-US" sz="1600" b="0" dirty="0" smtClean="0">
                          <a:solidFill>
                            <a:schemeClr val="tx1"/>
                          </a:solidFill>
                          <a:effectLst/>
                          <a:latin typeface="Bookman Old Style" pitchFamily="18" charset="0"/>
                        </a:rPr>
                        <a:t></a:t>
                      </a:r>
                      <a:r>
                        <a:rPr lang="en-US" sz="1600" b="0" baseline="0" dirty="0" smtClean="0">
                          <a:solidFill>
                            <a:schemeClr val="tx1"/>
                          </a:solidFill>
                          <a:effectLst/>
                          <a:latin typeface="Bookman Old Style" pitchFamily="18" charset="0"/>
                        </a:rPr>
                        <a:t> </a:t>
                      </a:r>
                      <a:r>
                        <a:rPr lang="en-US" sz="1600" b="0" dirty="0" smtClean="0">
                          <a:solidFill>
                            <a:schemeClr val="tx1"/>
                          </a:solidFill>
                          <a:effectLst/>
                          <a:latin typeface="Bookman Old Style" pitchFamily="18" charset="0"/>
                        </a:rPr>
                        <a:t>Scheduling problems may occur because of the hiring of outside consultants and professionals for automating the process.</a:t>
                      </a:r>
                    </a:p>
                    <a:p>
                      <a:pPr algn="l"/>
                      <a:r>
                        <a:rPr lang="en-US" sz="1600" b="0" dirty="0" smtClean="0">
                          <a:solidFill>
                            <a:schemeClr val="tx1"/>
                          </a:solidFill>
                          <a:effectLst/>
                          <a:latin typeface="Bookman Old Style" pitchFamily="18" charset="0"/>
                        </a:rPr>
                        <a:t></a:t>
                      </a:r>
                      <a:r>
                        <a:rPr lang="en-US" sz="1600" b="0" baseline="0" dirty="0" smtClean="0">
                          <a:solidFill>
                            <a:schemeClr val="tx1"/>
                          </a:solidFill>
                          <a:effectLst/>
                          <a:latin typeface="Bookman Old Style" pitchFamily="18" charset="0"/>
                        </a:rPr>
                        <a:t> </a:t>
                      </a:r>
                      <a:r>
                        <a:rPr lang="en-US" sz="1600" b="0" dirty="0" smtClean="0">
                          <a:solidFill>
                            <a:schemeClr val="tx1"/>
                          </a:solidFill>
                          <a:effectLst/>
                          <a:latin typeface="Bookman Old Style" pitchFamily="18" charset="0"/>
                        </a:rPr>
                        <a:t>Loss of data might occur while migrating the data from paper to paperless.</a:t>
                      </a:r>
                    </a:p>
                    <a:p>
                      <a:pPr algn="l"/>
                      <a:endParaRPr lang="en-US" sz="1600" b="1" dirty="0">
                        <a:solidFill>
                          <a:schemeClr val="tx1"/>
                        </a:solidFill>
                        <a:effectLst>
                          <a:glow rad="127000">
                            <a:schemeClr val="bg1"/>
                          </a:glow>
                          <a:outerShdw blurRad="50800" dist="50800" dir="5400000" algn="ctr" rotWithShape="0">
                            <a:schemeClr val="tx1"/>
                          </a:outerShdw>
                        </a:effectLst>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30698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PROJECT SCOPE</a:t>
            </a:r>
            <a:endParaRPr lang="en-US" sz="4000" dirty="0">
              <a:latin typeface="Baskerville Old Face"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Bookman Old Style" pitchFamily="18" charset="0"/>
              </a:rPr>
              <a:t>The project will be completed in 20 months.</a:t>
            </a:r>
          </a:p>
          <a:p>
            <a:r>
              <a:rPr lang="en-US" dirty="0">
                <a:latin typeface="Bookman Old Style" pitchFamily="18" charset="0"/>
              </a:rPr>
              <a:t>The budget of the project </a:t>
            </a:r>
            <a:r>
              <a:rPr lang="en-US">
                <a:latin typeface="Bookman Old Style" pitchFamily="18" charset="0"/>
              </a:rPr>
              <a:t>is </a:t>
            </a:r>
            <a:r>
              <a:rPr lang="en-US" smtClean="0">
                <a:latin typeface="Bookman Old Style" pitchFamily="18" charset="0"/>
              </a:rPr>
              <a:t>$2.5 </a:t>
            </a:r>
            <a:r>
              <a:rPr lang="en-US" dirty="0">
                <a:latin typeface="Bookman Old Style" pitchFamily="18" charset="0"/>
              </a:rPr>
              <a:t>million.</a:t>
            </a:r>
          </a:p>
          <a:p>
            <a:r>
              <a:rPr lang="en-US" dirty="0">
                <a:latin typeface="Bookman Old Style" pitchFamily="18" charset="0"/>
              </a:rPr>
              <a:t>The project will introduce a new unified automated production system that will reduce order fault by 0.4.</a:t>
            </a:r>
          </a:p>
          <a:p>
            <a:r>
              <a:rPr lang="en-US" dirty="0">
                <a:latin typeface="Bookman Old Style" pitchFamily="18" charset="0"/>
              </a:rPr>
              <a:t>Training will be provided to help  the employees get acquainted to the automated system.</a:t>
            </a:r>
          </a:p>
          <a:p>
            <a:r>
              <a:rPr lang="en-US" dirty="0">
                <a:latin typeface="Bookman Old Style" pitchFamily="18" charset="0"/>
              </a:rPr>
              <a:t>Rigorous testing will be done before the project goes live</a:t>
            </a:r>
          </a:p>
          <a:p>
            <a:r>
              <a:rPr lang="en-US" dirty="0">
                <a:latin typeface="Bookman Old Style" pitchFamily="18" charset="0"/>
              </a:rPr>
              <a:t>The project will follow EDI standards for data received and barcode labeling  for the paper received from supplying mills</a:t>
            </a:r>
            <a:r>
              <a:rPr lang="en-US" dirty="0"/>
              <a:t>. </a:t>
            </a:r>
          </a:p>
          <a:p>
            <a:endParaRPr lang="en-US" dirty="0"/>
          </a:p>
        </p:txBody>
      </p:sp>
    </p:spTree>
    <p:extLst>
      <p:ext uri="{BB962C8B-B14F-4D97-AF65-F5344CB8AC3E}">
        <p14:creationId xmlns:p14="http://schemas.microsoft.com/office/powerpoint/2010/main" val="2472987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Baskerville Old Face" pitchFamily="18" charset="0"/>
              </a:rPr>
              <a:t>WBS</a:t>
            </a:r>
            <a:endParaRPr lang="en-US" sz="4000" dirty="0">
              <a:latin typeface="Baskerville Old Face" pitchFamily="18" charset="0"/>
            </a:endParaRPr>
          </a:p>
        </p:txBody>
      </p:sp>
      <p:sp>
        <p:nvSpPr>
          <p:cNvPr id="6" name="Content Placeholder 5"/>
          <p:cNvSpPr>
            <a:spLocks noGrp="1"/>
          </p:cNvSpPr>
          <p:nvPr>
            <p:ph sz="half" idx="1"/>
          </p:nvPr>
        </p:nvSpPr>
        <p:spPr/>
        <p:txBody>
          <a:bodyPr>
            <a:normAutofit fontScale="77500" lnSpcReduction="20000"/>
          </a:bodyPr>
          <a:lstStyle/>
          <a:p>
            <a:r>
              <a:rPr lang="en-US" dirty="0" smtClean="0">
                <a:latin typeface="Bookman Old Style" pitchFamily="18" charset="0"/>
              </a:rPr>
              <a:t>System Analysis</a:t>
            </a:r>
          </a:p>
          <a:p>
            <a:r>
              <a:rPr lang="en-US" dirty="0" smtClean="0">
                <a:latin typeface="Bookman Old Style" pitchFamily="18" charset="0"/>
              </a:rPr>
              <a:t>System Planning</a:t>
            </a:r>
          </a:p>
          <a:p>
            <a:r>
              <a:rPr lang="en-US" dirty="0" smtClean="0">
                <a:latin typeface="Bookman Old Style" pitchFamily="18" charset="0"/>
              </a:rPr>
              <a:t>Risk Management</a:t>
            </a:r>
          </a:p>
          <a:p>
            <a:r>
              <a:rPr lang="en-US" dirty="0" smtClean="0">
                <a:latin typeface="Bookman Old Style" pitchFamily="18" charset="0"/>
              </a:rPr>
              <a:t>System Evaluation</a:t>
            </a:r>
          </a:p>
          <a:p>
            <a:r>
              <a:rPr lang="en-US" dirty="0" smtClean="0">
                <a:latin typeface="Bookman Old Style" pitchFamily="18" charset="0"/>
              </a:rPr>
              <a:t>Design Phase</a:t>
            </a:r>
          </a:p>
          <a:p>
            <a:r>
              <a:rPr lang="en-US" dirty="0" smtClean="0">
                <a:latin typeface="Bookman Old Style" pitchFamily="18" charset="0"/>
              </a:rPr>
              <a:t>Procurement Management</a:t>
            </a:r>
          </a:p>
          <a:p>
            <a:r>
              <a:rPr lang="en-US" dirty="0" smtClean="0">
                <a:latin typeface="Bookman Old Style" pitchFamily="18" charset="0"/>
              </a:rPr>
              <a:t>Data Conversion</a:t>
            </a:r>
          </a:p>
          <a:p>
            <a:r>
              <a:rPr lang="en-US" dirty="0" smtClean="0">
                <a:latin typeface="Bookman Old Style" pitchFamily="18" charset="0"/>
              </a:rPr>
              <a:t>System Development</a:t>
            </a:r>
          </a:p>
          <a:p>
            <a:r>
              <a:rPr lang="en-US" dirty="0" smtClean="0">
                <a:latin typeface="Bookman Old Style" pitchFamily="18" charset="0"/>
              </a:rPr>
              <a:t>Testing</a:t>
            </a:r>
          </a:p>
          <a:p>
            <a:r>
              <a:rPr lang="en-US" dirty="0" smtClean="0">
                <a:latin typeface="Bookman Old Style" pitchFamily="18" charset="0"/>
              </a:rPr>
              <a:t>Installation, Training and Maintenance</a:t>
            </a:r>
            <a:endParaRPr lang="en-US" dirty="0">
              <a:latin typeface="Bookman Old Style" pitchFamily="18" charset="0"/>
            </a:endParaRPr>
          </a:p>
        </p:txBody>
      </p:sp>
      <p:sp>
        <p:nvSpPr>
          <p:cNvPr id="8" name="Content Placeholder 7"/>
          <p:cNvSpPr>
            <a:spLocks noGrp="1"/>
          </p:cNvSpPr>
          <p:nvPr>
            <p:ph sz="half" idx="2"/>
          </p:nvPr>
        </p:nvSpPr>
        <p:spPr>
          <a:xfrm>
            <a:off x="4229100" y="800100"/>
            <a:ext cx="4572000" cy="5867400"/>
          </a:xfrm>
        </p:spPr>
        <p:txBody>
          <a:bodyPr/>
          <a:lstStyle/>
          <a:p>
            <a:endParaRPr lang="en-US" dirty="0"/>
          </a:p>
        </p:txBody>
      </p:sp>
      <p:sp>
        <p:nvSpPr>
          <p:cNvPr id="9" name="Rounded Rectangle 8"/>
          <p:cNvSpPr/>
          <p:nvPr/>
        </p:nvSpPr>
        <p:spPr>
          <a:xfrm>
            <a:off x="4572000" y="5334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Analysis</a:t>
            </a:r>
            <a:endParaRPr lang="en-US" dirty="0"/>
          </a:p>
        </p:txBody>
      </p:sp>
      <p:sp>
        <p:nvSpPr>
          <p:cNvPr id="10" name="Rounded Rectangle 9"/>
          <p:cNvSpPr/>
          <p:nvPr/>
        </p:nvSpPr>
        <p:spPr>
          <a:xfrm>
            <a:off x="4572000" y="1600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Planning</a:t>
            </a:r>
            <a:endParaRPr lang="en-US" dirty="0"/>
          </a:p>
        </p:txBody>
      </p:sp>
      <p:sp>
        <p:nvSpPr>
          <p:cNvPr id="11" name="Rounded Rectangle 10"/>
          <p:cNvSpPr/>
          <p:nvPr/>
        </p:nvSpPr>
        <p:spPr>
          <a:xfrm>
            <a:off x="4572000" y="2743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 Management</a:t>
            </a:r>
            <a:endParaRPr lang="en-US" dirty="0"/>
          </a:p>
        </p:txBody>
      </p:sp>
      <p:sp>
        <p:nvSpPr>
          <p:cNvPr id="12" name="Rounded Rectangle 11"/>
          <p:cNvSpPr/>
          <p:nvPr/>
        </p:nvSpPr>
        <p:spPr>
          <a:xfrm>
            <a:off x="4572000" y="3886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Evaluation</a:t>
            </a:r>
            <a:endParaRPr lang="en-US" dirty="0"/>
          </a:p>
        </p:txBody>
      </p:sp>
      <p:sp>
        <p:nvSpPr>
          <p:cNvPr id="13" name="Rounded Rectangle 12"/>
          <p:cNvSpPr/>
          <p:nvPr/>
        </p:nvSpPr>
        <p:spPr>
          <a:xfrm>
            <a:off x="4572000" y="49530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Phase</a:t>
            </a:r>
            <a:endParaRPr lang="en-US" dirty="0"/>
          </a:p>
        </p:txBody>
      </p:sp>
      <p:sp>
        <p:nvSpPr>
          <p:cNvPr id="14" name="Rounded Rectangle 13"/>
          <p:cNvSpPr/>
          <p:nvPr/>
        </p:nvSpPr>
        <p:spPr>
          <a:xfrm>
            <a:off x="6858000" y="49530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Procurement Management</a:t>
            </a:r>
            <a:endParaRPr lang="en-US" dirty="0"/>
          </a:p>
        </p:txBody>
      </p:sp>
      <p:sp>
        <p:nvSpPr>
          <p:cNvPr id="15" name="Rounded Rectangle 14"/>
          <p:cNvSpPr/>
          <p:nvPr/>
        </p:nvSpPr>
        <p:spPr>
          <a:xfrm>
            <a:off x="6827520" y="3886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Conversion</a:t>
            </a:r>
            <a:endParaRPr lang="en-US" dirty="0"/>
          </a:p>
        </p:txBody>
      </p:sp>
      <p:sp>
        <p:nvSpPr>
          <p:cNvPr id="16" name="Rounded Rectangle 15"/>
          <p:cNvSpPr/>
          <p:nvPr/>
        </p:nvSpPr>
        <p:spPr>
          <a:xfrm>
            <a:off x="6858000" y="2743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Development</a:t>
            </a:r>
            <a:endParaRPr lang="en-US" dirty="0"/>
          </a:p>
        </p:txBody>
      </p:sp>
      <p:sp>
        <p:nvSpPr>
          <p:cNvPr id="17" name="Rounded Rectangle 16"/>
          <p:cNvSpPr/>
          <p:nvPr/>
        </p:nvSpPr>
        <p:spPr>
          <a:xfrm>
            <a:off x="6827520" y="1600200"/>
            <a:ext cx="1600200" cy="6858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8" name="Rounded Rectangle 17"/>
          <p:cNvSpPr/>
          <p:nvPr/>
        </p:nvSpPr>
        <p:spPr>
          <a:xfrm>
            <a:off x="6812280" y="381000"/>
            <a:ext cx="1600200" cy="838200"/>
          </a:xfrm>
          <a:prstGeom prst="round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Installation, Testing and Maintenance</a:t>
            </a:r>
            <a:endParaRPr lang="en-US" dirty="0"/>
          </a:p>
        </p:txBody>
      </p:sp>
      <p:cxnSp>
        <p:nvCxnSpPr>
          <p:cNvPr id="20" name="Straight Arrow Connector 19"/>
          <p:cNvCxnSpPr/>
          <p:nvPr/>
        </p:nvCxnSpPr>
        <p:spPr>
          <a:xfrm>
            <a:off x="53721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72100" y="2286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p:cNvCxnSpPr>
          <p:nvPr/>
        </p:nvCxnSpPr>
        <p:spPr>
          <a:xfrm>
            <a:off x="5372100" y="3429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a:off x="5372100" y="4572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3"/>
            <a:endCxn id="14" idx="1"/>
          </p:cNvCxnSpPr>
          <p:nvPr/>
        </p:nvCxnSpPr>
        <p:spPr>
          <a:xfrm>
            <a:off x="6172200" y="52959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0"/>
          </p:cNvCxnSpPr>
          <p:nvPr/>
        </p:nvCxnSpPr>
        <p:spPr>
          <a:xfrm flipV="1">
            <a:off x="7658100" y="4572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627620" y="3429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627620" y="2286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0"/>
            <a:endCxn id="18" idx="2"/>
          </p:cNvCxnSpPr>
          <p:nvPr/>
        </p:nvCxnSpPr>
        <p:spPr>
          <a:xfrm flipH="1" flipV="1">
            <a:off x="7612380" y="1219200"/>
            <a:ext cx="1524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789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133600"/>
            <a:ext cx="2941831" cy="707886"/>
          </a:xfrm>
          <a:prstGeom prst="rect">
            <a:avLst/>
          </a:prstGeom>
          <a:noFill/>
        </p:spPr>
        <p:txBody>
          <a:bodyPr wrap="none" rtlCol="0">
            <a:spAutoFit/>
          </a:bodyPr>
          <a:lstStyle/>
          <a:p>
            <a:r>
              <a:rPr lang="en-US" sz="4000" dirty="0" smtClean="0">
                <a:latin typeface="Baskerville Old Face" pitchFamily="18" charset="0"/>
              </a:rPr>
              <a:t>SCHEDULE</a:t>
            </a:r>
            <a:endParaRPr lang="en-US" sz="4000" dirty="0">
              <a:latin typeface="Baskerville Old Fac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05000"/>
            <a:ext cx="2438400" cy="2438400"/>
          </a:xfrm>
          <a:prstGeom prst="rect">
            <a:avLst/>
          </a:prstGeom>
        </p:spPr>
      </p:pic>
    </p:spTree>
    <p:extLst>
      <p:ext uri="{BB962C8B-B14F-4D97-AF65-F5344CB8AC3E}">
        <p14:creationId xmlns:p14="http://schemas.microsoft.com/office/powerpoint/2010/main" val="408793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latin typeface="Baskerville Old Face" pitchFamily="18" charset="0"/>
              </a:rPr>
              <a:t>SCHEDULING	</a:t>
            </a:r>
            <a:endParaRPr lang="en-US" sz="4000" dirty="0">
              <a:latin typeface="Baskerville Old Face" pitchFamily="18"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449822360"/>
              </p:ext>
            </p:extLst>
          </p:nvPr>
        </p:nvGraphicFramePr>
        <p:xfrm>
          <a:off x="228600" y="1447800"/>
          <a:ext cx="4419600" cy="5097614"/>
        </p:xfrm>
        <a:graphic>
          <a:graphicData uri="http://schemas.openxmlformats.org/drawingml/2006/table">
            <a:tbl>
              <a:tblPr firstRow="1" bandRow="1">
                <a:tableStyleId>{5C22544A-7EE6-4342-B048-85BDC9FD1C3A}</a:tableStyleId>
              </a:tblPr>
              <a:tblGrid>
                <a:gridCol w="2303615"/>
                <a:gridCol w="744385"/>
                <a:gridCol w="1371600"/>
              </a:tblGrid>
              <a:tr h="891374">
                <a:tc>
                  <a:txBody>
                    <a:bodyPr/>
                    <a:lstStyle/>
                    <a:p>
                      <a:r>
                        <a:rPr lang="en-US" dirty="0" smtClean="0"/>
                        <a:t>Milestone</a:t>
                      </a:r>
                      <a:endParaRPr lang="en-US" dirty="0"/>
                    </a:p>
                  </a:txBody>
                  <a:tcPr>
                    <a:solidFill>
                      <a:schemeClr val="accent2">
                        <a:lumMod val="75000"/>
                      </a:schemeClr>
                    </a:solidFill>
                  </a:tcPr>
                </a:tc>
                <a:tc>
                  <a:txBody>
                    <a:bodyPr/>
                    <a:lstStyle/>
                    <a:p>
                      <a:r>
                        <a:rPr lang="en-US" dirty="0" smtClean="0"/>
                        <a:t>Time </a:t>
                      </a:r>
                      <a:endParaRPr lang="en-US" dirty="0"/>
                    </a:p>
                  </a:txBody>
                  <a:tcPr>
                    <a:solidFill>
                      <a:schemeClr val="accent2">
                        <a:lumMod val="75000"/>
                      </a:schemeClr>
                    </a:solidFill>
                  </a:tcPr>
                </a:tc>
                <a:tc>
                  <a:txBody>
                    <a:bodyPr/>
                    <a:lstStyle/>
                    <a:p>
                      <a:r>
                        <a:rPr lang="en-US" dirty="0" smtClean="0"/>
                        <a:t>Date</a:t>
                      </a:r>
                      <a:endParaRPr lang="en-US" dirty="0"/>
                    </a:p>
                  </a:txBody>
                  <a:tcPr>
                    <a:solidFill>
                      <a:schemeClr val="accent2">
                        <a:lumMod val="75000"/>
                      </a:schemeClr>
                    </a:solidFill>
                  </a:tcPr>
                </a:tc>
              </a:tr>
              <a:tr h="361502">
                <a:tc>
                  <a:txBody>
                    <a:bodyPr/>
                    <a:lstStyle/>
                    <a:p>
                      <a:r>
                        <a:rPr lang="en-US" dirty="0" smtClean="0"/>
                        <a:t>System Planning</a:t>
                      </a:r>
                      <a:endParaRPr lang="en-US" dirty="0"/>
                    </a:p>
                  </a:txBody>
                  <a:tcPr>
                    <a:noFill/>
                  </a:tcPr>
                </a:tc>
                <a:tc>
                  <a:txBody>
                    <a:bodyPr/>
                    <a:lstStyle/>
                    <a:p>
                      <a:r>
                        <a:rPr lang="en-US" dirty="0" smtClean="0"/>
                        <a:t>12</a:t>
                      </a:r>
                      <a:endParaRPr lang="en-US" dirty="0"/>
                    </a:p>
                  </a:txBody>
                  <a:tcPr>
                    <a:noFill/>
                  </a:tcPr>
                </a:tc>
                <a:tc>
                  <a:txBody>
                    <a:bodyPr/>
                    <a:lstStyle/>
                    <a:p>
                      <a:r>
                        <a:rPr lang="en-US" dirty="0" smtClean="0"/>
                        <a:t>1/25/2002</a:t>
                      </a:r>
                      <a:endParaRPr lang="en-US" dirty="0"/>
                    </a:p>
                  </a:txBody>
                  <a:tcPr>
                    <a:noFill/>
                  </a:tcPr>
                </a:tc>
              </a:tr>
              <a:tr h="361502">
                <a:tc>
                  <a:txBody>
                    <a:bodyPr/>
                    <a:lstStyle/>
                    <a:p>
                      <a:r>
                        <a:rPr lang="en-US" dirty="0" smtClean="0"/>
                        <a:t>System Analysis</a:t>
                      </a:r>
                      <a:endParaRPr lang="en-US" dirty="0"/>
                    </a:p>
                  </a:txBody>
                  <a:tcPr>
                    <a:noFill/>
                  </a:tcPr>
                </a:tc>
                <a:tc>
                  <a:txBody>
                    <a:bodyPr/>
                    <a:lstStyle/>
                    <a:p>
                      <a:r>
                        <a:rPr lang="en-US" dirty="0" smtClean="0"/>
                        <a:t>12</a:t>
                      </a:r>
                      <a:endParaRPr lang="en-US" dirty="0"/>
                    </a:p>
                  </a:txBody>
                  <a:tcPr>
                    <a:noFill/>
                  </a:tcPr>
                </a:tc>
                <a:tc>
                  <a:txBody>
                    <a:bodyPr/>
                    <a:lstStyle/>
                    <a:p>
                      <a:r>
                        <a:rPr lang="en-US" dirty="0" smtClean="0"/>
                        <a:t>2/12/2002</a:t>
                      </a:r>
                      <a:endParaRPr lang="en-US" dirty="0"/>
                    </a:p>
                  </a:txBody>
                  <a:tcPr>
                    <a:noFill/>
                  </a:tcPr>
                </a:tc>
              </a:tr>
              <a:tr h="361502">
                <a:tc>
                  <a:txBody>
                    <a:bodyPr/>
                    <a:lstStyle/>
                    <a:p>
                      <a:r>
                        <a:rPr lang="en-US" dirty="0" smtClean="0"/>
                        <a:t>Risk Management</a:t>
                      </a:r>
                      <a:endParaRPr lang="en-US" dirty="0"/>
                    </a:p>
                  </a:txBody>
                  <a:tcPr>
                    <a:noFill/>
                  </a:tcPr>
                </a:tc>
                <a:tc>
                  <a:txBody>
                    <a:bodyPr/>
                    <a:lstStyle/>
                    <a:p>
                      <a:r>
                        <a:rPr lang="en-US" dirty="0" smtClean="0"/>
                        <a:t>12</a:t>
                      </a:r>
                      <a:endParaRPr lang="en-US" dirty="0"/>
                    </a:p>
                  </a:txBody>
                  <a:tcPr>
                    <a:noFill/>
                  </a:tcPr>
                </a:tc>
                <a:tc>
                  <a:txBody>
                    <a:bodyPr/>
                    <a:lstStyle/>
                    <a:p>
                      <a:r>
                        <a:rPr lang="en-US" dirty="0" smtClean="0"/>
                        <a:t>2/28/2002</a:t>
                      </a:r>
                      <a:endParaRPr lang="en-US" dirty="0"/>
                    </a:p>
                  </a:txBody>
                  <a:tcPr>
                    <a:noFill/>
                  </a:tcPr>
                </a:tc>
              </a:tr>
              <a:tr h="361502">
                <a:tc>
                  <a:txBody>
                    <a:bodyPr/>
                    <a:lstStyle/>
                    <a:p>
                      <a:r>
                        <a:rPr lang="en-US" dirty="0" smtClean="0"/>
                        <a:t>System Evaluation</a:t>
                      </a:r>
                      <a:endParaRPr lang="en-US" dirty="0"/>
                    </a:p>
                  </a:txBody>
                  <a:tcPr>
                    <a:noFill/>
                  </a:tcPr>
                </a:tc>
                <a:tc>
                  <a:txBody>
                    <a:bodyPr/>
                    <a:lstStyle/>
                    <a:p>
                      <a:r>
                        <a:rPr lang="en-US" dirty="0" smtClean="0"/>
                        <a:t>12</a:t>
                      </a:r>
                      <a:endParaRPr lang="en-US" dirty="0"/>
                    </a:p>
                  </a:txBody>
                  <a:tcPr>
                    <a:noFill/>
                  </a:tcPr>
                </a:tc>
                <a:tc>
                  <a:txBody>
                    <a:bodyPr/>
                    <a:lstStyle/>
                    <a:p>
                      <a:r>
                        <a:rPr lang="en-US" dirty="0" smtClean="0"/>
                        <a:t>3/18/2002</a:t>
                      </a:r>
                      <a:endParaRPr lang="en-US" dirty="0"/>
                    </a:p>
                  </a:txBody>
                  <a:tcPr>
                    <a:noFill/>
                  </a:tcPr>
                </a:tc>
              </a:tr>
              <a:tr h="361502">
                <a:tc>
                  <a:txBody>
                    <a:bodyPr/>
                    <a:lstStyle/>
                    <a:p>
                      <a:r>
                        <a:rPr lang="en-US" dirty="0" smtClean="0"/>
                        <a:t>Design Phase</a:t>
                      </a:r>
                      <a:endParaRPr lang="en-US" dirty="0"/>
                    </a:p>
                  </a:txBody>
                  <a:tcPr>
                    <a:noFill/>
                  </a:tcPr>
                </a:tc>
                <a:tc>
                  <a:txBody>
                    <a:bodyPr/>
                    <a:lstStyle/>
                    <a:p>
                      <a:r>
                        <a:rPr lang="en-US" dirty="0" smtClean="0"/>
                        <a:t>110</a:t>
                      </a:r>
                      <a:endParaRPr lang="en-US" dirty="0"/>
                    </a:p>
                  </a:txBody>
                  <a:tcPr>
                    <a:noFill/>
                  </a:tcPr>
                </a:tc>
                <a:tc>
                  <a:txBody>
                    <a:bodyPr/>
                    <a:lstStyle/>
                    <a:p>
                      <a:r>
                        <a:rPr lang="en-US" dirty="0" smtClean="0"/>
                        <a:t>8/19/2002</a:t>
                      </a:r>
                      <a:endParaRPr lang="en-US" dirty="0"/>
                    </a:p>
                  </a:txBody>
                  <a:tcPr>
                    <a:noFill/>
                  </a:tcPr>
                </a:tc>
              </a:tr>
              <a:tr h="361502">
                <a:tc>
                  <a:txBody>
                    <a:bodyPr/>
                    <a:lstStyle/>
                    <a:p>
                      <a:r>
                        <a:rPr lang="en-US" dirty="0" smtClean="0"/>
                        <a:t>Procurement</a:t>
                      </a:r>
                      <a:r>
                        <a:rPr lang="en-US" baseline="0" dirty="0" smtClean="0"/>
                        <a:t> Management</a:t>
                      </a:r>
                      <a:endParaRPr lang="en-US" dirty="0"/>
                    </a:p>
                  </a:txBody>
                  <a:tcPr>
                    <a:noFill/>
                  </a:tcPr>
                </a:tc>
                <a:tc>
                  <a:txBody>
                    <a:bodyPr/>
                    <a:lstStyle/>
                    <a:p>
                      <a:r>
                        <a:rPr lang="en-US" dirty="0" smtClean="0"/>
                        <a:t>15</a:t>
                      </a:r>
                      <a:endParaRPr lang="en-US" dirty="0"/>
                    </a:p>
                  </a:txBody>
                  <a:tcPr>
                    <a:noFill/>
                  </a:tcPr>
                </a:tc>
                <a:tc>
                  <a:txBody>
                    <a:bodyPr/>
                    <a:lstStyle/>
                    <a:p>
                      <a:r>
                        <a:rPr lang="en-US" dirty="0" smtClean="0"/>
                        <a:t>9/9/2002</a:t>
                      </a:r>
                      <a:endParaRPr lang="en-US" dirty="0"/>
                    </a:p>
                  </a:txBody>
                  <a:tcPr>
                    <a:noFill/>
                  </a:tcPr>
                </a:tc>
              </a:tr>
              <a:tr h="361502">
                <a:tc>
                  <a:txBody>
                    <a:bodyPr/>
                    <a:lstStyle/>
                    <a:p>
                      <a:r>
                        <a:rPr lang="en-US" dirty="0" smtClean="0"/>
                        <a:t>Data Conversion</a:t>
                      </a:r>
                      <a:endParaRPr lang="en-US" dirty="0"/>
                    </a:p>
                  </a:txBody>
                  <a:tcPr>
                    <a:noFill/>
                  </a:tcPr>
                </a:tc>
                <a:tc>
                  <a:txBody>
                    <a:bodyPr/>
                    <a:lstStyle/>
                    <a:p>
                      <a:r>
                        <a:rPr lang="en-US" dirty="0" smtClean="0"/>
                        <a:t>50</a:t>
                      </a:r>
                      <a:endParaRPr lang="en-US" dirty="0"/>
                    </a:p>
                  </a:txBody>
                  <a:tcPr>
                    <a:noFill/>
                  </a:tcPr>
                </a:tc>
                <a:tc>
                  <a:txBody>
                    <a:bodyPr/>
                    <a:lstStyle/>
                    <a:p>
                      <a:r>
                        <a:rPr lang="en-US" dirty="0" smtClean="0"/>
                        <a:t>11/18/2002</a:t>
                      </a:r>
                      <a:endParaRPr lang="en-US" dirty="0"/>
                    </a:p>
                  </a:txBody>
                  <a:tcPr>
                    <a:noFill/>
                  </a:tcPr>
                </a:tc>
              </a:tr>
              <a:tr h="361502">
                <a:tc>
                  <a:txBody>
                    <a:bodyPr/>
                    <a:lstStyle/>
                    <a:p>
                      <a:r>
                        <a:rPr lang="en-US" dirty="0" smtClean="0"/>
                        <a:t>System Development</a:t>
                      </a:r>
                      <a:endParaRPr lang="en-US" dirty="0"/>
                    </a:p>
                  </a:txBody>
                  <a:tcPr>
                    <a:noFill/>
                  </a:tcPr>
                </a:tc>
                <a:tc>
                  <a:txBody>
                    <a:bodyPr/>
                    <a:lstStyle/>
                    <a:p>
                      <a:r>
                        <a:rPr lang="en-US" dirty="0" smtClean="0"/>
                        <a:t>110</a:t>
                      </a:r>
                      <a:endParaRPr lang="en-US" dirty="0"/>
                    </a:p>
                  </a:txBody>
                  <a:tcPr>
                    <a:noFill/>
                  </a:tcPr>
                </a:tc>
                <a:tc>
                  <a:txBody>
                    <a:bodyPr/>
                    <a:lstStyle/>
                    <a:p>
                      <a:r>
                        <a:rPr lang="en-US" dirty="0" smtClean="0"/>
                        <a:t>4/21/2003</a:t>
                      </a:r>
                      <a:endParaRPr lang="en-US" dirty="0"/>
                    </a:p>
                  </a:txBody>
                  <a:tcPr>
                    <a:noFill/>
                  </a:tcPr>
                </a:tc>
              </a:tr>
              <a:tr h="361502">
                <a:tc>
                  <a:txBody>
                    <a:bodyPr/>
                    <a:lstStyle/>
                    <a:p>
                      <a:r>
                        <a:rPr lang="en-US" dirty="0" smtClean="0"/>
                        <a:t>Testing</a:t>
                      </a:r>
                      <a:endParaRPr lang="en-US" dirty="0"/>
                    </a:p>
                  </a:txBody>
                  <a:tcPr>
                    <a:noFill/>
                  </a:tcPr>
                </a:tc>
                <a:tc>
                  <a:txBody>
                    <a:bodyPr/>
                    <a:lstStyle/>
                    <a:p>
                      <a:r>
                        <a:rPr lang="en-US" dirty="0" smtClean="0"/>
                        <a:t>90</a:t>
                      </a:r>
                      <a:endParaRPr lang="en-US" dirty="0"/>
                    </a:p>
                  </a:txBody>
                  <a:tcPr>
                    <a:noFill/>
                  </a:tcPr>
                </a:tc>
                <a:tc>
                  <a:txBody>
                    <a:bodyPr/>
                    <a:lstStyle/>
                    <a:p>
                      <a:r>
                        <a:rPr lang="en-US" dirty="0" smtClean="0"/>
                        <a:t>8/25/2003</a:t>
                      </a:r>
                      <a:endParaRPr lang="en-US" dirty="0"/>
                    </a:p>
                  </a:txBody>
                  <a:tcPr>
                    <a:noFill/>
                  </a:tcPr>
                </a:tc>
              </a:tr>
              <a:tr h="623962">
                <a:tc>
                  <a:txBody>
                    <a:bodyPr/>
                    <a:lstStyle/>
                    <a:p>
                      <a:r>
                        <a:rPr lang="en-US" dirty="0" smtClean="0"/>
                        <a:t>Installation, Training and Maintenance</a:t>
                      </a:r>
                      <a:endParaRPr lang="en-US" dirty="0"/>
                    </a:p>
                  </a:txBody>
                  <a:tcPr>
                    <a:noFill/>
                  </a:tcPr>
                </a:tc>
                <a:tc>
                  <a:txBody>
                    <a:bodyPr/>
                    <a:lstStyle/>
                    <a:p>
                      <a:r>
                        <a:rPr lang="en-US" dirty="0" smtClean="0"/>
                        <a:t>60</a:t>
                      </a:r>
                      <a:endParaRPr lang="en-US" dirty="0"/>
                    </a:p>
                  </a:txBody>
                  <a:tcPr>
                    <a:noFill/>
                  </a:tcPr>
                </a:tc>
                <a:tc>
                  <a:txBody>
                    <a:bodyPr/>
                    <a:lstStyle/>
                    <a:p>
                      <a:r>
                        <a:rPr lang="en-US" dirty="0" smtClean="0"/>
                        <a:t>11/17/2003</a:t>
                      </a:r>
                      <a:endParaRPr lang="en-US" dirty="0"/>
                    </a:p>
                  </a:txBody>
                  <a:tcPr>
                    <a:noFill/>
                  </a:tcPr>
                </a:tc>
              </a:tr>
            </a:tbl>
          </a:graphicData>
        </a:graphic>
      </p:graphicFrame>
      <p:graphicFrame>
        <p:nvGraphicFramePr>
          <p:cNvPr id="6" name="Content Placeholder 6"/>
          <p:cNvGraphicFramePr>
            <a:graphicFrameLocks noGrp="1"/>
          </p:cNvGraphicFramePr>
          <p:nvPr>
            <p:ph sz="half" idx="2"/>
            <p:extLst>
              <p:ext uri="{D42A27DB-BD31-4B8C-83A1-F6EECF244321}">
                <p14:modId xmlns:p14="http://schemas.microsoft.com/office/powerpoint/2010/main" val="3061049574"/>
              </p:ext>
            </p:extLst>
          </p:nvPr>
        </p:nvGraphicFramePr>
        <p:xfrm>
          <a:off x="4822825" y="381000"/>
          <a:ext cx="3749675" cy="6248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2334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001000" cy="1143000"/>
          </a:xfrm>
        </p:spPr>
        <p:txBody>
          <a:bodyPr>
            <a:normAutofit/>
          </a:bodyPr>
          <a:lstStyle/>
          <a:p>
            <a:r>
              <a:rPr lang="en-US" sz="4000" dirty="0" smtClean="0">
                <a:latin typeface="Baskerville Old Face" pitchFamily="18" charset="0"/>
              </a:rPr>
              <a:t>CRITICAL SUCCESS FACTORS</a:t>
            </a:r>
            <a:endParaRPr lang="en-US" sz="4000" dirty="0">
              <a:latin typeface="Baskerville Old Face"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8927591"/>
              </p:ext>
            </p:extLst>
          </p:nvPr>
        </p:nvGraphicFramePr>
        <p:xfrm>
          <a:off x="609600" y="914400"/>
          <a:ext cx="8001000" cy="6035040"/>
        </p:xfrm>
        <a:graphic>
          <a:graphicData uri="http://schemas.openxmlformats.org/drawingml/2006/table">
            <a:tbl>
              <a:tblPr firstRow="1" bandRow="1">
                <a:tableStyleId>{5C22544A-7EE6-4342-B048-85BDC9FD1C3A}</a:tableStyleId>
              </a:tblPr>
              <a:tblGrid>
                <a:gridCol w="2667000"/>
                <a:gridCol w="2667000"/>
                <a:gridCol w="2667000"/>
              </a:tblGrid>
              <a:tr h="137160">
                <a:tc>
                  <a:txBody>
                    <a:bodyPr/>
                    <a:lstStyle/>
                    <a:p>
                      <a:r>
                        <a:rPr lang="en-US" b="0" dirty="0" smtClean="0">
                          <a:latin typeface="Bookman Old Style" pitchFamily="18" charset="0"/>
                        </a:rPr>
                        <a:t>OBJECTIVE</a:t>
                      </a:r>
                      <a:r>
                        <a:rPr lang="en-US" b="0" baseline="0" dirty="0" smtClean="0">
                          <a:latin typeface="Bookman Old Style" pitchFamily="18" charset="0"/>
                        </a:rPr>
                        <a:t> </a:t>
                      </a:r>
                      <a:endParaRPr lang="en-US" b="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en-US" b="0" dirty="0" smtClean="0">
                          <a:latin typeface="Bookman Old Style" pitchFamily="18" charset="0"/>
                        </a:rPr>
                        <a:t>SUCCESS FACTOR</a:t>
                      </a:r>
                      <a:endParaRPr lang="en-US" b="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en-US" b="0" dirty="0" smtClean="0">
                          <a:latin typeface="Bookman Old Style" pitchFamily="18" charset="0"/>
                        </a:rPr>
                        <a:t>KPI</a:t>
                      </a:r>
                      <a:endParaRPr lang="en-US" b="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1615440">
                <a:tc>
                  <a:txBody>
                    <a:bodyPr/>
                    <a:lstStyle/>
                    <a:p>
                      <a:r>
                        <a:rPr lang="en-US" sz="1600" kern="1200" dirty="0" smtClean="0">
                          <a:solidFill>
                            <a:schemeClr val="dk1"/>
                          </a:solidFill>
                          <a:latin typeface="Bookman Old Style" pitchFamily="18" charset="0"/>
                          <a:ea typeface="+mn-ea"/>
                          <a:cs typeface="+mn-cs"/>
                        </a:rPr>
                        <a:t>Create a customer satisfaction rate of 98%</a:t>
                      </a:r>
                      <a:endParaRPr lang="en-US" sz="1600" kern="1200" dirty="0">
                        <a:solidFill>
                          <a:schemeClr val="dk1"/>
                        </a:solidFill>
                        <a:latin typeface="Bookman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1)Create successful relationship with suppliers </a:t>
                      </a:r>
                    </a:p>
                    <a:p>
                      <a:r>
                        <a:rPr lang="en-US" sz="1600" dirty="0" smtClean="0">
                          <a:latin typeface="Bookman Old Style" pitchFamily="18" charset="0"/>
                        </a:rPr>
                        <a:t>2)Attract and satisfy new customers.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Bookman Old Style" pitchFamily="18" charset="0"/>
                        </a:rPr>
                        <a:t>1)Average time required to deliver an order.</a:t>
                      </a:r>
                    </a:p>
                    <a:p>
                      <a:r>
                        <a:rPr lang="en-US" sz="1600" dirty="0" smtClean="0">
                          <a:latin typeface="Bookman Old Style" pitchFamily="18" charset="0"/>
                        </a:rPr>
                        <a:t>2)Number of defective orders delivered.</a:t>
                      </a:r>
                    </a:p>
                    <a:p>
                      <a:r>
                        <a:rPr lang="en-US" sz="1600" dirty="0" smtClean="0">
                          <a:latin typeface="Bookman Old Style" pitchFamily="18" charset="0"/>
                        </a:rPr>
                        <a:t>3)Average time spent per customer</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67840">
                <a:tc>
                  <a:txBody>
                    <a:bodyPr/>
                    <a:lstStyle/>
                    <a:p>
                      <a:r>
                        <a:rPr lang="en-US" sz="1600" kern="1200" dirty="0" smtClean="0">
                          <a:solidFill>
                            <a:schemeClr val="dk1"/>
                          </a:solidFill>
                          <a:latin typeface="Bookman Old Style" pitchFamily="18" charset="0"/>
                          <a:ea typeface="+mn-ea"/>
                          <a:cs typeface="+mn-cs"/>
                        </a:rPr>
                        <a:t>Deliver the project by 20 months</a:t>
                      </a:r>
                      <a:endParaRPr lang="en-US" sz="1600" kern="1200" dirty="0">
                        <a:solidFill>
                          <a:schemeClr val="dk1"/>
                        </a:solidFill>
                        <a:latin typeface="Bookman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1)Avoid poor schedule estimations.</a:t>
                      </a:r>
                    </a:p>
                    <a:p>
                      <a:r>
                        <a:rPr lang="en-US" sz="1600" dirty="0" smtClean="0">
                          <a:latin typeface="Bookman Old Style" pitchFamily="18" charset="0"/>
                        </a:rPr>
                        <a:t>2)Deliver each deliverable as scheduled.</a:t>
                      </a:r>
                    </a:p>
                    <a:p>
                      <a:r>
                        <a:rPr lang="en-US" sz="1600" dirty="0" smtClean="0">
                          <a:latin typeface="Bookman Old Style" pitchFamily="18" charset="0"/>
                        </a:rPr>
                        <a:t>3)Avoid changes in project scope</a:t>
                      </a:r>
                    </a:p>
                    <a:p>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Bookman Old Style" pitchFamily="18" charset="0"/>
                        </a:rPr>
                        <a:t>1)Delays in the deliverable</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80271">
                <a:tc>
                  <a:txBody>
                    <a:bodyPr/>
                    <a:lstStyle/>
                    <a:p>
                      <a:r>
                        <a:rPr lang="en-US" sz="1600" kern="1200" dirty="0" smtClean="0">
                          <a:solidFill>
                            <a:schemeClr val="dk1"/>
                          </a:solidFill>
                          <a:latin typeface="Bookman Old Style" pitchFamily="18" charset="0"/>
                          <a:ea typeface="+mn-ea"/>
                          <a:cs typeface="+mn-cs"/>
                        </a:rPr>
                        <a:t>Deliver the project within the planned budget of $4 million</a:t>
                      </a:r>
                      <a:endParaRPr lang="en-US" sz="1600" kern="1200" dirty="0">
                        <a:solidFill>
                          <a:schemeClr val="dk1"/>
                        </a:solidFill>
                        <a:latin typeface="Bookman Old Style"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1)Avoid poor cost estimations.</a:t>
                      </a:r>
                    </a:p>
                    <a:p>
                      <a:r>
                        <a:rPr lang="en-US" sz="1600" dirty="0" smtClean="0">
                          <a:latin typeface="Bookman Old Style" pitchFamily="18" charset="0"/>
                        </a:rPr>
                        <a:t>2)Avoid poor resource estimations</a:t>
                      </a:r>
                    </a:p>
                    <a:p>
                      <a:r>
                        <a:rPr lang="en-US" sz="1600" dirty="0" smtClean="0">
                          <a:latin typeface="Bookman Old Style" pitchFamily="18" charset="0"/>
                        </a:rPr>
                        <a:t>3)Avoid changes in project scope</a:t>
                      </a:r>
                    </a:p>
                    <a:p>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Bookman Old Style" pitchFamily="18" charset="0"/>
                        </a:rPr>
                        <a:t>1)Deviations from the planned budget</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70403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01000" cy="1143000"/>
          </a:xfrm>
        </p:spPr>
        <p:txBody>
          <a:bodyPr/>
          <a:lstStyle/>
          <a:p>
            <a:r>
              <a:rPr lang="en-US" sz="4000" dirty="0">
                <a:latin typeface="Baskerville Old Face" pitchFamily="18" charset="0"/>
              </a:rPr>
              <a:t>CRITICAL SUCCESS FACTORS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752492"/>
              </p:ext>
            </p:extLst>
          </p:nvPr>
        </p:nvGraphicFramePr>
        <p:xfrm>
          <a:off x="533400" y="990600"/>
          <a:ext cx="8001000" cy="607060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en-US" dirty="0" smtClean="0"/>
                        <a:t>SUCCESS FACTORS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en-US" dirty="0" smtClean="0"/>
                        <a:t>KPI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70840">
                <a:tc>
                  <a:txBody>
                    <a:bodyPr/>
                    <a:lstStyle/>
                    <a:p>
                      <a:r>
                        <a:rPr lang="en-US" sz="1600" dirty="0" smtClean="0">
                          <a:latin typeface="Bookman Old Style" pitchFamily="18" charset="0"/>
                        </a:rPr>
                        <a:t>Ease of use of the system</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1)Provide effective training to the employees.</a:t>
                      </a:r>
                    </a:p>
                    <a:p>
                      <a:r>
                        <a:rPr lang="en-US" sz="1600" dirty="0" smtClean="0">
                          <a:latin typeface="Bookman Old Style" pitchFamily="18" charset="0"/>
                        </a:rPr>
                        <a:t>2)Provide documentation for each of the step in the production process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1)Amount of time spent by each employee to process the order</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latin typeface="Bookman Old Style" pitchFamily="18" charset="0"/>
                        </a:rPr>
                        <a:t>Ensure high quality implementation process</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1)Avoid changes in project scope</a:t>
                      </a:r>
                    </a:p>
                    <a:p>
                      <a:r>
                        <a:rPr lang="en-US" sz="1600" dirty="0" smtClean="0">
                          <a:latin typeface="Bookman Old Style" pitchFamily="18" charset="0"/>
                        </a:rPr>
                        <a:t>2)Establish clear objectives.</a:t>
                      </a:r>
                    </a:p>
                    <a:p>
                      <a:r>
                        <a:rPr lang="en-US" sz="1600" dirty="0" smtClean="0">
                          <a:latin typeface="Bookman Old Style" pitchFamily="18" charset="0"/>
                        </a:rPr>
                        <a:t>3)Communicate frequently with customers.</a:t>
                      </a:r>
                    </a:p>
                    <a:p>
                      <a:r>
                        <a:rPr lang="en-US" sz="1600" dirty="0" smtClean="0">
                          <a:latin typeface="Bookman Old Style" pitchFamily="18" charset="0"/>
                        </a:rPr>
                        <a:t>4)Establish resource planning</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1)Frequency of meetings with customer.</a:t>
                      </a:r>
                    </a:p>
                    <a:p>
                      <a:r>
                        <a:rPr lang="en-US" sz="1600" dirty="0" smtClean="0">
                          <a:latin typeface="Bookman Old Style" pitchFamily="18" charset="0"/>
                        </a:rPr>
                        <a:t>2)Deviations from the planned budget.</a:t>
                      </a:r>
                    </a:p>
                    <a:p>
                      <a:r>
                        <a:rPr lang="en-US" sz="1600" dirty="0" smtClean="0">
                          <a:latin typeface="Bookman Old Style" pitchFamily="18" charset="0"/>
                        </a:rPr>
                        <a:t>3)Delays in deliverable.</a:t>
                      </a:r>
                    </a:p>
                    <a:p>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dirty="0" smtClean="0">
                          <a:latin typeface="Bookman Old Style" pitchFamily="18" charset="0"/>
                        </a:rPr>
                        <a:t>Complete project within scope</a:t>
                      </a:r>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1)Establish well defined project and product scope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Bookman Old Style" pitchFamily="18" charset="0"/>
                        </a:rPr>
                        <a:t>1)	Delays in project deliverables</a:t>
                      </a:r>
                    </a:p>
                    <a:p>
                      <a:r>
                        <a:rPr lang="en-US" sz="1600" dirty="0" smtClean="0">
                          <a:latin typeface="Bookman Old Style" pitchFamily="18" charset="0"/>
                        </a:rPr>
                        <a:t>2)	Deviations from planned budget</a:t>
                      </a:r>
                    </a:p>
                    <a:p>
                      <a:endParaRPr lang="en-US" sz="1600" dirty="0">
                        <a:latin typeface="Bookman Old Style"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0831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001000" cy="1143000"/>
          </a:xfrm>
        </p:spPr>
        <p:txBody>
          <a:bodyPr/>
          <a:lstStyle/>
          <a:p>
            <a:r>
              <a:rPr lang="en-US" sz="4000" dirty="0" smtClean="0"/>
              <a:t>AGENGA	</a:t>
            </a:r>
            <a:endParaRPr lang="en-US" sz="4000" dirty="0"/>
          </a:p>
        </p:txBody>
      </p:sp>
      <p:sp>
        <p:nvSpPr>
          <p:cNvPr id="3" name="Content Placeholder 2"/>
          <p:cNvSpPr>
            <a:spLocks noGrp="1"/>
          </p:cNvSpPr>
          <p:nvPr>
            <p:ph idx="1"/>
          </p:nvPr>
        </p:nvSpPr>
        <p:spPr>
          <a:xfrm>
            <a:off x="533400" y="1905000"/>
            <a:ext cx="8001000" cy="4114800"/>
          </a:xfrm>
        </p:spPr>
        <p:txBody>
          <a:bodyPr>
            <a:noAutofit/>
          </a:bodyPr>
          <a:lstStyle/>
          <a:p>
            <a:r>
              <a:rPr lang="en-US" sz="1800" dirty="0" smtClean="0">
                <a:latin typeface="Bookman Old Style" pitchFamily="18" charset="0"/>
              </a:rPr>
              <a:t>Project Background</a:t>
            </a:r>
          </a:p>
          <a:p>
            <a:r>
              <a:rPr lang="en-US" sz="1800" dirty="0" smtClean="0">
                <a:latin typeface="Bookman Old Style" pitchFamily="18" charset="0"/>
              </a:rPr>
              <a:t>Problem Statement</a:t>
            </a:r>
          </a:p>
          <a:p>
            <a:r>
              <a:rPr lang="en-US" sz="1800" dirty="0" smtClean="0">
                <a:latin typeface="Bookman Old Style" pitchFamily="18" charset="0"/>
              </a:rPr>
              <a:t>Objectives</a:t>
            </a:r>
          </a:p>
          <a:p>
            <a:r>
              <a:rPr lang="en-US" sz="1800" dirty="0" smtClean="0">
                <a:latin typeface="Bookman Old Style" pitchFamily="18" charset="0"/>
              </a:rPr>
              <a:t>Project Plan</a:t>
            </a:r>
          </a:p>
          <a:p>
            <a:pPr marL="0" indent="0">
              <a:buNone/>
            </a:pPr>
            <a:endParaRPr lang="en-US" sz="1200" b="1" dirty="0" smtClean="0"/>
          </a:p>
        </p:txBody>
      </p:sp>
    </p:spTree>
    <p:extLst>
      <p:ext uri="{BB962C8B-B14F-4D97-AF65-F5344CB8AC3E}">
        <p14:creationId xmlns:p14="http://schemas.microsoft.com/office/powerpoint/2010/main" val="1481009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8" name="Content Placeholder 7" descr="risk_assessment_image_500_clr.png"/>
          <p:cNvPicPr>
            <a:picLocks noGrp="1" noChangeAspect="1"/>
          </p:cNvPicPr>
          <p:nvPr>
            <p:ph idx="1"/>
          </p:nvPr>
        </p:nvPicPr>
        <p:blipFill>
          <a:blip r:embed="rId2" cstate="print"/>
          <a:stretch>
            <a:fillRect/>
          </a:stretch>
        </p:blipFill>
        <p:spPr>
          <a:xfrm>
            <a:off x="1752600" y="1905000"/>
            <a:ext cx="4490009" cy="4114800"/>
          </a:xfrm>
        </p:spPr>
      </p:pic>
    </p:spTree>
    <p:extLst>
      <p:ext uri="{BB962C8B-B14F-4D97-AF65-F5344CB8AC3E}">
        <p14:creationId xmlns:p14="http://schemas.microsoft.com/office/powerpoint/2010/main" val="2315663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Title 1"/>
          <p:cNvSpPr txBox="1">
            <a:spLocks/>
          </p:cNvSpPr>
          <p:nvPr/>
        </p:nvSpPr>
        <p:spPr>
          <a:xfrm>
            <a:off x="617220" y="152400"/>
            <a:ext cx="80010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1"/>
                </a:solidFill>
                <a:latin typeface="+mj-lt"/>
                <a:ea typeface="+mj-ea"/>
                <a:cs typeface="+mj-cs"/>
              </a:defRPr>
            </a:lvl1pPr>
          </a:lstStyle>
          <a:p>
            <a:pPr algn="l"/>
            <a:r>
              <a:rPr lang="en-US" sz="4000" dirty="0" smtClean="0">
                <a:latin typeface="Baskerville Old Face" pitchFamily="18" charset="0"/>
              </a:rPr>
              <a:t>RISKS</a:t>
            </a:r>
            <a:endParaRPr lang="en-US" sz="4000" dirty="0">
              <a:latin typeface="Baskerville Old Face" pitchFamily="18" charset="0"/>
            </a:endParaRPr>
          </a:p>
        </p:txBody>
      </p:sp>
      <p:graphicFrame>
        <p:nvGraphicFramePr>
          <p:cNvPr id="29" name="Content Placeholder 5"/>
          <p:cNvGraphicFramePr>
            <a:graphicFrameLocks/>
          </p:cNvGraphicFramePr>
          <p:nvPr>
            <p:extLst>
              <p:ext uri="{D42A27DB-BD31-4B8C-83A1-F6EECF244321}">
                <p14:modId xmlns:p14="http://schemas.microsoft.com/office/powerpoint/2010/main" val="3490194310"/>
              </p:ext>
            </p:extLst>
          </p:nvPr>
        </p:nvGraphicFramePr>
        <p:xfrm>
          <a:off x="3505200" y="3276600"/>
          <a:ext cx="2400300" cy="609600"/>
        </p:xfrm>
        <a:graphic>
          <a:graphicData uri="http://schemas.openxmlformats.org/drawingml/2006/table">
            <a:tbl>
              <a:tblPr firstRow="1" bandRow="1">
                <a:tableStyleId>{5C22544A-7EE6-4342-B048-85BDC9FD1C3A}</a:tableStyleId>
              </a:tblPr>
              <a:tblGrid>
                <a:gridCol w="2400300"/>
              </a:tblGrid>
              <a:tr h="609600">
                <a:tc>
                  <a:txBody>
                    <a:bodyPr/>
                    <a:lstStyle/>
                    <a:p>
                      <a:pPr algn="ctr"/>
                      <a:r>
                        <a:rPr lang="en-US" dirty="0" smtClean="0"/>
                        <a:t>Risk</a:t>
                      </a:r>
                      <a:r>
                        <a:rPr lang="en-US" baseline="0" dirty="0" smtClean="0"/>
                        <a:t> Identification</a:t>
                      </a:r>
                      <a:endParaRPr lang="en-US" dirty="0"/>
                    </a:p>
                  </a:txBody>
                  <a:tcPr>
                    <a:solidFill>
                      <a:schemeClr val="accent2">
                        <a:lumMod val="75000"/>
                      </a:schemeClr>
                    </a:solidFill>
                  </a:tcPr>
                </a:tc>
              </a:tr>
            </a:tbl>
          </a:graphicData>
        </a:graphic>
      </p:graphicFrame>
      <p:sp>
        <p:nvSpPr>
          <p:cNvPr id="30" name="Rectangle 29"/>
          <p:cNvSpPr/>
          <p:nvPr/>
        </p:nvSpPr>
        <p:spPr>
          <a:xfrm>
            <a:off x="609600" y="2667000"/>
            <a:ext cx="2514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352800" y="4021514"/>
            <a:ext cx="2743200" cy="2760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294120" y="2788920"/>
            <a:ext cx="24384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32876" y="2667000"/>
            <a:ext cx="1407693" cy="369332"/>
          </a:xfrm>
          <a:prstGeom prst="rect">
            <a:avLst/>
          </a:prstGeom>
          <a:noFill/>
        </p:spPr>
        <p:txBody>
          <a:bodyPr wrap="none" rtlCol="0">
            <a:spAutoFit/>
          </a:bodyPr>
          <a:lstStyle/>
          <a:p>
            <a:r>
              <a:rPr lang="en-US" b="1" dirty="0" smtClean="0"/>
              <a:t>Budget Risk</a:t>
            </a:r>
            <a:endParaRPr lang="en-US" b="1" dirty="0"/>
          </a:p>
        </p:txBody>
      </p:sp>
      <p:sp>
        <p:nvSpPr>
          <p:cNvPr id="34" name="TextBox 33"/>
          <p:cNvSpPr txBox="1"/>
          <p:nvPr/>
        </p:nvSpPr>
        <p:spPr>
          <a:xfrm>
            <a:off x="685800" y="3005852"/>
            <a:ext cx="2286000" cy="2031325"/>
          </a:xfrm>
          <a:prstGeom prst="rect">
            <a:avLst/>
          </a:prstGeom>
          <a:noFill/>
        </p:spPr>
        <p:txBody>
          <a:bodyPr wrap="square" rtlCol="0">
            <a:spAutoFit/>
          </a:bodyPr>
          <a:lstStyle/>
          <a:p>
            <a:pPr marL="285750" indent="-285750">
              <a:buFont typeface="Arial" pitchFamily="34" charset="0"/>
              <a:buChar char="•"/>
            </a:pPr>
            <a:r>
              <a:rPr lang="en-US" dirty="0" smtClean="0"/>
              <a:t>Project Implementation. overshoots budget</a:t>
            </a:r>
          </a:p>
          <a:p>
            <a:pPr marL="285750" indent="-285750">
              <a:buFont typeface="Arial" pitchFamily="34" charset="0"/>
              <a:buChar char="•"/>
            </a:pPr>
            <a:r>
              <a:rPr lang="en-US" dirty="0" smtClean="0"/>
              <a:t>Wrong budget estimation.</a:t>
            </a:r>
          </a:p>
          <a:p>
            <a:pPr marL="285750" indent="-285750">
              <a:buFont typeface="Arial" pitchFamily="34" charset="0"/>
              <a:buChar char="•"/>
            </a:pPr>
            <a:r>
              <a:rPr lang="en-US" dirty="0" smtClean="0"/>
              <a:t>Unexpected scope</a:t>
            </a:r>
          </a:p>
          <a:p>
            <a:r>
              <a:rPr lang="en-US" dirty="0" smtClean="0"/>
              <a:t>     expansion</a:t>
            </a:r>
            <a:endParaRPr lang="en-US" dirty="0"/>
          </a:p>
        </p:txBody>
      </p:sp>
      <p:sp>
        <p:nvSpPr>
          <p:cNvPr id="35" name="TextBox 34"/>
          <p:cNvSpPr txBox="1"/>
          <p:nvPr/>
        </p:nvSpPr>
        <p:spPr>
          <a:xfrm>
            <a:off x="4003736" y="4140368"/>
            <a:ext cx="1601721" cy="646331"/>
          </a:xfrm>
          <a:prstGeom prst="rect">
            <a:avLst/>
          </a:prstGeom>
          <a:noFill/>
        </p:spPr>
        <p:txBody>
          <a:bodyPr wrap="none" rtlCol="0">
            <a:spAutoFit/>
          </a:bodyPr>
          <a:lstStyle/>
          <a:p>
            <a:r>
              <a:rPr lang="en-US" b="1" dirty="0" smtClean="0"/>
              <a:t>Schedule Risk</a:t>
            </a:r>
          </a:p>
          <a:p>
            <a:endParaRPr lang="en-US" dirty="0"/>
          </a:p>
        </p:txBody>
      </p:sp>
      <p:sp>
        <p:nvSpPr>
          <p:cNvPr id="36" name="TextBox 35"/>
          <p:cNvSpPr txBox="1"/>
          <p:nvPr/>
        </p:nvSpPr>
        <p:spPr>
          <a:xfrm>
            <a:off x="3642360" y="4463533"/>
            <a:ext cx="2286000" cy="2585323"/>
          </a:xfrm>
          <a:prstGeom prst="rect">
            <a:avLst/>
          </a:prstGeom>
          <a:noFill/>
        </p:spPr>
        <p:txBody>
          <a:bodyPr wrap="square" rtlCol="0">
            <a:spAutoFit/>
          </a:bodyPr>
          <a:lstStyle/>
          <a:p>
            <a:pPr marL="285750" indent="-285750">
              <a:buFont typeface="Arial" pitchFamily="34" charset="0"/>
              <a:buChar char="•"/>
            </a:pPr>
            <a:r>
              <a:rPr lang="en-US" dirty="0" smtClean="0"/>
              <a:t>Project implementation overshoots schedule </a:t>
            </a:r>
          </a:p>
          <a:p>
            <a:pPr marL="285750" indent="-285750">
              <a:buFont typeface="Arial" pitchFamily="34" charset="0"/>
              <a:buChar char="•"/>
            </a:pPr>
            <a:r>
              <a:rPr lang="en-US" dirty="0" smtClean="0"/>
              <a:t>Wrong schedule estimation.</a:t>
            </a:r>
          </a:p>
          <a:p>
            <a:pPr marL="285750" indent="-285750">
              <a:buFont typeface="Arial" pitchFamily="34" charset="0"/>
              <a:buChar char="•"/>
            </a:pPr>
            <a:r>
              <a:rPr lang="en-US" dirty="0" smtClean="0"/>
              <a:t>Unexpected scope expansion</a:t>
            </a:r>
          </a:p>
          <a:p>
            <a:pPr marL="285750" indent="-285750">
              <a:buFont typeface="Arial" pitchFamily="34" charset="0"/>
              <a:buChar char="•"/>
            </a:pPr>
            <a:endParaRPr lang="en-US" dirty="0"/>
          </a:p>
        </p:txBody>
      </p:sp>
      <p:sp>
        <p:nvSpPr>
          <p:cNvPr id="37" name="TextBox 36"/>
          <p:cNvSpPr txBox="1"/>
          <p:nvPr/>
        </p:nvSpPr>
        <p:spPr>
          <a:xfrm>
            <a:off x="6514243" y="2851666"/>
            <a:ext cx="2130391" cy="369332"/>
          </a:xfrm>
          <a:prstGeom prst="rect">
            <a:avLst/>
          </a:prstGeom>
          <a:noFill/>
        </p:spPr>
        <p:txBody>
          <a:bodyPr wrap="none" rtlCol="0">
            <a:spAutoFit/>
          </a:bodyPr>
          <a:lstStyle/>
          <a:p>
            <a:r>
              <a:rPr lang="en-US" b="1" dirty="0" smtClean="0"/>
              <a:t>People related Risk</a:t>
            </a:r>
            <a:endParaRPr lang="en-US" b="1" dirty="0"/>
          </a:p>
        </p:txBody>
      </p:sp>
      <p:sp>
        <p:nvSpPr>
          <p:cNvPr id="38" name="TextBox 37"/>
          <p:cNvSpPr txBox="1"/>
          <p:nvPr/>
        </p:nvSpPr>
        <p:spPr>
          <a:xfrm>
            <a:off x="6472934" y="3370332"/>
            <a:ext cx="2171700" cy="2031325"/>
          </a:xfrm>
          <a:prstGeom prst="rect">
            <a:avLst/>
          </a:prstGeom>
          <a:noFill/>
        </p:spPr>
        <p:txBody>
          <a:bodyPr wrap="square" rtlCol="0">
            <a:spAutoFit/>
          </a:bodyPr>
          <a:lstStyle/>
          <a:p>
            <a:pPr marL="285750" indent="-285750">
              <a:buFont typeface="Arial" pitchFamily="34" charset="0"/>
              <a:buChar char="•"/>
            </a:pPr>
            <a:r>
              <a:rPr lang="en-US" dirty="0" smtClean="0"/>
              <a:t>No proper user involvement</a:t>
            </a:r>
          </a:p>
          <a:p>
            <a:pPr marL="285750" indent="-285750">
              <a:buFont typeface="Arial" pitchFamily="34" charset="0"/>
              <a:buChar char="•"/>
            </a:pPr>
            <a:r>
              <a:rPr lang="en-US" dirty="0" smtClean="0"/>
              <a:t>Lack of management commitment</a:t>
            </a:r>
          </a:p>
          <a:p>
            <a:pPr marL="285750" indent="-285750">
              <a:buFont typeface="Arial" pitchFamily="34" charset="0"/>
              <a:buChar char="•"/>
            </a:pPr>
            <a:r>
              <a:rPr lang="en-US" dirty="0" smtClean="0"/>
              <a:t>Employees reject the new system</a:t>
            </a:r>
            <a:endParaRPr lang="en-US" dirty="0"/>
          </a:p>
        </p:txBody>
      </p:sp>
      <p:sp>
        <p:nvSpPr>
          <p:cNvPr id="39" name="Rectangle 38"/>
          <p:cNvSpPr/>
          <p:nvPr/>
        </p:nvSpPr>
        <p:spPr>
          <a:xfrm>
            <a:off x="3236307" y="152400"/>
            <a:ext cx="2859693" cy="3068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818653" y="287615"/>
            <a:ext cx="1971886" cy="369332"/>
          </a:xfrm>
          <a:prstGeom prst="rect">
            <a:avLst/>
          </a:prstGeom>
          <a:noFill/>
        </p:spPr>
        <p:txBody>
          <a:bodyPr wrap="none" rtlCol="0">
            <a:spAutoFit/>
          </a:bodyPr>
          <a:lstStyle/>
          <a:p>
            <a:r>
              <a:rPr lang="en-US" b="1" dirty="0" smtClean="0"/>
              <a:t>Technology Risks</a:t>
            </a:r>
            <a:endParaRPr lang="en-US" b="1" dirty="0"/>
          </a:p>
        </p:txBody>
      </p:sp>
      <p:sp>
        <p:nvSpPr>
          <p:cNvPr id="41" name="TextBox 40"/>
          <p:cNvSpPr txBox="1"/>
          <p:nvPr/>
        </p:nvSpPr>
        <p:spPr>
          <a:xfrm>
            <a:off x="3505200" y="677386"/>
            <a:ext cx="2423159" cy="2585323"/>
          </a:xfrm>
          <a:prstGeom prst="rect">
            <a:avLst/>
          </a:prstGeom>
          <a:noFill/>
        </p:spPr>
        <p:txBody>
          <a:bodyPr wrap="square" rtlCol="0">
            <a:spAutoFit/>
          </a:bodyPr>
          <a:lstStyle/>
          <a:p>
            <a:pPr marL="285750" indent="-285750">
              <a:buFont typeface="Arial" pitchFamily="34" charset="0"/>
              <a:buChar char="•"/>
            </a:pPr>
            <a:r>
              <a:rPr lang="en-US" dirty="0" smtClean="0"/>
              <a:t>Insufficient hardware and software resources.</a:t>
            </a:r>
          </a:p>
          <a:p>
            <a:pPr marL="285750" indent="-285750">
              <a:buFont typeface="Arial" pitchFamily="34" charset="0"/>
              <a:buChar char="•"/>
            </a:pPr>
            <a:r>
              <a:rPr lang="en-US" dirty="0" smtClean="0"/>
              <a:t>Unable to access required information.</a:t>
            </a:r>
          </a:p>
          <a:p>
            <a:pPr marL="285750" indent="-285750">
              <a:buFont typeface="Arial" pitchFamily="34" charset="0"/>
              <a:buChar char="•"/>
            </a:pPr>
            <a:r>
              <a:rPr lang="en-US" dirty="0" smtClean="0"/>
              <a:t>No access to hardware or software </a:t>
            </a:r>
            <a:endParaRPr lang="en-US" dirty="0"/>
          </a:p>
        </p:txBody>
      </p:sp>
    </p:spTree>
    <p:extLst>
      <p:ext uri="{BB962C8B-B14F-4D97-AF65-F5344CB8AC3E}">
        <p14:creationId xmlns:p14="http://schemas.microsoft.com/office/powerpoint/2010/main" val="3926903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647630" y="0"/>
            <a:ext cx="80010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1"/>
                </a:solidFill>
                <a:latin typeface="+mj-lt"/>
                <a:ea typeface="+mj-ea"/>
                <a:cs typeface="+mj-cs"/>
              </a:defRPr>
            </a:lvl1pPr>
          </a:lstStyle>
          <a:p>
            <a:pPr algn="l"/>
            <a:r>
              <a:rPr lang="en-US" sz="4000" dirty="0" smtClean="0">
                <a:latin typeface="Baskerville Old Face" pitchFamily="18" charset="0"/>
              </a:rPr>
              <a:t>RISKS</a:t>
            </a:r>
            <a:endParaRPr lang="en-US" sz="4000" dirty="0">
              <a:latin typeface="Baskerville Old Face" pitchFamily="18" charset="0"/>
            </a:endParaRPr>
          </a:p>
        </p:txBody>
      </p:sp>
      <p:graphicFrame>
        <p:nvGraphicFramePr>
          <p:cNvPr id="5" name="Content Placeholder 5"/>
          <p:cNvGraphicFramePr>
            <a:graphicFrameLocks/>
          </p:cNvGraphicFramePr>
          <p:nvPr>
            <p:extLst>
              <p:ext uri="{D42A27DB-BD31-4B8C-83A1-F6EECF244321}">
                <p14:modId xmlns:p14="http://schemas.microsoft.com/office/powerpoint/2010/main" val="2246909989"/>
              </p:ext>
            </p:extLst>
          </p:nvPr>
        </p:nvGraphicFramePr>
        <p:xfrm>
          <a:off x="3505200" y="3276600"/>
          <a:ext cx="2400300" cy="609600"/>
        </p:xfrm>
        <a:graphic>
          <a:graphicData uri="http://schemas.openxmlformats.org/drawingml/2006/table">
            <a:tbl>
              <a:tblPr firstRow="1" bandRow="1">
                <a:tableStyleId>{5C22544A-7EE6-4342-B048-85BDC9FD1C3A}</a:tableStyleId>
              </a:tblPr>
              <a:tblGrid>
                <a:gridCol w="2400300"/>
              </a:tblGrid>
              <a:tr h="609600">
                <a:tc>
                  <a:txBody>
                    <a:bodyPr/>
                    <a:lstStyle/>
                    <a:p>
                      <a:pPr algn="ctr"/>
                      <a:r>
                        <a:rPr lang="en-US" dirty="0" smtClean="0"/>
                        <a:t>Risk</a:t>
                      </a:r>
                      <a:r>
                        <a:rPr lang="en-US" baseline="0" dirty="0" smtClean="0"/>
                        <a:t> Prioritization</a:t>
                      </a:r>
                      <a:endParaRPr lang="en-US" dirty="0"/>
                    </a:p>
                  </a:txBody>
                  <a:tcPr>
                    <a:solidFill>
                      <a:schemeClr val="accent2">
                        <a:lumMod val="75000"/>
                      </a:schemeClr>
                    </a:solidFill>
                  </a:tcPr>
                </a:tc>
              </a:tr>
            </a:tbl>
          </a:graphicData>
        </a:graphic>
      </p:graphicFrame>
      <p:sp>
        <p:nvSpPr>
          <p:cNvPr id="6" name="Rectangle 5"/>
          <p:cNvSpPr/>
          <p:nvPr/>
        </p:nvSpPr>
        <p:spPr>
          <a:xfrm>
            <a:off x="609600" y="2667000"/>
            <a:ext cx="25146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2800" y="4021514"/>
            <a:ext cx="2743200" cy="2760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94120" y="2788920"/>
            <a:ext cx="24384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32876" y="2667000"/>
            <a:ext cx="1407693" cy="369332"/>
          </a:xfrm>
          <a:prstGeom prst="rect">
            <a:avLst/>
          </a:prstGeom>
          <a:noFill/>
        </p:spPr>
        <p:txBody>
          <a:bodyPr wrap="none" rtlCol="0">
            <a:spAutoFit/>
          </a:bodyPr>
          <a:lstStyle/>
          <a:p>
            <a:r>
              <a:rPr lang="en-US" b="1" dirty="0" smtClean="0"/>
              <a:t>Budget Risk</a:t>
            </a:r>
            <a:endParaRPr lang="en-US" b="1" dirty="0"/>
          </a:p>
        </p:txBody>
      </p:sp>
      <p:sp>
        <p:nvSpPr>
          <p:cNvPr id="10" name="TextBox 9"/>
          <p:cNvSpPr txBox="1"/>
          <p:nvPr/>
        </p:nvSpPr>
        <p:spPr>
          <a:xfrm>
            <a:off x="685800" y="3005852"/>
            <a:ext cx="2286000" cy="2031325"/>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2"/>
                </a:solidFill>
              </a:rPr>
              <a:t>Project Implementation. overshoots budget</a:t>
            </a:r>
          </a:p>
          <a:p>
            <a:pPr marL="285750" indent="-285750">
              <a:buFont typeface="Arial" pitchFamily="34" charset="0"/>
              <a:buChar char="•"/>
            </a:pPr>
            <a:r>
              <a:rPr lang="en-US" dirty="0" smtClean="0">
                <a:solidFill>
                  <a:schemeClr val="accent2"/>
                </a:solidFill>
              </a:rPr>
              <a:t>Wrong budget estimation.</a:t>
            </a:r>
          </a:p>
          <a:p>
            <a:pPr marL="285750" indent="-285750">
              <a:buFont typeface="Arial" pitchFamily="34" charset="0"/>
              <a:buChar char="•"/>
            </a:pPr>
            <a:r>
              <a:rPr lang="en-US" dirty="0" smtClean="0">
                <a:solidFill>
                  <a:schemeClr val="accent5">
                    <a:lumMod val="50000"/>
                  </a:schemeClr>
                </a:solidFill>
              </a:rPr>
              <a:t>Unexpected scope</a:t>
            </a:r>
          </a:p>
          <a:p>
            <a:r>
              <a:rPr lang="en-US" dirty="0" smtClean="0">
                <a:solidFill>
                  <a:schemeClr val="accent5">
                    <a:lumMod val="50000"/>
                  </a:schemeClr>
                </a:solidFill>
              </a:rPr>
              <a:t>     expansion</a:t>
            </a:r>
            <a:endParaRPr lang="en-US" dirty="0">
              <a:solidFill>
                <a:schemeClr val="accent5">
                  <a:lumMod val="50000"/>
                </a:schemeClr>
              </a:solidFill>
            </a:endParaRPr>
          </a:p>
        </p:txBody>
      </p:sp>
      <p:sp>
        <p:nvSpPr>
          <p:cNvPr id="11" name="TextBox 10"/>
          <p:cNvSpPr txBox="1"/>
          <p:nvPr/>
        </p:nvSpPr>
        <p:spPr>
          <a:xfrm>
            <a:off x="4003736" y="4140368"/>
            <a:ext cx="1601721" cy="646331"/>
          </a:xfrm>
          <a:prstGeom prst="rect">
            <a:avLst/>
          </a:prstGeom>
          <a:noFill/>
        </p:spPr>
        <p:txBody>
          <a:bodyPr wrap="none" rtlCol="0">
            <a:spAutoFit/>
          </a:bodyPr>
          <a:lstStyle/>
          <a:p>
            <a:r>
              <a:rPr lang="en-US" b="1" dirty="0" smtClean="0"/>
              <a:t>Schedule Risk</a:t>
            </a:r>
          </a:p>
          <a:p>
            <a:endParaRPr lang="en-US" dirty="0"/>
          </a:p>
        </p:txBody>
      </p:sp>
      <p:sp>
        <p:nvSpPr>
          <p:cNvPr id="12" name="TextBox 11"/>
          <p:cNvSpPr txBox="1"/>
          <p:nvPr/>
        </p:nvSpPr>
        <p:spPr>
          <a:xfrm>
            <a:off x="3642360" y="4463533"/>
            <a:ext cx="2286000" cy="2585323"/>
          </a:xfrm>
          <a:prstGeom prst="rect">
            <a:avLst/>
          </a:prstGeom>
          <a:noFill/>
        </p:spPr>
        <p:txBody>
          <a:bodyPr wrap="square" rtlCol="0">
            <a:spAutoFit/>
          </a:bodyPr>
          <a:lstStyle/>
          <a:p>
            <a:pPr marL="285750" indent="-285750">
              <a:buFont typeface="Arial" pitchFamily="34" charset="0"/>
              <a:buChar char="•"/>
            </a:pPr>
            <a:r>
              <a:rPr lang="en-US" dirty="0" smtClean="0">
                <a:solidFill>
                  <a:srgbClr val="FF0000"/>
                </a:solidFill>
              </a:rPr>
              <a:t>Project implementation overshoots schedule </a:t>
            </a:r>
          </a:p>
          <a:p>
            <a:pPr marL="285750" indent="-285750">
              <a:buFont typeface="Arial" pitchFamily="34" charset="0"/>
              <a:buChar char="•"/>
            </a:pPr>
            <a:r>
              <a:rPr lang="en-US" dirty="0" smtClean="0">
                <a:solidFill>
                  <a:schemeClr val="accent2"/>
                </a:solidFill>
              </a:rPr>
              <a:t>Wrong schedule estimation.</a:t>
            </a:r>
          </a:p>
          <a:p>
            <a:pPr marL="285750" indent="-285750">
              <a:buFont typeface="Arial" pitchFamily="34" charset="0"/>
              <a:buChar char="•"/>
            </a:pPr>
            <a:r>
              <a:rPr lang="en-US" dirty="0" smtClean="0">
                <a:solidFill>
                  <a:schemeClr val="accent5">
                    <a:lumMod val="50000"/>
                  </a:schemeClr>
                </a:solidFill>
              </a:rPr>
              <a:t>Unexpected scope expansion</a:t>
            </a:r>
          </a:p>
          <a:p>
            <a:pPr marL="285750" indent="-285750">
              <a:buFont typeface="Arial" pitchFamily="34" charset="0"/>
              <a:buChar char="•"/>
            </a:pPr>
            <a:endParaRPr lang="en-US" dirty="0"/>
          </a:p>
        </p:txBody>
      </p:sp>
      <p:sp>
        <p:nvSpPr>
          <p:cNvPr id="2" name="TextBox 1"/>
          <p:cNvSpPr txBox="1"/>
          <p:nvPr/>
        </p:nvSpPr>
        <p:spPr>
          <a:xfrm>
            <a:off x="6514243" y="2851666"/>
            <a:ext cx="2130391" cy="369332"/>
          </a:xfrm>
          <a:prstGeom prst="rect">
            <a:avLst/>
          </a:prstGeom>
          <a:noFill/>
        </p:spPr>
        <p:txBody>
          <a:bodyPr wrap="none" rtlCol="0">
            <a:spAutoFit/>
          </a:bodyPr>
          <a:lstStyle/>
          <a:p>
            <a:r>
              <a:rPr lang="en-US" b="1" dirty="0" smtClean="0"/>
              <a:t>People related Risk</a:t>
            </a:r>
            <a:endParaRPr lang="en-US" b="1" dirty="0"/>
          </a:p>
        </p:txBody>
      </p:sp>
      <p:sp>
        <p:nvSpPr>
          <p:cNvPr id="13" name="TextBox 12"/>
          <p:cNvSpPr txBox="1"/>
          <p:nvPr/>
        </p:nvSpPr>
        <p:spPr>
          <a:xfrm>
            <a:off x="6472934" y="3370332"/>
            <a:ext cx="2171700" cy="2031325"/>
          </a:xfrm>
          <a:prstGeom prst="rect">
            <a:avLst/>
          </a:prstGeom>
          <a:noFill/>
        </p:spPr>
        <p:txBody>
          <a:bodyPr wrap="square" rtlCol="0">
            <a:spAutoFit/>
          </a:bodyPr>
          <a:lstStyle/>
          <a:p>
            <a:pPr marL="285750" indent="-285750">
              <a:buFont typeface="Arial" pitchFamily="34" charset="0"/>
              <a:buChar char="•"/>
            </a:pPr>
            <a:r>
              <a:rPr lang="en-US" dirty="0" smtClean="0">
                <a:solidFill>
                  <a:srgbClr val="FF0000"/>
                </a:solidFill>
              </a:rPr>
              <a:t>No proper user involvement</a:t>
            </a:r>
          </a:p>
          <a:p>
            <a:pPr marL="285750" indent="-285750">
              <a:buFont typeface="Arial" pitchFamily="34" charset="0"/>
              <a:buChar char="•"/>
            </a:pPr>
            <a:r>
              <a:rPr lang="en-US" dirty="0" smtClean="0">
                <a:solidFill>
                  <a:srgbClr val="FF0000"/>
                </a:solidFill>
              </a:rPr>
              <a:t>Lack of management commitment</a:t>
            </a:r>
          </a:p>
          <a:p>
            <a:pPr marL="285750" indent="-285750">
              <a:buFont typeface="Arial" pitchFamily="34" charset="0"/>
              <a:buChar char="•"/>
            </a:pPr>
            <a:r>
              <a:rPr lang="en-US" dirty="0" smtClean="0">
                <a:solidFill>
                  <a:srgbClr val="C00000"/>
                </a:solidFill>
              </a:rPr>
              <a:t>Employees reject the new system</a:t>
            </a:r>
            <a:endParaRPr lang="en-US" dirty="0">
              <a:solidFill>
                <a:srgbClr val="C00000"/>
              </a:solidFill>
            </a:endParaRPr>
          </a:p>
        </p:txBody>
      </p:sp>
      <p:sp>
        <p:nvSpPr>
          <p:cNvPr id="14" name="Rectangle 13"/>
          <p:cNvSpPr/>
          <p:nvPr/>
        </p:nvSpPr>
        <p:spPr>
          <a:xfrm>
            <a:off x="3333176" y="304801"/>
            <a:ext cx="2743200" cy="291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38457" y="350362"/>
            <a:ext cx="1971886" cy="369332"/>
          </a:xfrm>
          <a:prstGeom prst="rect">
            <a:avLst/>
          </a:prstGeom>
          <a:noFill/>
        </p:spPr>
        <p:txBody>
          <a:bodyPr wrap="none" rtlCol="0">
            <a:spAutoFit/>
          </a:bodyPr>
          <a:lstStyle/>
          <a:p>
            <a:r>
              <a:rPr lang="en-US" b="1" dirty="0" smtClean="0"/>
              <a:t>Technology Risks</a:t>
            </a:r>
            <a:endParaRPr lang="en-US" b="1" dirty="0"/>
          </a:p>
        </p:txBody>
      </p:sp>
      <p:sp>
        <p:nvSpPr>
          <p:cNvPr id="16" name="TextBox 15"/>
          <p:cNvSpPr txBox="1"/>
          <p:nvPr/>
        </p:nvSpPr>
        <p:spPr>
          <a:xfrm>
            <a:off x="3573780" y="701834"/>
            <a:ext cx="2423159" cy="2585323"/>
          </a:xfrm>
          <a:prstGeom prst="rect">
            <a:avLst/>
          </a:prstGeom>
          <a:noFill/>
        </p:spPr>
        <p:txBody>
          <a:bodyPr wrap="square" rtlCol="0">
            <a:spAutoFit/>
          </a:bodyPr>
          <a:lstStyle/>
          <a:p>
            <a:pPr marL="285750" indent="-285750">
              <a:buFont typeface="Arial" pitchFamily="34" charset="0"/>
              <a:buChar char="•"/>
            </a:pPr>
            <a:r>
              <a:rPr lang="en-US" dirty="0" smtClean="0">
                <a:solidFill>
                  <a:schemeClr val="accent2"/>
                </a:solidFill>
              </a:rPr>
              <a:t>Insufficient hardware and software resources.</a:t>
            </a:r>
          </a:p>
          <a:p>
            <a:pPr marL="285750" indent="-285750">
              <a:buFont typeface="Arial" pitchFamily="34" charset="0"/>
              <a:buChar char="•"/>
            </a:pPr>
            <a:r>
              <a:rPr lang="en-US" dirty="0" smtClean="0">
                <a:solidFill>
                  <a:schemeClr val="accent2"/>
                </a:solidFill>
              </a:rPr>
              <a:t>Unable to access required information.</a:t>
            </a:r>
          </a:p>
          <a:p>
            <a:pPr marL="285750" indent="-285750">
              <a:buFont typeface="Arial" pitchFamily="34" charset="0"/>
              <a:buChar char="•"/>
            </a:pPr>
            <a:r>
              <a:rPr lang="en-US" dirty="0" smtClean="0">
                <a:solidFill>
                  <a:schemeClr val="accent2"/>
                </a:solidFill>
              </a:rPr>
              <a:t>No access to hardware or software </a:t>
            </a:r>
            <a:endParaRPr lang="en-US" dirty="0">
              <a:solidFill>
                <a:schemeClr val="accent2"/>
              </a:solidFill>
            </a:endParaRPr>
          </a:p>
        </p:txBody>
      </p:sp>
      <p:sp>
        <p:nvSpPr>
          <p:cNvPr id="19" name="Rounded Rectangle 18"/>
          <p:cNvSpPr/>
          <p:nvPr/>
        </p:nvSpPr>
        <p:spPr>
          <a:xfrm>
            <a:off x="6514243" y="701834"/>
            <a:ext cx="496157" cy="28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514243" y="336749"/>
            <a:ext cx="496157" cy="27090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514243" y="1051560"/>
            <a:ext cx="496157" cy="304800"/>
          </a:xfrm>
          <a:prstGeom prst="roundRect">
            <a:avLst/>
          </a:prstGeom>
          <a:solidFill>
            <a:srgbClr val="FC32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6514243" y="1432560"/>
            <a:ext cx="496157" cy="320040"/>
          </a:xfrm>
          <a:prstGeom prst="roundRect">
            <a:avLst/>
          </a:prstGeom>
          <a:solidFill>
            <a:srgbClr val="F008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209445" y="320835"/>
            <a:ext cx="630044" cy="369332"/>
          </a:xfrm>
          <a:prstGeom prst="rect">
            <a:avLst/>
          </a:prstGeom>
          <a:noFill/>
        </p:spPr>
        <p:txBody>
          <a:bodyPr wrap="none" rtlCol="0">
            <a:spAutoFit/>
          </a:bodyPr>
          <a:lstStyle/>
          <a:p>
            <a:r>
              <a:rPr lang="en-US" dirty="0" smtClean="0"/>
              <a:t>Low</a:t>
            </a:r>
            <a:endParaRPr lang="en-US" dirty="0"/>
          </a:p>
        </p:txBody>
      </p:sp>
      <p:sp>
        <p:nvSpPr>
          <p:cNvPr id="26" name="TextBox 25"/>
          <p:cNvSpPr txBox="1"/>
          <p:nvPr/>
        </p:nvSpPr>
        <p:spPr>
          <a:xfrm>
            <a:off x="7194205" y="649208"/>
            <a:ext cx="1026243" cy="369332"/>
          </a:xfrm>
          <a:prstGeom prst="rect">
            <a:avLst/>
          </a:prstGeom>
          <a:noFill/>
        </p:spPr>
        <p:txBody>
          <a:bodyPr wrap="none" rtlCol="0">
            <a:spAutoFit/>
          </a:bodyPr>
          <a:lstStyle/>
          <a:p>
            <a:r>
              <a:rPr lang="en-US" dirty="0" smtClean="0"/>
              <a:t>Medium</a:t>
            </a:r>
            <a:endParaRPr lang="en-US" dirty="0"/>
          </a:p>
        </p:txBody>
      </p:sp>
      <p:sp>
        <p:nvSpPr>
          <p:cNvPr id="27" name="TextBox 26"/>
          <p:cNvSpPr txBox="1"/>
          <p:nvPr/>
        </p:nvSpPr>
        <p:spPr>
          <a:xfrm>
            <a:off x="7221993" y="1051560"/>
            <a:ext cx="673582" cy="369332"/>
          </a:xfrm>
          <a:prstGeom prst="rect">
            <a:avLst/>
          </a:prstGeom>
          <a:noFill/>
        </p:spPr>
        <p:txBody>
          <a:bodyPr wrap="none" rtlCol="0">
            <a:spAutoFit/>
          </a:bodyPr>
          <a:lstStyle/>
          <a:p>
            <a:r>
              <a:rPr lang="en-US" dirty="0" smtClean="0"/>
              <a:t>High</a:t>
            </a:r>
            <a:endParaRPr lang="en-US" dirty="0"/>
          </a:p>
        </p:txBody>
      </p:sp>
      <p:sp>
        <p:nvSpPr>
          <p:cNvPr id="28" name="TextBox 27"/>
          <p:cNvSpPr txBox="1"/>
          <p:nvPr/>
        </p:nvSpPr>
        <p:spPr>
          <a:xfrm>
            <a:off x="7194205" y="1386840"/>
            <a:ext cx="1016625" cy="369332"/>
          </a:xfrm>
          <a:prstGeom prst="rect">
            <a:avLst/>
          </a:prstGeom>
          <a:noFill/>
        </p:spPr>
        <p:txBody>
          <a:bodyPr wrap="none" rtlCol="0">
            <a:spAutoFit/>
          </a:bodyPr>
          <a:lstStyle/>
          <a:p>
            <a:r>
              <a:rPr lang="en-US" dirty="0" smtClean="0"/>
              <a:t>Extreme</a:t>
            </a:r>
            <a:endParaRPr lang="en-US" dirty="0"/>
          </a:p>
        </p:txBody>
      </p:sp>
    </p:spTree>
    <p:extLst>
      <p:ext uri="{BB962C8B-B14F-4D97-AF65-F5344CB8AC3E}">
        <p14:creationId xmlns:p14="http://schemas.microsoft.com/office/powerpoint/2010/main" val="95757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01000" cy="609600"/>
          </a:xfrm>
        </p:spPr>
        <p:txBody>
          <a:bodyPr/>
          <a:lstStyle/>
          <a:p>
            <a:r>
              <a:rPr lang="en-US" sz="4000" dirty="0" smtClean="0">
                <a:latin typeface="Baskerville Old Face" pitchFamily="18" charset="0"/>
              </a:rPr>
              <a:t>RISK MITIGATION	</a:t>
            </a:r>
            <a:endParaRPr lang="en-US" sz="4000" dirty="0">
              <a:latin typeface="Baskerville Old Face"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008891"/>
              </p:ext>
            </p:extLst>
          </p:nvPr>
        </p:nvGraphicFramePr>
        <p:xfrm>
          <a:off x="1" y="609601"/>
          <a:ext cx="9144000" cy="6248399"/>
        </p:xfrm>
        <a:graphic>
          <a:graphicData uri="http://schemas.openxmlformats.org/drawingml/2006/table">
            <a:tbl>
              <a:tblPr firstRow="1" bandRow="1">
                <a:tableStyleId>{5C22544A-7EE6-4342-B048-85BDC9FD1C3A}</a:tableStyleId>
              </a:tblPr>
              <a:tblGrid>
                <a:gridCol w="2969595"/>
                <a:gridCol w="2969595"/>
                <a:gridCol w="3204810"/>
              </a:tblGrid>
              <a:tr h="377256">
                <a:tc>
                  <a:txBody>
                    <a:bodyPr/>
                    <a:lstStyle/>
                    <a:p>
                      <a:r>
                        <a:rPr lang="en-US" dirty="0" smtClean="0">
                          <a:solidFill>
                            <a:schemeClr val="accent6">
                              <a:lumMod val="60000"/>
                              <a:lumOff val="40000"/>
                            </a:schemeClr>
                          </a:solidFill>
                        </a:rPr>
                        <a:t>Risk Statement</a:t>
                      </a:r>
                      <a:endParaRPr lang="en-US" dirty="0">
                        <a:solidFill>
                          <a:schemeClr val="accent6">
                            <a:lumMod val="60000"/>
                            <a:lumOff val="40000"/>
                          </a:schemeClr>
                        </a:solidFill>
                      </a:endParaRPr>
                    </a:p>
                  </a:txBody>
                  <a:tcPr>
                    <a:solidFill>
                      <a:schemeClr val="accent2">
                        <a:lumMod val="75000"/>
                      </a:schemeClr>
                    </a:solidFill>
                  </a:tcPr>
                </a:tc>
                <a:tc>
                  <a:txBody>
                    <a:bodyPr/>
                    <a:lstStyle/>
                    <a:p>
                      <a:r>
                        <a:rPr lang="en-US" dirty="0" smtClean="0">
                          <a:solidFill>
                            <a:schemeClr val="accent6">
                              <a:lumMod val="60000"/>
                              <a:lumOff val="40000"/>
                            </a:schemeClr>
                          </a:solidFill>
                        </a:rPr>
                        <a:t>Impact on  Project</a:t>
                      </a:r>
                      <a:endParaRPr lang="en-US" dirty="0">
                        <a:solidFill>
                          <a:schemeClr val="accent6">
                            <a:lumMod val="60000"/>
                            <a:lumOff val="40000"/>
                          </a:schemeClr>
                        </a:solidFill>
                      </a:endParaRPr>
                    </a:p>
                  </a:txBody>
                  <a:tcPr>
                    <a:solidFill>
                      <a:schemeClr val="accent2">
                        <a:lumMod val="75000"/>
                      </a:schemeClr>
                    </a:solidFill>
                  </a:tcPr>
                </a:tc>
                <a:tc>
                  <a:txBody>
                    <a:bodyPr/>
                    <a:lstStyle/>
                    <a:p>
                      <a:r>
                        <a:rPr lang="en-US" dirty="0" smtClean="0">
                          <a:solidFill>
                            <a:schemeClr val="accent6">
                              <a:lumMod val="60000"/>
                              <a:lumOff val="40000"/>
                            </a:schemeClr>
                          </a:solidFill>
                        </a:rPr>
                        <a:t>Mitigation Action</a:t>
                      </a:r>
                      <a:endParaRPr lang="en-US" dirty="0">
                        <a:solidFill>
                          <a:schemeClr val="accent6">
                            <a:lumMod val="60000"/>
                            <a:lumOff val="40000"/>
                          </a:schemeClr>
                        </a:solidFill>
                      </a:endParaRPr>
                    </a:p>
                  </a:txBody>
                  <a:tcPr>
                    <a:solidFill>
                      <a:schemeClr val="accent2">
                        <a:lumMod val="75000"/>
                      </a:schemeClr>
                    </a:solidFill>
                  </a:tcPr>
                </a:tc>
              </a:tr>
              <a:tr h="1351833">
                <a:tc>
                  <a:txBody>
                    <a:bodyPr/>
                    <a:lstStyle/>
                    <a:p>
                      <a:r>
                        <a:rPr lang="en-US" sz="1600" dirty="0" smtClean="0">
                          <a:latin typeface="Bookman Old Style" pitchFamily="18" charset="0"/>
                        </a:rPr>
                        <a:t>If the funding is redirected or costs increase then Project Implementation overshoots budget</a:t>
                      </a:r>
                      <a:endParaRPr lang="en-US" sz="1600" dirty="0">
                        <a:latin typeface="Bookman Old Style" pitchFamily="18" charset="0"/>
                      </a:endParaRPr>
                    </a:p>
                  </a:txBody>
                  <a:tcPr>
                    <a:noFill/>
                  </a:tcPr>
                </a:tc>
                <a:tc>
                  <a:txBody>
                    <a:bodyPr/>
                    <a:lstStyle/>
                    <a:p>
                      <a:r>
                        <a:rPr lang="en-US" sz="1600" dirty="0" smtClean="0">
                          <a:latin typeface="Bookman Old Style" pitchFamily="18" charset="0"/>
                        </a:rPr>
                        <a:t>1) Reduced Quality</a:t>
                      </a:r>
                    </a:p>
                    <a:p>
                      <a:r>
                        <a:rPr lang="en-US" sz="1600" dirty="0" smtClean="0">
                          <a:latin typeface="Bookman Old Style" pitchFamily="18" charset="0"/>
                        </a:rPr>
                        <a:t>2)Extended Time frames</a:t>
                      </a:r>
                    </a:p>
                    <a:p>
                      <a:r>
                        <a:rPr lang="en-US" sz="1600" dirty="0" smtClean="0">
                          <a:latin typeface="Bookman Old Style" pitchFamily="18" charset="0"/>
                        </a:rPr>
                        <a:t>3) Outcomes delayed/reduced</a:t>
                      </a:r>
                      <a:endParaRPr lang="en-US" sz="1600" dirty="0">
                        <a:latin typeface="Bookman Old Style" pitchFamily="18" charset="0"/>
                      </a:endParaRPr>
                    </a:p>
                  </a:txBody>
                  <a:tcPr>
                    <a:noFill/>
                  </a:tcPr>
                </a:tc>
                <a:tc>
                  <a:txBody>
                    <a:bodyPr/>
                    <a:lstStyle/>
                    <a:p>
                      <a:pPr algn="just"/>
                      <a:r>
                        <a:rPr lang="en-US" sz="1600" dirty="0" smtClean="0">
                          <a:latin typeface="Bookman Old Style" pitchFamily="18" charset="0"/>
                        </a:rPr>
                        <a:t>1) Re-scope project </a:t>
                      </a:r>
                      <a:r>
                        <a:rPr lang="en-US" sz="1600" baseline="0" dirty="0" smtClean="0">
                          <a:latin typeface="Bookman Old Style" pitchFamily="18" charset="0"/>
                        </a:rPr>
                        <a:t> </a:t>
                      </a:r>
                      <a:r>
                        <a:rPr lang="en-US" sz="1600" dirty="0" smtClean="0">
                          <a:latin typeface="Bookman Old Style" pitchFamily="18" charset="0"/>
                        </a:rPr>
                        <a:t>taking into consideration time and cost.</a:t>
                      </a:r>
                    </a:p>
                    <a:p>
                      <a:pPr algn="just"/>
                      <a:r>
                        <a:rPr lang="en-US" sz="1600" dirty="0" smtClean="0">
                          <a:latin typeface="Bookman Old Style" pitchFamily="18" charset="0"/>
                        </a:rPr>
                        <a:t>2)Compare</a:t>
                      </a:r>
                      <a:r>
                        <a:rPr lang="en-US" sz="1600" baseline="0" dirty="0" smtClean="0">
                          <a:latin typeface="Bookman Old Style" pitchFamily="18" charset="0"/>
                        </a:rPr>
                        <a:t> </a:t>
                      </a:r>
                      <a:r>
                        <a:rPr lang="en-US" sz="1600" dirty="0" smtClean="0">
                          <a:latin typeface="Bookman Old Style" pitchFamily="18" charset="0"/>
                        </a:rPr>
                        <a:t>with the original plan</a:t>
                      </a:r>
                      <a:endParaRPr lang="en-US" sz="1600" dirty="0">
                        <a:latin typeface="Bookman Old Style" pitchFamily="18" charset="0"/>
                      </a:endParaRPr>
                    </a:p>
                  </a:txBody>
                  <a:tcPr>
                    <a:noFill/>
                  </a:tcPr>
                </a:tc>
              </a:tr>
              <a:tr h="1728263">
                <a:tc>
                  <a:txBody>
                    <a:bodyPr/>
                    <a:lstStyle/>
                    <a:p>
                      <a:r>
                        <a:rPr lang="en-US" sz="1600" dirty="0" smtClean="0">
                          <a:latin typeface="Bookman Old Style" pitchFamily="18" charset="0"/>
                        </a:rPr>
                        <a:t>If</a:t>
                      </a:r>
                      <a:r>
                        <a:rPr lang="en-US" sz="1600" baseline="0" dirty="0" smtClean="0">
                          <a:latin typeface="Bookman Old Style" pitchFamily="18" charset="0"/>
                        </a:rPr>
                        <a:t> the scope of the project is not clearly defined or there is inappropriate resource planning then it can lead us to wrong budget estimation</a:t>
                      </a:r>
                      <a:endParaRPr lang="en-US" sz="1600" dirty="0">
                        <a:latin typeface="Bookman Old Style" pitchFamily="18" charset="0"/>
                      </a:endParaRPr>
                    </a:p>
                  </a:txBody>
                  <a:tcPr>
                    <a:noFill/>
                  </a:tcPr>
                </a:tc>
                <a:tc>
                  <a:txBody>
                    <a:bodyPr/>
                    <a:lstStyle/>
                    <a:p>
                      <a:pPr marL="342900" indent="-342900">
                        <a:buNone/>
                        <a:tabLst/>
                      </a:pPr>
                      <a:r>
                        <a:rPr lang="en-US" sz="1600" dirty="0" smtClean="0">
                          <a:latin typeface="Bookman Old Style" pitchFamily="18" charset="0"/>
                        </a:rPr>
                        <a:t>1) Extended time frames</a:t>
                      </a:r>
                      <a:r>
                        <a:rPr lang="en-US" sz="1600" baseline="0" dirty="0" smtClean="0">
                          <a:latin typeface="Bookman Old Style" pitchFamily="18" charset="0"/>
                        </a:rPr>
                        <a:t> </a:t>
                      </a:r>
                    </a:p>
                    <a:p>
                      <a:pPr marL="342900" indent="-342900">
                        <a:buNone/>
                        <a:tabLst/>
                      </a:pPr>
                      <a:r>
                        <a:rPr lang="en-US" sz="1600" baseline="0" dirty="0" smtClean="0">
                          <a:latin typeface="Bookman Old Style" pitchFamily="18" charset="0"/>
                        </a:rPr>
                        <a:t>2) Outcomes delayed</a:t>
                      </a:r>
                      <a:endParaRPr lang="en-US" sz="1600" dirty="0">
                        <a:latin typeface="Bookman Old Style" pitchFamily="18" charset="0"/>
                      </a:endParaRPr>
                    </a:p>
                  </a:txBody>
                  <a:tcPr>
                    <a:noFill/>
                  </a:tcPr>
                </a:tc>
                <a:tc>
                  <a:txBody>
                    <a:bodyPr/>
                    <a:lstStyle/>
                    <a:p>
                      <a:r>
                        <a:rPr lang="en-US" sz="1600" dirty="0" smtClean="0">
                          <a:latin typeface="Bookman Old Style" pitchFamily="18" charset="0"/>
                        </a:rPr>
                        <a:t>1) Establish scope control plan if it is not in place</a:t>
                      </a:r>
                    </a:p>
                    <a:p>
                      <a:r>
                        <a:rPr lang="en-US" sz="1600" dirty="0" smtClean="0">
                          <a:latin typeface="Bookman Old Style" pitchFamily="18" charset="0"/>
                        </a:rPr>
                        <a:t>2)Re-scope the project</a:t>
                      </a:r>
                      <a:endParaRPr lang="en-US" sz="1600" dirty="0">
                        <a:latin typeface="Bookman Old Style" pitchFamily="18" charset="0"/>
                      </a:endParaRPr>
                    </a:p>
                  </a:txBody>
                  <a:tcPr>
                    <a:noFill/>
                  </a:tcPr>
                </a:tc>
              </a:tr>
              <a:tr h="2791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man Old Style" pitchFamily="18" charset="0"/>
                        </a:rPr>
                        <a:t>If</a:t>
                      </a:r>
                      <a:r>
                        <a:rPr lang="en-US" sz="1600" baseline="0" dirty="0" smtClean="0">
                          <a:latin typeface="Bookman Old Style" pitchFamily="18" charset="0"/>
                        </a:rPr>
                        <a:t> there is unavailability of certain resources or slow client decision making or scope mismanagement then project implementation overshoots schedule</a:t>
                      </a:r>
                      <a:endParaRPr lang="en-US" sz="1600" dirty="0" smtClean="0">
                        <a:latin typeface="Bookman Old Style" pitchFamily="18" charset="0"/>
                      </a:endParaRPr>
                    </a:p>
                    <a:p>
                      <a:endParaRPr lang="en-US" sz="1600" dirty="0">
                        <a:latin typeface="Bookman Old Style" pitchFamily="18" charset="0"/>
                      </a:endParaRPr>
                    </a:p>
                  </a:txBody>
                  <a:tcPr>
                    <a:noFill/>
                  </a:tcPr>
                </a:tc>
                <a:tc>
                  <a:txBody>
                    <a:bodyPr/>
                    <a:lstStyle/>
                    <a:p>
                      <a:pPr marL="0" indent="0">
                        <a:buNone/>
                        <a:tabLst/>
                      </a:pPr>
                      <a:r>
                        <a:rPr lang="en-US" sz="1600" dirty="0" smtClean="0">
                          <a:latin typeface="Bookman Old Style" pitchFamily="18" charset="0"/>
                        </a:rPr>
                        <a:t>1)</a:t>
                      </a:r>
                      <a:r>
                        <a:rPr lang="en-US" sz="1600" baseline="0" dirty="0" smtClean="0">
                          <a:latin typeface="Bookman Old Style" pitchFamily="18" charset="0"/>
                        </a:rPr>
                        <a:t>I</a:t>
                      </a:r>
                      <a:r>
                        <a:rPr lang="en-US" sz="1600" dirty="0" smtClean="0">
                          <a:latin typeface="Bookman Old Style" pitchFamily="18" charset="0"/>
                        </a:rPr>
                        <a:t>ncreased</a:t>
                      </a:r>
                      <a:r>
                        <a:rPr lang="en-US" sz="1600" baseline="0" dirty="0" smtClean="0">
                          <a:latin typeface="Bookman Old Style" pitchFamily="18" charset="0"/>
                        </a:rPr>
                        <a:t> costs( purchase of more resources to make up for  time)</a:t>
                      </a:r>
                    </a:p>
                    <a:p>
                      <a:pPr marL="342900" indent="-342900">
                        <a:buNone/>
                      </a:pPr>
                      <a:r>
                        <a:rPr lang="en-US" sz="1600" dirty="0" smtClean="0">
                          <a:latin typeface="Bookman Old Style" pitchFamily="18" charset="0"/>
                        </a:rPr>
                        <a:t>2)Reduced Quality</a:t>
                      </a:r>
                    </a:p>
                    <a:p>
                      <a:endParaRPr lang="en-US" sz="1600" dirty="0">
                        <a:latin typeface="Bookman Old Style" pitchFamily="18" charset="0"/>
                      </a:endParaRPr>
                    </a:p>
                  </a:txBody>
                  <a:tcPr>
                    <a:noFill/>
                  </a:tcPr>
                </a:tc>
                <a:tc>
                  <a:txBody>
                    <a:bodyPr/>
                    <a:lstStyle/>
                    <a:p>
                      <a:r>
                        <a:rPr lang="en-US" sz="1600" dirty="0" smtClean="0">
                          <a:latin typeface="Bookman Old Style" pitchFamily="18" charset="0"/>
                        </a:rPr>
                        <a:t>1) Take expert opinion 2)Increase</a:t>
                      </a:r>
                      <a:r>
                        <a:rPr lang="en-US" sz="1600" baseline="0" dirty="0" smtClean="0">
                          <a:latin typeface="Bookman Old Style" pitchFamily="18" charset="0"/>
                        </a:rPr>
                        <a:t> </a:t>
                      </a:r>
                      <a:r>
                        <a:rPr lang="en-US" sz="1600" dirty="0" smtClean="0">
                          <a:latin typeface="Bookman Old Style" pitchFamily="18" charset="0"/>
                        </a:rPr>
                        <a:t>resources.</a:t>
                      </a:r>
                    </a:p>
                    <a:p>
                      <a:r>
                        <a:rPr lang="en-US" sz="1600" dirty="0" smtClean="0">
                          <a:latin typeface="Bookman Old Style" pitchFamily="18" charset="0"/>
                        </a:rPr>
                        <a:t>3)Re-scope the project taking into consideration cost and time</a:t>
                      </a:r>
                    </a:p>
                    <a:p>
                      <a:endParaRPr lang="en-US" sz="1600" dirty="0">
                        <a:latin typeface="Bookman Old Style" pitchFamily="18" charset="0"/>
                      </a:endParaRPr>
                    </a:p>
                  </a:txBody>
                  <a:tcPr>
                    <a:noFill/>
                  </a:tcPr>
                </a:tc>
              </a:tr>
            </a:tbl>
          </a:graphicData>
        </a:graphic>
      </p:graphicFrame>
    </p:spTree>
    <p:extLst>
      <p:ext uri="{BB962C8B-B14F-4D97-AF65-F5344CB8AC3E}">
        <p14:creationId xmlns:p14="http://schemas.microsoft.com/office/powerpoint/2010/main" val="3986848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3189416"/>
              </p:ext>
            </p:extLst>
          </p:nvPr>
        </p:nvGraphicFramePr>
        <p:xfrm>
          <a:off x="381000" y="381000"/>
          <a:ext cx="8382000" cy="6314440"/>
        </p:xfrm>
        <a:graphic>
          <a:graphicData uri="http://schemas.openxmlformats.org/drawingml/2006/table">
            <a:tbl>
              <a:tblPr firstRow="1" bandRow="1">
                <a:tableStyleId>{5C22544A-7EE6-4342-B048-85BDC9FD1C3A}</a:tableStyleId>
              </a:tblPr>
              <a:tblGrid>
                <a:gridCol w="2794000"/>
                <a:gridCol w="2794000"/>
                <a:gridCol w="2794000"/>
              </a:tblGrid>
              <a:tr h="370840">
                <a:tc>
                  <a:txBody>
                    <a:bodyPr/>
                    <a:lstStyle/>
                    <a:p>
                      <a:r>
                        <a:rPr lang="en-US" dirty="0" smtClean="0"/>
                        <a:t>Risk Statement</a:t>
                      </a:r>
                      <a:endParaRPr lang="en-US" dirty="0"/>
                    </a:p>
                  </a:txBody>
                  <a:tcPr>
                    <a:solidFill>
                      <a:schemeClr val="accent2">
                        <a:lumMod val="75000"/>
                      </a:schemeClr>
                    </a:solidFill>
                  </a:tcPr>
                </a:tc>
                <a:tc>
                  <a:txBody>
                    <a:bodyPr/>
                    <a:lstStyle/>
                    <a:p>
                      <a:r>
                        <a:rPr lang="en-US" dirty="0" smtClean="0"/>
                        <a:t>Impact on</a:t>
                      </a:r>
                      <a:r>
                        <a:rPr lang="en-US" baseline="0" dirty="0" smtClean="0"/>
                        <a:t> Project</a:t>
                      </a:r>
                      <a:endParaRPr lang="en-US" dirty="0"/>
                    </a:p>
                  </a:txBody>
                  <a:tcPr>
                    <a:solidFill>
                      <a:schemeClr val="accent2">
                        <a:lumMod val="75000"/>
                      </a:schemeClr>
                    </a:solidFill>
                  </a:tcPr>
                </a:tc>
                <a:tc>
                  <a:txBody>
                    <a:bodyPr/>
                    <a:lstStyle/>
                    <a:p>
                      <a:r>
                        <a:rPr lang="en-US" dirty="0" smtClean="0"/>
                        <a:t>Mitigation Action</a:t>
                      </a:r>
                      <a:endParaRPr lang="en-US" dirty="0"/>
                    </a:p>
                  </a:txBody>
                  <a:tcPr>
                    <a:solidFill>
                      <a:schemeClr val="accent2">
                        <a:lumMod val="7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Bookman Old Style" pitchFamily="18" charset="0"/>
                        </a:rPr>
                        <a:t>If the staff reject the new system then there can be delays in the project</a:t>
                      </a:r>
                      <a:endParaRPr lang="en-US" sz="1800" dirty="0" smtClean="0">
                        <a:latin typeface="Bookman Old Style" pitchFamily="18" charset="0"/>
                      </a:endParaRPr>
                    </a:p>
                    <a:p>
                      <a:endParaRPr lang="en-US" dirty="0">
                        <a:latin typeface="Bookman Old Style" pitchFamily="18" charset="0"/>
                      </a:endParaRPr>
                    </a:p>
                  </a:txBody>
                  <a:tcPr>
                    <a:noFill/>
                  </a:tcPr>
                </a:tc>
                <a:tc>
                  <a:txBody>
                    <a:bodyPr/>
                    <a:lstStyle/>
                    <a:p>
                      <a:r>
                        <a:rPr lang="en-US" sz="1800" dirty="0" smtClean="0">
                          <a:latin typeface="Bookman Old Style" pitchFamily="18" charset="0"/>
                        </a:rPr>
                        <a:t>1) More time and</a:t>
                      </a:r>
                      <a:r>
                        <a:rPr lang="en-US" sz="1800" baseline="0" dirty="0" smtClean="0">
                          <a:latin typeface="Bookman Old Style" pitchFamily="18" charset="0"/>
                        </a:rPr>
                        <a:t> </a:t>
                      </a:r>
                      <a:r>
                        <a:rPr lang="en-US" sz="1800" dirty="0" smtClean="0">
                          <a:latin typeface="Bookman Old Style" pitchFamily="18" charset="0"/>
                        </a:rPr>
                        <a:t>resources required for successful implementation</a:t>
                      </a:r>
                    </a:p>
                    <a:p>
                      <a:r>
                        <a:rPr lang="en-US" sz="1800" dirty="0" smtClean="0">
                          <a:latin typeface="Bookman Old Style" pitchFamily="18" charset="0"/>
                        </a:rPr>
                        <a:t>2)More training(more cost &amp; time)</a:t>
                      </a:r>
                    </a:p>
                    <a:p>
                      <a:r>
                        <a:rPr lang="en-US" sz="1800" dirty="0" smtClean="0">
                          <a:latin typeface="Bookman Old Style" pitchFamily="18" charset="0"/>
                        </a:rPr>
                        <a:t>3)Loss of credibility for project</a:t>
                      </a:r>
                    </a:p>
                    <a:p>
                      <a:endParaRPr lang="en-US" dirty="0">
                        <a:latin typeface="Bookman Old Style" pitchFamily="18" charset="0"/>
                      </a:endParaRPr>
                    </a:p>
                  </a:txBody>
                  <a:tcPr>
                    <a:noFill/>
                  </a:tcPr>
                </a:tc>
                <a:tc>
                  <a:txBody>
                    <a:bodyPr/>
                    <a:lstStyle/>
                    <a:p>
                      <a:r>
                        <a:rPr lang="en-US" sz="1800" dirty="0" smtClean="0">
                          <a:latin typeface="Bookman Old Style" pitchFamily="18" charset="0"/>
                        </a:rPr>
                        <a:t>1)High level re-enforcement of</a:t>
                      </a:r>
                      <a:r>
                        <a:rPr lang="en-US" sz="1800" baseline="0" dirty="0" smtClean="0">
                          <a:latin typeface="Bookman Old Style" pitchFamily="18" charset="0"/>
                        </a:rPr>
                        <a:t> </a:t>
                      </a:r>
                      <a:r>
                        <a:rPr lang="en-US" sz="1800" dirty="0" smtClean="0">
                          <a:latin typeface="Bookman Old Style" pitchFamily="18" charset="0"/>
                        </a:rPr>
                        <a:t>policy changes.</a:t>
                      </a:r>
                    </a:p>
                    <a:p>
                      <a:r>
                        <a:rPr lang="en-US" sz="1800" dirty="0" smtClean="0">
                          <a:latin typeface="Bookman Old Style" pitchFamily="18" charset="0"/>
                        </a:rPr>
                        <a:t>2)Provide </a:t>
                      </a:r>
                      <a:r>
                        <a:rPr lang="en-US" sz="1800" baseline="0" dirty="0" smtClean="0">
                          <a:latin typeface="Bookman Old Style" pitchFamily="18" charset="0"/>
                        </a:rPr>
                        <a:t> </a:t>
                      </a:r>
                      <a:r>
                        <a:rPr lang="en-US" sz="1800" dirty="0" smtClean="0">
                          <a:latin typeface="Bookman Old Style" pitchFamily="18" charset="0"/>
                        </a:rPr>
                        <a:t>opportunity for</a:t>
                      </a:r>
                      <a:r>
                        <a:rPr lang="en-US" sz="1800" baseline="0" dirty="0" smtClean="0">
                          <a:latin typeface="Bookman Old Style" pitchFamily="18" charset="0"/>
                        </a:rPr>
                        <a:t> </a:t>
                      </a:r>
                      <a:r>
                        <a:rPr lang="en-US" sz="1800" dirty="0" smtClean="0">
                          <a:latin typeface="Bookman Old Style" pitchFamily="18" charset="0"/>
                        </a:rPr>
                        <a:t>staff feedback</a:t>
                      </a:r>
                      <a:r>
                        <a:rPr lang="en-US" sz="1800" baseline="0" dirty="0" smtClean="0">
                          <a:latin typeface="Bookman Old Style" pitchFamily="18" charset="0"/>
                        </a:rPr>
                        <a:t> </a:t>
                      </a:r>
                      <a:r>
                        <a:rPr lang="en-US" sz="1800" dirty="0" smtClean="0">
                          <a:latin typeface="Bookman Old Style" pitchFamily="18" charset="0"/>
                        </a:rPr>
                        <a:t>before procedure</a:t>
                      </a:r>
                      <a:r>
                        <a:rPr lang="en-US" sz="1800" baseline="0" dirty="0" smtClean="0">
                          <a:latin typeface="Bookman Old Style" pitchFamily="18" charset="0"/>
                        </a:rPr>
                        <a:t> </a:t>
                      </a:r>
                      <a:r>
                        <a:rPr lang="en-US" sz="1800" dirty="0" smtClean="0">
                          <a:latin typeface="Bookman Old Style" pitchFamily="18" charset="0"/>
                        </a:rPr>
                        <a:t>finalization.</a:t>
                      </a:r>
                    </a:p>
                    <a:p>
                      <a:r>
                        <a:rPr lang="en-US" sz="1800" dirty="0" smtClean="0">
                          <a:latin typeface="Bookman Old Style" pitchFamily="18" charset="0"/>
                        </a:rPr>
                        <a:t>3)Develop</a:t>
                      </a:r>
                      <a:r>
                        <a:rPr lang="en-US" sz="1800" baseline="0" dirty="0" smtClean="0">
                          <a:latin typeface="Bookman Old Style" pitchFamily="18" charset="0"/>
                        </a:rPr>
                        <a:t> </a:t>
                      </a:r>
                      <a:r>
                        <a:rPr lang="en-US" sz="1800" dirty="0" smtClean="0">
                          <a:latin typeface="Bookman Old Style" pitchFamily="18" charset="0"/>
                        </a:rPr>
                        <a:t>training plan in </a:t>
                      </a:r>
                      <a:r>
                        <a:rPr lang="en-US" sz="1800" baseline="0" dirty="0" smtClean="0">
                          <a:latin typeface="Bookman Old Style" pitchFamily="18" charset="0"/>
                        </a:rPr>
                        <a:t> </a:t>
                      </a:r>
                      <a:r>
                        <a:rPr lang="en-US" sz="1800" dirty="0" smtClean="0">
                          <a:latin typeface="Bookman Old Style" pitchFamily="18" charset="0"/>
                        </a:rPr>
                        <a:t>stages and repeat</a:t>
                      </a:r>
                      <a:r>
                        <a:rPr lang="en-US" sz="1800" baseline="0" dirty="0" smtClean="0">
                          <a:latin typeface="Bookman Old Style" pitchFamily="18" charset="0"/>
                        </a:rPr>
                        <a:t> </a:t>
                      </a:r>
                      <a:r>
                        <a:rPr lang="en-US" sz="1800" dirty="0" smtClean="0">
                          <a:latin typeface="Bookman Old Style" pitchFamily="18" charset="0"/>
                        </a:rPr>
                        <a:t>attendance</a:t>
                      </a:r>
                    </a:p>
                    <a:p>
                      <a:r>
                        <a:rPr lang="en-US" sz="1800" dirty="0" smtClean="0">
                          <a:latin typeface="Bookman Old Style" pitchFamily="18" charset="0"/>
                        </a:rPr>
                        <a:t>4)Promote how the new system</a:t>
                      </a:r>
                      <a:r>
                        <a:rPr lang="en-US" sz="1800" baseline="0" dirty="0" smtClean="0">
                          <a:latin typeface="Bookman Old Style" pitchFamily="18" charset="0"/>
                        </a:rPr>
                        <a:t> </a:t>
                      </a:r>
                      <a:r>
                        <a:rPr lang="en-US" sz="1800" dirty="0" smtClean="0">
                          <a:latin typeface="Bookman Old Style" pitchFamily="18" charset="0"/>
                        </a:rPr>
                        <a:t>will improve </a:t>
                      </a:r>
                      <a:r>
                        <a:rPr lang="en-US" sz="1800" baseline="0" dirty="0" smtClean="0">
                          <a:latin typeface="Bookman Old Style" pitchFamily="18" charset="0"/>
                        </a:rPr>
                        <a:t> </a:t>
                      </a:r>
                      <a:r>
                        <a:rPr lang="en-US" sz="1800" dirty="0" smtClean="0">
                          <a:latin typeface="Bookman Old Style" pitchFamily="18" charset="0"/>
                        </a:rPr>
                        <a:t>business and</a:t>
                      </a:r>
                      <a:r>
                        <a:rPr lang="en-US" sz="1800" baseline="0" dirty="0" smtClean="0">
                          <a:latin typeface="Bookman Old Style" pitchFamily="18" charset="0"/>
                        </a:rPr>
                        <a:t> </a:t>
                      </a:r>
                      <a:r>
                        <a:rPr lang="en-US" sz="1800" dirty="0" smtClean="0">
                          <a:latin typeface="Bookman Old Style" pitchFamily="18" charset="0"/>
                        </a:rPr>
                        <a:t>reduce time</a:t>
                      </a:r>
                    </a:p>
                    <a:p>
                      <a:endParaRPr lang="en-US" dirty="0">
                        <a:latin typeface="Bookman Old Style" pitchFamily="18" charset="0"/>
                      </a:endParaRPr>
                    </a:p>
                  </a:txBody>
                  <a:tcPr>
                    <a:noFill/>
                  </a:tcPr>
                </a:tc>
              </a:tr>
              <a:tr h="370840">
                <a:tc>
                  <a:txBody>
                    <a:bodyPr/>
                    <a:lstStyle/>
                    <a:p>
                      <a:r>
                        <a:rPr lang="en-US" dirty="0" smtClean="0">
                          <a:latin typeface="Bookman Old Style" pitchFamily="18" charset="0"/>
                        </a:rPr>
                        <a:t>If</a:t>
                      </a:r>
                      <a:r>
                        <a:rPr lang="en-US" baseline="0" dirty="0" smtClean="0">
                          <a:latin typeface="Bookman Old Style" pitchFamily="18" charset="0"/>
                        </a:rPr>
                        <a:t> there is insufficient hardware and software resources then it would lead to improper resource estimation</a:t>
                      </a:r>
                      <a:endParaRPr lang="en-US" dirty="0">
                        <a:latin typeface="Bookman Old Style" pitchFamily="18" charset="0"/>
                      </a:endParaRPr>
                    </a:p>
                  </a:txBody>
                  <a:tcPr>
                    <a:noFill/>
                  </a:tcPr>
                </a:tc>
                <a:tc>
                  <a:txBody>
                    <a:bodyPr/>
                    <a:lstStyle/>
                    <a:p>
                      <a:r>
                        <a:rPr lang="en-US" dirty="0" smtClean="0">
                          <a:latin typeface="Bookman Old Style" pitchFamily="18" charset="0"/>
                        </a:rPr>
                        <a:t>1)Delayed outcomes.</a:t>
                      </a:r>
                    </a:p>
                    <a:p>
                      <a:r>
                        <a:rPr lang="en-US" dirty="0" smtClean="0">
                          <a:latin typeface="Bookman Old Style" pitchFamily="18" charset="0"/>
                        </a:rPr>
                        <a:t>2)Increased costs.</a:t>
                      </a:r>
                    </a:p>
                    <a:p>
                      <a:r>
                        <a:rPr lang="en-US" dirty="0" smtClean="0">
                          <a:latin typeface="Bookman Old Style" pitchFamily="18" charset="0"/>
                        </a:rPr>
                        <a:t>3)Poor quality</a:t>
                      </a:r>
                      <a:endParaRPr lang="en-US" dirty="0">
                        <a:latin typeface="Bookman Old Style" pitchFamily="18" charset="0"/>
                      </a:endParaRPr>
                    </a:p>
                  </a:txBody>
                  <a:tcPr>
                    <a:noFill/>
                  </a:tcPr>
                </a:tc>
                <a:tc>
                  <a:txBody>
                    <a:bodyPr/>
                    <a:lstStyle/>
                    <a:p>
                      <a:r>
                        <a:rPr lang="en-US" dirty="0" smtClean="0">
                          <a:latin typeface="Bookman Old Style" pitchFamily="18" charset="0"/>
                        </a:rPr>
                        <a:t>1) Re-do resource estimation taking into</a:t>
                      </a:r>
                    </a:p>
                    <a:p>
                      <a:r>
                        <a:rPr lang="en-US" dirty="0" smtClean="0">
                          <a:latin typeface="Bookman Old Style" pitchFamily="18" charset="0"/>
                        </a:rPr>
                        <a:t>account existing</a:t>
                      </a:r>
                      <a:r>
                        <a:rPr lang="en-US" baseline="0" dirty="0" smtClean="0">
                          <a:latin typeface="Bookman Old Style" pitchFamily="18" charset="0"/>
                        </a:rPr>
                        <a:t> </a:t>
                      </a:r>
                      <a:r>
                        <a:rPr lang="en-US" dirty="0" smtClean="0">
                          <a:latin typeface="Bookman Old Style" pitchFamily="18" charset="0"/>
                        </a:rPr>
                        <a:t>resources</a:t>
                      </a:r>
                    </a:p>
                    <a:p>
                      <a:r>
                        <a:rPr lang="en-US" dirty="0" smtClean="0">
                          <a:latin typeface="Bookman Old Style" pitchFamily="18" charset="0"/>
                        </a:rPr>
                        <a:t>2)Ensure proper impact analysis</a:t>
                      </a:r>
                      <a:endParaRPr lang="en-US" dirty="0">
                        <a:latin typeface="Bookman Old Style" pitchFamily="18" charset="0"/>
                      </a:endParaRPr>
                    </a:p>
                  </a:txBody>
                  <a:tcPr>
                    <a:noFill/>
                  </a:tcPr>
                </a:tc>
              </a:tr>
            </a:tbl>
          </a:graphicData>
        </a:graphic>
      </p:graphicFrame>
    </p:spTree>
    <p:extLst>
      <p:ext uri="{BB962C8B-B14F-4D97-AF65-F5344CB8AC3E}">
        <p14:creationId xmlns:p14="http://schemas.microsoft.com/office/powerpoint/2010/main" val="534735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Performance Management</a:t>
            </a:r>
            <a:endParaRPr lang="en-US" sz="4000" dirty="0">
              <a:latin typeface="Baskerville Old Face"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latin typeface="Bookman Old Style" pitchFamily="18" charset="0"/>
              </a:rPr>
              <a:t>Schedule</a:t>
            </a:r>
          </a:p>
          <a:p>
            <a:pPr>
              <a:buFont typeface="Arial" pitchFamily="34" charset="0"/>
              <a:buChar char="•"/>
            </a:pPr>
            <a:r>
              <a:rPr lang="en-US" dirty="0" smtClean="0">
                <a:latin typeface="Bookman Old Style" pitchFamily="18" charset="0"/>
              </a:rPr>
              <a:t>Weekly reviewing the progress with project team</a:t>
            </a:r>
          </a:p>
          <a:p>
            <a:pPr>
              <a:buFont typeface="Arial" pitchFamily="34" charset="0"/>
              <a:buChar char="•"/>
            </a:pPr>
            <a:r>
              <a:rPr lang="en-US" dirty="0" smtClean="0">
                <a:latin typeface="Bookman Old Style" pitchFamily="18" charset="0"/>
              </a:rPr>
              <a:t>Ensure man-hours are utilized efficiently</a:t>
            </a:r>
          </a:p>
          <a:p>
            <a:pPr>
              <a:buFont typeface="Arial" pitchFamily="34" charset="0"/>
              <a:buChar char="•"/>
            </a:pPr>
            <a:r>
              <a:rPr lang="en-US" dirty="0" smtClean="0">
                <a:latin typeface="Bookman Old Style" pitchFamily="18" charset="0"/>
              </a:rPr>
              <a:t>Rebalance team assignments as required</a:t>
            </a:r>
          </a:p>
          <a:p>
            <a:pPr>
              <a:buFont typeface="Wingdings" pitchFamily="2" charset="2"/>
              <a:buChar char="Ø"/>
            </a:pPr>
            <a:r>
              <a:rPr lang="en-US" b="1" dirty="0" smtClean="0">
                <a:latin typeface="Bookman Old Style" pitchFamily="18" charset="0"/>
              </a:rPr>
              <a:t>Budget</a:t>
            </a:r>
          </a:p>
          <a:p>
            <a:pPr>
              <a:buFont typeface="Arial" pitchFamily="34" charset="0"/>
              <a:buChar char="•"/>
            </a:pPr>
            <a:r>
              <a:rPr lang="en-US" dirty="0" smtClean="0">
                <a:latin typeface="Bookman Old Style" pitchFamily="18" charset="0"/>
              </a:rPr>
              <a:t>Weekly cost performance assessment</a:t>
            </a:r>
          </a:p>
          <a:p>
            <a:pPr>
              <a:buFont typeface="Arial" pitchFamily="34" charset="0"/>
              <a:buChar char="•"/>
            </a:pPr>
            <a:r>
              <a:rPr lang="en-US" dirty="0" smtClean="0">
                <a:latin typeface="Bookman Old Style" pitchFamily="18" charset="0"/>
              </a:rPr>
              <a:t>Review budget/actual costs</a:t>
            </a:r>
          </a:p>
          <a:p>
            <a:pPr>
              <a:buFont typeface="Wingdings" pitchFamily="2" charset="2"/>
              <a:buChar char="v"/>
            </a:pPr>
            <a:endParaRPr lang="en-US" dirty="0" smtClean="0"/>
          </a:p>
          <a:p>
            <a:pPr>
              <a:buFont typeface="Arial" pitchFamily="34" charset="0"/>
              <a:buChar char="•"/>
            </a:pPr>
            <a:endParaRPr lang="en-US" dirty="0"/>
          </a:p>
        </p:txBody>
      </p:sp>
    </p:spTree>
    <p:extLst>
      <p:ext uri="{BB962C8B-B14F-4D97-AF65-F5344CB8AC3E}">
        <p14:creationId xmlns:p14="http://schemas.microsoft.com/office/powerpoint/2010/main" val="2005416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5753100" cy="1143000"/>
          </a:xfrm>
        </p:spPr>
        <p:txBody>
          <a:bodyPr/>
          <a:lstStyle/>
          <a:p>
            <a:r>
              <a:rPr lang="en-US" sz="4000" dirty="0" smtClean="0">
                <a:latin typeface="Baskerville Old Face" pitchFamily="18" charset="0"/>
              </a:rPr>
              <a:t>BUDGET</a:t>
            </a:r>
            <a:endParaRPr lang="en-US" sz="4000" dirty="0">
              <a:latin typeface="Baskerville Old Face"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828800"/>
            <a:ext cx="3467100" cy="3898900"/>
          </a:xfrm>
        </p:spPr>
      </p:pic>
    </p:spTree>
    <p:extLst>
      <p:ext uri="{BB962C8B-B14F-4D97-AF65-F5344CB8AC3E}">
        <p14:creationId xmlns:p14="http://schemas.microsoft.com/office/powerpoint/2010/main" val="3861236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001000" cy="1143000"/>
          </a:xfrm>
        </p:spPr>
        <p:txBody>
          <a:bodyPr/>
          <a:lstStyle/>
          <a:p>
            <a:r>
              <a:rPr lang="en-US" sz="4000" dirty="0" smtClean="0">
                <a:latin typeface="Baskerville Old Face" pitchFamily="18" charset="0"/>
              </a:rPr>
              <a:t>BUDGET</a:t>
            </a:r>
            <a:endParaRPr lang="en-US" sz="4000" dirty="0">
              <a:latin typeface="Baskerville Old Face" pitchFamily="18" charset="0"/>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690670704"/>
              </p:ext>
            </p:extLst>
          </p:nvPr>
        </p:nvGraphicFramePr>
        <p:xfrm>
          <a:off x="4876800" y="1600200"/>
          <a:ext cx="3749675" cy="4102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
            <p:extLst>
              <p:ext uri="{D42A27DB-BD31-4B8C-83A1-F6EECF244321}">
                <p14:modId xmlns:p14="http://schemas.microsoft.com/office/powerpoint/2010/main" val="3333077611"/>
              </p:ext>
            </p:extLst>
          </p:nvPr>
        </p:nvGraphicFramePr>
        <p:xfrm>
          <a:off x="571500" y="1936750"/>
          <a:ext cx="3749676" cy="2392680"/>
        </p:xfrm>
        <a:graphic>
          <a:graphicData uri="http://schemas.openxmlformats.org/drawingml/2006/table">
            <a:tbl>
              <a:tblPr firstRow="1" bandRow="1">
                <a:tableStyleId>{5C22544A-7EE6-4342-B048-85BDC9FD1C3A}</a:tableStyleId>
              </a:tblPr>
              <a:tblGrid>
                <a:gridCol w="1874838"/>
                <a:gridCol w="1874838"/>
              </a:tblGrid>
              <a:tr h="370840">
                <a:tc>
                  <a:txBody>
                    <a:bodyPr/>
                    <a:lstStyle/>
                    <a:p>
                      <a:r>
                        <a:rPr lang="en-US" dirty="0" smtClean="0">
                          <a:latin typeface="Bookman Old Style" pitchFamily="18" charset="0"/>
                        </a:rPr>
                        <a:t>Resources</a:t>
                      </a:r>
                      <a:endParaRPr lang="en-US" dirty="0">
                        <a:latin typeface="Bookman Old Style" pitchFamily="18" charset="0"/>
                      </a:endParaRPr>
                    </a:p>
                  </a:txBody>
                  <a:tcPr>
                    <a:solidFill>
                      <a:schemeClr val="accent2">
                        <a:lumMod val="75000"/>
                      </a:schemeClr>
                    </a:solidFill>
                  </a:tcPr>
                </a:tc>
                <a:tc>
                  <a:txBody>
                    <a:bodyPr/>
                    <a:lstStyle/>
                    <a:p>
                      <a:r>
                        <a:rPr lang="en-US" dirty="0" smtClean="0">
                          <a:latin typeface="Bookman Old Style" pitchFamily="18" charset="0"/>
                        </a:rPr>
                        <a:t>Budgeted Cost</a:t>
                      </a:r>
                      <a:endParaRPr lang="en-US" dirty="0">
                        <a:latin typeface="Bookman Old Style" pitchFamily="18" charset="0"/>
                      </a:endParaRPr>
                    </a:p>
                  </a:txBody>
                  <a:tcPr>
                    <a:solidFill>
                      <a:schemeClr val="accent2">
                        <a:lumMod val="75000"/>
                      </a:schemeClr>
                    </a:solidFill>
                  </a:tcPr>
                </a:tc>
              </a:tr>
              <a:tr h="370840">
                <a:tc>
                  <a:txBody>
                    <a:bodyPr/>
                    <a:lstStyle/>
                    <a:p>
                      <a:r>
                        <a:rPr lang="en-US" dirty="0" smtClean="0">
                          <a:latin typeface="Bookman Old Style" pitchFamily="18" charset="0"/>
                        </a:rPr>
                        <a:t>Fixed</a:t>
                      </a:r>
                      <a:r>
                        <a:rPr lang="en-US" baseline="0" dirty="0" smtClean="0">
                          <a:latin typeface="Bookman Old Style" pitchFamily="18" charset="0"/>
                        </a:rPr>
                        <a:t> Costs</a:t>
                      </a:r>
                      <a:endParaRPr lang="en-US" dirty="0">
                        <a:latin typeface="Bookman Old Style" pitchFamily="18" charset="0"/>
                      </a:endParaRPr>
                    </a:p>
                  </a:txBody>
                  <a:tcPr>
                    <a:noFill/>
                  </a:tcPr>
                </a:tc>
                <a:tc>
                  <a:txBody>
                    <a:bodyPr/>
                    <a:lstStyle/>
                    <a:p>
                      <a:r>
                        <a:rPr lang="en-US" dirty="0" smtClean="0">
                          <a:latin typeface="Bookman Old Style" pitchFamily="18" charset="0"/>
                        </a:rPr>
                        <a:t>$630,000</a:t>
                      </a:r>
                      <a:endParaRPr lang="en-US" dirty="0">
                        <a:latin typeface="Bookman Old Style" pitchFamily="18" charset="0"/>
                      </a:endParaRPr>
                    </a:p>
                  </a:txBody>
                  <a:tcPr>
                    <a:noFill/>
                  </a:tcPr>
                </a:tc>
              </a:tr>
              <a:tr h="370840">
                <a:tc>
                  <a:txBody>
                    <a:bodyPr/>
                    <a:lstStyle/>
                    <a:p>
                      <a:r>
                        <a:rPr lang="en-US" dirty="0" smtClean="0">
                          <a:latin typeface="Bookman Old Style" pitchFamily="18" charset="0"/>
                        </a:rPr>
                        <a:t>Man Power</a:t>
                      </a:r>
                      <a:endParaRPr lang="en-US" dirty="0">
                        <a:latin typeface="Bookman Old Style" pitchFamily="18" charset="0"/>
                      </a:endParaRPr>
                    </a:p>
                  </a:txBody>
                  <a:tcPr>
                    <a:noFill/>
                  </a:tcPr>
                </a:tc>
                <a:tc>
                  <a:txBody>
                    <a:bodyPr/>
                    <a:lstStyle/>
                    <a:p>
                      <a:r>
                        <a:rPr lang="en-US" dirty="0" smtClean="0">
                          <a:latin typeface="Bookman Old Style" pitchFamily="18" charset="0"/>
                        </a:rPr>
                        <a:t>$761,360</a:t>
                      </a:r>
                    </a:p>
                  </a:txBody>
                  <a:tcPr>
                    <a:noFill/>
                  </a:tcPr>
                </a:tc>
              </a:tr>
              <a:tr h="370840">
                <a:tc>
                  <a:txBody>
                    <a:bodyPr/>
                    <a:lstStyle/>
                    <a:p>
                      <a:r>
                        <a:rPr lang="en-US" dirty="0" smtClean="0">
                          <a:latin typeface="Bookman Old Style" pitchFamily="18" charset="0"/>
                        </a:rPr>
                        <a:t>Hardware Costs</a:t>
                      </a:r>
                      <a:endParaRPr lang="en-US" dirty="0">
                        <a:latin typeface="Bookman Old Style" pitchFamily="18" charset="0"/>
                      </a:endParaRPr>
                    </a:p>
                  </a:txBody>
                  <a:tcPr>
                    <a:noFill/>
                  </a:tcPr>
                </a:tc>
                <a:tc>
                  <a:txBody>
                    <a:bodyPr/>
                    <a:lstStyle/>
                    <a:p>
                      <a:r>
                        <a:rPr lang="en-US" dirty="0" smtClean="0">
                          <a:latin typeface="Bookman Old Style" pitchFamily="18" charset="0"/>
                        </a:rPr>
                        <a:t>$400,000</a:t>
                      </a:r>
                    </a:p>
                  </a:txBody>
                  <a:tcPr>
                    <a:noFill/>
                  </a:tcPr>
                </a:tc>
              </a:tr>
              <a:tr h="370840">
                <a:tc>
                  <a:txBody>
                    <a:bodyPr/>
                    <a:lstStyle/>
                    <a:p>
                      <a:r>
                        <a:rPr lang="en-US" dirty="0" smtClean="0">
                          <a:latin typeface="Bookman Old Style" pitchFamily="18" charset="0"/>
                        </a:rPr>
                        <a:t>Software Costs</a:t>
                      </a:r>
                      <a:endParaRPr lang="en-US" dirty="0">
                        <a:latin typeface="Bookman Old Style" pitchFamily="18" charset="0"/>
                      </a:endParaRPr>
                    </a:p>
                  </a:txBody>
                  <a:tcPr>
                    <a:noFill/>
                  </a:tcPr>
                </a:tc>
                <a:tc>
                  <a:txBody>
                    <a:bodyPr/>
                    <a:lstStyle/>
                    <a:p>
                      <a:r>
                        <a:rPr lang="en-US" dirty="0" smtClean="0">
                          <a:latin typeface="Bookman Old Style" pitchFamily="18" charset="0"/>
                        </a:rPr>
                        <a:t>$180,000</a:t>
                      </a:r>
                    </a:p>
                  </a:txBody>
                  <a:tcPr>
                    <a:noFill/>
                  </a:tcPr>
                </a:tc>
              </a:tr>
            </a:tbl>
          </a:graphicData>
        </a:graphic>
      </p:graphicFrame>
    </p:spTree>
    <p:extLst>
      <p:ext uri="{BB962C8B-B14F-4D97-AF65-F5344CB8AC3E}">
        <p14:creationId xmlns:p14="http://schemas.microsoft.com/office/powerpoint/2010/main" val="3784798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COST BENEFIT ANALYSIS</a:t>
            </a:r>
            <a:endParaRPr lang="en-US" sz="4000" dirty="0">
              <a:latin typeface="Baskerville Old Face"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0458533"/>
              </p:ext>
            </p:extLst>
          </p:nvPr>
        </p:nvGraphicFramePr>
        <p:xfrm>
          <a:off x="571500" y="1905000"/>
          <a:ext cx="8001000" cy="3032760"/>
        </p:xfrm>
        <a:graphic>
          <a:graphicData uri="http://schemas.openxmlformats.org/drawingml/2006/table">
            <a:tbl>
              <a:tblPr firstRow="1" bandRow="1">
                <a:tableStyleId>{5C22544A-7EE6-4342-B048-85BDC9FD1C3A}</a:tableStyleId>
              </a:tblPr>
              <a:tblGrid>
                <a:gridCol w="4000500"/>
                <a:gridCol w="4000500"/>
              </a:tblGrid>
              <a:tr h="370840">
                <a:tc>
                  <a:txBody>
                    <a:bodyPr/>
                    <a:lstStyle/>
                    <a:p>
                      <a:r>
                        <a:rPr lang="en-US" dirty="0" smtClean="0"/>
                        <a:t>Benefit Element</a:t>
                      </a:r>
                      <a:endParaRPr lang="en-US" dirty="0"/>
                    </a:p>
                  </a:txBody>
                  <a:tcPr>
                    <a:solidFill>
                      <a:schemeClr val="accent2">
                        <a:lumMod val="75000"/>
                      </a:schemeClr>
                    </a:solidFill>
                  </a:tcPr>
                </a:tc>
                <a:tc>
                  <a:txBody>
                    <a:bodyPr/>
                    <a:lstStyle/>
                    <a:p>
                      <a:r>
                        <a:rPr lang="en-US" dirty="0" smtClean="0"/>
                        <a:t>Benefit Amount</a:t>
                      </a:r>
                      <a:endParaRPr lang="en-US" dirty="0"/>
                    </a:p>
                  </a:txBody>
                  <a:tcPr>
                    <a:solidFill>
                      <a:schemeClr val="accent2">
                        <a:lumMod val="75000"/>
                      </a:schemeClr>
                    </a:solidFill>
                  </a:tcPr>
                </a:tc>
              </a:tr>
              <a:tr h="370840">
                <a:tc>
                  <a:txBody>
                    <a:bodyPr/>
                    <a:lstStyle/>
                    <a:p>
                      <a:r>
                        <a:rPr lang="en-US" dirty="0" smtClean="0">
                          <a:latin typeface="Bookman Old Style" pitchFamily="18" charset="0"/>
                        </a:rPr>
                        <a:t>Increase in Net Profit Margins from 7% to 10%</a:t>
                      </a:r>
                      <a:endParaRPr lang="en-US" dirty="0">
                        <a:latin typeface="Bookman Old Style" pitchFamily="18" charset="0"/>
                      </a:endParaRPr>
                    </a:p>
                  </a:txBody>
                  <a:tcPr>
                    <a:noFill/>
                  </a:tcPr>
                </a:tc>
                <a:tc>
                  <a:txBody>
                    <a:bodyPr/>
                    <a:lstStyle/>
                    <a:p>
                      <a:r>
                        <a:rPr lang="en-US" dirty="0" smtClean="0">
                          <a:latin typeface="Bookman Old Style" pitchFamily="18" charset="0"/>
                        </a:rPr>
                        <a:t>$30,000,000</a:t>
                      </a:r>
                      <a:endParaRPr lang="en-US" dirty="0">
                        <a:latin typeface="Bookman Old Style" pitchFamily="18" charset="0"/>
                      </a:endParaRPr>
                    </a:p>
                  </a:txBody>
                  <a:tcPr>
                    <a:noFill/>
                  </a:tcPr>
                </a:tc>
              </a:tr>
              <a:tr h="370840">
                <a:tc>
                  <a:txBody>
                    <a:bodyPr/>
                    <a:lstStyle/>
                    <a:p>
                      <a:r>
                        <a:rPr lang="en-US" dirty="0" smtClean="0">
                          <a:latin typeface="Bookman Old Style" pitchFamily="18" charset="0"/>
                        </a:rPr>
                        <a:t>Reduction in Process Operations Cost from 30% to 16%</a:t>
                      </a:r>
                      <a:endParaRPr lang="en-US" dirty="0">
                        <a:latin typeface="Bookman Old Style" pitchFamily="18" charset="0"/>
                      </a:endParaRPr>
                    </a:p>
                  </a:txBody>
                  <a:tcPr>
                    <a:noFill/>
                  </a:tcPr>
                </a:tc>
                <a:tc>
                  <a:txBody>
                    <a:bodyPr/>
                    <a:lstStyle/>
                    <a:p>
                      <a:r>
                        <a:rPr lang="en-US" dirty="0" smtClean="0">
                          <a:latin typeface="Bookman Old Style" pitchFamily="18" charset="0"/>
                        </a:rPr>
                        <a:t>$50,000,000</a:t>
                      </a:r>
                      <a:endParaRPr lang="en-US" dirty="0">
                        <a:latin typeface="Bookman Old Style" pitchFamily="18" charset="0"/>
                      </a:endParaRPr>
                    </a:p>
                  </a:txBody>
                  <a:tcPr>
                    <a:noFill/>
                  </a:tcPr>
                </a:tc>
              </a:tr>
              <a:tr h="370840">
                <a:tc>
                  <a:txBody>
                    <a:bodyPr/>
                    <a:lstStyle/>
                    <a:p>
                      <a:r>
                        <a:rPr lang="en-US" dirty="0" smtClean="0">
                          <a:latin typeface="Bookman Old Style" pitchFamily="18" charset="0"/>
                        </a:rPr>
                        <a:t>Reduction in Employee Cost by 10%</a:t>
                      </a:r>
                      <a:endParaRPr lang="en-US" dirty="0">
                        <a:latin typeface="Bookman Old Style" pitchFamily="18" charset="0"/>
                      </a:endParaRPr>
                    </a:p>
                  </a:txBody>
                  <a:tcPr>
                    <a:noFill/>
                  </a:tcPr>
                </a:tc>
                <a:tc>
                  <a:txBody>
                    <a:bodyPr/>
                    <a:lstStyle/>
                    <a:p>
                      <a:r>
                        <a:rPr lang="en-US" dirty="0" smtClean="0">
                          <a:latin typeface="Bookman Old Style" pitchFamily="18" charset="0"/>
                        </a:rPr>
                        <a:t>$16,650,000</a:t>
                      </a:r>
                      <a:endParaRPr lang="en-US" dirty="0">
                        <a:latin typeface="Bookman Old Style" pitchFamily="18" charset="0"/>
                      </a:endParaRPr>
                    </a:p>
                  </a:txBody>
                  <a:tcPr>
                    <a:noFill/>
                  </a:tcPr>
                </a:tc>
              </a:tr>
              <a:tr h="370840">
                <a:tc>
                  <a:txBody>
                    <a:bodyPr/>
                    <a:lstStyle/>
                    <a:p>
                      <a:r>
                        <a:rPr lang="en-US" dirty="0" smtClean="0">
                          <a:latin typeface="Bookman Old Style" pitchFamily="18" charset="0"/>
                        </a:rPr>
                        <a:t>Reduction Margin % for Benefits</a:t>
                      </a:r>
                      <a:endParaRPr lang="en-US" dirty="0">
                        <a:latin typeface="Bookman Old Style" pitchFamily="18" charset="0"/>
                      </a:endParaRPr>
                    </a:p>
                  </a:txBody>
                  <a:tcPr>
                    <a:noFill/>
                  </a:tcPr>
                </a:tc>
                <a:tc>
                  <a:txBody>
                    <a:bodyPr/>
                    <a:lstStyle/>
                    <a:p>
                      <a:r>
                        <a:rPr lang="en-US" dirty="0" smtClean="0">
                          <a:latin typeface="Bookman Old Style" pitchFamily="18" charset="0"/>
                        </a:rPr>
                        <a:t>15%</a:t>
                      </a:r>
                      <a:endParaRPr lang="en-US" dirty="0">
                        <a:latin typeface="Bookman Old Style" pitchFamily="18" charset="0"/>
                      </a:endParaRPr>
                    </a:p>
                  </a:txBody>
                  <a:tcPr>
                    <a:noFill/>
                  </a:tcPr>
                </a:tc>
              </a:tr>
              <a:tr h="370840">
                <a:tc>
                  <a:txBody>
                    <a:bodyPr/>
                    <a:lstStyle/>
                    <a:p>
                      <a:r>
                        <a:rPr lang="en-US" b="1" dirty="0" smtClean="0">
                          <a:latin typeface="Bookman Old Style" pitchFamily="18" charset="0"/>
                        </a:rPr>
                        <a:t>Total Benefits </a:t>
                      </a:r>
                      <a:endParaRPr lang="en-US" b="1" dirty="0">
                        <a:latin typeface="Bookman Old Style" pitchFamily="18" charset="0"/>
                      </a:endParaRPr>
                    </a:p>
                  </a:txBody>
                  <a:tcPr>
                    <a:noFill/>
                  </a:tcPr>
                </a:tc>
                <a:tc>
                  <a:txBody>
                    <a:bodyPr/>
                    <a:lstStyle/>
                    <a:p>
                      <a:r>
                        <a:rPr lang="en-US" b="1" dirty="0" smtClean="0">
                          <a:latin typeface="Bookman Old Style" pitchFamily="18" charset="0"/>
                        </a:rPr>
                        <a:t>$98,000,000</a:t>
                      </a:r>
                      <a:endParaRPr lang="en-US" b="1" dirty="0">
                        <a:latin typeface="Bookman Old Style" pitchFamily="18" charset="0"/>
                      </a:endParaRPr>
                    </a:p>
                  </a:txBody>
                  <a:tcPr>
                    <a:noFill/>
                  </a:tcPr>
                </a:tc>
              </a:tr>
            </a:tbl>
          </a:graphicData>
        </a:graphic>
      </p:graphicFrame>
    </p:spTree>
    <p:extLst>
      <p:ext uri="{BB962C8B-B14F-4D97-AF65-F5344CB8AC3E}">
        <p14:creationId xmlns:p14="http://schemas.microsoft.com/office/powerpoint/2010/main" val="2844136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1143000"/>
          </a:xfrm>
        </p:spPr>
        <p:txBody>
          <a:bodyPr/>
          <a:lstStyle/>
          <a:p>
            <a:r>
              <a:rPr lang="en-US" sz="4000" dirty="0" smtClean="0">
                <a:latin typeface="Baskerville Old Face" pitchFamily="18" charset="0"/>
              </a:rPr>
              <a:t>PROJECT MONITORING</a:t>
            </a:r>
            <a:endParaRPr lang="en-US" sz="4000" dirty="0">
              <a:latin typeface="Baskerville Old Face"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121236"/>
              </p:ext>
            </p:extLst>
          </p:nvPr>
        </p:nvGraphicFramePr>
        <p:xfrm>
          <a:off x="304800" y="1066800"/>
          <a:ext cx="8610600" cy="4851400"/>
        </p:xfrm>
        <a:graphic>
          <a:graphicData uri="http://schemas.openxmlformats.org/drawingml/2006/table">
            <a:tbl>
              <a:tblPr firstRow="1" bandRow="1">
                <a:tableStyleId>{5C22544A-7EE6-4342-B048-85BDC9FD1C3A}</a:tableStyleId>
              </a:tblPr>
              <a:tblGrid>
                <a:gridCol w="2133600"/>
                <a:gridCol w="2171700"/>
                <a:gridCol w="2152650"/>
                <a:gridCol w="2152650"/>
              </a:tblGrid>
              <a:tr h="370840">
                <a:tc>
                  <a:txBody>
                    <a:bodyPr/>
                    <a:lstStyle/>
                    <a:p>
                      <a:r>
                        <a:rPr lang="en-US" dirty="0" smtClean="0">
                          <a:latin typeface="Bookman Old Style" pitchFamily="18" charset="0"/>
                        </a:rPr>
                        <a:t>WHAT?</a:t>
                      </a:r>
                      <a:endParaRPr lang="en-US" dirty="0">
                        <a:latin typeface="Bookman Old Style" pitchFamily="18" charset="0"/>
                      </a:endParaRPr>
                    </a:p>
                  </a:txBody>
                  <a:tcPr>
                    <a:solidFill>
                      <a:schemeClr val="accent2">
                        <a:lumMod val="75000"/>
                      </a:schemeClr>
                    </a:solidFill>
                  </a:tcPr>
                </a:tc>
                <a:tc>
                  <a:txBody>
                    <a:bodyPr/>
                    <a:lstStyle/>
                    <a:p>
                      <a:r>
                        <a:rPr lang="en-US" dirty="0" smtClean="0">
                          <a:latin typeface="Bookman Old Style" pitchFamily="18" charset="0"/>
                        </a:rPr>
                        <a:t>WHEN?</a:t>
                      </a:r>
                      <a:endParaRPr lang="en-US" dirty="0">
                        <a:latin typeface="Bookman Old Style" pitchFamily="18" charset="0"/>
                      </a:endParaRPr>
                    </a:p>
                  </a:txBody>
                  <a:tcPr>
                    <a:solidFill>
                      <a:schemeClr val="accent2">
                        <a:lumMod val="75000"/>
                      </a:schemeClr>
                    </a:solidFill>
                  </a:tcPr>
                </a:tc>
                <a:tc>
                  <a:txBody>
                    <a:bodyPr/>
                    <a:lstStyle/>
                    <a:p>
                      <a:r>
                        <a:rPr lang="en-US" dirty="0" smtClean="0">
                          <a:latin typeface="Bookman Old Style" pitchFamily="18" charset="0"/>
                        </a:rPr>
                        <a:t>WHERE?</a:t>
                      </a:r>
                      <a:endParaRPr lang="en-US" dirty="0">
                        <a:latin typeface="Bookman Old Style" pitchFamily="18" charset="0"/>
                      </a:endParaRPr>
                    </a:p>
                  </a:txBody>
                  <a:tcPr>
                    <a:solidFill>
                      <a:schemeClr val="accent2">
                        <a:lumMod val="75000"/>
                      </a:schemeClr>
                    </a:solidFill>
                  </a:tcPr>
                </a:tc>
                <a:tc>
                  <a:txBody>
                    <a:bodyPr/>
                    <a:lstStyle/>
                    <a:p>
                      <a:r>
                        <a:rPr lang="en-US" dirty="0" smtClean="0">
                          <a:latin typeface="Bookman Old Style" pitchFamily="18" charset="0"/>
                        </a:rPr>
                        <a:t>HOW?</a:t>
                      </a:r>
                      <a:endParaRPr lang="en-US" dirty="0">
                        <a:latin typeface="Bookman Old Style" pitchFamily="18" charset="0"/>
                      </a:endParaRPr>
                    </a:p>
                  </a:txBody>
                  <a:tcPr>
                    <a:solidFill>
                      <a:schemeClr val="accent2">
                        <a:lumMod val="75000"/>
                      </a:schemeClr>
                    </a:solidFill>
                  </a:tcPr>
                </a:tc>
              </a:tr>
              <a:tr h="370840">
                <a:tc>
                  <a:txBody>
                    <a:bodyPr/>
                    <a:lstStyle/>
                    <a:p>
                      <a:r>
                        <a:rPr lang="en-US" b="1" dirty="0" smtClean="0">
                          <a:latin typeface="Bookman Old Style" pitchFamily="18" charset="0"/>
                        </a:rPr>
                        <a:t>Input:</a:t>
                      </a:r>
                      <a:r>
                        <a:rPr lang="en-US" b="1" baseline="0" dirty="0" smtClean="0">
                          <a:latin typeface="Bookman Old Style" pitchFamily="18" charset="0"/>
                        </a:rPr>
                        <a:t> </a:t>
                      </a:r>
                      <a:r>
                        <a:rPr lang="en-US" baseline="0" dirty="0" smtClean="0">
                          <a:latin typeface="Bookman Old Style" pitchFamily="18" charset="0"/>
                        </a:rPr>
                        <a:t>Time</a:t>
                      </a:r>
                    </a:p>
                    <a:p>
                      <a:r>
                        <a:rPr lang="en-US" b="1" baseline="0" dirty="0" smtClean="0">
                          <a:latin typeface="Bookman Old Style" pitchFamily="18" charset="0"/>
                        </a:rPr>
                        <a:t>Output: </a:t>
                      </a:r>
                      <a:r>
                        <a:rPr lang="en-US" baseline="0" dirty="0" smtClean="0">
                          <a:latin typeface="Bookman Old Style" pitchFamily="18" charset="0"/>
                        </a:rPr>
                        <a:t>Progress</a:t>
                      </a:r>
                      <a:endParaRPr lang="en-US" dirty="0">
                        <a:latin typeface="Bookman Old Style" pitchFamily="18" charset="0"/>
                      </a:endParaRPr>
                    </a:p>
                  </a:txBody>
                  <a:tcPr>
                    <a:noFill/>
                  </a:tcPr>
                </a:tc>
                <a:tc>
                  <a:txBody>
                    <a:bodyPr/>
                    <a:lstStyle/>
                    <a:p>
                      <a:r>
                        <a:rPr lang="en-US" dirty="0" smtClean="0">
                          <a:latin typeface="Bookman Old Style" pitchFamily="18" charset="0"/>
                        </a:rPr>
                        <a:t>At</a:t>
                      </a:r>
                      <a:r>
                        <a:rPr lang="en-US" baseline="0" dirty="0" smtClean="0">
                          <a:latin typeface="Bookman Old Style" pitchFamily="18" charset="0"/>
                        </a:rPr>
                        <a:t> Milestones</a:t>
                      </a:r>
                      <a:endParaRPr lang="en-US" dirty="0">
                        <a:latin typeface="Bookman Old Style" pitchFamily="18" charset="0"/>
                      </a:endParaRPr>
                    </a:p>
                  </a:txBody>
                  <a:tcPr>
                    <a:noFill/>
                  </a:tcPr>
                </a:tc>
                <a:tc>
                  <a:txBody>
                    <a:bodyPr/>
                    <a:lstStyle/>
                    <a:p>
                      <a:r>
                        <a:rPr lang="en-US" dirty="0" smtClean="0">
                          <a:latin typeface="Bookman Old Style" pitchFamily="18" charset="0"/>
                        </a:rPr>
                        <a:t>No</a:t>
                      </a:r>
                      <a:r>
                        <a:rPr lang="en-US" baseline="0" dirty="0" smtClean="0">
                          <a:latin typeface="Bookman Old Style" pitchFamily="18" charset="0"/>
                        </a:rPr>
                        <a:t> specific place. Usually at head office</a:t>
                      </a:r>
                      <a:endParaRPr lang="en-US" dirty="0">
                        <a:latin typeface="Bookman Old Style" pitchFamily="18" charset="0"/>
                      </a:endParaRPr>
                    </a:p>
                  </a:txBody>
                  <a:tcPr>
                    <a:noFill/>
                  </a:tcPr>
                </a:tc>
                <a:tc>
                  <a:txBody>
                    <a:bodyPr/>
                    <a:lstStyle/>
                    <a:p>
                      <a:r>
                        <a:rPr lang="en-US" dirty="0" smtClean="0">
                          <a:latin typeface="Bookman Old Style" pitchFamily="18" charset="0"/>
                        </a:rPr>
                        <a:t>Update CPA, PERT Charts, Update Gantt Charts</a:t>
                      </a:r>
                    </a:p>
                  </a:txBody>
                  <a:tcPr>
                    <a:noFill/>
                  </a:tcPr>
                </a:tc>
              </a:tr>
              <a:tr h="370840">
                <a:tc>
                  <a:txBody>
                    <a:bodyPr/>
                    <a:lstStyle/>
                    <a:p>
                      <a:r>
                        <a:rPr lang="en-US" b="1" dirty="0" smtClean="0">
                          <a:latin typeface="Bookman Old Style" pitchFamily="18" charset="0"/>
                        </a:rPr>
                        <a:t>Input</a:t>
                      </a:r>
                      <a:r>
                        <a:rPr lang="en-US" dirty="0" smtClean="0">
                          <a:latin typeface="Bookman Old Style" pitchFamily="18" charset="0"/>
                        </a:rPr>
                        <a:t>: Money</a:t>
                      </a:r>
                    </a:p>
                    <a:p>
                      <a:r>
                        <a:rPr lang="en-US" b="1" dirty="0" smtClean="0">
                          <a:latin typeface="Bookman Old Style" pitchFamily="18" charset="0"/>
                        </a:rPr>
                        <a:t>Output:</a:t>
                      </a:r>
                      <a:r>
                        <a:rPr lang="en-US" b="1" baseline="0" dirty="0" smtClean="0">
                          <a:latin typeface="Bookman Old Style" pitchFamily="18" charset="0"/>
                        </a:rPr>
                        <a:t> </a:t>
                      </a:r>
                      <a:r>
                        <a:rPr lang="en-US" baseline="0" dirty="0" smtClean="0">
                          <a:latin typeface="Bookman Old Style" pitchFamily="18" charset="0"/>
                        </a:rPr>
                        <a:t>Costs</a:t>
                      </a:r>
                      <a:endParaRPr lang="en-US" dirty="0">
                        <a:latin typeface="Bookman Old Style" pitchFamily="18" charset="0"/>
                      </a:endParaRPr>
                    </a:p>
                  </a:txBody>
                  <a:tcPr>
                    <a:noFill/>
                  </a:tcPr>
                </a:tc>
                <a:tc>
                  <a:txBody>
                    <a:bodyPr/>
                    <a:lstStyle/>
                    <a:p>
                      <a:r>
                        <a:rPr lang="en-US" dirty="0" smtClean="0">
                          <a:latin typeface="Bookman Old Style" pitchFamily="18" charset="0"/>
                        </a:rPr>
                        <a:t>At Milestones</a:t>
                      </a:r>
                      <a:endParaRPr lang="en-US" dirty="0">
                        <a:latin typeface="Bookman Old Style" pitchFamily="18" charset="0"/>
                      </a:endParaRPr>
                    </a:p>
                  </a:txBody>
                  <a:tcPr>
                    <a:noFill/>
                  </a:tcPr>
                </a:tc>
                <a:tc>
                  <a:txBody>
                    <a:bodyPr/>
                    <a:lstStyle/>
                    <a:p>
                      <a:r>
                        <a:rPr lang="en-US" dirty="0" smtClean="0">
                          <a:latin typeface="Bookman Old Style" pitchFamily="18" charset="0"/>
                        </a:rPr>
                        <a:t>No specific place. Usually</a:t>
                      </a:r>
                      <a:r>
                        <a:rPr lang="en-US" baseline="0" dirty="0" smtClean="0">
                          <a:latin typeface="Bookman Old Style" pitchFamily="18" charset="0"/>
                        </a:rPr>
                        <a:t> at the head office</a:t>
                      </a:r>
                      <a:endParaRPr lang="en-US" dirty="0">
                        <a:latin typeface="Bookman Old Style" pitchFamily="18" charset="0"/>
                      </a:endParaRPr>
                    </a:p>
                  </a:txBody>
                  <a:tcPr>
                    <a:noFill/>
                  </a:tcPr>
                </a:tc>
                <a:tc>
                  <a:txBody>
                    <a:bodyPr/>
                    <a:lstStyle/>
                    <a:p>
                      <a:r>
                        <a:rPr lang="en-US" dirty="0" smtClean="0">
                          <a:latin typeface="Bookman Old Style" pitchFamily="18" charset="0"/>
                        </a:rPr>
                        <a:t>Using Earned Value Analysis</a:t>
                      </a:r>
                    </a:p>
                    <a:p>
                      <a:r>
                        <a:rPr lang="en-US" dirty="0" smtClean="0">
                          <a:latin typeface="Bookman Old Style" pitchFamily="18" charset="0"/>
                        </a:rPr>
                        <a:t>And Cost Benefit Analysis</a:t>
                      </a:r>
                    </a:p>
                  </a:txBody>
                  <a:tcPr>
                    <a:noFill/>
                  </a:tcPr>
                </a:tc>
              </a:tr>
              <a:tr h="370840">
                <a:tc>
                  <a:txBody>
                    <a:bodyPr/>
                    <a:lstStyle/>
                    <a:p>
                      <a:r>
                        <a:rPr lang="en-US" b="1" dirty="0" smtClean="0">
                          <a:latin typeface="Bookman Old Style" pitchFamily="18" charset="0"/>
                        </a:rPr>
                        <a:t>Input: </a:t>
                      </a:r>
                      <a:r>
                        <a:rPr lang="en-US" b="0" dirty="0" smtClean="0">
                          <a:latin typeface="Bookman Old Style" pitchFamily="18" charset="0"/>
                        </a:rPr>
                        <a:t>Material</a:t>
                      </a:r>
                      <a:r>
                        <a:rPr lang="en-US" b="0" baseline="0" dirty="0" smtClean="0">
                          <a:latin typeface="Bookman Old Style" pitchFamily="18" charset="0"/>
                        </a:rPr>
                        <a:t> used</a:t>
                      </a:r>
                    </a:p>
                    <a:p>
                      <a:r>
                        <a:rPr lang="en-US" b="1" baseline="0" dirty="0" smtClean="0">
                          <a:latin typeface="Bookman Old Style" pitchFamily="18" charset="0"/>
                        </a:rPr>
                        <a:t>Output: </a:t>
                      </a:r>
                      <a:r>
                        <a:rPr lang="en-US" b="0" baseline="0" dirty="0" smtClean="0">
                          <a:latin typeface="Bookman Old Style" pitchFamily="18" charset="0"/>
                        </a:rPr>
                        <a:t>Task completion</a:t>
                      </a:r>
                      <a:endParaRPr lang="en-US" b="1" dirty="0">
                        <a:latin typeface="Bookman Old Style" pitchFamily="18" charset="0"/>
                      </a:endParaRPr>
                    </a:p>
                  </a:txBody>
                  <a:tcPr>
                    <a:noFill/>
                  </a:tcPr>
                </a:tc>
                <a:tc>
                  <a:txBody>
                    <a:bodyPr/>
                    <a:lstStyle/>
                    <a:p>
                      <a:r>
                        <a:rPr lang="en-US" dirty="0" smtClean="0">
                          <a:latin typeface="Bookman Old Style" pitchFamily="18" charset="0"/>
                        </a:rPr>
                        <a:t>At task</a:t>
                      </a:r>
                      <a:r>
                        <a:rPr lang="en-US" baseline="0" dirty="0" smtClean="0">
                          <a:latin typeface="Bookman Old Style" pitchFamily="18" charset="0"/>
                        </a:rPr>
                        <a:t> completion</a:t>
                      </a:r>
                      <a:endParaRPr lang="en-US" dirty="0">
                        <a:latin typeface="Bookman Old Style" pitchFamily="18" charset="0"/>
                      </a:endParaRPr>
                    </a:p>
                  </a:txBody>
                  <a:tcPr>
                    <a:noFill/>
                  </a:tcPr>
                </a:tc>
                <a:tc>
                  <a:txBody>
                    <a:bodyPr/>
                    <a:lstStyle/>
                    <a:p>
                      <a:r>
                        <a:rPr lang="en-US" dirty="0" smtClean="0">
                          <a:latin typeface="Bookman Old Style" pitchFamily="18" charset="0"/>
                        </a:rPr>
                        <a:t>Site office</a:t>
                      </a:r>
                      <a:endParaRPr lang="en-US" dirty="0">
                        <a:latin typeface="Bookman Old Style" pitchFamily="18" charset="0"/>
                      </a:endParaRPr>
                    </a:p>
                  </a:txBody>
                  <a:tcPr>
                    <a:noFill/>
                  </a:tcPr>
                </a:tc>
                <a:tc>
                  <a:txBody>
                    <a:bodyPr/>
                    <a:lstStyle/>
                    <a:p>
                      <a:r>
                        <a:rPr lang="en-US" dirty="0" smtClean="0">
                          <a:latin typeface="Bookman Old Style" pitchFamily="18" charset="0"/>
                        </a:rPr>
                        <a:t>Reports, Inventory list</a:t>
                      </a:r>
                    </a:p>
                  </a:txBody>
                  <a:tcPr>
                    <a:noFill/>
                  </a:tcPr>
                </a:tc>
              </a:tr>
              <a:tr h="370840">
                <a:tc>
                  <a:txBody>
                    <a:bodyPr/>
                    <a:lstStyle/>
                    <a:p>
                      <a:r>
                        <a:rPr lang="en-US" b="1" dirty="0" smtClean="0">
                          <a:latin typeface="Bookman Old Style" pitchFamily="18" charset="0"/>
                        </a:rPr>
                        <a:t>Input: </a:t>
                      </a:r>
                      <a:r>
                        <a:rPr lang="en-US" b="0" dirty="0" smtClean="0">
                          <a:latin typeface="Bookman Old Style" pitchFamily="18" charset="0"/>
                        </a:rPr>
                        <a:t>Quality/</a:t>
                      </a:r>
                      <a:r>
                        <a:rPr lang="en-US" b="0" baseline="0" dirty="0" smtClean="0">
                          <a:latin typeface="Bookman Old Style" pitchFamily="18" charset="0"/>
                        </a:rPr>
                        <a:t> Technical Performance</a:t>
                      </a:r>
                      <a:endParaRPr lang="en-US" b="1" dirty="0">
                        <a:latin typeface="Bookman Old Style" pitchFamily="18" charset="0"/>
                      </a:endParaRPr>
                    </a:p>
                  </a:txBody>
                  <a:tcPr>
                    <a:noFill/>
                  </a:tcPr>
                </a:tc>
                <a:tc>
                  <a:txBody>
                    <a:bodyPr/>
                    <a:lstStyle/>
                    <a:p>
                      <a:r>
                        <a:rPr lang="en-US" dirty="0" smtClean="0">
                          <a:latin typeface="Bookman Old Style" pitchFamily="18" charset="0"/>
                        </a:rPr>
                        <a:t>Regularly</a:t>
                      </a:r>
                      <a:endParaRPr lang="en-US" dirty="0">
                        <a:latin typeface="Bookman Old Style" pitchFamily="18" charset="0"/>
                      </a:endParaRPr>
                    </a:p>
                  </a:txBody>
                  <a:tcPr>
                    <a:noFill/>
                  </a:tcPr>
                </a:tc>
                <a:tc>
                  <a:txBody>
                    <a:bodyPr/>
                    <a:lstStyle/>
                    <a:p>
                      <a:r>
                        <a:rPr lang="en-US" dirty="0" smtClean="0">
                          <a:latin typeface="Bookman Old Style" pitchFamily="18" charset="0"/>
                        </a:rPr>
                        <a:t>Site Office/ Head Office</a:t>
                      </a:r>
                      <a:endParaRPr lang="en-US" dirty="0">
                        <a:latin typeface="Bookman Old Style" pitchFamily="18" charset="0"/>
                      </a:endParaRPr>
                    </a:p>
                  </a:txBody>
                  <a:tcPr>
                    <a:noFill/>
                  </a:tcPr>
                </a:tc>
                <a:tc>
                  <a:txBody>
                    <a:bodyPr/>
                    <a:lstStyle/>
                    <a:p>
                      <a:r>
                        <a:rPr lang="en-US" dirty="0" smtClean="0">
                          <a:latin typeface="Bookman Old Style" pitchFamily="18" charset="0"/>
                        </a:rPr>
                        <a:t>Tests and Inspections, Reports</a:t>
                      </a:r>
                    </a:p>
                  </a:txBody>
                  <a:tcPr>
                    <a:noFill/>
                  </a:tcPr>
                </a:tc>
              </a:tr>
            </a:tbl>
          </a:graphicData>
        </a:graphic>
      </p:graphicFrame>
    </p:spTree>
    <p:extLst>
      <p:ext uri="{BB962C8B-B14F-4D97-AF65-F5344CB8AC3E}">
        <p14:creationId xmlns:p14="http://schemas.microsoft.com/office/powerpoint/2010/main" val="3485709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27" y="316202"/>
            <a:ext cx="8001000" cy="1143000"/>
          </a:xfrm>
        </p:spPr>
        <p:txBody>
          <a:bodyPr/>
          <a:lstStyle/>
          <a:p>
            <a:r>
              <a:rPr lang="en-US" sz="4000" dirty="0" smtClean="0">
                <a:latin typeface="Baskerville Old Face" pitchFamily="18" charset="0"/>
              </a:rPr>
              <a:t>PROJECT BACKGROUND</a:t>
            </a:r>
            <a:endParaRPr lang="en-US" sz="4000" dirty="0">
              <a:latin typeface="Baskerville Old Face" pitchFamily="18" charset="0"/>
            </a:endParaRPr>
          </a:p>
        </p:txBody>
      </p:sp>
      <p:sp>
        <p:nvSpPr>
          <p:cNvPr id="3" name="Content Placeholder 2"/>
          <p:cNvSpPr>
            <a:spLocks noGrp="1"/>
          </p:cNvSpPr>
          <p:nvPr>
            <p:ph idx="1"/>
          </p:nvPr>
        </p:nvSpPr>
        <p:spPr>
          <a:xfrm>
            <a:off x="381001" y="1905000"/>
            <a:ext cx="8477250" cy="4221163"/>
          </a:xfrm>
        </p:spPr>
        <p:txBody>
          <a:bodyPr/>
          <a:lstStyle/>
          <a:p>
            <a:r>
              <a:rPr lang="en-US" dirty="0" smtClean="0">
                <a:latin typeface="Bookman Old Style" pitchFamily="18" charset="0"/>
              </a:rPr>
              <a:t>Roosevelt Paper Company needed to eliminate the manual paper based production system that guided every step in the production process.</a:t>
            </a:r>
          </a:p>
          <a:p>
            <a:r>
              <a:rPr lang="en-US" dirty="0" smtClean="0">
                <a:latin typeface="Bookman Old Style" pitchFamily="18" charset="0"/>
              </a:rPr>
              <a:t>Paper based system did not provide the ability to effectively manage orders and track status.</a:t>
            </a:r>
            <a:endParaRPr lang="en-US" dirty="0">
              <a:latin typeface="Bookman Old Style" pitchFamily="18" charset="0"/>
            </a:endParaRPr>
          </a:p>
          <a:p>
            <a:r>
              <a:rPr lang="en-US" dirty="0" smtClean="0">
                <a:latin typeface="Bookman Old Style" pitchFamily="18" charset="0"/>
              </a:rPr>
              <a:t>The company sought a solution that would eliminate the paper forms and provide greater visibility into progress of an order.</a:t>
            </a:r>
            <a:endParaRPr lang="en-US" dirty="0">
              <a:latin typeface="Bookman Old Style" pitchFamily="18" charset="0"/>
            </a:endParaRPr>
          </a:p>
        </p:txBody>
      </p:sp>
    </p:spTree>
    <p:extLst>
      <p:ext uri="{BB962C8B-B14F-4D97-AF65-F5344CB8AC3E}">
        <p14:creationId xmlns:p14="http://schemas.microsoft.com/office/powerpoint/2010/main" val="1093336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PROJECT CONTROL</a:t>
            </a:r>
            <a:endParaRPr lang="en-US" sz="4000" dirty="0">
              <a:latin typeface="Baskerville Old Face" pitchFamily="18" charset="0"/>
            </a:endParaRPr>
          </a:p>
        </p:txBody>
      </p:sp>
      <p:sp>
        <p:nvSpPr>
          <p:cNvPr id="3" name="Content Placeholder 2"/>
          <p:cNvSpPr>
            <a:spLocks noGrp="1"/>
          </p:cNvSpPr>
          <p:nvPr>
            <p:ph idx="1"/>
          </p:nvPr>
        </p:nvSpPr>
        <p:spPr/>
        <p:txBody>
          <a:bodyPr/>
          <a:lstStyle/>
          <a:p>
            <a:r>
              <a:rPr lang="en-US" dirty="0" smtClean="0">
                <a:latin typeface="Bookman Old Style" pitchFamily="18" charset="0"/>
              </a:rPr>
              <a:t>Control the triple constraints</a:t>
            </a:r>
          </a:p>
          <a:p>
            <a:pPr lvl="3"/>
            <a:r>
              <a:rPr lang="en-US" dirty="0" smtClean="0">
                <a:latin typeface="Bookman Old Style" pitchFamily="18" charset="0"/>
              </a:rPr>
              <a:t>Time</a:t>
            </a:r>
          </a:p>
          <a:p>
            <a:pPr lvl="3"/>
            <a:r>
              <a:rPr lang="en-US" dirty="0" smtClean="0">
                <a:latin typeface="Bookman Old Style" pitchFamily="18" charset="0"/>
              </a:rPr>
              <a:t>Cost</a:t>
            </a:r>
          </a:p>
          <a:p>
            <a:pPr lvl="3"/>
            <a:r>
              <a:rPr lang="en-US" dirty="0" smtClean="0">
                <a:latin typeface="Bookman Old Style" pitchFamily="18" charset="0"/>
              </a:rPr>
              <a:t>Performance</a:t>
            </a:r>
          </a:p>
          <a:p>
            <a:r>
              <a:rPr lang="en-US" dirty="0" smtClean="0">
                <a:latin typeface="Bookman Old Style" pitchFamily="18" charset="0"/>
              </a:rPr>
              <a:t>By the use of</a:t>
            </a:r>
          </a:p>
          <a:p>
            <a:pPr lvl="3"/>
            <a:r>
              <a:rPr lang="en-US" dirty="0" smtClean="0">
                <a:latin typeface="Bookman Old Style" pitchFamily="18" charset="0"/>
              </a:rPr>
              <a:t>Earned Value Analysis</a:t>
            </a:r>
          </a:p>
          <a:p>
            <a:pPr lvl="3"/>
            <a:r>
              <a:rPr lang="en-US" dirty="0" smtClean="0">
                <a:latin typeface="Bookman Old Style" pitchFamily="18" charset="0"/>
              </a:rPr>
              <a:t>Critical Ratio</a:t>
            </a:r>
          </a:p>
        </p:txBody>
      </p:sp>
    </p:spTree>
    <p:extLst>
      <p:ext uri="{BB962C8B-B14F-4D97-AF65-F5344CB8AC3E}">
        <p14:creationId xmlns:p14="http://schemas.microsoft.com/office/powerpoint/2010/main" val="224637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2971800"/>
            <a:ext cx="8001000" cy="990600"/>
          </a:xfrm>
        </p:spPr>
        <p:txBody>
          <a:bodyPr/>
          <a:lstStyle/>
          <a:p>
            <a:r>
              <a:rPr lang="en-US" sz="4000" dirty="0" smtClean="0">
                <a:latin typeface="Baskerville Old Face" pitchFamily="18" charset="0"/>
              </a:rPr>
              <a:t>THANK YOU</a:t>
            </a:r>
            <a:endParaRPr lang="en-US" sz="4000" dirty="0">
              <a:latin typeface="Baskerville Old Fac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914400"/>
            <a:ext cx="7200900" cy="5029200"/>
          </a:xfrm>
          <a:prstGeom prst="rect">
            <a:avLst/>
          </a:prstGeom>
        </p:spPr>
      </p:pic>
    </p:spTree>
    <p:extLst>
      <p:ext uri="{BB962C8B-B14F-4D97-AF65-F5344CB8AC3E}">
        <p14:creationId xmlns:p14="http://schemas.microsoft.com/office/powerpoint/2010/main" val="286355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PROBLEM STATEMENT</a:t>
            </a:r>
            <a:endParaRPr lang="en-US" sz="4000" dirty="0">
              <a:latin typeface="Baskerville Old Face" pitchFamily="18" charset="0"/>
            </a:endParaRPr>
          </a:p>
        </p:txBody>
      </p:sp>
      <p:sp>
        <p:nvSpPr>
          <p:cNvPr id="3" name="Content Placeholder 2"/>
          <p:cNvSpPr>
            <a:spLocks noGrp="1"/>
          </p:cNvSpPr>
          <p:nvPr>
            <p:ph idx="1"/>
          </p:nvPr>
        </p:nvSpPr>
        <p:spPr>
          <a:xfrm>
            <a:off x="381001" y="1828800"/>
            <a:ext cx="8477250" cy="4297363"/>
          </a:xfrm>
        </p:spPr>
        <p:txBody>
          <a:bodyPr/>
          <a:lstStyle/>
          <a:p>
            <a:r>
              <a:rPr lang="en-US" dirty="0">
                <a:latin typeface="Bookman Old Style" pitchFamily="18" charset="0"/>
              </a:rPr>
              <a:t>In 2002 Roosevelt Paper company’s form based production system did not provide the ability to effectively manage order changes, track the status of the order and redistribute and replace obsolete customer orders and specifications which resulted in a increase of ratio of faulty orders from 0.1 to 0.6. This led to a loss of  1.5 million and poor customer satisfaction.</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4800600"/>
            <a:ext cx="2590800" cy="1447204"/>
          </a:xfrm>
          <a:prstGeom prst="rect">
            <a:avLst/>
          </a:prstGeom>
        </p:spPr>
      </p:pic>
    </p:spTree>
    <p:extLst>
      <p:ext uri="{BB962C8B-B14F-4D97-AF65-F5344CB8AC3E}">
        <p14:creationId xmlns:p14="http://schemas.microsoft.com/office/powerpoint/2010/main" val="94147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PROJECT OBJECTIVES</a:t>
            </a:r>
            <a:endParaRPr lang="en-US" sz="4000" dirty="0">
              <a:latin typeface="Baskerville Old Face" pitchFamily="18" charset="0"/>
            </a:endParaRPr>
          </a:p>
        </p:txBody>
      </p:sp>
      <p:sp>
        <p:nvSpPr>
          <p:cNvPr id="3" name="Content Placeholder 2"/>
          <p:cNvSpPr>
            <a:spLocks noGrp="1"/>
          </p:cNvSpPr>
          <p:nvPr>
            <p:ph idx="1"/>
          </p:nvPr>
        </p:nvSpPr>
        <p:spPr>
          <a:xfrm>
            <a:off x="381001" y="2133600"/>
            <a:ext cx="8477250" cy="3992563"/>
          </a:xfrm>
        </p:spPr>
        <p:txBody>
          <a:bodyPr/>
          <a:lstStyle/>
          <a:p>
            <a:pPr algn="just"/>
            <a:r>
              <a:rPr lang="en-US" dirty="0">
                <a:latin typeface="Bookman Old Style" pitchFamily="18" charset="0"/>
              </a:rPr>
              <a:t>By early 2004, the new automated production system will help organization in saving $1.5 million and reduce the ratio of faulty orders from 0.6 to 0.1 </a:t>
            </a:r>
            <a:r>
              <a:rPr lang="en-US" dirty="0" smtClean="0">
                <a:latin typeface="Bookman Old Style" pitchFamily="18" charset="0"/>
              </a:rPr>
              <a:t>The </a:t>
            </a:r>
            <a:r>
              <a:rPr lang="en-US" dirty="0">
                <a:latin typeface="Bookman Old Style" pitchFamily="18" charset="0"/>
              </a:rPr>
              <a:t>system will also introduce an unified production process throughout the organization to effectively manage orders changes and track status of orders which will result in a profit of 20%.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5032375"/>
            <a:ext cx="2133600" cy="1060450"/>
          </a:xfrm>
          <a:prstGeom prst="rect">
            <a:avLst/>
          </a:prstGeom>
        </p:spPr>
      </p:pic>
    </p:spTree>
    <p:extLst>
      <p:ext uri="{BB962C8B-B14F-4D97-AF65-F5344CB8AC3E}">
        <p14:creationId xmlns:p14="http://schemas.microsoft.com/office/powerpoint/2010/main" val="159499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Baskerville Old Face" pitchFamily="18" charset="0"/>
              </a:rPr>
              <a:t>ASSUMPTIONS</a:t>
            </a:r>
            <a:endParaRPr lang="en-US" sz="4000" dirty="0">
              <a:latin typeface="Baskerville Old Face"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Bookman Old Style" pitchFamily="18" charset="0"/>
              </a:rPr>
              <a:t>The project plan may change as information or decisions change.</a:t>
            </a:r>
          </a:p>
          <a:p>
            <a:r>
              <a:rPr lang="en-US" dirty="0" smtClean="0">
                <a:latin typeface="Bookman Old Style" pitchFamily="18" charset="0"/>
              </a:rPr>
              <a:t>Order </a:t>
            </a:r>
            <a:r>
              <a:rPr lang="en-US" dirty="0">
                <a:latin typeface="Bookman Old Style" pitchFamily="18" charset="0"/>
              </a:rPr>
              <a:t>fault is the ratio of total number of faulty orders delivered to the customers/ total number of orders.</a:t>
            </a:r>
          </a:p>
          <a:p>
            <a:r>
              <a:rPr lang="en-US" dirty="0">
                <a:latin typeface="Bookman Old Style" pitchFamily="18" charset="0"/>
              </a:rPr>
              <a:t>Faulty orders include orders not delivered on time, orders delivered with inaccurate quantity, orders delivered with poor quality and also damaged </a:t>
            </a:r>
            <a:r>
              <a:rPr lang="en-US" dirty="0" smtClean="0">
                <a:latin typeface="Bookman Old Style" pitchFamily="18" charset="0"/>
              </a:rPr>
              <a:t>orders</a:t>
            </a:r>
          </a:p>
          <a:p>
            <a:r>
              <a:rPr lang="en-US" dirty="0">
                <a:latin typeface="Bookman Old Style" pitchFamily="18" charset="0"/>
              </a:rPr>
              <a:t>The paper based data that exists currently will be stored for future references.</a:t>
            </a:r>
          </a:p>
          <a:p>
            <a:r>
              <a:rPr lang="en-US" dirty="0">
                <a:latin typeface="Bookman Old Style" pitchFamily="18" charset="0"/>
              </a:rPr>
              <a:t>Availability of Data Back up facility.</a:t>
            </a:r>
          </a:p>
          <a:p>
            <a:endParaRPr lang="en-US" dirty="0">
              <a:latin typeface="Bookman Old Style" pitchFamily="18" charset="0"/>
            </a:endParaRPr>
          </a:p>
        </p:txBody>
      </p:sp>
    </p:spTree>
    <p:extLst>
      <p:ext uri="{BB962C8B-B14F-4D97-AF65-F5344CB8AC3E}">
        <p14:creationId xmlns:p14="http://schemas.microsoft.com/office/powerpoint/2010/main" val="318651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95600"/>
            <a:ext cx="8001000" cy="1143000"/>
          </a:xfrm>
        </p:spPr>
        <p:txBody>
          <a:bodyPr/>
          <a:lstStyle/>
          <a:p>
            <a:r>
              <a:rPr lang="en-US" sz="4000" dirty="0" smtClean="0">
                <a:latin typeface="Baskerville Old Face" pitchFamily="18" charset="0"/>
              </a:rPr>
              <a:t>FISH BONE </a:t>
            </a:r>
            <a:br>
              <a:rPr lang="en-US" sz="4000" dirty="0" smtClean="0">
                <a:latin typeface="Baskerville Old Face" pitchFamily="18" charset="0"/>
              </a:rPr>
            </a:br>
            <a:r>
              <a:rPr lang="en-US" sz="4000" dirty="0" smtClean="0">
                <a:latin typeface="Baskerville Old Face" pitchFamily="18" charset="0"/>
              </a:rPr>
              <a:t>DIAGRAM</a:t>
            </a:r>
            <a:endParaRPr lang="en-US" sz="4000" dirty="0">
              <a:latin typeface="Baskerville Old Face"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438400"/>
            <a:ext cx="3810000" cy="2543175"/>
          </a:xfrm>
          <a:prstGeom prst="rect">
            <a:avLst/>
          </a:prstGeom>
        </p:spPr>
      </p:pic>
    </p:spTree>
    <p:extLst>
      <p:ext uri="{BB962C8B-B14F-4D97-AF65-F5344CB8AC3E}">
        <p14:creationId xmlns:p14="http://schemas.microsoft.com/office/powerpoint/2010/main" val="81376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03347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19" y="0"/>
            <a:ext cx="8001000" cy="1143000"/>
          </a:xfrm>
        </p:spPr>
        <p:txBody>
          <a:bodyPr/>
          <a:lstStyle/>
          <a:p>
            <a:r>
              <a:rPr lang="en-US" sz="4000" dirty="0" smtClean="0">
                <a:latin typeface="Baskerville Old Face" pitchFamily="18" charset="0"/>
              </a:rPr>
              <a:t>INFRASTRUCTURE PLANNING</a:t>
            </a:r>
            <a:endParaRPr lang="en-US" sz="4000" dirty="0">
              <a:latin typeface="Baskerville Old Face" pitchFamily="18" charset="0"/>
            </a:endParaRPr>
          </a:p>
        </p:txBody>
      </p:sp>
      <p:sp>
        <p:nvSpPr>
          <p:cNvPr id="5" name="Content Placeholder 4"/>
          <p:cNvSpPr>
            <a:spLocks noGrp="1"/>
          </p:cNvSpPr>
          <p:nvPr>
            <p:ph idx="1"/>
          </p:nvPr>
        </p:nvSpPr>
        <p:spPr/>
        <p:txBody>
          <a:bodyPr/>
          <a:lstStyle/>
          <a:p>
            <a:endParaRPr lang="en-US" dirty="0"/>
          </a:p>
        </p:txBody>
      </p:sp>
      <p:sp>
        <p:nvSpPr>
          <p:cNvPr id="6" name="Content Placeholder 7"/>
          <p:cNvSpPr>
            <a:spLocks noGrp="1"/>
          </p:cNvSpPr>
          <p:nvPr/>
        </p:nvSpPr>
        <p:spPr bwMode="auto">
          <a:xfrm>
            <a:off x="3568700" y="2931318"/>
            <a:ext cx="1981200" cy="533400"/>
          </a:xfrm>
          <a:prstGeom prst="roundRect">
            <a:avLst/>
          </a:prstGeom>
          <a:solidFill>
            <a:schemeClr val="tx2">
              <a:lumMod val="50000"/>
              <a:lumOff val="50000"/>
            </a:schemeClr>
          </a:solidFill>
          <a:ln w="9525" cap="flat" algn="ctr">
            <a:solidFill>
              <a:srgbClr val="400000"/>
            </a:solidFill>
            <a:round/>
            <a:headEnd type="none" w="med" len="med"/>
            <a:tailEnd type="none" w="med" len="med"/>
          </a:ln>
          <a:extLst/>
        </p:spPr>
        <p:txBody>
          <a:bodyPr vert="horz" wrap="square" lIns="18288" tIns="0" rIns="0" bIns="0" numCol="1" rtlCol="0" anchor="ctr" anchorCtr="0" upright="1"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Project</a:t>
            </a:r>
            <a:r>
              <a:rPr kumimoji="0" lang="en-US" sz="1800" b="0" i="0" u="none" strike="noStrike" kern="1200" cap="none" spc="0" normalizeH="0" baseline="0" noProof="0" dirty="0" smtClean="0">
                <a:ln>
                  <a:noFill/>
                </a:ln>
                <a:solidFill>
                  <a:sysClr val="window" lastClr="FFFFFF"/>
                </a:solidFill>
                <a:effectLst/>
                <a:uLnTx/>
                <a:uFillTx/>
                <a:latin typeface="Calibri"/>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alibri"/>
                <a:ea typeface="+mn-ea"/>
                <a:cs typeface="+mn-cs"/>
              </a:rPr>
              <a:t>Manager</a:t>
            </a: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 name="Rounded Rectangle 6"/>
          <p:cNvSpPr/>
          <p:nvPr/>
        </p:nvSpPr>
        <p:spPr bwMode="auto">
          <a:xfrm>
            <a:off x="371475" y="5431630"/>
            <a:ext cx="2441575" cy="990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Technical Analyst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Technical 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Developer</a:t>
            </a:r>
          </a:p>
        </p:txBody>
      </p:sp>
      <p:sp>
        <p:nvSpPr>
          <p:cNvPr id="8" name="Rounded Rectangle 7"/>
          <p:cNvSpPr/>
          <p:nvPr/>
        </p:nvSpPr>
        <p:spPr bwMode="auto">
          <a:xfrm>
            <a:off x="3262313" y="5410993"/>
            <a:ext cx="2665412" cy="10668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Data Analyst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Database Administrator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Database Developers</a:t>
            </a:r>
          </a:p>
        </p:txBody>
      </p:sp>
      <p:sp>
        <p:nvSpPr>
          <p:cNvPr id="9" name="Rounded Rectangle 8"/>
          <p:cNvSpPr/>
          <p:nvPr/>
        </p:nvSpPr>
        <p:spPr bwMode="auto">
          <a:xfrm>
            <a:off x="6388100" y="5410993"/>
            <a:ext cx="2352675" cy="990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QA Analyst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Testers</a:t>
            </a:r>
          </a:p>
        </p:txBody>
      </p:sp>
      <p:sp>
        <p:nvSpPr>
          <p:cNvPr id="10" name="TextBox 11"/>
          <p:cNvSpPr txBox="1">
            <a:spLocks noChangeArrowheads="1"/>
          </p:cNvSpPr>
          <p:nvPr/>
        </p:nvSpPr>
        <p:spPr bwMode="auto">
          <a:xfrm>
            <a:off x="692150" y="6401593"/>
            <a:ext cx="1836400" cy="36933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a:latin typeface="Calibri" pitchFamily="34" charset="0"/>
              </a:rPr>
              <a:t>Application Team</a:t>
            </a:r>
          </a:p>
        </p:txBody>
      </p:sp>
      <p:sp>
        <p:nvSpPr>
          <p:cNvPr id="11" name="TextBox 12"/>
          <p:cNvSpPr txBox="1">
            <a:spLocks noChangeArrowheads="1"/>
          </p:cNvSpPr>
          <p:nvPr/>
        </p:nvSpPr>
        <p:spPr bwMode="auto">
          <a:xfrm>
            <a:off x="3667125" y="6422230"/>
            <a:ext cx="1641540" cy="36933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a:latin typeface="Calibri" pitchFamily="34" charset="0"/>
              </a:rPr>
              <a:t>Database Team</a:t>
            </a:r>
          </a:p>
        </p:txBody>
      </p:sp>
      <p:sp>
        <p:nvSpPr>
          <p:cNvPr id="12" name="TextBox 14"/>
          <p:cNvSpPr txBox="1">
            <a:spLocks noChangeArrowheads="1"/>
          </p:cNvSpPr>
          <p:nvPr/>
        </p:nvSpPr>
        <p:spPr bwMode="auto">
          <a:xfrm>
            <a:off x="6738938" y="6422230"/>
            <a:ext cx="1415003" cy="36933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a:latin typeface="Calibri" pitchFamily="34" charset="0"/>
              </a:rPr>
              <a:t>Testing Team</a:t>
            </a:r>
          </a:p>
        </p:txBody>
      </p:sp>
      <p:sp>
        <p:nvSpPr>
          <p:cNvPr id="13" name="Rounded Rectangle 12"/>
          <p:cNvSpPr/>
          <p:nvPr/>
        </p:nvSpPr>
        <p:spPr bwMode="auto">
          <a:xfrm>
            <a:off x="1614488" y="3485355"/>
            <a:ext cx="1198562" cy="609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Business Analyst</a:t>
            </a:r>
          </a:p>
        </p:txBody>
      </p:sp>
      <p:sp>
        <p:nvSpPr>
          <p:cNvPr id="14" name="Content Placeholder 7"/>
          <p:cNvSpPr txBox="1">
            <a:spLocks/>
          </p:cNvSpPr>
          <p:nvPr/>
        </p:nvSpPr>
        <p:spPr bwMode="auto">
          <a:xfrm>
            <a:off x="3683000" y="1097755"/>
            <a:ext cx="1752600" cy="5334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normAutofit fontScale="92500" lnSpcReduction="10000"/>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Text" lastClr="000000"/>
                </a:solidFill>
                <a:effectLst/>
                <a:uLnTx/>
                <a:uFillTx/>
                <a:latin typeface="Arial" charset="0"/>
                <a:ea typeface="+mn-ea"/>
                <a:cs typeface="Arial" charset="0"/>
              </a:rPr>
              <a:t>Steering Committee</a:t>
            </a:r>
            <a:endParaRPr kumimoji="0" lang="en-US" sz="1800" b="0" i="0" u="none" strike="noStrike" kern="1200" cap="none" spc="0" normalizeH="0" baseline="0" noProof="0" dirty="0">
              <a:ln>
                <a:noFill/>
              </a:ln>
              <a:solidFill>
                <a:sysClr val="windowText" lastClr="000000"/>
              </a:solidFill>
              <a:effectLst/>
              <a:uLnTx/>
              <a:uFillTx/>
              <a:latin typeface="Arial" charset="0"/>
              <a:ea typeface="+mn-ea"/>
              <a:cs typeface="Arial" charset="0"/>
            </a:endParaRPr>
          </a:p>
        </p:txBody>
      </p:sp>
      <p:sp>
        <p:nvSpPr>
          <p:cNvPr id="15" name="Rounded Rectangle 14"/>
          <p:cNvSpPr/>
          <p:nvPr/>
        </p:nvSpPr>
        <p:spPr bwMode="auto">
          <a:xfrm>
            <a:off x="1592263" y="2321718"/>
            <a:ext cx="1200150" cy="609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System Architect</a:t>
            </a:r>
          </a:p>
        </p:txBody>
      </p:sp>
      <p:sp>
        <p:nvSpPr>
          <p:cNvPr id="16" name="Rounded Rectangle 15"/>
          <p:cNvSpPr/>
          <p:nvPr/>
        </p:nvSpPr>
        <p:spPr bwMode="auto">
          <a:xfrm>
            <a:off x="6329363" y="2321718"/>
            <a:ext cx="1200150" cy="609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Risk Analyst</a:t>
            </a:r>
          </a:p>
        </p:txBody>
      </p:sp>
      <p:sp>
        <p:nvSpPr>
          <p:cNvPr id="17" name="Rounded Rectangle 16"/>
          <p:cNvSpPr/>
          <p:nvPr/>
        </p:nvSpPr>
        <p:spPr bwMode="auto">
          <a:xfrm>
            <a:off x="6367463" y="3464718"/>
            <a:ext cx="1200150" cy="609600"/>
          </a:xfrm>
          <a:prstGeom prst="roundRect">
            <a:avLst/>
          </a:prstGeom>
          <a:solidFill>
            <a:schemeClr val="tx2">
              <a:lumMod val="50000"/>
              <a:lumOff val="50000"/>
            </a:schemeClr>
          </a:solidFill>
          <a:ln w="9525" cap="flat" cmpd="sng" algn="ctr">
            <a:solidFill>
              <a:srgbClr val="400000"/>
            </a:solidFill>
            <a:prstDash val="solid"/>
            <a:round/>
            <a:headEnd type="none" w="med" len="med"/>
            <a:tailEnd type="none" w="med" len="med"/>
          </a:ln>
          <a:effectLst/>
          <a:extLst/>
        </p:spPr>
        <p:txBody>
          <a:bodyPr lIns="18288" tIns="0" rIns="0" bIns="0" anchor="ctr" upright="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Arial" charset="0"/>
              </a:rPr>
              <a:t>Financial Analyst</a:t>
            </a:r>
          </a:p>
        </p:txBody>
      </p:sp>
      <p:cxnSp>
        <p:nvCxnSpPr>
          <p:cNvPr id="18" name="Straight Connector 17"/>
          <p:cNvCxnSpPr>
            <a:cxnSpLocks noChangeShapeType="1"/>
            <a:stCxn id="14" idx="2"/>
            <a:endCxn id="6" idx="0"/>
          </p:cNvCxnSpPr>
          <p:nvPr/>
        </p:nvCxnSpPr>
        <p:spPr bwMode="auto">
          <a:xfrm flipH="1">
            <a:off x="4559300" y="1631155"/>
            <a:ext cx="0" cy="1300163"/>
          </a:xfrm>
          <a:prstGeom prst="line">
            <a:avLst/>
          </a:prstGeom>
          <a:noFill/>
          <a:ln w="9525" algn="ctr">
            <a:solidFill>
              <a:srgbClr val="400000"/>
            </a:solidFill>
            <a:round/>
            <a:headEnd/>
            <a:tailEnd/>
          </a:ln>
        </p:spPr>
      </p:cxnSp>
      <p:cxnSp>
        <p:nvCxnSpPr>
          <p:cNvPr id="19" name="Straight Connector 18"/>
          <p:cNvCxnSpPr>
            <a:cxnSpLocks noChangeShapeType="1"/>
            <a:stCxn id="6" idx="2"/>
            <a:endCxn id="8" idx="0"/>
          </p:cNvCxnSpPr>
          <p:nvPr/>
        </p:nvCxnSpPr>
        <p:spPr bwMode="auto">
          <a:xfrm>
            <a:off x="4559300" y="3464718"/>
            <a:ext cx="34925" cy="1946275"/>
          </a:xfrm>
          <a:prstGeom prst="line">
            <a:avLst/>
          </a:prstGeom>
          <a:noFill/>
          <a:ln w="9525" algn="ctr">
            <a:solidFill>
              <a:srgbClr val="400000"/>
            </a:solidFill>
            <a:round/>
            <a:headEnd/>
            <a:tailEnd/>
          </a:ln>
        </p:spPr>
      </p:cxnSp>
      <p:cxnSp>
        <p:nvCxnSpPr>
          <p:cNvPr id="20" name="Straight Connector 19"/>
          <p:cNvCxnSpPr>
            <a:cxnSpLocks noChangeShapeType="1"/>
          </p:cNvCxnSpPr>
          <p:nvPr/>
        </p:nvCxnSpPr>
        <p:spPr bwMode="auto">
          <a:xfrm>
            <a:off x="7597775" y="4898230"/>
            <a:ext cx="0" cy="512763"/>
          </a:xfrm>
          <a:prstGeom prst="line">
            <a:avLst/>
          </a:prstGeom>
          <a:noFill/>
          <a:ln w="9525" algn="ctr">
            <a:solidFill>
              <a:srgbClr val="400000"/>
            </a:solidFill>
            <a:round/>
            <a:headEnd/>
            <a:tailEnd/>
          </a:ln>
        </p:spPr>
      </p:cxnSp>
      <p:cxnSp>
        <p:nvCxnSpPr>
          <p:cNvPr id="21" name="Straight Connector 20"/>
          <p:cNvCxnSpPr>
            <a:cxnSpLocks noChangeShapeType="1"/>
            <a:endCxn id="7" idx="0"/>
          </p:cNvCxnSpPr>
          <p:nvPr/>
        </p:nvCxnSpPr>
        <p:spPr bwMode="auto">
          <a:xfrm>
            <a:off x="1592263" y="4898230"/>
            <a:ext cx="0" cy="533400"/>
          </a:xfrm>
          <a:prstGeom prst="line">
            <a:avLst/>
          </a:prstGeom>
          <a:noFill/>
          <a:ln w="9525" algn="ctr">
            <a:solidFill>
              <a:srgbClr val="400000"/>
            </a:solidFill>
            <a:round/>
            <a:headEnd/>
            <a:tailEnd/>
          </a:ln>
        </p:spPr>
      </p:cxnSp>
      <p:cxnSp>
        <p:nvCxnSpPr>
          <p:cNvPr id="22" name="Straight Connector 21"/>
          <p:cNvCxnSpPr>
            <a:cxnSpLocks noChangeShapeType="1"/>
          </p:cNvCxnSpPr>
          <p:nvPr/>
        </p:nvCxnSpPr>
        <p:spPr bwMode="auto">
          <a:xfrm>
            <a:off x="1592263" y="4898230"/>
            <a:ext cx="6005512" cy="0"/>
          </a:xfrm>
          <a:prstGeom prst="line">
            <a:avLst/>
          </a:prstGeom>
          <a:noFill/>
          <a:ln w="9525" algn="ctr">
            <a:solidFill>
              <a:srgbClr val="400000"/>
            </a:solidFill>
            <a:round/>
            <a:headEnd/>
            <a:tailEnd/>
          </a:ln>
        </p:spPr>
      </p:cxnSp>
      <p:cxnSp>
        <p:nvCxnSpPr>
          <p:cNvPr id="23" name="Straight Connector 22"/>
          <p:cNvCxnSpPr>
            <a:cxnSpLocks noChangeShapeType="1"/>
          </p:cNvCxnSpPr>
          <p:nvPr/>
        </p:nvCxnSpPr>
        <p:spPr bwMode="auto">
          <a:xfrm>
            <a:off x="2813050" y="3790155"/>
            <a:ext cx="869950" cy="0"/>
          </a:xfrm>
          <a:prstGeom prst="line">
            <a:avLst/>
          </a:prstGeom>
          <a:noFill/>
          <a:ln w="9525" algn="ctr">
            <a:solidFill>
              <a:srgbClr val="400000"/>
            </a:solidFill>
            <a:round/>
            <a:headEnd/>
            <a:tailEnd/>
          </a:ln>
        </p:spPr>
      </p:cxnSp>
      <p:cxnSp>
        <p:nvCxnSpPr>
          <p:cNvPr id="24" name="Straight Connector 23"/>
          <p:cNvCxnSpPr>
            <a:cxnSpLocks noChangeShapeType="1"/>
            <a:endCxn id="16" idx="1"/>
          </p:cNvCxnSpPr>
          <p:nvPr/>
        </p:nvCxnSpPr>
        <p:spPr bwMode="auto">
          <a:xfrm>
            <a:off x="5435600" y="2626518"/>
            <a:ext cx="893763" cy="0"/>
          </a:xfrm>
          <a:prstGeom prst="line">
            <a:avLst/>
          </a:prstGeom>
          <a:noFill/>
          <a:ln w="9525" algn="ctr">
            <a:solidFill>
              <a:srgbClr val="400000"/>
            </a:solidFill>
            <a:round/>
            <a:headEnd/>
            <a:tailEnd/>
          </a:ln>
        </p:spPr>
      </p:cxnSp>
      <p:cxnSp>
        <p:nvCxnSpPr>
          <p:cNvPr id="25" name="Straight Connector 24"/>
          <p:cNvCxnSpPr>
            <a:cxnSpLocks noChangeShapeType="1"/>
            <a:endCxn id="17" idx="1"/>
          </p:cNvCxnSpPr>
          <p:nvPr/>
        </p:nvCxnSpPr>
        <p:spPr bwMode="auto">
          <a:xfrm>
            <a:off x="5435600" y="3769518"/>
            <a:ext cx="931863" cy="0"/>
          </a:xfrm>
          <a:prstGeom prst="line">
            <a:avLst/>
          </a:prstGeom>
          <a:noFill/>
          <a:ln w="9525" algn="ctr">
            <a:solidFill>
              <a:srgbClr val="400000"/>
            </a:solidFill>
            <a:round/>
            <a:headEnd/>
            <a:tailEnd/>
          </a:ln>
        </p:spPr>
      </p:cxnSp>
      <p:cxnSp>
        <p:nvCxnSpPr>
          <p:cNvPr id="26" name="Straight Connector 25"/>
          <p:cNvCxnSpPr>
            <a:cxnSpLocks noChangeShapeType="1"/>
          </p:cNvCxnSpPr>
          <p:nvPr/>
        </p:nvCxnSpPr>
        <p:spPr bwMode="auto">
          <a:xfrm>
            <a:off x="5435600" y="2626518"/>
            <a:ext cx="0" cy="304800"/>
          </a:xfrm>
          <a:prstGeom prst="line">
            <a:avLst/>
          </a:prstGeom>
          <a:noFill/>
          <a:ln w="9525" algn="ctr">
            <a:solidFill>
              <a:srgbClr val="400000"/>
            </a:solidFill>
            <a:round/>
            <a:headEnd/>
            <a:tailEnd/>
          </a:ln>
        </p:spPr>
      </p:cxnSp>
      <p:cxnSp>
        <p:nvCxnSpPr>
          <p:cNvPr id="27" name="Straight Connector 26"/>
          <p:cNvCxnSpPr>
            <a:cxnSpLocks noChangeShapeType="1"/>
          </p:cNvCxnSpPr>
          <p:nvPr/>
        </p:nvCxnSpPr>
        <p:spPr bwMode="auto">
          <a:xfrm>
            <a:off x="5435600" y="3464718"/>
            <a:ext cx="0" cy="304800"/>
          </a:xfrm>
          <a:prstGeom prst="line">
            <a:avLst/>
          </a:prstGeom>
          <a:noFill/>
          <a:ln w="9525" algn="ctr">
            <a:solidFill>
              <a:srgbClr val="400000"/>
            </a:solidFill>
            <a:round/>
            <a:headEnd/>
            <a:tailEnd/>
          </a:ln>
        </p:spPr>
      </p:cxnSp>
      <p:cxnSp>
        <p:nvCxnSpPr>
          <p:cNvPr id="28" name="Straight Connector 27"/>
          <p:cNvCxnSpPr>
            <a:cxnSpLocks noChangeShapeType="1"/>
            <a:stCxn id="15" idx="3"/>
          </p:cNvCxnSpPr>
          <p:nvPr/>
        </p:nvCxnSpPr>
        <p:spPr bwMode="auto">
          <a:xfrm>
            <a:off x="2792413" y="2626518"/>
            <a:ext cx="890587" cy="0"/>
          </a:xfrm>
          <a:prstGeom prst="line">
            <a:avLst/>
          </a:prstGeom>
          <a:noFill/>
          <a:ln w="9525" algn="ctr">
            <a:solidFill>
              <a:srgbClr val="400000"/>
            </a:solidFill>
            <a:round/>
            <a:headEnd/>
            <a:tailEnd/>
          </a:ln>
        </p:spPr>
      </p:cxnSp>
      <p:cxnSp>
        <p:nvCxnSpPr>
          <p:cNvPr id="29" name="Straight Connector 28"/>
          <p:cNvCxnSpPr>
            <a:cxnSpLocks noChangeShapeType="1"/>
          </p:cNvCxnSpPr>
          <p:nvPr/>
        </p:nvCxnSpPr>
        <p:spPr bwMode="auto">
          <a:xfrm>
            <a:off x="3683000" y="2626518"/>
            <a:ext cx="0" cy="304800"/>
          </a:xfrm>
          <a:prstGeom prst="line">
            <a:avLst/>
          </a:prstGeom>
          <a:noFill/>
          <a:ln w="9525" algn="ctr">
            <a:solidFill>
              <a:srgbClr val="400000"/>
            </a:solidFill>
            <a:round/>
            <a:headEnd/>
            <a:tailEnd/>
          </a:ln>
        </p:spPr>
      </p:cxnSp>
      <p:cxnSp>
        <p:nvCxnSpPr>
          <p:cNvPr id="30" name="Straight Connector 29"/>
          <p:cNvCxnSpPr>
            <a:cxnSpLocks noChangeShapeType="1"/>
          </p:cNvCxnSpPr>
          <p:nvPr/>
        </p:nvCxnSpPr>
        <p:spPr bwMode="auto">
          <a:xfrm flipV="1">
            <a:off x="3683000" y="3464718"/>
            <a:ext cx="0" cy="325437"/>
          </a:xfrm>
          <a:prstGeom prst="line">
            <a:avLst/>
          </a:prstGeom>
          <a:noFill/>
          <a:ln w="9525" algn="ctr">
            <a:solidFill>
              <a:srgbClr val="400000"/>
            </a:solidFill>
            <a:round/>
            <a:headEnd/>
            <a:tailEnd/>
          </a:ln>
        </p:spPr>
      </p:cxnSp>
    </p:spTree>
    <p:extLst>
      <p:ext uri="{BB962C8B-B14F-4D97-AF65-F5344CB8AC3E}">
        <p14:creationId xmlns:p14="http://schemas.microsoft.com/office/powerpoint/2010/main" val="1799226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avelogue">
  <a:themeElements>
    <a:clrScheme name="Travelogue">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Travelogue">
      <a:majorFont>
        <a:latin typeface="Calisto MT"/>
        <a:ea typeface=""/>
        <a:cs typeface=""/>
        <a:font script="Jpan" typeface="ＭＳ 明朝"/>
      </a:majorFont>
      <a:minorFont>
        <a:latin typeface="Calisto MT"/>
        <a:ea typeface=""/>
        <a:cs typeface=""/>
        <a:font script="Jpan" typeface="ＭＳ 明朝"/>
      </a:minorFont>
    </a:fontScheme>
    <a:fmtScheme name="Travelogue">
      <a:fillStyleLst>
        <a:solidFill>
          <a:schemeClr val="phClr"/>
        </a:solidFill>
        <a:blipFill rotWithShape="1">
          <a:blip xmlns:r="http://schemas.openxmlformats.org/officeDocument/2006/relationships" r:embed="rId1">
            <a:duotone>
              <a:schemeClr val="phClr">
                <a:shade val="20000"/>
                <a:satMod val="130000"/>
              </a:schemeClr>
              <a:schemeClr val="phClr">
                <a:tint val="80000"/>
                <a:satMod val="150000"/>
              </a:schemeClr>
            </a:duotone>
          </a:blip>
          <a:tile tx="0" ty="0" sx="50000" sy="50000" flip="none" algn="tl"/>
        </a:blipFill>
        <a:blipFill rotWithShape="1">
          <a:blip xmlns:r="http://schemas.openxmlformats.org/officeDocument/2006/relationships" r:embed="rId2">
            <a:duotone>
              <a:schemeClr val="phClr">
                <a:shade val="20000"/>
                <a:satMod val="130000"/>
              </a:schemeClr>
              <a:schemeClr val="phClr">
                <a:tint val="80000"/>
                <a:satMod val="150000"/>
              </a:schemeClr>
            </a:duotone>
          </a:blip>
          <a:tile tx="0" ty="0" sx="50000" sy="5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6600000" sx="102000" sy="102000" rotWithShape="0">
              <a:srgbClr val="000000">
                <a:alpha val="35000"/>
              </a:srgbClr>
            </a:outerShdw>
          </a:effectLst>
        </a:effectStyle>
        <a:effectStyle>
          <a:effectLst>
            <a:outerShdw blurRad="88900" dist="63500" dir="2400000" rotWithShape="0">
              <a:srgbClr val="000000">
                <a:alpha val="50000"/>
              </a:srgbClr>
            </a:outerShdw>
          </a:effectLst>
          <a:scene3d>
            <a:camera prst="orthographicFront">
              <a:rot lat="0" lon="0" rev="0"/>
            </a:camera>
            <a:lightRig rig="sunset" dir="t">
              <a:rot lat="0" lon="0" rev="4200000"/>
            </a:lightRig>
          </a:scene3d>
          <a:sp3d>
            <a:bevelT w="63500" h="25400" prst="coolSlant"/>
          </a:sp3d>
        </a:effectStyle>
      </a:effectStyleLst>
      <a:bgFillStyleLst>
        <a:solidFill>
          <a:schemeClr val="phClr"/>
        </a:solidFill>
        <a:gradFill rotWithShape="1">
          <a:gsLst>
            <a:gs pos="0">
              <a:schemeClr val="phClr">
                <a:tint val="50000"/>
                <a:shade val="90000"/>
                <a:hueMod val="85000"/>
                <a:satMod val="300000"/>
                <a:lumMod val="100000"/>
              </a:schemeClr>
            </a:gs>
            <a:gs pos="40000">
              <a:schemeClr val="phClr">
                <a:tint val="45000"/>
                <a:shade val="99000"/>
                <a:hueMod val="95000"/>
                <a:satMod val="300000"/>
                <a:lumMod val="100000"/>
              </a:schemeClr>
            </a:gs>
            <a:gs pos="100000">
              <a:schemeClr val="phClr">
                <a:shade val="20000"/>
                <a:hueMod val="95000"/>
                <a:satMod val="255000"/>
                <a:lumMod val="100000"/>
              </a:schemeClr>
            </a:gs>
          </a:gsLst>
          <a:path path="circle">
            <a:fillToRect l="50000" t="-80000" r="50000" b="180000"/>
          </a:path>
        </a:gradFill>
        <a:gradFill rotWithShape="1">
          <a:gsLst>
            <a:gs pos="0">
              <a:schemeClr val="phClr">
                <a:tint val="70000"/>
                <a:satMod val="2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1957</TotalTime>
  <Words>1665</Words>
  <Application>Microsoft Office PowerPoint</Application>
  <PresentationFormat>On-screen Show (4:3)</PresentationFormat>
  <Paragraphs>386</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Travelogue</vt:lpstr>
      <vt:lpstr>Roosevelt Paper Company</vt:lpstr>
      <vt:lpstr>AGENGA </vt:lpstr>
      <vt:lpstr>PROJECT BACKGROUND</vt:lpstr>
      <vt:lpstr>PROBLEM STATEMENT</vt:lpstr>
      <vt:lpstr>PROJECT OBJECTIVES</vt:lpstr>
      <vt:lpstr>ASSUMPTIONS</vt:lpstr>
      <vt:lpstr>FISH BONE  DIAGRAM</vt:lpstr>
      <vt:lpstr>PowerPoint Presentation</vt:lpstr>
      <vt:lpstr>INFRASTRUCTURE PLANNING</vt:lpstr>
      <vt:lpstr>PowerPoint Presentation</vt:lpstr>
      <vt:lpstr>COMMUNICATION PLAN</vt:lpstr>
      <vt:lpstr>PowerPoint Presentation</vt:lpstr>
      <vt:lpstr>SWOT ANALYSIS</vt:lpstr>
      <vt:lpstr>PROJECT SCOPE</vt:lpstr>
      <vt:lpstr>WBS</vt:lpstr>
      <vt:lpstr>PowerPoint Presentation</vt:lpstr>
      <vt:lpstr>SCHEDULING </vt:lpstr>
      <vt:lpstr>CRITICAL SUCCESS FACTORS</vt:lpstr>
      <vt:lpstr>CRITICAL SUCCESS FACTORS</vt:lpstr>
      <vt:lpstr>RISK</vt:lpstr>
      <vt:lpstr>PowerPoint Presentation</vt:lpstr>
      <vt:lpstr>PowerPoint Presentation</vt:lpstr>
      <vt:lpstr>RISK MITIGATION </vt:lpstr>
      <vt:lpstr>PowerPoint Presentation</vt:lpstr>
      <vt:lpstr>Performance Management</vt:lpstr>
      <vt:lpstr>BUDGET</vt:lpstr>
      <vt:lpstr>BUDGET</vt:lpstr>
      <vt:lpstr>COST BENEFIT ANALYSIS</vt:lpstr>
      <vt:lpstr>PROJECT MONITORING</vt:lpstr>
      <vt:lpstr>PROJECT CONTROL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Poornima</dc:creator>
  <cp:lastModifiedBy>Poornima</cp:lastModifiedBy>
  <cp:revision>74</cp:revision>
  <dcterms:created xsi:type="dcterms:W3CDTF">2012-04-09T03:25:30Z</dcterms:created>
  <dcterms:modified xsi:type="dcterms:W3CDTF">2012-04-18T18:12:59Z</dcterms:modified>
</cp:coreProperties>
</file>