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19" r:id="rId2"/>
    <p:sldId id="330" r:id="rId3"/>
    <p:sldId id="331" r:id="rId4"/>
    <p:sldId id="333" r:id="rId5"/>
    <p:sldId id="332"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54" r:id="rId22"/>
    <p:sldId id="349" r:id="rId23"/>
    <p:sldId id="350" r:id="rId24"/>
    <p:sldId id="351" r:id="rId25"/>
    <p:sldId id="352" r:id="rId26"/>
    <p:sldId id="353" r:id="rId27"/>
    <p:sldId id="355" r:id="rId28"/>
    <p:sldId id="356" r:id="rId29"/>
    <p:sldId id="357" r:id="rId30"/>
    <p:sldId id="358" r:id="rId31"/>
    <p:sldId id="359" r:id="rId32"/>
    <p:sldId id="360" r:id="rId33"/>
    <p:sldId id="361" r:id="rId34"/>
    <p:sldId id="362" r:id="rId35"/>
    <p:sldId id="3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57" autoAdjust="0"/>
  </p:normalViewPr>
  <p:slideViewPr>
    <p:cSldViewPr>
      <p:cViewPr varScale="1">
        <p:scale>
          <a:sx n="72" d="100"/>
          <a:sy n="72" d="100"/>
        </p:scale>
        <p:origin x="191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BEC90E-EE88-4D0B-85BA-C2E803436643}" type="datetimeFigureOut">
              <a:rPr lang="en-US" smtClean="0"/>
              <a:pPr/>
              <a:t>3/12/2017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65935-B6A5-4D56-89C3-80B56AA34524}" type="slidenum">
              <a:rPr lang="en-US" smtClean="0"/>
              <a:pPr/>
              <a:t>‹#›</a:t>
            </a:fld>
            <a:endParaRPr lang="en-US"/>
          </a:p>
        </p:txBody>
      </p:sp>
    </p:spTree>
    <p:extLst>
      <p:ext uri="{BB962C8B-B14F-4D97-AF65-F5344CB8AC3E}">
        <p14:creationId xmlns:p14="http://schemas.microsoft.com/office/powerpoint/2010/main" val="125919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www.ethans.co.i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r>
              <a:rPr lang="en-US" dirty="0" smtClean="0"/>
              <a:t>www.ethans.co.in </a:t>
            </a:r>
            <a:endParaRPr lang="en-US" dirty="0"/>
          </a:p>
        </p:txBody>
      </p:sp>
      <p:sp>
        <p:nvSpPr>
          <p:cNvPr id="8" name="Rectangle 7"/>
          <p:cNvSpPr/>
          <p:nvPr userDrawn="1"/>
        </p:nvSpPr>
        <p:spPr>
          <a:xfrm>
            <a:off x="0" y="798001"/>
            <a:ext cx="466344" cy="109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0"/>
          <p:cNvSpPr txBox="1"/>
          <p:nvPr userDrawn="1"/>
        </p:nvSpPr>
        <p:spPr>
          <a:xfrm>
            <a:off x="34925" y="639445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2"/>
          <p:cNvPicPr>
            <a:picLocks noChangeAspect="1" noChangeArrowheads="1"/>
          </p:cNvPicPr>
          <p:nvPr userDrawn="1"/>
        </p:nvPicPr>
        <p:blipFill>
          <a:blip r:embed="rId3"/>
          <a:srcRect/>
          <a:stretch>
            <a:fillRect/>
          </a:stretch>
        </p:blipFill>
        <p:spPr bwMode="auto">
          <a:xfrm>
            <a:off x="6629400" y="152400"/>
            <a:ext cx="1981200" cy="609599"/>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798001"/>
            <a:ext cx="466344" cy="1097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10"/>
          <p:cNvSpPr txBox="1"/>
          <p:nvPr userDrawn="1"/>
        </p:nvSpPr>
        <p:spPr>
          <a:xfrm>
            <a:off x="34925" y="639445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2"/>
          <p:cNvPicPr>
            <a:picLocks noChangeAspect="1" noChangeArrowheads="1"/>
          </p:cNvPicPr>
          <p:nvPr userDrawn="1"/>
        </p:nvPicPr>
        <p:blipFill>
          <a:blip r:embed="rId3"/>
          <a:srcRect/>
          <a:stretch>
            <a:fillRect/>
          </a:stretch>
        </p:blipFill>
        <p:spPr bwMode="auto">
          <a:xfrm>
            <a:off x="6781800" y="152400"/>
            <a:ext cx="1676400" cy="638325"/>
          </a:xfrm>
          <a:prstGeom prst="rect">
            <a:avLst/>
          </a:prstGeom>
          <a:noFill/>
          <a:ln w="9525">
            <a:noFill/>
            <a:miter lim="800000"/>
            <a:headEnd/>
            <a:tailEnd/>
          </a:ln>
          <a:effectLst/>
        </p:spPr>
      </p:pic>
      <p:sp>
        <p:nvSpPr>
          <p:cNvPr id="5" name="Rectangle 4"/>
          <p:cNvSpPr/>
          <p:nvPr userDrawn="1"/>
        </p:nvSpPr>
        <p:spPr>
          <a:xfrm>
            <a:off x="6934200" y="6324600"/>
            <a:ext cx="1920654" cy="369332"/>
          </a:xfrm>
          <a:prstGeom prst="rect">
            <a:avLst/>
          </a:prstGeom>
        </p:spPr>
        <p:txBody>
          <a:bodyPr wrap="none">
            <a:spAutoFit/>
          </a:bodyPr>
          <a:lstStyle/>
          <a:p>
            <a:r>
              <a:rPr lang="en-US" dirty="0" smtClean="0">
                <a:hlinkClick r:id="rId4"/>
              </a:rPr>
              <a:t>www.ethans.co.in</a:t>
            </a:r>
            <a:r>
              <a:rPr lang="en-US" baseline="0" dirty="0" smtClean="0"/>
              <a:t> </a:t>
            </a:r>
            <a:endParaRPr lang="en-US" dirty="0"/>
          </a:p>
        </p:txBody>
      </p:sp>
    </p:spTree>
    <p:extLst>
      <p:ext uri="{BB962C8B-B14F-4D97-AF65-F5344CB8AC3E}">
        <p14:creationId xmlns:p14="http://schemas.microsoft.com/office/powerpoint/2010/main" val="415446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www.ethans.co.in</a:t>
            </a:r>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thans.co.in/"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ws.amazon.com/ec2/instance-typ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2400"/>
            <a:ext cx="6248400" cy="1538883"/>
          </a:xfrm>
          <a:prstGeom prst="rect">
            <a:avLst/>
          </a:prstGeom>
        </p:spPr>
        <p:txBody>
          <a:bodyPr wrap="square">
            <a:spAutoFit/>
          </a:bodyPr>
          <a:lstStyle/>
          <a:p>
            <a:r>
              <a:rPr lang="en-US" sz="3200" dirty="0" smtClean="0"/>
              <a:t>For Further Questions?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1026" name="Picture 2" descr="C:\Users\jatin\Desktop\logo.jpg"/>
          <p:cNvPicPr>
            <a:picLocks noChangeAspect="1" noChangeArrowheads="1"/>
          </p:cNvPicPr>
          <p:nvPr/>
        </p:nvPicPr>
        <p:blipFill>
          <a:blip r:embed="rId2"/>
          <a:srcRect/>
          <a:stretch>
            <a:fillRect/>
          </a:stretch>
        </p:blipFill>
        <p:spPr bwMode="auto">
          <a:xfrm>
            <a:off x="1295400" y="2319338"/>
            <a:ext cx="6024562" cy="2328862"/>
          </a:xfrm>
          <a:prstGeom prst="rect">
            <a:avLst/>
          </a:prstGeom>
          <a:noFill/>
        </p:spPr>
      </p:pic>
      <p:sp>
        <p:nvSpPr>
          <p:cNvPr id="5" name="TextBox 4"/>
          <p:cNvSpPr txBox="1"/>
          <p:nvPr/>
        </p:nvSpPr>
        <p:spPr>
          <a:xfrm>
            <a:off x="3276600" y="3962400"/>
            <a:ext cx="4876800" cy="381000"/>
          </a:xfrm>
          <a:prstGeom prst="rect">
            <a:avLst/>
          </a:prstGeom>
          <a:noFill/>
        </p:spPr>
        <p:txBody>
          <a:bodyPr wrap="square" rtlCol="0">
            <a:spAutoFit/>
          </a:bodyPr>
          <a:lstStyle/>
          <a:p>
            <a:r>
              <a:rPr lang="en-IN" dirty="0" smtClean="0">
                <a:hlinkClick r:id="rId3"/>
              </a:rPr>
              <a:t>WWW.ETHANS.CO.IN</a:t>
            </a:r>
            <a:r>
              <a:rPr lang="en-IN" dirty="0" smtClean="0"/>
              <a:t>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AWS Components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685800" y="1219200"/>
            <a:ext cx="7467600" cy="5909310"/>
          </a:xfrm>
          <a:prstGeom prst="rect">
            <a:avLst/>
          </a:prstGeom>
          <a:noFill/>
        </p:spPr>
        <p:txBody>
          <a:bodyPr wrap="square" rtlCol="0">
            <a:spAutoFit/>
          </a:bodyPr>
          <a:lstStyle/>
          <a:p>
            <a:r>
              <a:rPr lang="en-US" b="1" dirty="0" smtClean="0"/>
              <a:t>Amazon Elastic Compute Cloud (EC2) </a:t>
            </a:r>
            <a:r>
              <a:rPr lang="en-US" dirty="0" smtClean="0"/>
              <a:t>:</a:t>
            </a:r>
            <a:r>
              <a:rPr lang="en-US" dirty="0"/>
              <a:t>Amazon EC2 is a web service that provides compute capacity in the AWS cloud</a:t>
            </a:r>
            <a:r>
              <a:rPr lang="en-US" dirty="0" smtClean="0"/>
              <a:t>.</a:t>
            </a:r>
          </a:p>
          <a:p>
            <a:endParaRPr lang="en-US" dirty="0"/>
          </a:p>
          <a:p>
            <a:r>
              <a:rPr lang="en-US" b="1" dirty="0" smtClean="0"/>
              <a:t>Amazon Elastic Block Storage (EBS):</a:t>
            </a:r>
            <a:r>
              <a:rPr lang="en-US" dirty="0"/>
              <a:t>Amazon EBS is highly available and durable persistent block level storage volumes for use with Amazon EC2 </a:t>
            </a:r>
            <a:r>
              <a:rPr lang="en-US" dirty="0" smtClean="0"/>
              <a:t>instances.</a:t>
            </a:r>
          </a:p>
          <a:p>
            <a:endParaRPr lang="en-US" dirty="0"/>
          </a:p>
          <a:p>
            <a:r>
              <a:rPr lang="en-US" b="1" dirty="0"/>
              <a:t>Elastic IP addresses</a:t>
            </a:r>
            <a:r>
              <a:rPr lang="en-US" dirty="0"/>
              <a:t> allow you to allocate a static IP address, and programmatically assign it to an </a:t>
            </a:r>
            <a:r>
              <a:rPr lang="en-US" dirty="0" smtClean="0"/>
              <a:t>instance.</a:t>
            </a:r>
          </a:p>
          <a:p>
            <a:endParaRPr lang="en-US" dirty="0"/>
          </a:p>
          <a:p>
            <a:r>
              <a:rPr lang="en-US" b="1" dirty="0"/>
              <a:t>Amazon </a:t>
            </a:r>
            <a:r>
              <a:rPr lang="en-US" b="1" dirty="0" smtClean="0"/>
              <a:t>CloudWatch</a:t>
            </a:r>
            <a:r>
              <a:rPr lang="en-US" dirty="0" smtClean="0"/>
              <a:t>: We can enable monitoring on EC2 instance using it.</a:t>
            </a:r>
          </a:p>
          <a:p>
            <a:endParaRPr lang="en-US" dirty="0"/>
          </a:p>
          <a:p>
            <a:r>
              <a:rPr lang="en-US" dirty="0" smtClean="0"/>
              <a:t>We can </a:t>
            </a:r>
            <a:r>
              <a:rPr lang="en-US" dirty="0"/>
              <a:t>also distribute incoming traffic by using the </a:t>
            </a:r>
            <a:r>
              <a:rPr lang="en-US" b="1" dirty="0"/>
              <a:t>Elastic Load Balancer</a:t>
            </a:r>
            <a:r>
              <a:rPr lang="en-US" dirty="0"/>
              <a:t> (</a:t>
            </a:r>
            <a:r>
              <a:rPr lang="en-US" b="1" dirty="0"/>
              <a:t>ELB</a:t>
            </a:r>
            <a:r>
              <a:rPr lang="en-US" dirty="0"/>
              <a:t>) </a:t>
            </a:r>
            <a:r>
              <a:rPr lang="en-US" dirty="0" smtClean="0"/>
              <a:t>service.</a:t>
            </a:r>
          </a:p>
          <a:p>
            <a:endParaRPr lang="en-US" dirty="0"/>
          </a:p>
          <a:p>
            <a:r>
              <a:rPr lang="en-US" dirty="0" smtClean="0"/>
              <a:t>We can </a:t>
            </a:r>
            <a:r>
              <a:rPr lang="en-US" dirty="0"/>
              <a:t>create auto scaling groups using the auto scaling feature to automatically scale your capacity based on </a:t>
            </a:r>
            <a:r>
              <a:rPr lang="en-US" dirty="0" smtClean="0"/>
              <a:t>CloudWatch.</a:t>
            </a:r>
          </a:p>
          <a:p>
            <a:endParaRPr lang="en-US" b="1" dirty="0"/>
          </a:p>
          <a:p>
            <a:endParaRPr lang="en-US" b="1" dirty="0" smtClean="0"/>
          </a:p>
          <a:p>
            <a:endParaRPr lang="en-US" dirty="0"/>
          </a:p>
          <a:p>
            <a:endParaRPr lang="en-US" dirty="0"/>
          </a:p>
        </p:txBody>
      </p:sp>
    </p:spTree>
    <p:extLst>
      <p:ext uri="{BB962C8B-B14F-4D97-AF65-F5344CB8AC3E}">
        <p14:creationId xmlns:p14="http://schemas.microsoft.com/office/powerpoint/2010/main" val="419012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AWS Components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533400" y="1691283"/>
            <a:ext cx="8077200" cy="5078313"/>
          </a:xfrm>
          <a:prstGeom prst="rect">
            <a:avLst/>
          </a:prstGeom>
          <a:noFill/>
        </p:spPr>
        <p:txBody>
          <a:bodyPr wrap="square" rtlCol="0">
            <a:spAutoFit/>
          </a:bodyPr>
          <a:lstStyle/>
          <a:p>
            <a:r>
              <a:rPr lang="en-US" b="1" dirty="0"/>
              <a:t>Amazon </a:t>
            </a:r>
            <a:r>
              <a:rPr lang="en-US" b="1" dirty="0" smtClean="0"/>
              <a:t>S3</a:t>
            </a:r>
            <a:r>
              <a:rPr lang="en-US" dirty="0" smtClean="0"/>
              <a:t>: </a:t>
            </a:r>
            <a:r>
              <a:rPr lang="en-US" dirty="0"/>
              <a:t>Amazon S3 is a highly durable and distributed data store. </a:t>
            </a:r>
            <a:endParaRPr lang="en-US" dirty="0" smtClean="0"/>
          </a:p>
          <a:p>
            <a:endParaRPr lang="en-US" dirty="0"/>
          </a:p>
          <a:p>
            <a:r>
              <a:rPr lang="en-US" b="1" dirty="0"/>
              <a:t>Amazon </a:t>
            </a:r>
            <a:r>
              <a:rPr lang="en-US" b="1" dirty="0" smtClean="0"/>
              <a:t>Glacier</a:t>
            </a:r>
            <a:r>
              <a:rPr lang="en-US" dirty="0" smtClean="0"/>
              <a:t>: </a:t>
            </a:r>
            <a:r>
              <a:rPr lang="en-US" dirty="0"/>
              <a:t>Amazon Glacier is low-cost storage service that is typically used for archiving and </a:t>
            </a:r>
            <a:r>
              <a:rPr lang="en-US" dirty="0" smtClean="0"/>
              <a:t>backups.</a:t>
            </a:r>
          </a:p>
          <a:p>
            <a:endParaRPr lang="en-US" dirty="0"/>
          </a:p>
          <a:p>
            <a:r>
              <a:rPr lang="en-US" b="1" dirty="0"/>
              <a:t>Amazon </a:t>
            </a:r>
            <a:r>
              <a:rPr lang="en-US" b="1" dirty="0" smtClean="0"/>
              <a:t>RDS: </a:t>
            </a:r>
            <a:r>
              <a:rPr lang="en-US" dirty="0" smtClean="0"/>
              <a:t>It provides </a:t>
            </a:r>
            <a:r>
              <a:rPr lang="en-US" dirty="0"/>
              <a:t>an easy way to setup, operate, and scale </a:t>
            </a:r>
            <a:r>
              <a:rPr lang="en-US" dirty="0" smtClean="0"/>
              <a:t>a relational </a:t>
            </a:r>
            <a:r>
              <a:rPr lang="en-US" dirty="0"/>
              <a:t>database in the cloud. Database options available from AWS include MySQL, Oracle, SQL Server, PostgreSQL, and Amazon Aurora (in preview at this time)</a:t>
            </a:r>
            <a:r>
              <a:rPr lang="en-US" dirty="0" smtClean="0"/>
              <a:t> </a:t>
            </a:r>
          </a:p>
          <a:p>
            <a:endParaRPr lang="en-US" dirty="0"/>
          </a:p>
          <a:p>
            <a:r>
              <a:rPr lang="en-US" b="1" dirty="0"/>
              <a:t>Amazon </a:t>
            </a:r>
            <a:r>
              <a:rPr lang="en-US" b="1" dirty="0" err="1" smtClean="0"/>
              <a:t>DynamoDB</a:t>
            </a:r>
            <a:r>
              <a:rPr lang="en-US" b="1" dirty="0" smtClean="0"/>
              <a:t> : </a:t>
            </a:r>
            <a:r>
              <a:rPr lang="en-US" dirty="0" smtClean="0"/>
              <a:t>It</a:t>
            </a:r>
            <a:r>
              <a:rPr lang="en-US" dirty="0"/>
              <a:t> is a NoSQL database service offered by AWS. It supports both document and key-value pairs, data models, and has a flexible schema</a:t>
            </a:r>
            <a:r>
              <a:rPr lang="en-US" dirty="0" smtClean="0"/>
              <a:t>.</a:t>
            </a:r>
          </a:p>
          <a:p>
            <a:endParaRPr lang="en-US" b="1" dirty="0"/>
          </a:p>
          <a:p>
            <a:r>
              <a:rPr lang="en-US" b="1" dirty="0"/>
              <a:t>Amazon </a:t>
            </a:r>
            <a:r>
              <a:rPr lang="en-US" b="1" dirty="0" err="1" smtClean="0"/>
              <a:t>ElastiCache</a:t>
            </a:r>
            <a:r>
              <a:rPr lang="en-US" b="1" dirty="0" smtClean="0"/>
              <a:t>: </a:t>
            </a:r>
            <a:r>
              <a:rPr lang="en-US" dirty="0"/>
              <a:t>f your application is read-intensive, then you can use the AWS </a:t>
            </a:r>
            <a:r>
              <a:rPr lang="en-US" dirty="0" err="1"/>
              <a:t>ElastiCache</a:t>
            </a:r>
            <a:r>
              <a:rPr lang="en-US" dirty="0"/>
              <a:t> service to significantly boost the performance of your applications. </a:t>
            </a:r>
            <a:r>
              <a:rPr lang="en-US" dirty="0" err="1"/>
              <a:t>ElastiCache</a:t>
            </a:r>
            <a:r>
              <a:rPr lang="en-US" dirty="0"/>
              <a:t> supports </a:t>
            </a:r>
            <a:r>
              <a:rPr lang="en-US" dirty="0" err="1"/>
              <a:t>Memcached</a:t>
            </a:r>
            <a:r>
              <a:rPr lang="en-US" dirty="0"/>
              <a:t> and </a:t>
            </a:r>
            <a:r>
              <a:rPr lang="en-US" dirty="0" err="1"/>
              <a:t>Redis</a:t>
            </a:r>
            <a:r>
              <a:rPr lang="en-US" dirty="0"/>
              <a:t> in-memory caching solutions. </a:t>
            </a:r>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499450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AWS Components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685800" y="1143000"/>
            <a:ext cx="8153400" cy="5355312"/>
          </a:xfrm>
          <a:prstGeom prst="rect">
            <a:avLst/>
          </a:prstGeom>
          <a:noFill/>
        </p:spPr>
        <p:txBody>
          <a:bodyPr wrap="square" rtlCol="0">
            <a:spAutoFit/>
          </a:bodyPr>
          <a:lstStyle/>
          <a:p>
            <a:r>
              <a:rPr lang="en-US" b="1" dirty="0"/>
              <a:t>Amazon Simple Queue Service</a:t>
            </a:r>
            <a:r>
              <a:rPr lang="en-US" dirty="0"/>
              <a:t> (</a:t>
            </a:r>
            <a:r>
              <a:rPr lang="en-US" b="1" dirty="0"/>
              <a:t>Amazon SQS</a:t>
            </a:r>
            <a:r>
              <a:rPr lang="en-US" dirty="0"/>
              <a:t>) is a reliable, highly-scalable, hosted, and distributed queue for storing messages as they travel between computers and application components</a:t>
            </a:r>
            <a:r>
              <a:rPr lang="en-US" dirty="0" smtClean="0"/>
              <a:t>.</a:t>
            </a:r>
          </a:p>
          <a:p>
            <a:endParaRPr lang="en-US" dirty="0"/>
          </a:p>
          <a:p>
            <a:r>
              <a:rPr lang="en-US" b="1" dirty="0"/>
              <a:t>Amazon Virtual Private Cloud</a:t>
            </a:r>
            <a:r>
              <a:rPr lang="en-US" dirty="0"/>
              <a:t> (</a:t>
            </a:r>
            <a:r>
              <a:rPr lang="en-US" b="1" dirty="0"/>
              <a:t>Amazon VPC</a:t>
            </a:r>
            <a:r>
              <a:rPr lang="en-US" dirty="0"/>
              <a:t>) allows you to extend your corporate network into a private cloud contained within AWS. Amazon VPC uses the </a:t>
            </a:r>
            <a:r>
              <a:rPr lang="en-US" dirty="0" err="1"/>
              <a:t>IPSec</a:t>
            </a:r>
            <a:r>
              <a:rPr lang="en-US" dirty="0"/>
              <a:t> tunnel mode that enables you to create a secure connection between a gateway in your data center and a gateway in AWS</a:t>
            </a:r>
            <a:r>
              <a:rPr lang="en-US" dirty="0" smtClean="0"/>
              <a:t>.</a:t>
            </a:r>
          </a:p>
          <a:p>
            <a:endParaRPr lang="en-US" dirty="0"/>
          </a:p>
          <a:p>
            <a:r>
              <a:rPr lang="en-US" b="1" dirty="0"/>
              <a:t>Amazon Route 5</a:t>
            </a:r>
            <a:r>
              <a:rPr lang="en-US" b="1" dirty="0" smtClean="0"/>
              <a:t>3</a:t>
            </a:r>
            <a:r>
              <a:rPr lang="en-US" b="1" dirty="0"/>
              <a:t> </a:t>
            </a:r>
            <a:r>
              <a:rPr lang="en-US" dirty="0"/>
              <a:t>is a highly-scalable DNS service that allows you to manage your DNS records by creating a hosted zone for every domain you would like to manage</a:t>
            </a:r>
            <a:r>
              <a:rPr lang="en-US" dirty="0" smtClean="0"/>
              <a:t>.</a:t>
            </a:r>
          </a:p>
          <a:p>
            <a:endParaRPr lang="en-US" dirty="0"/>
          </a:p>
          <a:p>
            <a:r>
              <a:rPr lang="en-US" dirty="0"/>
              <a:t>AWS </a:t>
            </a:r>
            <a:r>
              <a:rPr lang="en-US" b="1" dirty="0"/>
              <a:t>Identity and Access Management</a:t>
            </a:r>
            <a:r>
              <a:rPr lang="en-US" dirty="0"/>
              <a:t> (</a:t>
            </a:r>
            <a:r>
              <a:rPr lang="en-US" b="1" dirty="0"/>
              <a:t>IAM</a:t>
            </a:r>
            <a:r>
              <a:rPr lang="en-US" dirty="0"/>
              <a:t>) enables you to you to control access to AWS services and resources.</a:t>
            </a:r>
            <a:endParaRPr lang="en-US" dirty="0" smtClean="0"/>
          </a:p>
          <a:p>
            <a:endParaRPr lang="en-US" dirty="0"/>
          </a:p>
          <a:p>
            <a:r>
              <a:rPr lang="en-US" b="1" dirty="0" smtClean="0"/>
              <a:t>Amazon CloudWatch</a:t>
            </a:r>
            <a:r>
              <a:rPr lang="en-US" dirty="0" smtClean="0"/>
              <a:t> </a:t>
            </a:r>
            <a:r>
              <a:rPr lang="en-US" dirty="0"/>
              <a:t>is a monitoring service for your AWS resources. It enables you to retrieve monitoring data, set alarms, troubleshoot problems, and take actions based on the issues arising in your cloud environment.</a:t>
            </a:r>
          </a:p>
        </p:txBody>
      </p:sp>
    </p:spTree>
    <p:extLst>
      <p:ext uri="{BB962C8B-B14F-4D97-AF65-F5344CB8AC3E}">
        <p14:creationId xmlns:p14="http://schemas.microsoft.com/office/powerpoint/2010/main" val="117094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233487" y="1447800"/>
            <a:ext cx="6677025" cy="4891087"/>
          </a:xfrm>
          <a:prstGeom prst="rect">
            <a:avLst/>
          </a:prstGeom>
        </p:spPr>
      </p:pic>
    </p:spTree>
    <p:extLst>
      <p:ext uri="{BB962C8B-B14F-4D97-AF65-F5344CB8AC3E}">
        <p14:creationId xmlns:p14="http://schemas.microsoft.com/office/powerpoint/2010/main" val="133131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762000" y="1691283"/>
            <a:ext cx="7239000" cy="5078313"/>
          </a:xfrm>
          <a:prstGeom prst="rect">
            <a:avLst/>
          </a:prstGeom>
          <a:noFill/>
        </p:spPr>
        <p:txBody>
          <a:bodyPr wrap="square" rtlCol="0">
            <a:spAutoFit/>
          </a:bodyPr>
          <a:lstStyle/>
          <a:p>
            <a:r>
              <a:rPr lang="en-US" b="1" dirty="0"/>
              <a:t>Region</a:t>
            </a:r>
            <a:r>
              <a:rPr lang="en-US" dirty="0"/>
              <a:t>: AWS services are hosted in multiple locations around the word and these are known as regions. The regions are connected through the public internet. </a:t>
            </a:r>
            <a:endParaRPr lang="en-US" dirty="0" smtClean="0"/>
          </a:p>
          <a:p>
            <a:endParaRPr lang="en-US" dirty="0"/>
          </a:p>
          <a:p>
            <a:r>
              <a:rPr lang="en-US" b="1" dirty="0"/>
              <a:t>Availability Zone</a:t>
            </a:r>
            <a:r>
              <a:rPr lang="en-US" dirty="0"/>
              <a:t>: Availability zones (AZ) can be treated as traditional data centers within a region. AZs in the same region are designed to provide infrastructure redundancy in the event of a catastrophic outage, such as earthquakes, snowstorms, Godzilla attacks, and so on. The number of AZs in a region is region specific. In our example, we select the </a:t>
            </a:r>
            <a:r>
              <a:rPr lang="en-US" b="1" dirty="0"/>
              <a:t>us-east-1a</a:t>
            </a:r>
            <a:r>
              <a:rPr lang="en-US" dirty="0"/>
              <a:t> AZ</a:t>
            </a:r>
            <a:r>
              <a:rPr lang="en-US" dirty="0" smtClean="0"/>
              <a:t>.</a:t>
            </a:r>
          </a:p>
          <a:p>
            <a:endParaRPr lang="en-US" dirty="0"/>
          </a:p>
          <a:p>
            <a:r>
              <a:rPr lang="en-US" b="1" dirty="0"/>
              <a:t>EC2 Instance</a:t>
            </a:r>
            <a:r>
              <a:rPr lang="en-US" dirty="0"/>
              <a:t>: This is a virtual server on which you run your applications. These come in various flavors to meet your computing demand. A high compute EC2 instance also has high network I/O memory associated with it. You cannot have a low compute EC2 instance with high memory and network I/O. EC2 instances have fixed CPU to memory ratios. It is best to select a micro instance for development, since it is free. More on EC2 instance types is available at</a:t>
            </a:r>
            <a:r>
              <a:rPr lang="en-US" dirty="0">
                <a:hlinkClick r:id="rId2"/>
              </a:rPr>
              <a:t>http://aws.amazon.com/ec2/instance-types</a:t>
            </a:r>
            <a:r>
              <a:rPr lang="en-US" dirty="0" smtClean="0">
                <a:hlinkClick r:id="rId2"/>
              </a:rPr>
              <a:t>/</a:t>
            </a:r>
            <a:r>
              <a:rPr lang="en-US" dirty="0" smtClean="0"/>
              <a:t>.</a:t>
            </a:r>
          </a:p>
          <a:p>
            <a:endParaRPr lang="en-US" dirty="0"/>
          </a:p>
        </p:txBody>
      </p:sp>
    </p:spTree>
    <p:extLst>
      <p:ext uri="{BB962C8B-B14F-4D97-AF65-F5344CB8AC3E}">
        <p14:creationId xmlns:p14="http://schemas.microsoft.com/office/powerpoint/2010/main" val="951561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762000" y="921841"/>
            <a:ext cx="7391400" cy="5909310"/>
          </a:xfrm>
          <a:prstGeom prst="rect">
            <a:avLst/>
          </a:prstGeom>
          <a:noFill/>
        </p:spPr>
        <p:txBody>
          <a:bodyPr wrap="square" rtlCol="0">
            <a:spAutoFit/>
          </a:bodyPr>
          <a:lstStyle/>
          <a:p>
            <a:r>
              <a:rPr lang="en-US" b="1" dirty="0"/>
              <a:t>Security Groups</a:t>
            </a:r>
            <a:r>
              <a:rPr lang="en-US" dirty="0"/>
              <a:t>: A security group acts as a virtual firewall for your instance to control inbound and outbound traffic. The security group can be configured by a set of rules for inbound and outbound traffic. The rules define the network protocol, port, and source and destination IP address ranges to accept or send your data to</a:t>
            </a:r>
            <a:r>
              <a:rPr lang="en-US" dirty="0" smtClean="0"/>
              <a:t>.</a:t>
            </a:r>
          </a:p>
          <a:p>
            <a:endParaRPr lang="en-US" dirty="0"/>
          </a:p>
          <a:p>
            <a:r>
              <a:rPr lang="en-US" b="1" dirty="0"/>
              <a:t>Virtual Private Cloud (VPC)</a:t>
            </a:r>
            <a:r>
              <a:rPr lang="en-US" dirty="0"/>
              <a:t>: VPC lets you provision a private, isolated section of the AWS cloud where you can launch AWS resources in a virtual network, using custom-defined IP address ranges. It is like your own private data </a:t>
            </a:r>
            <a:r>
              <a:rPr lang="en-US" dirty="0" err="1" smtClean="0"/>
              <a:t>centre</a:t>
            </a:r>
            <a:r>
              <a:rPr lang="en-US" dirty="0" smtClean="0"/>
              <a:t>.</a:t>
            </a:r>
          </a:p>
          <a:p>
            <a:endParaRPr lang="en-US" dirty="0"/>
          </a:p>
          <a:p>
            <a:r>
              <a:rPr lang="en-US" b="1" dirty="0"/>
              <a:t>Subnets</a:t>
            </a:r>
            <a:r>
              <a:rPr lang="en-US" dirty="0"/>
              <a:t>: Subnets are logical segments of a VPC's address range that allow you to designate to a group of your resources based on security and operational </a:t>
            </a:r>
            <a:r>
              <a:rPr lang="en-US" dirty="0" smtClean="0"/>
              <a:t>needs</a:t>
            </a:r>
          </a:p>
          <a:p>
            <a:endParaRPr lang="en-US" dirty="0"/>
          </a:p>
          <a:p>
            <a:r>
              <a:rPr lang="en-US" b="1" dirty="0"/>
              <a:t>Router</a:t>
            </a:r>
            <a:r>
              <a:rPr lang="en-US" dirty="0"/>
              <a:t>: Each VPC comes with a default router in order to communicate with resources outside the VPC. For example, connecting to a database server in other VPCs</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474791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4" name="TextBox 3"/>
          <p:cNvSpPr txBox="1"/>
          <p:nvPr/>
        </p:nvSpPr>
        <p:spPr>
          <a:xfrm>
            <a:off x="990600" y="1691283"/>
            <a:ext cx="5715000" cy="3139321"/>
          </a:xfrm>
          <a:prstGeom prst="rect">
            <a:avLst/>
          </a:prstGeom>
          <a:noFill/>
        </p:spPr>
        <p:txBody>
          <a:bodyPr wrap="square" rtlCol="0">
            <a:spAutoFit/>
          </a:bodyPr>
          <a:lstStyle/>
          <a:p>
            <a:pPr marL="342900" indent="-342900">
              <a:buFont typeface="+mj-lt"/>
              <a:buAutoNum type="arabicPeriod"/>
            </a:pPr>
            <a:r>
              <a:rPr lang="en-US" dirty="0"/>
              <a:t>From the EC2 dashboard, click on </a:t>
            </a:r>
            <a:r>
              <a:rPr lang="en-US" b="1" dirty="0"/>
              <a:t>Security Groups</a:t>
            </a:r>
            <a:r>
              <a:rPr lang="en-US" dirty="0"/>
              <a:t> from the navigation pane and then on </a:t>
            </a:r>
            <a:r>
              <a:rPr lang="en-US" dirty="0" err="1"/>
              <a:t>the</a:t>
            </a:r>
            <a:r>
              <a:rPr lang="en-US" b="1" dirty="0" err="1"/>
              <a:t>Create</a:t>
            </a:r>
            <a:r>
              <a:rPr lang="en-US" b="1" dirty="0"/>
              <a:t> Security Group</a:t>
            </a:r>
            <a:r>
              <a:rPr lang="en-US" dirty="0"/>
              <a:t> button</a:t>
            </a:r>
            <a:r>
              <a:rPr lang="en-US" dirty="0" smtClean="0"/>
              <a:t>.</a:t>
            </a:r>
          </a:p>
          <a:p>
            <a:pPr marL="342900" indent="-342900">
              <a:buFont typeface="+mj-lt"/>
              <a:buAutoNum type="arabicPeriod"/>
            </a:pPr>
            <a:r>
              <a:rPr lang="en-US" dirty="0"/>
              <a:t>Create a security group for EC2 instances to allow the </a:t>
            </a:r>
            <a:r>
              <a:rPr lang="en-US" dirty="0" smtClean="0"/>
              <a:t>following</a:t>
            </a:r>
          </a:p>
          <a:p>
            <a:pPr marL="800100" lvl="1" indent="-342900">
              <a:buFont typeface="+mj-lt"/>
              <a:buAutoNum type="arabicPeriod"/>
            </a:pPr>
            <a:r>
              <a:rPr lang="en-US" dirty="0"/>
              <a:t>Web traffic from any IP address on port 8080 (default Tomcat server port</a:t>
            </a:r>
            <a:r>
              <a:rPr lang="en-US" dirty="0" smtClean="0"/>
              <a:t>)</a:t>
            </a:r>
          </a:p>
          <a:p>
            <a:pPr marL="800100" lvl="1" indent="-342900">
              <a:buFont typeface="+mj-lt"/>
              <a:buAutoNum type="arabicPeriod"/>
            </a:pPr>
            <a:r>
              <a:rPr lang="en-US" dirty="0"/>
              <a:t>SSH traffic for remote login from any IP </a:t>
            </a:r>
            <a:r>
              <a:rPr lang="en-US" dirty="0" smtClean="0"/>
              <a:t>address</a:t>
            </a:r>
          </a:p>
          <a:p>
            <a:pPr marL="800100" lvl="1" indent="-342900">
              <a:buFont typeface="+mj-lt"/>
              <a:buAutoNum type="arabicPeriod"/>
            </a:pPr>
            <a:r>
              <a:rPr lang="en-US" dirty="0"/>
              <a:t>ICMP traffic to ping the EC2 instance from a public </a:t>
            </a:r>
            <a:r>
              <a:rPr lang="en-US" dirty="0" smtClean="0"/>
              <a:t>Internet</a:t>
            </a:r>
          </a:p>
          <a:p>
            <a:pPr lvl="1"/>
            <a:endParaRPr lang="en-US" dirty="0"/>
          </a:p>
        </p:txBody>
      </p:sp>
    </p:spTree>
    <p:extLst>
      <p:ext uri="{BB962C8B-B14F-4D97-AF65-F5344CB8AC3E}">
        <p14:creationId xmlns:p14="http://schemas.microsoft.com/office/powerpoint/2010/main" val="47200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204705" y="1752600"/>
            <a:ext cx="6491495" cy="4267200"/>
          </a:xfrm>
          <a:prstGeom prst="rect">
            <a:avLst/>
          </a:prstGeom>
        </p:spPr>
      </p:pic>
    </p:spTree>
    <p:extLst>
      <p:ext uri="{BB962C8B-B14F-4D97-AF65-F5344CB8AC3E}">
        <p14:creationId xmlns:p14="http://schemas.microsoft.com/office/powerpoint/2010/main" val="4182078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762000" y="1371600"/>
            <a:ext cx="7620000" cy="646331"/>
          </a:xfrm>
          <a:prstGeom prst="rect">
            <a:avLst/>
          </a:prstGeom>
          <a:noFill/>
        </p:spPr>
        <p:txBody>
          <a:bodyPr wrap="square" rtlCol="0">
            <a:spAutoFit/>
          </a:bodyPr>
          <a:lstStyle/>
          <a:p>
            <a:r>
              <a:rPr lang="en-US" dirty="0"/>
              <a:t>Create a security group for MySQL RDS instances to allow access from the Internet.</a:t>
            </a:r>
          </a:p>
        </p:txBody>
      </p:sp>
      <p:pic>
        <p:nvPicPr>
          <p:cNvPr id="4" name="Picture 3"/>
          <p:cNvPicPr>
            <a:picLocks noChangeAspect="1"/>
          </p:cNvPicPr>
          <p:nvPr/>
        </p:nvPicPr>
        <p:blipFill>
          <a:blip r:embed="rId2"/>
          <a:stretch>
            <a:fillRect/>
          </a:stretch>
        </p:blipFill>
        <p:spPr>
          <a:xfrm>
            <a:off x="762000" y="2011305"/>
            <a:ext cx="6553200" cy="3724275"/>
          </a:xfrm>
          <a:prstGeom prst="rect">
            <a:avLst/>
          </a:prstGeom>
        </p:spPr>
      </p:pic>
    </p:spTree>
    <p:extLst>
      <p:ext uri="{BB962C8B-B14F-4D97-AF65-F5344CB8AC3E}">
        <p14:creationId xmlns:p14="http://schemas.microsoft.com/office/powerpoint/2010/main" val="1324846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914400" y="1691283"/>
            <a:ext cx="7696200" cy="4524315"/>
          </a:xfrm>
          <a:prstGeom prst="rect">
            <a:avLst/>
          </a:prstGeom>
          <a:noFill/>
        </p:spPr>
        <p:txBody>
          <a:bodyPr wrap="square" rtlCol="0">
            <a:spAutoFit/>
          </a:bodyPr>
          <a:lstStyle/>
          <a:p>
            <a:r>
              <a:rPr lang="en-US" dirty="0"/>
              <a:t>Creating EC2 instance key </a:t>
            </a:r>
            <a:r>
              <a:rPr lang="en-US" dirty="0" smtClean="0"/>
              <a:t>pairs</a:t>
            </a:r>
          </a:p>
          <a:p>
            <a:endParaRPr lang="en-US" dirty="0"/>
          </a:p>
          <a:p>
            <a:pPr marL="342900" indent="-342900">
              <a:buFont typeface="+mj-lt"/>
              <a:buAutoNum type="arabicPeriod"/>
            </a:pPr>
            <a:r>
              <a:rPr lang="en-US" dirty="0"/>
              <a:t>From the EC2 dashboard, click on </a:t>
            </a:r>
            <a:r>
              <a:rPr lang="en-US" b="1" dirty="0"/>
              <a:t>Key Pairs</a:t>
            </a:r>
            <a:r>
              <a:rPr lang="en-US" dirty="0"/>
              <a:t> from the navigation pane and then on the </a:t>
            </a:r>
            <a:r>
              <a:rPr lang="en-US" b="1" dirty="0"/>
              <a:t>Create Key Pair</a:t>
            </a:r>
            <a:r>
              <a:rPr lang="en-US" dirty="0"/>
              <a:t> button</a:t>
            </a:r>
            <a:r>
              <a:rPr lang="en-US" dirty="0" smtClean="0"/>
              <a:t>.</a:t>
            </a:r>
          </a:p>
          <a:p>
            <a:pPr marL="342900" indent="-342900">
              <a:buFont typeface="+mj-lt"/>
              <a:buAutoNum type="arabicPeriod"/>
            </a:pPr>
            <a:r>
              <a:rPr lang="en-US" dirty="0" smtClean="0"/>
              <a:t>Enter  e2accesskey when </a:t>
            </a:r>
            <a:r>
              <a:rPr lang="en-US" dirty="0"/>
              <a:t>prompted with a dialog box asking to enter the key pair name. This key pair name will be used while configuring the EC2 </a:t>
            </a:r>
            <a:r>
              <a:rPr lang="en-US" dirty="0" smtClean="0"/>
              <a:t>instances.</a:t>
            </a:r>
          </a:p>
          <a:p>
            <a:pPr marL="342900" indent="-342900">
              <a:buFont typeface="+mj-lt"/>
              <a:buAutoNum type="arabicPeriod"/>
            </a:pPr>
            <a:endParaRPr lang="en-US" dirty="0"/>
          </a:p>
          <a:p>
            <a:r>
              <a:rPr lang="en-US" dirty="0" smtClean="0"/>
              <a:t>Note - </a:t>
            </a:r>
            <a:r>
              <a:rPr lang="en-US" dirty="0"/>
              <a:t>Make sure you select the correct AWS region from the EC2 dashboard to create the keys because key pairs can't be shared across </a:t>
            </a:r>
            <a:r>
              <a:rPr lang="en-US" dirty="0" smtClean="0"/>
              <a:t>regions</a:t>
            </a:r>
          </a:p>
          <a:p>
            <a:endParaRPr lang="en-US" dirty="0"/>
          </a:p>
          <a:p>
            <a:r>
              <a:rPr lang="en-US" dirty="0"/>
              <a:t>As soon as you create the key pair, your private key will be immediately downloaded to your computer. Secure this private key. This private key file can be only downloaded once during the creation of the keys. You cannot change access keys in your EC2 instances once they have been assigned.</a:t>
            </a:r>
          </a:p>
          <a:p>
            <a:endParaRPr lang="en-US" dirty="0"/>
          </a:p>
        </p:txBody>
      </p:sp>
    </p:spTree>
    <p:extLst>
      <p:ext uri="{BB962C8B-B14F-4D97-AF65-F5344CB8AC3E}">
        <p14:creationId xmlns:p14="http://schemas.microsoft.com/office/powerpoint/2010/main" val="3647065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What is Cloud Computing</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838200" y="1981200"/>
            <a:ext cx="7010400" cy="3970318"/>
          </a:xfrm>
          <a:prstGeom prst="rect">
            <a:avLst/>
          </a:prstGeom>
          <a:noFill/>
        </p:spPr>
        <p:txBody>
          <a:bodyPr wrap="square" rtlCol="0">
            <a:spAutoFit/>
          </a:bodyPr>
          <a:lstStyle/>
          <a:p>
            <a:r>
              <a:rPr lang="en-US" dirty="0"/>
              <a:t>Wikipedia defines cloud computing as</a:t>
            </a:r>
            <a:r>
              <a:rPr lang="en-US" dirty="0" smtClean="0"/>
              <a:t>:</a:t>
            </a:r>
          </a:p>
          <a:p>
            <a:endParaRPr lang="en-US" b="1" dirty="0" smtClean="0"/>
          </a:p>
          <a:p>
            <a:r>
              <a:rPr lang="en-US" b="1" dirty="0" smtClean="0"/>
              <a:t>"</a:t>
            </a:r>
            <a:r>
              <a:rPr lang="en-US" b="1" dirty="0"/>
              <a:t>Cloud computing is internet-based computing in which large groups of remote servers are networked to allow the centralized data storage, and online access to computer services or resources</a:t>
            </a:r>
            <a:r>
              <a:rPr lang="en-US" b="1" dirty="0" smtClean="0"/>
              <a:t>.“</a:t>
            </a:r>
          </a:p>
          <a:p>
            <a:endParaRPr lang="en-US" b="1" dirty="0"/>
          </a:p>
          <a:p>
            <a:r>
              <a:rPr lang="en-US" dirty="0"/>
              <a:t>The </a:t>
            </a:r>
            <a:r>
              <a:rPr lang="en-US" b="1" dirty="0"/>
              <a:t>National Institute of Standards and Technology</a:t>
            </a:r>
            <a:r>
              <a:rPr lang="en-US" dirty="0"/>
              <a:t> (</a:t>
            </a:r>
            <a:r>
              <a:rPr lang="en-US" b="1" dirty="0"/>
              <a:t>NIST</a:t>
            </a:r>
            <a:r>
              <a:rPr lang="en-US" dirty="0"/>
              <a:t>) gives the following definition of cloud computing</a:t>
            </a:r>
            <a:r>
              <a:rPr lang="en-US" dirty="0" smtClean="0"/>
              <a:t>:</a:t>
            </a:r>
          </a:p>
          <a:p>
            <a:endParaRPr lang="en-US" b="1" dirty="0" smtClean="0"/>
          </a:p>
          <a:p>
            <a:r>
              <a:rPr lang="en-US" b="1" dirty="0"/>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endParaRPr lang="en-US" dirty="0"/>
          </a:p>
        </p:txBody>
      </p:sp>
    </p:spTree>
    <p:extLst>
      <p:ext uri="{BB962C8B-B14F-4D97-AF65-F5344CB8AC3E}">
        <p14:creationId xmlns:p14="http://schemas.microsoft.com/office/powerpoint/2010/main" val="83375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762000" y="1691283"/>
            <a:ext cx="7848600" cy="1477328"/>
          </a:xfrm>
          <a:prstGeom prst="rect">
            <a:avLst/>
          </a:prstGeom>
          <a:noFill/>
        </p:spPr>
        <p:txBody>
          <a:bodyPr wrap="square" rtlCol="0">
            <a:spAutoFit/>
          </a:bodyPr>
          <a:lstStyle/>
          <a:p>
            <a:r>
              <a:rPr lang="en-US" dirty="0"/>
              <a:t>Creating Roles</a:t>
            </a:r>
          </a:p>
          <a:p>
            <a:pPr marL="342900" indent="-342900">
              <a:buFont typeface="+mj-lt"/>
              <a:buAutoNum type="arabicPeriod"/>
            </a:pPr>
            <a:r>
              <a:rPr lang="en-US" dirty="0"/>
              <a:t>From the IAM dashboard, click on </a:t>
            </a:r>
            <a:r>
              <a:rPr lang="en-US" b="1" dirty="0"/>
              <a:t>Roles</a:t>
            </a:r>
            <a:r>
              <a:rPr lang="en-US" dirty="0"/>
              <a:t> in the navigation pane and then on the </a:t>
            </a:r>
            <a:r>
              <a:rPr lang="en-US" b="1" dirty="0"/>
              <a:t>Create New Role</a:t>
            </a:r>
            <a:r>
              <a:rPr lang="en-US" dirty="0"/>
              <a:t> </a:t>
            </a:r>
            <a:r>
              <a:rPr lang="en-US" dirty="0" smtClean="0"/>
              <a:t>button</a:t>
            </a:r>
          </a:p>
          <a:p>
            <a:pPr marL="342900" indent="-342900">
              <a:buFont typeface="+mj-lt"/>
              <a:buAutoNum type="arabicPeriod"/>
            </a:pPr>
            <a:r>
              <a:rPr lang="en-US" dirty="0" smtClean="0"/>
              <a:t>Create a role named ec2Instance </a:t>
            </a:r>
            <a:r>
              <a:rPr lang="en-US" dirty="0"/>
              <a:t>for our EC2 instances that have access to all the AWS provided services, as shown in the following screenshot:</a:t>
            </a:r>
          </a:p>
        </p:txBody>
      </p:sp>
      <p:pic>
        <p:nvPicPr>
          <p:cNvPr id="5" name="Picture 4"/>
          <p:cNvPicPr>
            <a:picLocks noChangeAspect="1"/>
          </p:cNvPicPr>
          <p:nvPr/>
        </p:nvPicPr>
        <p:blipFill>
          <a:blip r:embed="rId2"/>
          <a:stretch>
            <a:fillRect/>
          </a:stretch>
        </p:blipFill>
        <p:spPr>
          <a:xfrm>
            <a:off x="1143000" y="3230166"/>
            <a:ext cx="6858000" cy="3018234"/>
          </a:xfrm>
          <a:prstGeom prst="rect">
            <a:avLst/>
          </a:prstGeom>
        </p:spPr>
      </p:pic>
    </p:spTree>
    <p:extLst>
      <p:ext uri="{BB962C8B-B14F-4D97-AF65-F5344CB8AC3E}">
        <p14:creationId xmlns:p14="http://schemas.microsoft.com/office/powerpoint/2010/main" val="272163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4" name="Picture 3"/>
          <p:cNvPicPr>
            <a:picLocks noChangeAspect="1"/>
          </p:cNvPicPr>
          <p:nvPr/>
        </p:nvPicPr>
        <p:blipFill>
          <a:blip r:embed="rId2"/>
          <a:stretch>
            <a:fillRect/>
          </a:stretch>
        </p:blipFill>
        <p:spPr>
          <a:xfrm>
            <a:off x="914400" y="1828800"/>
            <a:ext cx="6858000" cy="4038600"/>
          </a:xfrm>
          <a:prstGeom prst="rect">
            <a:avLst/>
          </a:prstGeom>
        </p:spPr>
      </p:pic>
    </p:spTree>
    <p:extLst>
      <p:ext uri="{BB962C8B-B14F-4D97-AF65-F5344CB8AC3E}">
        <p14:creationId xmlns:p14="http://schemas.microsoft.com/office/powerpoint/2010/main" val="2945258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838200" y="1691283"/>
            <a:ext cx="7162799" cy="4023717"/>
          </a:xfrm>
          <a:prstGeom prst="rect">
            <a:avLst/>
          </a:prstGeom>
        </p:spPr>
      </p:pic>
    </p:spTree>
    <p:extLst>
      <p:ext uri="{BB962C8B-B14F-4D97-AF65-F5344CB8AC3E}">
        <p14:creationId xmlns:p14="http://schemas.microsoft.com/office/powerpoint/2010/main" val="180159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066800" y="1828800"/>
            <a:ext cx="7391400" cy="4114800"/>
          </a:xfrm>
          <a:prstGeom prst="rect">
            <a:avLst/>
          </a:prstGeom>
        </p:spPr>
      </p:pic>
    </p:spTree>
    <p:extLst>
      <p:ext uri="{BB962C8B-B14F-4D97-AF65-F5344CB8AC3E}">
        <p14:creationId xmlns:p14="http://schemas.microsoft.com/office/powerpoint/2010/main" val="429228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838200" y="1295400"/>
            <a:ext cx="7010400" cy="2308324"/>
          </a:xfrm>
          <a:prstGeom prst="rect">
            <a:avLst/>
          </a:prstGeom>
          <a:noFill/>
        </p:spPr>
        <p:txBody>
          <a:bodyPr wrap="square" rtlCol="0">
            <a:spAutoFit/>
          </a:bodyPr>
          <a:lstStyle/>
          <a:p>
            <a:r>
              <a:rPr lang="en-US" dirty="0" smtClean="0"/>
              <a:t>Creating EC2 Instance</a:t>
            </a:r>
          </a:p>
          <a:p>
            <a:pPr marL="342900" indent="-342900">
              <a:buFont typeface="+mj-lt"/>
              <a:buAutoNum type="arabicPeriod"/>
            </a:pPr>
            <a:r>
              <a:rPr lang="en-US" dirty="0"/>
              <a:t>From the EC2 dashboard, click on </a:t>
            </a:r>
            <a:r>
              <a:rPr lang="en-US" b="1" dirty="0"/>
              <a:t>Instances</a:t>
            </a:r>
            <a:r>
              <a:rPr lang="en-US" dirty="0"/>
              <a:t> in the navigation pane and on the </a:t>
            </a:r>
            <a:r>
              <a:rPr lang="en-US" b="1" dirty="0" smtClean="0"/>
              <a:t>Launch </a:t>
            </a:r>
            <a:r>
              <a:rPr lang="en-US" dirty="0" smtClean="0"/>
              <a:t>instance</a:t>
            </a:r>
            <a:r>
              <a:rPr lang="en-US" dirty="0"/>
              <a:t>. This will start a process of provisioning an EC2 instance</a:t>
            </a:r>
            <a:r>
              <a:rPr lang="en-US" dirty="0" smtClean="0"/>
              <a:t>.</a:t>
            </a:r>
          </a:p>
          <a:p>
            <a:pPr marL="342900" indent="-342900">
              <a:buFont typeface="+mj-lt"/>
              <a:buAutoNum type="arabicPeriod"/>
            </a:pPr>
            <a:r>
              <a:rPr lang="en-US" dirty="0"/>
              <a:t>The next step is to choose an operating system for the EC2 instance; this is done by choosing the correct </a:t>
            </a:r>
            <a:r>
              <a:rPr lang="en-US" b="1" dirty="0"/>
              <a:t>Amazon Machine Image</a:t>
            </a:r>
            <a:r>
              <a:rPr lang="en-US" dirty="0"/>
              <a:t> (</a:t>
            </a:r>
            <a:r>
              <a:rPr lang="en-US" b="1" dirty="0"/>
              <a:t>AMI</a:t>
            </a:r>
            <a:r>
              <a:rPr lang="en-US" dirty="0"/>
              <a:t>) as per our requirements. Select </a:t>
            </a:r>
            <a:r>
              <a:rPr lang="en-US" dirty="0" err="1"/>
              <a:t>the</a:t>
            </a:r>
            <a:r>
              <a:rPr lang="en-US" b="1" dirty="0" err="1"/>
              <a:t>Ubuntu</a:t>
            </a:r>
            <a:r>
              <a:rPr lang="en-US" b="1" dirty="0"/>
              <a:t> Server 14.04 LTS (HVM) SSD Volume Type</a:t>
            </a:r>
            <a:r>
              <a:rPr lang="en-US" dirty="0"/>
              <a:t> AMI, as shown in the following screenshot:</a:t>
            </a:r>
          </a:p>
        </p:txBody>
      </p:sp>
    </p:spTree>
    <p:extLst>
      <p:ext uri="{BB962C8B-B14F-4D97-AF65-F5344CB8AC3E}">
        <p14:creationId xmlns:p14="http://schemas.microsoft.com/office/powerpoint/2010/main" val="454838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838200" y="1691283"/>
            <a:ext cx="7620000" cy="4099917"/>
          </a:xfrm>
          <a:prstGeom prst="rect">
            <a:avLst/>
          </a:prstGeom>
        </p:spPr>
      </p:pic>
    </p:spTree>
    <p:extLst>
      <p:ext uri="{BB962C8B-B14F-4D97-AF65-F5344CB8AC3E}">
        <p14:creationId xmlns:p14="http://schemas.microsoft.com/office/powerpoint/2010/main" val="3238231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228725" y="1691283"/>
            <a:ext cx="6686550" cy="4404717"/>
          </a:xfrm>
          <a:prstGeom prst="rect">
            <a:avLst/>
          </a:prstGeom>
        </p:spPr>
      </p:pic>
    </p:spTree>
    <p:extLst>
      <p:ext uri="{BB962C8B-B14F-4D97-AF65-F5344CB8AC3E}">
        <p14:creationId xmlns:p14="http://schemas.microsoft.com/office/powerpoint/2010/main" val="3243416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685800" y="1600201"/>
            <a:ext cx="7543800" cy="4419600"/>
          </a:xfrm>
          <a:prstGeom prst="rect">
            <a:avLst/>
          </a:prstGeom>
        </p:spPr>
      </p:pic>
    </p:spTree>
    <p:extLst>
      <p:ext uri="{BB962C8B-B14F-4D97-AF65-F5344CB8AC3E}">
        <p14:creationId xmlns:p14="http://schemas.microsoft.com/office/powerpoint/2010/main" val="169814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4" name="Picture 3"/>
          <p:cNvPicPr>
            <a:picLocks noChangeAspect="1"/>
          </p:cNvPicPr>
          <p:nvPr/>
        </p:nvPicPr>
        <p:blipFill>
          <a:blip r:embed="rId2"/>
          <a:stretch>
            <a:fillRect/>
          </a:stretch>
        </p:blipFill>
        <p:spPr>
          <a:xfrm>
            <a:off x="609600" y="1691283"/>
            <a:ext cx="7848600" cy="4328517"/>
          </a:xfrm>
          <a:prstGeom prst="rect">
            <a:avLst/>
          </a:prstGeom>
        </p:spPr>
      </p:pic>
    </p:spTree>
    <p:extLst>
      <p:ext uri="{BB962C8B-B14F-4D97-AF65-F5344CB8AC3E}">
        <p14:creationId xmlns:p14="http://schemas.microsoft.com/office/powerpoint/2010/main" val="72879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533400" y="1447800"/>
            <a:ext cx="7924800" cy="3886200"/>
          </a:xfrm>
          <a:prstGeom prst="rect">
            <a:avLst/>
          </a:prstGeom>
        </p:spPr>
      </p:pic>
    </p:spTree>
    <p:extLst>
      <p:ext uri="{BB962C8B-B14F-4D97-AF65-F5344CB8AC3E}">
        <p14:creationId xmlns:p14="http://schemas.microsoft.com/office/powerpoint/2010/main" val="3864338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76400"/>
            <a:ext cx="7239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Users should be able to provision and release resources </a:t>
            </a:r>
            <a:r>
              <a:rPr lang="en-US" dirty="0" smtClean="0"/>
              <a:t>on-demand</a:t>
            </a:r>
          </a:p>
          <a:p>
            <a:pPr marL="285750" indent="-285750">
              <a:buFont typeface="Arial" panose="020B0604020202020204" pitchFamily="34" charset="0"/>
              <a:buChar char="•"/>
            </a:pPr>
            <a:r>
              <a:rPr lang="en-US" dirty="0"/>
              <a:t>The resources can be scaled up or down automatically, depending on the </a:t>
            </a:r>
            <a:r>
              <a:rPr lang="en-US" dirty="0" smtClean="0"/>
              <a:t>load</a:t>
            </a:r>
          </a:p>
          <a:p>
            <a:pPr marL="285750" indent="-285750">
              <a:buFont typeface="Arial" panose="020B0604020202020204" pitchFamily="34" charset="0"/>
              <a:buChar char="•"/>
            </a:pPr>
            <a:r>
              <a:rPr lang="en-US" dirty="0"/>
              <a:t>The provisioned resources should be accessible over a </a:t>
            </a:r>
            <a:r>
              <a:rPr lang="en-US" dirty="0" smtClean="0"/>
              <a:t>network</a:t>
            </a:r>
          </a:p>
          <a:p>
            <a:pPr marL="285750" indent="-285750">
              <a:buFont typeface="Arial" panose="020B0604020202020204" pitchFamily="34" charset="0"/>
              <a:buChar char="•"/>
            </a:pPr>
            <a:r>
              <a:rPr lang="en-US" dirty="0"/>
              <a:t>Cloud service providers should enable a pay-as-you-go model, where customers are charged based on the type and quantum of resources they consume</a:t>
            </a:r>
          </a:p>
        </p:txBody>
      </p:sp>
      <p:sp>
        <p:nvSpPr>
          <p:cNvPr id="3" name="Rectangle 2"/>
          <p:cNvSpPr/>
          <p:nvPr/>
        </p:nvSpPr>
        <p:spPr>
          <a:xfrm>
            <a:off x="457200" y="152400"/>
            <a:ext cx="6248400" cy="1538883"/>
          </a:xfrm>
          <a:prstGeom prst="rect">
            <a:avLst/>
          </a:prstGeom>
        </p:spPr>
        <p:txBody>
          <a:bodyPr wrap="square">
            <a:spAutoFit/>
          </a:bodyPr>
          <a:lstStyle/>
          <a:p>
            <a:r>
              <a:rPr lang="en-US" sz="3200" dirty="0" smtClean="0"/>
              <a:t>What is Cloud Computing</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672722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838200" y="1524001"/>
            <a:ext cx="7391400" cy="4495800"/>
          </a:xfrm>
          <a:prstGeom prst="rect">
            <a:avLst/>
          </a:prstGeom>
        </p:spPr>
      </p:pic>
    </p:spTree>
    <p:extLst>
      <p:ext uri="{BB962C8B-B14F-4D97-AF65-F5344CB8AC3E}">
        <p14:creationId xmlns:p14="http://schemas.microsoft.com/office/powerpoint/2010/main" val="3376339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685800" y="1447800"/>
            <a:ext cx="7619999" cy="4343400"/>
          </a:xfrm>
          <a:prstGeom prst="rect">
            <a:avLst/>
          </a:prstGeom>
        </p:spPr>
      </p:pic>
    </p:spTree>
    <p:extLst>
      <p:ext uri="{BB962C8B-B14F-4D97-AF65-F5344CB8AC3E}">
        <p14:creationId xmlns:p14="http://schemas.microsoft.com/office/powerpoint/2010/main" val="323594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762001" y="1462087"/>
            <a:ext cx="7015162" cy="4329113"/>
          </a:xfrm>
          <a:prstGeom prst="rect">
            <a:avLst/>
          </a:prstGeom>
        </p:spPr>
      </p:pic>
    </p:spTree>
    <p:extLst>
      <p:ext uri="{BB962C8B-B14F-4D97-AF65-F5344CB8AC3E}">
        <p14:creationId xmlns:p14="http://schemas.microsoft.com/office/powerpoint/2010/main" val="3859979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685800" y="1295400"/>
            <a:ext cx="7010400" cy="369332"/>
          </a:xfrm>
          <a:prstGeom prst="rect">
            <a:avLst/>
          </a:prstGeom>
          <a:noFill/>
        </p:spPr>
        <p:txBody>
          <a:bodyPr wrap="square" rtlCol="0">
            <a:spAutoFit/>
          </a:bodyPr>
          <a:lstStyle/>
          <a:p>
            <a:r>
              <a:rPr lang="en-US" dirty="0" smtClean="0"/>
              <a:t>Assigning Elastic IP</a:t>
            </a:r>
            <a:endParaRPr lang="en-US" dirty="0"/>
          </a:p>
        </p:txBody>
      </p:sp>
      <p:pic>
        <p:nvPicPr>
          <p:cNvPr id="4" name="Picture 3"/>
          <p:cNvPicPr>
            <a:picLocks noChangeAspect="1"/>
          </p:cNvPicPr>
          <p:nvPr/>
        </p:nvPicPr>
        <p:blipFill>
          <a:blip r:embed="rId2"/>
          <a:stretch>
            <a:fillRect/>
          </a:stretch>
        </p:blipFill>
        <p:spPr>
          <a:xfrm>
            <a:off x="990600" y="1590674"/>
            <a:ext cx="6872287" cy="4581525"/>
          </a:xfrm>
          <a:prstGeom prst="rect">
            <a:avLst/>
          </a:prstGeom>
        </p:spPr>
      </p:pic>
    </p:spTree>
    <p:extLst>
      <p:ext uri="{BB962C8B-B14F-4D97-AF65-F5344CB8AC3E}">
        <p14:creationId xmlns:p14="http://schemas.microsoft.com/office/powerpoint/2010/main" val="411456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447800"/>
            <a:ext cx="7924800" cy="4581525"/>
          </a:xfrm>
          <a:prstGeom prst="rect">
            <a:avLst/>
          </a:prstGeom>
        </p:spPr>
      </p:pic>
      <p:sp>
        <p:nvSpPr>
          <p:cNvPr id="3" name="Rectangle 2"/>
          <p:cNvSpPr/>
          <p:nvPr/>
        </p:nvSpPr>
        <p:spPr>
          <a:xfrm>
            <a:off x="457200" y="152400"/>
            <a:ext cx="6248400" cy="1538883"/>
          </a:xfrm>
          <a:prstGeom prst="rect">
            <a:avLst/>
          </a:prstGeom>
        </p:spPr>
        <p:txBody>
          <a:bodyPr wrap="square">
            <a:spAutoFit/>
          </a:bodyPr>
          <a:lstStyle/>
          <a:p>
            <a:r>
              <a:rPr lang="en-US" sz="3200" dirty="0" smtClean="0"/>
              <a:t>Setting up AWS Infrastructure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487371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5800" y="2071687"/>
            <a:ext cx="7391400" cy="3338513"/>
          </a:xfrm>
          <a:prstGeom prst="rect">
            <a:avLst/>
          </a:prstGeom>
        </p:spPr>
      </p:pic>
    </p:spTree>
    <p:extLst>
      <p:ext uri="{BB962C8B-B14F-4D97-AF65-F5344CB8AC3E}">
        <p14:creationId xmlns:p14="http://schemas.microsoft.com/office/powerpoint/2010/main" val="2995877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Cloud Service Models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457200" y="1600200"/>
            <a:ext cx="6629400"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Infrastructure </a:t>
            </a:r>
            <a:r>
              <a:rPr lang="en-US" b="1" dirty="0"/>
              <a:t>as a Service (IaaS) </a:t>
            </a:r>
            <a:r>
              <a:rPr lang="en-US" dirty="0"/>
              <a:t>provides users the capability to provision processing, storage, and network resources on demand. </a:t>
            </a:r>
            <a:endParaRPr lang="en-US" dirty="0" smtClean="0"/>
          </a:p>
          <a:p>
            <a:pPr marL="285750" indent="-285750">
              <a:buFont typeface="Arial" panose="020B0604020202020204" pitchFamily="34" charset="0"/>
              <a:buChar char="•"/>
            </a:pPr>
            <a:r>
              <a:rPr lang="en-US" dirty="0"/>
              <a:t>I</a:t>
            </a:r>
            <a:r>
              <a:rPr lang="en-US" dirty="0" smtClean="0"/>
              <a:t>n </a:t>
            </a:r>
            <a:r>
              <a:rPr lang="en-US" b="1" dirty="0"/>
              <a:t>Platform as a Service(PaaS), </a:t>
            </a:r>
            <a:r>
              <a:rPr lang="en-US" dirty="0"/>
              <a:t>the service provider makes certain core components, such as databases, queues, workflow engines, e-mails, and so on, which are available as services to the customer. The customer then leverages these components for building their own applications. </a:t>
            </a:r>
            <a:endParaRPr lang="en-US" dirty="0" smtClean="0"/>
          </a:p>
          <a:p>
            <a:pPr marL="285750" indent="-285750">
              <a:buFont typeface="Arial" panose="020B0604020202020204" pitchFamily="34" charset="0"/>
              <a:buChar char="•"/>
            </a:pPr>
            <a:r>
              <a:rPr lang="en-US" dirty="0"/>
              <a:t>In the </a:t>
            </a:r>
            <a:r>
              <a:rPr lang="en-US" b="1" dirty="0"/>
              <a:t>Software as a Service(SaaS) </a:t>
            </a:r>
            <a:r>
              <a:rPr lang="en-US" dirty="0"/>
              <a:t>model, typically, third-party providers using a subscription model provide end-user applications to their customers. </a:t>
            </a:r>
            <a:endParaRPr lang="en-US" dirty="0" smtClean="0"/>
          </a:p>
          <a:p>
            <a:pPr marL="285750" indent="-285750">
              <a:buFont typeface="Arial" panose="020B0604020202020204" pitchFamily="34" charset="0"/>
              <a:buChar char="•"/>
            </a:pPr>
            <a:r>
              <a:rPr lang="en-US" dirty="0" smtClean="0"/>
              <a:t>Example </a:t>
            </a:r>
            <a:r>
              <a:rPr lang="en-US" dirty="0" err="1" smtClean="0"/>
              <a:t>Iaas</a:t>
            </a:r>
            <a:r>
              <a:rPr lang="en-US" dirty="0" smtClean="0"/>
              <a:t> ,PaaS &amp; </a:t>
            </a:r>
            <a:r>
              <a:rPr lang="en-US" dirty="0" err="1" smtClean="0"/>
              <a:t>Saas</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09517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962" y="1385887"/>
            <a:ext cx="6696075" cy="4557713"/>
          </a:xfrm>
          <a:prstGeom prst="rect">
            <a:avLst/>
          </a:prstGeom>
        </p:spPr>
      </p:pic>
      <p:sp>
        <p:nvSpPr>
          <p:cNvPr id="3" name="Rectangle 2"/>
          <p:cNvSpPr/>
          <p:nvPr/>
        </p:nvSpPr>
        <p:spPr>
          <a:xfrm>
            <a:off x="457200" y="152400"/>
            <a:ext cx="6248400" cy="1538883"/>
          </a:xfrm>
          <a:prstGeom prst="rect">
            <a:avLst/>
          </a:prstGeom>
        </p:spPr>
        <p:txBody>
          <a:bodyPr wrap="square">
            <a:spAutoFit/>
          </a:bodyPr>
          <a:lstStyle/>
          <a:p>
            <a:r>
              <a:rPr lang="en-US" sz="3200" dirty="0" smtClean="0"/>
              <a:t>Cloud Service Models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180096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Setting up AWS Account</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sp>
        <p:nvSpPr>
          <p:cNvPr id="3" name="TextBox 2"/>
          <p:cNvSpPr txBox="1"/>
          <p:nvPr/>
        </p:nvSpPr>
        <p:spPr>
          <a:xfrm>
            <a:off x="804862" y="1219200"/>
            <a:ext cx="2928938" cy="1200329"/>
          </a:xfrm>
          <a:prstGeom prst="rect">
            <a:avLst/>
          </a:prstGeom>
          <a:noFill/>
        </p:spPr>
        <p:txBody>
          <a:bodyPr wrap="square" rtlCol="0">
            <a:spAutoFit/>
          </a:bodyPr>
          <a:lstStyle/>
          <a:p>
            <a:r>
              <a:rPr lang="en-US" dirty="0" smtClean="0"/>
              <a:t>Point </a:t>
            </a:r>
            <a:r>
              <a:rPr lang="en-US" dirty="0"/>
              <a:t>your browser to </a:t>
            </a:r>
            <a:r>
              <a:rPr lang="en-US" dirty="0">
                <a:hlinkClick r:id="rId2"/>
              </a:rPr>
              <a:t>http://aws.amazon.com/</a:t>
            </a:r>
            <a:r>
              <a:rPr lang="en-US" dirty="0"/>
              <a:t> and click on </a:t>
            </a:r>
            <a:r>
              <a:rPr lang="en-US" b="1" dirty="0"/>
              <a:t>Create a Free Account</a:t>
            </a:r>
            <a:r>
              <a:rPr lang="en-US" dirty="0"/>
              <a:t>.</a:t>
            </a:r>
          </a:p>
        </p:txBody>
      </p:sp>
      <p:pic>
        <p:nvPicPr>
          <p:cNvPr id="4" name="Picture 3"/>
          <p:cNvPicPr>
            <a:picLocks noChangeAspect="1"/>
          </p:cNvPicPr>
          <p:nvPr/>
        </p:nvPicPr>
        <p:blipFill>
          <a:blip r:embed="rId3"/>
          <a:stretch>
            <a:fillRect/>
          </a:stretch>
        </p:blipFill>
        <p:spPr>
          <a:xfrm>
            <a:off x="3886200" y="1447800"/>
            <a:ext cx="4657725" cy="5048250"/>
          </a:xfrm>
          <a:prstGeom prst="rect">
            <a:avLst/>
          </a:prstGeom>
        </p:spPr>
      </p:pic>
    </p:spTree>
    <p:extLst>
      <p:ext uri="{BB962C8B-B14F-4D97-AF65-F5344CB8AC3E}">
        <p14:creationId xmlns:p14="http://schemas.microsoft.com/office/powerpoint/2010/main" val="189818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0200" y="1219200"/>
            <a:ext cx="5534025" cy="3048000"/>
          </a:xfrm>
          <a:prstGeom prst="rect">
            <a:avLst/>
          </a:prstGeom>
        </p:spPr>
      </p:pic>
      <p:sp>
        <p:nvSpPr>
          <p:cNvPr id="3" name="Rectangle 2"/>
          <p:cNvSpPr/>
          <p:nvPr/>
        </p:nvSpPr>
        <p:spPr>
          <a:xfrm>
            <a:off x="457200" y="152400"/>
            <a:ext cx="6248400" cy="1538883"/>
          </a:xfrm>
          <a:prstGeom prst="rect">
            <a:avLst/>
          </a:prstGeom>
        </p:spPr>
        <p:txBody>
          <a:bodyPr wrap="square">
            <a:spAutoFit/>
          </a:bodyPr>
          <a:lstStyle/>
          <a:p>
            <a:r>
              <a:rPr lang="en-US" sz="3200" dirty="0" smtClean="0"/>
              <a:t>Setting up AWS Account</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4" name="Picture 3"/>
          <p:cNvPicPr>
            <a:picLocks noChangeAspect="1"/>
          </p:cNvPicPr>
          <p:nvPr/>
        </p:nvPicPr>
        <p:blipFill>
          <a:blip r:embed="rId3"/>
          <a:stretch>
            <a:fillRect/>
          </a:stretch>
        </p:blipFill>
        <p:spPr>
          <a:xfrm>
            <a:off x="1570797" y="4876800"/>
            <a:ext cx="5543550" cy="1152525"/>
          </a:xfrm>
          <a:prstGeom prst="rect">
            <a:avLst/>
          </a:prstGeom>
        </p:spPr>
      </p:pic>
    </p:spTree>
    <p:extLst>
      <p:ext uri="{BB962C8B-B14F-4D97-AF65-F5344CB8AC3E}">
        <p14:creationId xmlns:p14="http://schemas.microsoft.com/office/powerpoint/2010/main" val="3184218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6248400" cy="1538883"/>
          </a:xfrm>
          <a:prstGeom prst="rect">
            <a:avLst/>
          </a:prstGeom>
        </p:spPr>
        <p:txBody>
          <a:bodyPr wrap="square">
            <a:spAutoFit/>
          </a:bodyPr>
          <a:lstStyle/>
          <a:p>
            <a:r>
              <a:rPr lang="en-US" sz="3200" dirty="0" smtClean="0"/>
              <a:t>AWS Management Console</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3" name="Picture 2"/>
          <p:cNvPicPr>
            <a:picLocks noChangeAspect="1"/>
          </p:cNvPicPr>
          <p:nvPr/>
        </p:nvPicPr>
        <p:blipFill>
          <a:blip r:embed="rId2"/>
          <a:stretch>
            <a:fillRect/>
          </a:stretch>
        </p:blipFill>
        <p:spPr>
          <a:xfrm>
            <a:off x="1238250" y="1371600"/>
            <a:ext cx="6667500" cy="4572000"/>
          </a:xfrm>
          <a:prstGeom prst="rect">
            <a:avLst/>
          </a:prstGeom>
        </p:spPr>
      </p:pic>
    </p:spTree>
    <p:extLst>
      <p:ext uri="{BB962C8B-B14F-4D97-AF65-F5344CB8AC3E}">
        <p14:creationId xmlns:p14="http://schemas.microsoft.com/office/powerpoint/2010/main" val="152181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2400"/>
            <a:ext cx="6248400" cy="1538883"/>
          </a:xfrm>
          <a:prstGeom prst="rect">
            <a:avLst/>
          </a:prstGeom>
        </p:spPr>
        <p:txBody>
          <a:bodyPr wrap="square">
            <a:spAutoFit/>
          </a:bodyPr>
          <a:lstStyle/>
          <a:p>
            <a:r>
              <a:rPr lang="en-US" sz="3200" dirty="0" smtClean="0"/>
              <a:t>Designing Cloud Applications</a:t>
            </a:r>
          </a:p>
          <a:p>
            <a:r>
              <a:rPr lang="en-US" sz="3200" dirty="0" smtClean="0"/>
              <a:t/>
            </a:r>
            <a:br>
              <a:rPr lang="en-US" sz="3200" dirty="0" smtClean="0"/>
            </a:br>
            <a:endParaRPr lang="en-US" sz="3000" dirty="0" smtClean="0">
              <a:solidFill>
                <a:schemeClr val="tx1">
                  <a:lumMod val="85000"/>
                  <a:lumOff val="15000"/>
                </a:schemeClr>
              </a:solidFill>
              <a:latin typeface="+mj-lt"/>
              <a:ea typeface="+mj-ea"/>
              <a:cs typeface="+mj-cs"/>
            </a:endParaRPr>
          </a:p>
        </p:txBody>
      </p:sp>
      <p:pic>
        <p:nvPicPr>
          <p:cNvPr id="4" name="Picture 3"/>
          <p:cNvPicPr>
            <a:picLocks noChangeAspect="1"/>
          </p:cNvPicPr>
          <p:nvPr/>
        </p:nvPicPr>
        <p:blipFill>
          <a:blip r:embed="rId2"/>
          <a:stretch>
            <a:fillRect/>
          </a:stretch>
        </p:blipFill>
        <p:spPr>
          <a:xfrm>
            <a:off x="3048000" y="1066800"/>
            <a:ext cx="5724525" cy="5237107"/>
          </a:xfrm>
          <a:prstGeom prst="rect">
            <a:avLst/>
          </a:prstGeom>
        </p:spPr>
      </p:pic>
      <p:sp>
        <p:nvSpPr>
          <p:cNvPr id="5" name="TextBox 4"/>
          <p:cNvSpPr txBox="1"/>
          <p:nvPr/>
        </p:nvSpPr>
        <p:spPr>
          <a:xfrm>
            <a:off x="457200" y="1905000"/>
            <a:ext cx="2362200" cy="369332"/>
          </a:xfrm>
          <a:prstGeom prst="rect">
            <a:avLst/>
          </a:prstGeom>
          <a:noFill/>
        </p:spPr>
        <p:txBody>
          <a:bodyPr wrap="square" rtlCol="0">
            <a:spAutoFit/>
          </a:bodyPr>
          <a:lstStyle/>
          <a:p>
            <a:r>
              <a:rPr lang="en-US" b="1" dirty="0" smtClean="0"/>
              <a:t>Multi-tier Architecture</a:t>
            </a:r>
            <a:endParaRPr lang="en-US" b="1" dirty="0"/>
          </a:p>
        </p:txBody>
      </p:sp>
    </p:spTree>
    <p:extLst>
      <p:ext uri="{BB962C8B-B14F-4D97-AF65-F5344CB8AC3E}">
        <p14:creationId xmlns:p14="http://schemas.microsoft.com/office/powerpoint/2010/main" val="4201626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19493</TotalTime>
  <Words>268</Words>
  <Application>Microsoft Office PowerPoint</Application>
  <PresentationFormat>On-screen Show (4:3)</PresentationFormat>
  <Paragraphs>152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jatin</dc:creator>
  <cp:lastModifiedBy>Mahesh Kharwadkar</cp:lastModifiedBy>
  <cp:revision>496</cp:revision>
  <dcterms:created xsi:type="dcterms:W3CDTF">2006-08-16T00:00:00Z</dcterms:created>
  <dcterms:modified xsi:type="dcterms:W3CDTF">2017-03-13T03:47:02Z</dcterms:modified>
</cp:coreProperties>
</file>