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f100269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f100269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f100269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f100269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a901bde2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a901bde2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a901bde2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a901bde2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f100269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f100269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f100269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f100269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f100269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f100269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f100269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f100269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f100269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f100269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f100269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f100269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Kubernetes 101</a:t>
            </a:r>
            <a:endParaRPr b="1"/>
          </a:p>
        </p:txBody>
      </p:sp>
      <p:sp>
        <p:nvSpPr>
          <p:cNvPr id="68" name="Google Shape;68;p13"/>
          <p:cNvSpPr txBox="1"/>
          <p:nvPr>
            <p:ph idx="1" type="subTitle"/>
          </p:nvPr>
        </p:nvSpPr>
        <p:spPr>
          <a:xfrm>
            <a:off x="460950" y="371538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000000"/>
                </a:solidFill>
                <a:latin typeface="Arial"/>
                <a:ea typeface="Arial"/>
                <a:cs typeface="Arial"/>
                <a:sym typeface="Arial"/>
              </a:rPr>
              <a:t>Mahesh Kasbe</a:t>
            </a:r>
            <a:endParaRPr b="1">
              <a:solidFill>
                <a:srgbClr val="000000"/>
              </a:solidFill>
              <a:latin typeface="Arial"/>
              <a:ea typeface="Arial"/>
              <a:cs typeface="Arial"/>
              <a:sym typeface="Arial"/>
            </a:endParaRPr>
          </a:p>
        </p:txBody>
      </p:sp>
      <p:sp>
        <p:nvSpPr>
          <p:cNvPr id="69" name="Google Shape;69;p13"/>
          <p:cNvSpPr txBox="1"/>
          <p:nvPr/>
        </p:nvSpPr>
        <p:spPr>
          <a:xfrm>
            <a:off x="460950" y="2905050"/>
            <a:ext cx="4041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Roboto"/>
                <a:ea typeface="Roboto"/>
                <a:cs typeface="Roboto"/>
                <a:sym typeface="Roboto"/>
              </a:rPr>
              <a:t>SPIT KAVACH -  April 2023</a:t>
            </a:r>
            <a:endParaRPr b="1" sz="19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Let’s get our </a:t>
            </a:r>
            <a:r>
              <a:rPr b="1" lang="en"/>
              <a:t>hands dirty</a:t>
            </a:r>
            <a:r>
              <a:rPr lang="en"/>
              <a:t> </a:t>
            </a:r>
            <a:endParaRPr/>
          </a:p>
        </p:txBody>
      </p:sp>
      <p:sp>
        <p:nvSpPr>
          <p:cNvPr id="129" name="Google Shape;129;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Installing minikube and docker</a:t>
            </a:r>
            <a:endParaRPr b="1">
              <a:solidFill>
                <a:srgbClr val="000000"/>
              </a:solidFill>
            </a:endParaRPr>
          </a:p>
          <a:p>
            <a:pPr indent="0" lvl="0" marL="0" rtl="0" algn="l">
              <a:spcBef>
                <a:spcPts val="1200"/>
              </a:spcBef>
              <a:spcAft>
                <a:spcPts val="0"/>
              </a:spcAft>
              <a:buNone/>
            </a:pPr>
            <a:r>
              <a:rPr b="1" lang="en">
                <a:solidFill>
                  <a:srgbClr val="000000"/>
                </a:solidFill>
              </a:rPr>
              <a:t>Creating a Kubernetes cluster </a:t>
            </a:r>
            <a:endParaRPr b="1">
              <a:solidFill>
                <a:srgbClr val="000000"/>
              </a:solidFill>
            </a:endParaRPr>
          </a:p>
          <a:p>
            <a:pPr indent="0" lvl="0" marL="0" rtl="0" algn="l">
              <a:spcBef>
                <a:spcPts val="1200"/>
              </a:spcBef>
              <a:spcAft>
                <a:spcPts val="1200"/>
              </a:spcAft>
              <a:buNone/>
            </a:pPr>
            <a:r>
              <a:rPr b="1" lang="en">
                <a:solidFill>
                  <a:srgbClr val="000000"/>
                </a:solidFill>
              </a:rPr>
              <a:t>Deploying an application to kubernetes</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600"/>
              <a:t>Thank You!</a:t>
            </a:r>
            <a:endParaRPr b="1" sz="3600"/>
          </a:p>
        </p:txBody>
      </p:sp>
      <p:sp>
        <p:nvSpPr>
          <p:cNvPr id="135" name="Google Shape;135;p23"/>
          <p:cNvSpPr txBox="1"/>
          <p:nvPr>
            <p:ph idx="1" type="body"/>
          </p:nvPr>
        </p:nvSpPr>
        <p:spPr>
          <a:xfrm>
            <a:off x="32992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000000"/>
                </a:solidFill>
              </a:rPr>
              <a:t>Say hi to me! </a:t>
            </a:r>
            <a:endParaRPr b="1" sz="1900">
              <a:solidFill>
                <a:srgbClr val="000000"/>
              </a:solidFill>
            </a:endParaRPr>
          </a:p>
          <a:p>
            <a:pPr indent="0" lvl="0" marL="0" rtl="0" algn="l">
              <a:spcBef>
                <a:spcPts val="1200"/>
              </a:spcBef>
              <a:spcAft>
                <a:spcPts val="0"/>
              </a:spcAft>
              <a:buNone/>
            </a:pPr>
            <a:r>
              <a:rPr b="1" lang="en" sz="1900">
                <a:solidFill>
                  <a:srgbClr val="000000"/>
                </a:solidFill>
              </a:rPr>
              <a:t>Twitter: @maheshstwt</a:t>
            </a:r>
            <a:endParaRPr b="1" sz="1900">
              <a:solidFill>
                <a:srgbClr val="000000"/>
              </a:solidFill>
            </a:endParaRPr>
          </a:p>
          <a:p>
            <a:pPr indent="0" lvl="0" marL="0" rtl="0" algn="l">
              <a:spcBef>
                <a:spcPts val="1200"/>
              </a:spcBef>
              <a:spcAft>
                <a:spcPts val="1200"/>
              </a:spcAft>
              <a:buNone/>
            </a:pPr>
            <a:r>
              <a:rPr b="1" lang="en" sz="1900">
                <a:solidFill>
                  <a:srgbClr val="000000"/>
                </a:solidFill>
              </a:rPr>
              <a:t>Linkedin: Mahesh Kasbe </a:t>
            </a:r>
            <a:endParaRPr b="1"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265375" y="5064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Monolith Applications Vs Microservices</a:t>
            </a:r>
            <a:endParaRPr b="1"/>
          </a:p>
        </p:txBody>
      </p:sp>
      <p:pic>
        <p:nvPicPr>
          <p:cNvPr id="75" name="Google Shape;75;p14"/>
          <p:cNvPicPr preferRelativeResize="0"/>
          <p:nvPr/>
        </p:nvPicPr>
        <p:blipFill>
          <a:blip r:embed="rId3">
            <a:alphaModFix/>
          </a:blip>
          <a:stretch>
            <a:fillRect/>
          </a:stretch>
        </p:blipFill>
        <p:spPr>
          <a:xfrm>
            <a:off x="166450" y="1811225"/>
            <a:ext cx="4092900" cy="3137625"/>
          </a:xfrm>
          <a:prstGeom prst="rect">
            <a:avLst/>
          </a:prstGeom>
          <a:noFill/>
          <a:ln>
            <a:noFill/>
          </a:ln>
        </p:spPr>
      </p:pic>
      <p:sp>
        <p:nvSpPr>
          <p:cNvPr id="76" name="Google Shape;76;p14"/>
          <p:cNvSpPr txBox="1"/>
          <p:nvPr/>
        </p:nvSpPr>
        <p:spPr>
          <a:xfrm>
            <a:off x="4943450" y="2000625"/>
            <a:ext cx="38655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Drawbacks of Monolith Structure</a:t>
            </a:r>
            <a:endParaRPr b="1" sz="19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Testing is harder in this systems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Not really cost effective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Redeploy after one major update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Due to </a:t>
            </a:r>
            <a:r>
              <a:rPr lang="en">
                <a:latin typeface="Roboto"/>
                <a:ea typeface="Roboto"/>
                <a:cs typeface="Roboto"/>
                <a:sym typeface="Roboto"/>
              </a:rPr>
              <a:t>tight</a:t>
            </a:r>
            <a:r>
              <a:rPr lang="en">
                <a:latin typeface="Roboto"/>
                <a:ea typeface="Roboto"/>
                <a:cs typeface="Roboto"/>
                <a:sym typeface="Roboto"/>
              </a:rPr>
              <a:t> coupling can run into downtime difficulties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One bug can become a nightmare</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07300" y="6032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The beauty of Microservices</a:t>
            </a:r>
            <a:endParaRPr b="1"/>
          </a:p>
        </p:txBody>
      </p:sp>
      <p:sp>
        <p:nvSpPr>
          <p:cNvPr id="82" name="Google Shape;82;p15"/>
          <p:cNvSpPr txBox="1"/>
          <p:nvPr>
            <p:ph idx="1" type="body"/>
          </p:nvPr>
        </p:nvSpPr>
        <p:spPr>
          <a:xfrm>
            <a:off x="233125" y="1919075"/>
            <a:ext cx="4303800" cy="304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Scalable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Very much cost effective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Less pain while testing compared to Monolith structure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Changes can be deployed </a:t>
            </a:r>
            <a:r>
              <a:rPr lang="en">
                <a:solidFill>
                  <a:srgbClr val="000000"/>
                </a:solidFill>
              </a:rPr>
              <a:t>pretty</a:t>
            </a:r>
            <a:r>
              <a:rPr lang="en">
                <a:solidFill>
                  <a:srgbClr val="000000"/>
                </a:solidFill>
              </a:rPr>
              <a:t> smoothly even after a minor update or bug fix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Easily adapt with emerging and new technology stacks </a:t>
            </a:r>
            <a:endParaRPr>
              <a:solidFill>
                <a:srgbClr val="000000"/>
              </a:solidFill>
            </a:endParaRPr>
          </a:p>
        </p:txBody>
      </p:sp>
      <p:pic>
        <p:nvPicPr>
          <p:cNvPr id="83" name="Google Shape;83;p15"/>
          <p:cNvPicPr preferRelativeResize="0"/>
          <p:nvPr/>
        </p:nvPicPr>
        <p:blipFill>
          <a:blip r:embed="rId3">
            <a:alphaModFix/>
          </a:blip>
          <a:stretch>
            <a:fillRect/>
          </a:stretch>
        </p:blipFill>
        <p:spPr>
          <a:xfrm>
            <a:off x="4915200" y="2419300"/>
            <a:ext cx="4063500" cy="2043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are Containers ?</a:t>
            </a:r>
            <a:endParaRPr b="1"/>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Containers are lightweight packages of your application code together with dependencies such as specific versions of programming language runtimes and libraries required to run your software services.</a:t>
            </a:r>
            <a:endParaRPr b="1">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Containers Vs Virtual Machine</a:t>
            </a:r>
            <a:endParaRPr b="1"/>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7"/>
          <p:cNvPicPr preferRelativeResize="0"/>
          <p:nvPr/>
        </p:nvPicPr>
        <p:blipFill>
          <a:blip r:embed="rId3">
            <a:alphaModFix/>
          </a:blip>
          <a:stretch>
            <a:fillRect/>
          </a:stretch>
        </p:blipFill>
        <p:spPr>
          <a:xfrm>
            <a:off x="378800" y="1919075"/>
            <a:ext cx="8173705" cy="297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Container Orchestration</a:t>
            </a:r>
            <a:endParaRPr b="1"/>
          </a:p>
        </p:txBody>
      </p:sp>
      <p:sp>
        <p:nvSpPr>
          <p:cNvPr id="102" name="Google Shape;102;p18"/>
          <p:cNvSpPr txBox="1"/>
          <p:nvPr>
            <p:ph idx="1" type="body"/>
          </p:nvPr>
        </p:nvSpPr>
        <p:spPr>
          <a:xfrm>
            <a:off x="5512150" y="1880350"/>
            <a:ext cx="3245400" cy="3024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rgbClr val="000000"/>
                </a:solidFill>
              </a:rPr>
              <a:t>Advantages</a:t>
            </a:r>
            <a:endParaRPr>
              <a:solidFill>
                <a:srgbClr val="000000"/>
              </a:solidFill>
            </a:endParaRPr>
          </a:p>
          <a:p>
            <a:pPr indent="-317182" lvl="0" marL="457200" rtl="0" algn="l">
              <a:spcBef>
                <a:spcPts val="1200"/>
              </a:spcBef>
              <a:spcAft>
                <a:spcPts val="0"/>
              </a:spcAft>
              <a:buClr>
                <a:srgbClr val="000000"/>
              </a:buClr>
              <a:buSzPct val="100000"/>
              <a:buChar char="●"/>
            </a:pPr>
            <a:r>
              <a:rPr lang="en">
                <a:solidFill>
                  <a:srgbClr val="000000"/>
                </a:solidFill>
              </a:rPr>
              <a:t>Container deployment.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Rollouts.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Service discovery.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Storage provisioning.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Load balancing and scalability.</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Self-healing for high availability.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Support and portability across multiple cloud providers.</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Growing ecosystem of open-source tools.</a:t>
            </a:r>
            <a:endParaRPr>
              <a:solidFill>
                <a:srgbClr val="000000"/>
              </a:solidFill>
            </a:endParaRPr>
          </a:p>
        </p:txBody>
      </p:sp>
      <p:sp>
        <p:nvSpPr>
          <p:cNvPr id="103" name="Google Shape;103;p18"/>
          <p:cNvSpPr txBox="1"/>
          <p:nvPr/>
        </p:nvSpPr>
        <p:spPr>
          <a:xfrm>
            <a:off x="555000" y="2039325"/>
            <a:ext cx="447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Container orchestration is the automation of much of the operational effort required to run containerized workloads and services.</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Kubernetes</a:t>
            </a:r>
            <a:endParaRPr b="1"/>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Kubernetes, also known as K8s, is an open-source system for automating deployment, scaling, and management of containerized applications.</a:t>
            </a:r>
            <a:endParaRPr b="1">
              <a:solidFill>
                <a:srgbClr val="000000"/>
              </a:solidFill>
            </a:endParaRPr>
          </a:p>
          <a:p>
            <a:pPr indent="-342900" lvl="0" marL="457200" rtl="0" algn="l">
              <a:spcBef>
                <a:spcPts val="1800"/>
              </a:spcBef>
              <a:spcAft>
                <a:spcPts val="0"/>
              </a:spcAft>
              <a:buSzPts val="1800"/>
              <a:buChar char="●"/>
            </a:pPr>
            <a:r>
              <a:rPr lang="en" sz="1700">
                <a:solidFill>
                  <a:srgbClr val="323232"/>
                </a:solidFill>
                <a:highlight>
                  <a:srgbClr val="FFFFFF"/>
                </a:highlight>
                <a:latin typeface="Arial"/>
                <a:ea typeface="Arial"/>
                <a:cs typeface="Arial"/>
                <a:sym typeface="Arial"/>
              </a:rPr>
              <a:t>Increased DevOps efficiency for microservices architecture</a:t>
            </a:r>
            <a:endParaRPr sz="1700">
              <a:solidFill>
                <a:srgbClr val="32323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700">
                <a:solidFill>
                  <a:srgbClr val="323232"/>
                </a:solidFill>
                <a:highlight>
                  <a:srgbClr val="FFFFFF"/>
                </a:highlight>
                <a:latin typeface="Arial"/>
                <a:ea typeface="Arial"/>
                <a:cs typeface="Arial"/>
                <a:sym typeface="Arial"/>
              </a:rPr>
              <a:t>More portability with less chance of vendor lock-in</a:t>
            </a:r>
            <a:endParaRPr sz="1700">
              <a:solidFill>
                <a:srgbClr val="32323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700">
                <a:solidFill>
                  <a:srgbClr val="323232"/>
                </a:solidFill>
                <a:highlight>
                  <a:srgbClr val="FFFFFF"/>
                </a:highlight>
                <a:latin typeface="Arial"/>
                <a:ea typeface="Arial"/>
                <a:cs typeface="Arial"/>
                <a:sym typeface="Arial"/>
              </a:rPr>
              <a:t>Automation of deployment and scalability</a:t>
            </a:r>
            <a:endParaRPr sz="1700">
              <a:solidFill>
                <a:srgbClr val="32323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700">
                <a:solidFill>
                  <a:srgbClr val="323232"/>
                </a:solidFill>
                <a:highlight>
                  <a:srgbClr val="FFFFFF"/>
                </a:highlight>
                <a:latin typeface="Arial"/>
                <a:ea typeface="Arial"/>
                <a:cs typeface="Arial"/>
                <a:sym typeface="Arial"/>
              </a:rPr>
              <a:t>App stability and availability in a cloud environment</a:t>
            </a:r>
            <a:endParaRPr sz="1700">
              <a:solidFill>
                <a:srgbClr val="32323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700">
                <a:solidFill>
                  <a:srgbClr val="323232"/>
                </a:solidFill>
                <a:highlight>
                  <a:srgbClr val="FFFFFF"/>
                </a:highlight>
                <a:latin typeface="Arial"/>
                <a:ea typeface="Arial"/>
                <a:cs typeface="Arial"/>
                <a:sym typeface="Arial"/>
              </a:rPr>
              <a:t>Open-source benefits of Kubernetes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Architecture of Kubernetes</a:t>
            </a:r>
            <a:endParaRPr b="1"/>
          </a:p>
        </p:txBody>
      </p:sp>
      <p:sp>
        <p:nvSpPr>
          <p:cNvPr id="115" name="Google Shape;115;p20"/>
          <p:cNvSpPr txBox="1"/>
          <p:nvPr>
            <p:ph idx="1" type="body"/>
          </p:nvPr>
        </p:nvSpPr>
        <p:spPr>
          <a:xfrm>
            <a:off x="471900" y="1919075"/>
            <a:ext cx="3606900" cy="292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1200"/>
              </a:spcAft>
              <a:buNone/>
            </a:pPr>
            <a:r>
              <a:rPr b="1" lang="en">
                <a:solidFill>
                  <a:srgbClr val="000000"/>
                </a:solidFill>
              </a:rPr>
              <a:t> Kubernetes is made up of a control plane and one or more worker nodes. The control plane consists of several components, including the Kubernetes API server, etcd, the controller manager, and the scheduler. The worker nodes are responsible for running the containers that make up the application. Each worker node runs a container runtime, such as Docker or CRI-O, as well as a Kubernetes component called the kubelet, which communicates with the control plane to manage the containers.</a:t>
            </a:r>
            <a:endParaRPr b="1">
              <a:solidFill>
                <a:srgbClr val="000000"/>
              </a:solidFill>
            </a:endParaRPr>
          </a:p>
        </p:txBody>
      </p:sp>
      <p:pic>
        <p:nvPicPr>
          <p:cNvPr id="116" name="Google Shape;116;p20"/>
          <p:cNvPicPr preferRelativeResize="0"/>
          <p:nvPr/>
        </p:nvPicPr>
        <p:blipFill>
          <a:blip r:embed="rId3">
            <a:alphaModFix/>
          </a:blip>
          <a:stretch>
            <a:fillRect/>
          </a:stretch>
        </p:blipFill>
        <p:spPr>
          <a:xfrm>
            <a:off x="4572000" y="2083600"/>
            <a:ext cx="4315523" cy="275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What’s in a Pod ?</a:t>
            </a:r>
            <a:endParaRPr b="1"/>
          </a:p>
        </p:txBody>
      </p:sp>
      <p:sp>
        <p:nvSpPr>
          <p:cNvPr id="122" name="Google Shape;122;p21"/>
          <p:cNvSpPr txBox="1"/>
          <p:nvPr>
            <p:ph idx="1" type="body"/>
          </p:nvPr>
        </p:nvSpPr>
        <p:spPr>
          <a:xfrm>
            <a:off x="471900" y="1919075"/>
            <a:ext cx="4458600" cy="2346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sz="4169">
                <a:solidFill>
                  <a:srgbClr val="000000"/>
                </a:solidFill>
              </a:rPr>
              <a:t>Pods are the smallest deployable units of computing that you can create and manage in Kubernetes.</a:t>
            </a:r>
            <a:endParaRPr b="1" sz="4169">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5518000" y="1919075"/>
            <a:ext cx="3381474" cy="25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