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 id="2147483719" r:id="rId2"/>
    <p:sldMasterId id="2147483680" r:id="rId3"/>
    <p:sldMasterId id="2147483692" r:id="rId4"/>
    <p:sldMasterId id="2147483732" r:id="rId5"/>
  </p:sldMasterIdLst>
  <p:notesMasterIdLst>
    <p:notesMasterId r:id="rId159"/>
  </p:notesMasterIdLst>
  <p:handoutMasterIdLst>
    <p:handoutMasterId r:id="rId160"/>
  </p:handoutMasterIdLst>
  <p:sldIdLst>
    <p:sldId id="256" r:id="rId6"/>
    <p:sldId id="336" r:id="rId7"/>
    <p:sldId id="257" r:id="rId8"/>
    <p:sldId id="258" r:id="rId9"/>
    <p:sldId id="260" r:id="rId10"/>
    <p:sldId id="259" r:id="rId11"/>
    <p:sldId id="261" r:id="rId12"/>
    <p:sldId id="262" r:id="rId13"/>
    <p:sldId id="263" r:id="rId14"/>
    <p:sldId id="264" r:id="rId15"/>
    <p:sldId id="265" r:id="rId16"/>
    <p:sldId id="266" r:id="rId17"/>
    <p:sldId id="267" r:id="rId18"/>
    <p:sldId id="269" r:id="rId19"/>
    <p:sldId id="268" r:id="rId20"/>
    <p:sldId id="270" r:id="rId21"/>
    <p:sldId id="271" r:id="rId22"/>
    <p:sldId id="272" r:id="rId23"/>
    <p:sldId id="273" r:id="rId24"/>
    <p:sldId id="274" r:id="rId25"/>
    <p:sldId id="275" r:id="rId26"/>
    <p:sldId id="276" r:id="rId27"/>
    <p:sldId id="277" r:id="rId28"/>
    <p:sldId id="279" r:id="rId29"/>
    <p:sldId id="280" r:id="rId30"/>
    <p:sldId id="281" r:id="rId31"/>
    <p:sldId id="282" r:id="rId32"/>
    <p:sldId id="283" r:id="rId33"/>
    <p:sldId id="284" r:id="rId34"/>
    <p:sldId id="285" r:id="rId35"/>
    <p:sldId id="286" r:id="rId36"/>
    <p:sldId id="287" r:id="rId37"/>
    <p:sldId id="288" r:id="rId38"/>
    <p:sldId id="278" r:id="rId39"/>
    <p:sldId id="289" r:id="rId40"/>
    <p:sldId id="290" r:id="rId41"/>
    <p:sldId id="291" r:id="rId42"/>
    <p:sldId id="292" r:id="rId43"/>
    <p:sldId id="293" r:id="rId44"/>
    <p:sldId id="300" r:id="rId45"/>
    <p:sldId id="301" r:id="rId46"/>
    <p:sldId id="302" r:id="rId47"/>
    <p:sldId id="294" r:id="rId48"/>
    <p:sldId id="295" r:id="rId49"/>
    <p:sldId id="296" r:id="rId50"/>
    <p:sldId id="297" r:id="rId51"/>
    <p:sldId id="298" r:id="rId52"/>
    <p:sldId id="299" r:id="rId53"/>
    <p:sldId id="303" r:id="rId54"/>
    <p:sldId id="304" r:id="rId55"/>
    <p:sldId id="305" r:id="rId56"/>
    <p:sldId id="306" r:id="rId57"/>
    <p:sldId id="308" r:id="rId58"/>
    <p:sldId id="307"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7" r:id="rId104"/>
    <p:sldId id="355" r:id="rId105"/>
    <p:sldId id="356" r:id="rId106"/>
    <p:sldId id="358" r:id="rId107"/>
    <p:sldId id="359" r:id="rId108"/>
    <p:sldId id="360" r:id="rId109"/>
    <p:sldId id="361" r:id="rId110"/>
    <p:sldId id="362" r:id="rId111"/>
    <p:sldId id="363" r:id="rId112"/>
    <p:sldId id="393" r:id="rId113"/>
    <p:sldId id="394" r:id="rId114"/>
    <p:sldId id="395" r:id="rId115"/>
    <p:sldId id="396" r:id="rId116"/>
    <p:sldId id="397" r:id="rId117"/>
    <p:sldId id="398" r:id="rId118"/>
    <p:sldId id="364"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3" r:id="rId137"/>
    <p:sldId id="382" r:id="rId138"/>
    <p:sldId id="384" r:id="rId139"/>
    <p:sldId id="385" r:id="rId140"/>
    <p:sldId id="386" r:id="rId141"/>
    <p:sldId id="387" r:id="rId142"/>
    <p:sldId id="390" r:id="rId143"/>
    <p:sldId id="391" r:id="rId144"/>
    <p:sldId id="388" r:id="rId145"/>
    <p:sldId id="389" r:id="rId146"/>
    <p:sldId id="392" r:id="rId147"/>
    <p:sldId id="399" r:id="rId148"/>
    <p:sldId id="401" r:id="rId149"/>
    <p:sldId id="402" r:id="rId150"/>
    <p:sldId id="403" r:id="rId151"/>
    <p:sldId id="404" r:id="rId152"/>
    <p:sldId id="405" r:id="rId153"/>
    <p:sldId id="406" r:id="rId154"/>
    <p:sldId id="407" r:id="rId155"/>
    <p:sldId id="408" r:id="rId156"/>
    <p:sldId id="409" r:id="rId157"/>
    <p:sldId id="410" r:id="rId1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notesMaster" Target="notesMasters/notesMaster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handoutMaster" Target="handoutMasters/handoutMaster1.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26FAD-0DF5-4DD2-1955-3C8C9E736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0DB8F9F-05B5-9C01-60CB-594EED8885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FFD55-4E3D-4F48-8D90-2B8CD4962DD1}" type="datetimeFigureOut">
              <a:rPr lang="en-IN" smtClean="0"/>
              <a:t>28-05-2025</a:t>
            </a:fld>
            <a:endParaRPr lang="en-IN"/>
          </a:p>
        </p:txBody>
      </p:sp>
      <p:sp>
        <p:nvSpPr>
          <p:cNvPr id="4" name="Footer Placeholder 3">
            <a:extLst>
              <a:ext uri="{FF2B5EF4-FFF2-40B4-BE49-F238E27FC236}">
                <a16:creationId xmlns:a16="http://schemas.microsoft.com/office/drawing/2014/main" id="{0507488F-9F0C-647C-C31E-B755A4015C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EC2AB58-DA03-EA41-159E-2CBF077EA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54EAD2-0D62-4451-87F4-775EEB5E7314}" type="slidenum">
              <a:rPr lang="en-IN" smtClean="0"/>
              <a:t>‹#›</a:t>
            </a:fld>
            <a:endParaRPr lang="en-IN"/>
          </a:p>
        </p:txBody>
      </p:sp>
    </p:spTree>
    <p:extLst>
      <p:ext uri="{BB962C8B-B14F-4D97-AF65-F5344CB8AC3E}">
        <p14:creationId xmlns:p14="http://schemas.microsoft.com/office/powerpoint/2010/main" val="2334834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97262-D5ED-467D-AD23-D702C615DCB1}" type="datetimeFigureOut">
              <a:rPr lang="en-IN" smtClean="0"/>
              <a:t>28-05-2025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6DFB8-2BE3-4326-ADE2-80EA95EE443C}" type="slidenum">
              <a:rPr lang="en-IN" smtClean="0"/>
              <a:t>‹#›</a:t>
            </a:fld>
            <a:endParaRPr lang="en-IN"/>
          </a:p>
        </p:txBody>
      </p:sp>
    </p:spTree>
    <p:extLst>
      <p:ext uri="{BB962C8B-B14F-4D97-AF65-F5344CB8AC3E}">
        <p14:creationId xmlns:p14="http://schemas.microsoft.com/office/powerpoint/2010/main" val="2058827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6DFB8-2BE3-4326-ADE2-80EA95EE443C}" type="slidenum">
              <a:rPr lang="en-IN" smtClean="0"/>
              <a:t>70</a:t>
            </a:fld>
            <a:endParaRPr lang="en-IN"/>
          </a:p>
        </p:txBody>
      </p:sp>
    </p:spTree>
    <p:extLst>
      <p:ext uri="{BB962C8B-B14F-4D97-AF65-F5344CB8AC3E}">
        <p14:creationId xmlns:p14="http://schemas.microsoft.com/office/powerpoint/2010/main" val="249098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6DFB8-2BE3-4326-ADE2-80EA95EE443C}" type="slidenum">
              <a:rPr lang="en-IN" smtClean="0"/>
              <a:t>86</a:t>
            </a:fld>
            <a:endParaRPr lang="en-IN"/>
          </a:p>
        </p:txBody>
      </p:sp>
    </p:spTree>
    <p:extLst>
      <p:ext uri="{BB962C8B-B14F-4D97-AF65-F5344CB8AC3E}">
        <p14:creationId xmlns:p14="http://schemas.microsoft.com/office/powerpoint/2010/main" val="101128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6DFB8-2BE3-4326-ADE2-80EA95EE443C}" type="slidenum">
              <a:rPr lang="en-IN" smtClean="0"/>
              <a:t>95</a:t>
            </a:fld>
            <a:endParaRPr lang="en-IN"/>
          </a:p>
        </p:txBody>
      </p:sp>
    </p:spTree>
    <p:extLst>
      <p:ext uri="{BB962C8B-B14F-4D97-AF65-F5344CB8AC3E}">
        <p14:creationId xmlns:p14="http://schemas.microsoft.com/office/powerpoint/2010/main" val="83215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6DFB8-2BE3-4326-ADE2-80EA95EE443C}" type="slidenum">
              <a:rPr lang="en-IN" smtClean="0"/>
              <a:t>98</a:t>
            </a:fld>
            <a:endParaRPr lang="en-IN"/>
          </a:p>
        </p:txBody>
      </p:sp>
    </p:spTree>
    <p:extLst>
      <p:ext uri="{BB962C8B-B14F-4D97-AF65-F5344CB8AC3E}">
        <p14:creationId xmlns:p14="http://schemas.microsoft.com/office/powerpoint/2010/main" val="134676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6DFB8-2BE3-4326-ADE2-80EA95EE443C}" type="slidenum">
              <a:rPr lang="en-IN" smtClean="0"/>
              <a:t>131</a:t>
            </a:fld>
            <a:endParaRPr lang="en-IN"/>
          </a:p>
        </p:txBody>
      </p:sp>
    </p:spTree>
    <p:extLst>
      <p:ext uri="{BB962C8B-B14F-4D97-AF65-F5344CB8AC3E}">
        <p14:creationId xmlns:p14="http://schemas.microsoft.com/office/powerpoint/2010/main" val="278019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6B8C-E661-8318-66DF-F7B0F9359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45BDB8-720B-C722-A53C-AB4186F081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AD4E83-12B3-13F2-374F-50F65597AB38}"/>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5" name="Footer Placeholder 4">
            <a:extLst>
              <a:ext uri="{FF2B5EF4-FFF2-40B4-BE49-F238E27FC236}">
                <a16:creationId xmlns:a16="http://schemas.microsoft.com/office/drawing/2014/main" id="{ED9CC006-5675-3179-99AB-23183C03A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02058-5994-DADF-8807-3E5414E02A83}"/>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408396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B19-19D1-782E-7C26-7E6025D46B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9E5FC9-15B2-4B25-F809-1DD213223C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05C45-5C3D-949F-6CB2-84D6BA9ED5EE}"/>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5" name="Footer Placeholder 4">
            <a:extLst>
              <a:ext uri="{FF2B5EF4-FFF2-40B4-BE49-F238E27FC236}">
                <a16:creationId xmlns:a16="http://schemas.microsoft.com/office/drawing/2014/main" id="{8BC23AED-F2AD-490B-3A7A-B181C7D8B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95F83-7D72-22BA-7F41-12977C3D4124}"/>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86848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B8419-5B52-8D17-DC48-E5963C7A2C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01EF23-970F-2BC0-774D-FF90063F6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A878F-5747-A4BD-5777-CF086DD25A53}"/>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5" name="Footer Placeholder 4">
            <a:extLst>
              <a:ext uri="{FF2B5EF4-FFF2-40B4-BE49-F238E27FC236}">
                <a16:creationId xmlns:a16="http://schemas.microsoft.com/office/drawing/2014/main" id="{3C6009C6-12C6-1018-26C7-8C8580E76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A21AD-1149-A158-3581-918376EFC456}"/>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186777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942A-9C59-6E39-1F2D-B008851291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530901-A9D2-B2FB-25CC-EF8431E185DE}"/>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4" name="Footer Placeholder 3">
            <a:extLst>
              <a:ext uri="{FF2B5EF4-FFF2-40B4-BE49-F238E27FC236}">
                <a16:creationId xmlns:a16="http://schemas.microsoft.com/office/drawing/2014/main" id="{20CFB77A-BE31-3BBC-AA60-D25A48DB03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02D147-994B-95A6-9A6D-D98614F247CE}"/>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3100448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userDrawn="1">
  <p:cSld name="1_Content with Caption">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2751425" y="435245"/>
            <a:ext cx="9059575" cy="7562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76" name="Google Shape;76;p8"/>
          <p:cNvSpPr txBox="1">
            <a:spLocks noGrp="1"/>
          </p:cNvSpPr>
          <p:nvPr>
            <p:ph type="body" idx="1"/>
          </p:nvPr>
        </p:nvSpPr>
        <p:spPr>
          <a:xfrm>
            <a:off x="2751426" y="1311564"/>
            <a:ext cx="9059574" cy="4549486"/>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Arial"/>
                <a:ea typeface="Arial"/>
                <a:cs typeface="Arial"/>
                <a:sym typeface="Arial"/>
              </a:defRPr>
            </a:lvl1pPr>
            <a:lvl2pPr marL="914400" lvl="1" indent="-406400" algn="l">
              <a:lnSpc>
                <a:spcPct val="90000"/>
              </a:lnSpc>
              <a:spcBef>
                <a:spcPts val="500"/>
              </a:spcBef>
              <a:spcAft>
                <a:spcPts val="0"/>
              </a:spcAft>
              <a:buClr>
                <a:schemeClr val="dk1"/>
              </a:buClr>
              <a:buSzPts val="2800"/>
              <a:buChar char="•"/>
              <a:defRPr sz="2800">
                <a:latin typeface="Arial"/>
                <a:ea typeface="Arial"/>
                <a:cs typeface="Arial"/>
                <a:sym typeface="Arial"/>
              </a:defRPr>
            </a:lvl2pPr>
            <a:lvl3pPr marL="1371600" lvl="2" indent="-381000" algn="l">
              <a:lnSpc>
                <a:spcPct val="90000"/>
              </a:lnSpc>
              <a:spcBef>
                <a:spcPts val="500"/>
              </a:spcBef>
              <a:spcAft>
                <a:spcPts val="0"/>
              </a:spcAft>
              <a:buClr>
                <a:schemeClr val="dk1"/>
              </a:buClr>
              <a:buSzPts val="2400"/>
              <a:buChar char="•"/>
              <a:defRPr sz="24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dirty="0"/>
              <a:t>Click to edit Master text styles</a:t>
            </a:r>
          </a:p>
        </p:txBody>
      </p:sp>
      <p:sp>
        <p:nvSpPr>
          <p:cNvPr id="78" name="Google Shape;78;p8"/>
          <p:cNvSpPr txBox="1">
            <a:spLocks noGrp="1"/>
          </p:cNvSpPr>
          <p:nvPr>
            <p:ph type="dt" idx="10"/>
          </p:nvPr>
        </p:nvSpPr>
        <p:spPr>
          <a:xfrm>
            <a:off x="2120348" y="6356350"/>
            <a:ext cx="14610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54C80-263E-416B-A8E0-580EDEADCBDC}" type="datetimeFigureOut">
              <a:rPr lang="en-US" smtClean="0"/>
              <a:t>5/28/2025</a:t>
            </a:fld>
            <a:endParaRPr lang="en-US" dirty="0"/>
          </a:p>
        </p:txBody>
      </p:sp>
      <p:sp>
        <p:nvSpPr>
          <p:cNvPr id="79" name="Google Shape;7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0" name="Google Shape;8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19954A3-9DFD-4C44-94BA-B95130A3BA1C}" type="slidenum">
              <a:rPr lang="en-US" smtClean="0"/>
              <a:t>‹#›</a:t>
            </a:fld>
            <a:endParaRPr lang="en-US" dirty="0"/>
          </a:p>
        </p:txBody>
      </p:sp>
      <p:sp>
        <p:nvSpPr>
          <p:cNvPr id="81" name="Google Shape;81;p8"/>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0" y="1829504"/>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4" name="Google Shape;84;p8"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85" name="Google Shape;85;p8"/>
          <p:cNvSpPr txBox="1"/>
          <p:nvPr/>
        </p:nvSpPr>
        <p:spPr>
          <a:xfrm>
            <a:off x="136933" y="2954952"/>
            <a:ext cx="1983415" cy="2102499"/>
          </a:xfrm>
          <a:prstGeom prst="rect">
            <a:avLst/>
          </a:prstGeom>
          <a:noFill/>
          <a:ln>
            <a:noFill/>
          </a:ln>
        </p:spPr>
        <p:txBody>
          <a:bodyPr spcFirstLastPara="1" wrap="square" lIns="50800" tIns="50800" rIns="50800" bIns="50800" anchor="ctr" anchorCtr="0">
            <a:spAutoFit/>
          </a:bodyPr>
          <a:lstStyle/>
          <a:p>
            <a:pPr marL="0" marR="0" lvl="0" indent="0" algn="l" defTabSz="914400" rtl="0" eaLnBrk="1" fontAlgn="auto" latinLnBrk="0" hangingPunct="1">
              <a:lnSpc>
                <a:spcPct val="361111"/>
              </a:lnSpc>
              <a:spcBef>
                <a:spcPts val="0"/>
              </a:spcBef>
              <a:spcAft>
                <a:spcPts val="0"/>
              </a:spcAft>
              <a:buClr>
                <a:srgbClr val="000000"/>
              </a:buClr>
              <a:buSzTx/>
              <a:buFont typeface="Arial"/>
              <a:buNone/>
              <a:tabLst/>
              <a:defRPr/>
            </a:pPr>
            <a:r>
              <a:rPr lang="en-US" sz="1800" dirty="0">
                <a:solidFill>
                  <a:srgbClr val="FFFFFF"/>
                </a:solidFill>
                <a:latin typeface="Arial"/>
                <a:ea typeface="Arial"/>
                <a:cs typeface="Arial"/>
                <a:sym typeface="Arial"/>
              </a:rPr>
              <a:t>      Dept of MCA</a:t>
            </a:r>
            <a:endParaRPr lang="en-US" sz="1800" dirty="0">
              <a:solidFill>
                <a:schemeClr val="dk1"/>
              </a:solidFill>
              <a:latin typeface="Arial"/>
              <a:ea typeface="Arial"/>
              <a:cs typeface="Arial"/>
              <a:sym typeface="Arial"/>
            </a:endParaRPr>
          </a:p>
          <a:p>
            <a:pPr marL="0" marR="0" lvl="0" indent="0" algn="l" rtl="0">
              <a:lnSpc>
                <a:spcPct val="361111"/>
              </a:lnSpc>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3424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spTree>
      <p:nvGrpSpPr>
        <p:cNvPr id="1" name="Shape 74"/>
        <p:cNvGrpSpPr/>
        <p:nvPr/>
      </p:nvGrpSpPr>
      <p:grpSpPr>
        <a:xfrm>
          <a:off x="0" y="0"/>
          <a:ext cx="0" cy="0"/>
          <a:chOff x="0" y="0"/>
          <a:chExt cx="0" cy="0"/>
        </a:xfrm>
      </p:grpSpPr>
      <p:sp>
        <p:nvSpPr>
          <p:cNvPr id="78" name="Google Shape;78;p8"/>
          <p:cNvSpPr txBox="1">
            <a:spLocks noGrp="1"/>
          </p:cNvSpPr>
          <p:nvPr>
            <p:ph type="dt" idx="10"/>
          </p:nvPr>
        </p:nvSpPr>
        <p:spPr>
          <a:xfrm>
            <a:off x="2120348" y="6356350"/>
            <a:ext cx="14610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54C80-263E-416B-A8E0-580EDEADCBDC}" type="datetimeFigureOut">
              <a:rPr lang="en-US" smtClean="0"/>
              <a:t>5/28/2025</a:t>
            </a:fld>
            <a:endParaRPr lang="en-US" dirty="0"/>
          </a:p>
        </p:txBody>
      </p:sp>
      <p:sp>
        <p:nvSpPr>
          <p:cNvPr id="79" name="Google Shape;7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0" name="Google Shape;8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19954A3-9DFD-4C44-94BA-B95130A3BA1C}" type="slidenum">
              <a:rPr lang="en-US" smtClean="0"/>
              <a:t>‹#›</a:t>
            </a:fld>
            <a:endParaRPr lang="en-US" dirty="0"/>
          </a:p>
        </p:txBody>
      </p:sp>
      <p:sp>
        <p:nvSpPr>
          <p:cNvPr id="81" name="Google Shape;81;p8"/>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0" y="1829504"/>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4" name="Google Shape;84;p8"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85" name="Google Shape;85;p8"/>
          <p:cNvSpPr txBox="1"/>
          <p:nvPr/>
        </p:nvSpPr>
        <p:spPr>
          <a:xfrm>
            <a:off x="136933" y="2954952"/>
            <a:ext cx="1983415" cy="2102499"/>
          </a:xfrm>
          <a:prstGeom prst="rect">
            <a:avLst/>
          </a:prstGeom>
          <a:noFill/>
          <a:ln>
            <a:noFill/>
          </a:ln>
        </p:spPr>
        <p:txBody>
          <a:bodyPr spcFirstLastPara="1" wrap="square" lIns="50800" tIns="50800" rIns="50800" bIns="50800" anchor="ctr" anchorCtr="0">
            <a:spAutoFit/>
          </a:bodyPr>
          <a:lstStyle/>
          <a:p>
            <a:pPr marL="0" marR="0" lvl="0" indent="0" algn="l" defTabSz="914400" rtl="0" eaLnBrk="1" fontAlgn="auto" latinLnBrk="0" hangingPunct="1">
              <a:lnSpc>
                <a:spcPct val="361111"/>
              </a:lnSpc>
              <a:spcBef>
                <a:spcPts val="0"/>
              </a:spcBef>
              <a:spcAft>
                <a:spcPts val="0"/>
              </a:spcAft>
              <a:buClr>
                <a:srgbClr val="000000"/>
              </a:buClr>
              <a:buSzTx/>
              <a:buFont typeface="Arial"/>
              <a:buNone/>
              <a:tabLst/>
              <a:defRPr/>
            </a:pPr>
            <a:r>
              <a:rPr lang="en-US" sz="1800" dirty="0">
                <a:solidFill>
                  <a:srgbClr val="FFFFFF"/>
                </a:solidFill>
                <a:latin typeface="Arial"/>
                <a:ea typeface="Arial"/>
                <a:cs typeface="Arial"/>
                <a:sym typeface="Arial"/>
              </a:rPr>
              <a:t>      Dept of MCA</a:t>
            </a:r>
            <a:endParaRPr lang="en-US" sz="1800" dirty="0">
              <a:solidFill>
                <a:schemeClr val="dk1"/>
              </a:solidFill>
              <a:latin typeface="Arial"/>
              <a:ea typeface="Arial"/>
              <a:cs typeface="Arial"/>
              <a:sym typeface="Arial"/>
            </a:endParaRPr>
          </a:p>
          <a:p>
            <a:pPr marL="0" marR="0" lvl="0" indent="0" algn="l" rtl="0">
              <a:lnSpc>
                <a:spcPct val="361111"/>
              </a:lnSpc>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94348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userDrawn="1">
  <p:cSld name="1_Vertical Title and Text">
    <p:spTree>
      <p:nvGrpSpPr>
        <p:cNvPr id="1" name="Shape 109"/>
        <p:cNvGrpSpPr/>
        <p:nvPr/>
      </p:nvGrpSpPr>
      <p:grpSpPr>
        <a:xfrm>
          <a:off x="0" y="0"/>
          <a:ext cx="0" cy="0"/>
          <a:chOff x="0" y="0"/>
          <a:chExt cx="0" cy="0"/>
        </a:xfrm>
      </p:grpSpPr>
      <p:sp>
        <p:nvSpPr>
          <p:cNvPr id="111" name="Google Shape;111;p11"/>
          <p:cNvSpPr txBox="1">
            <a:spLocks noGrp="1"/>
          </p:cNvSpPr>
          <p:nvPr>
            <p:ph type="body" idx="1"/>
          </p:nvPr>
        </p:nvSpPr>
        <p:spPr>
          <a:xfrm>
            <a:off x="2756042" y="360506"/>
            <a:ext cx="9140393" cy="58210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112" name="Google Shape;112;p11"/>
          <p:cNvSpPr txBox="1">
            <a:spLocks noGrp="1"/>
          </p:cNvSpPr>
          <p:nvPr>
            <p:ph type="dt" idx="10"/>
          </p:nvPr>
        </p:nvSpPr>
        <p:spPr>
          <a:xfrm>
            <a:off x="2133600" y="6356350"/>
            <a:ext cx="1447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61BEF0D-F0BB-DE4B-95CE-6DB70DBA9567}" type="datetimeFigureOut">
              <a:rPr lang="en-US" smtClean="0"/>
              <a:pPr/>
              <a:t>5/28/2025</a:t>
            </a:fld>
            <a:endParaRPr lang="en-US" dirty="0"/>
          </a:p>
        </p:txBody>
      </p:sp>
      <p:sp>
        <p:nvSpPr>
          <p:cNvPr id="113" name="Google Shape;1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4" name="Google Shape;1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57F1E4F-1CFF-5643-939E-217C01CDF565}" type="slidenum">
              <a:rPr lang="en-US" smtClean="0"/>
              <a:pPr/>
              <a:t>‹#›</a:t>
            </a:fld>
            <a:endParaRPr lang="en-US" dirty="0"/>
          </a:p>
        </p:txBody>
      </p:sp>
      <p:sp>
        <p:nvSpPr>
          <p:cNvPr id="115" name="Google Shape;115;p11"/>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1"/>
          <p:cNvSpPr/>
          <p:nvPr/>
        </p:nvSpPr>
        <p:spPr>
          <a:xfrm>
            <a:off x="-15518" y="1915400"/>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1"/>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11"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119" name="Google Shape;119;p11"/>
          <p:cNvSpPr txBox="1"/>
          <p:nvPr userDrawn="1"/>
        </p:nvSpPr>
        <p:spPr>
          <a:xfrm>
            <a:off x="83340" y="3028554"/>
            <a:ext cx="2215327" cy="2102499"/>
          </a:xfrm>
          <a:prstGeom prst="rect">
            <a:avLst/>
          </a:prstGeom>
          <a:noFill/>
          <a:ln>
            <a:noFill/>
          </a:ln>
        </p:spPr>
        <p:txBody>
          <a:bodyPr spcFirstLastPara="1" wrap="square" lIns="50800" tIns="50800" rIns="50800" bIns="50800" anchor="ctr" anchorCtr="0">
            <a:spAutoFit/>
          </a:bodyPr>
          <a:lstStyle/>
          <a:p>
            <a:pPr marL="0" marR="0" lvl="0" indent="0" algn="ctr" defTabSz="914400" rtl="0" eaLnBrk="1" fontAlgn="auto" latinLnBrk="0" hangingPunct="1">
              <a:lnSpc>
                <a:spcPct val="361111"/>
              </a:lnSpc>
              <a:spcBef>
                <a:spcPts val="0"/>
              </a:spcBef>
              <a:spcAft>
                <a:spcPts val="0"/>
              </a:spcAft>
              <a:buClr>
                <a:srgbClr val="000000"/>
              </a:buClr>
              <a:buSzTx/>
              <a:buFont typeface="Arial"/>
              <a:buNone/>
              <a:tabLst/>
              <a:defRPr/>
            </a:pPr>
            <a:r>
              <a:rPr lang="en-US" sz="1800" dirty="0">
                <a:solidFill>
                  <a:srgbClr val="FFFFFF"/>
                </a:solidFill>
                <a:latin typeface="Arial"/>
                <a:ea typeface="Arial"/>
                <a:cs typeface="Arial"/>
                <a:sym typeface="Arial"/>
              </a:rPr>
              <a:t>Dept of MCA</a:t>
            </a:r>
            <a:endParaRPr lang="en-US" sz="1800" dirty="0">
              <a:solidFill>
                <a:schemeClr val="dk1"/>
              </a:solidFill>
              <a:latin typeface="Arial"/>
              <a:ea typeface="Arial"/>
              <a:cs typeface="Arial"/>
              <a:sym typeface="Arial"/>
            </a:endParaRPr>
          </a:p>
          <a:p>
            <a:pPr marL="0" marR="0" lvl="0" indent="0" algn="ctr" rtl="0">
              <a:lnSpc>
                <a:spcPct val="361111"/>
              </a:lnSpc>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23626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ED94-30A0-B5E1-D717-95A01AFC40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742C91-B8C8-2E7A-C98A-829C49CBA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E221B2-9095-3577-14C5-DA98CF7440D6}"/>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5" name="Footer Placeholder 4">
            <a:extLst>
              <a:ext uri="{FF2B5EF4-FFF2-40B4-BE49-F238E27FC236}">
                <a16:creationId xmlns:a16="http://schemas.microsoft.com/office/drawing/2014/main" id="{1870F1FE-E869-BE5E-D244-898A4154A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5E374-1A77-D53C-7C30-B900E3B0D129}"/>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2685535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E50B-12CE-6BEB-FCAD-49D5CFFA8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8A335D-FF31-F9C1-2F6E-4168AF522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C6192-EFB4-56B5-34AB-C58B61213A7E}"/>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5" name="Footer Placeholder 4">
            <a:extLst>
              <a:ext uri="{FF2B5EF4-FFF2-40B4-BE49-F238E27FC236}">
                <a16:creationId xmlns:a16="http://schemas.microsoft.com/office/drawing/2014/main" id="{9CEFBB4A-8652-2243-B292-08094D533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7C4F9-631E-6245-BE67-546F9ABEA39E}"/>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1342811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FABC-3258-C936-F416-B0848559E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A0C514-2661-C06C-198B-86384F226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83E80-0669-AA87-5D80-B721231A3709}"/>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5" name="Footer Placeholder 4">
            <a:extLst>
              <a:ext uri="{FF2B5EF4-FFF2-40B4-BE49-F238E27FC236}">
                <a16:creationId xmlns:a16="http://schemas.microsoft.com/office/drawing/2014/main" id="{D143736A-A1AA-FC81-9390-25776AB4A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E3A99-D302-BBF9-2E8A-DADA4DAA50DA}"/>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279675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E0B7-A540-A3E5-3054-85387A68D3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3DFCD-617B-017B-E013-1CDD6A3EF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7A54B5-7B0D-C5AD-73FF-31E090FBB0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E1139C-C737-9ACE-11AF-23194D23DD49}"/>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6" name="Footer Placeholder 5">
            <a:extLst>
              <a:ext uri="{FF2B5EF4-FFF2-40B4-BE49-F238E27FC236}">
                <a16:creationId xmlns:a16="http://schemas.microsoft.com/office/drawing/2014/main" id="{58FF2D0F-E4DC-AF39-D628-1696275CA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819B1-77F5-3EE1-EC4E-E11927EDBDCF}"/>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278942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7F4-7B06-78CB-0510-7ACF45305C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01C98B-5E88-FBF4-46AE-D7A93B6A0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3B6C3B-2B85-8701-2112-D7ADF5A453E3}"/>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5" name="Footer Placeholder 4">
            <a:extLst>
              <a:ext uri="{FF2B5EF4-FFF2-40B4-BE49-F238E27FC236}">
                <a16:creationId xmlns:a16="http://schemas.microsoft.com/office/drawing/2014/main" id="{1E237D2A-DFBE-23D2-F732-C429E59BA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EEEB3-055B-291E-5415-95289057A408}"/>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248526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AEB1-BDDF-2EDD-DD56-A904946652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A8E4CC-F6F4-5CE8-3607-7E6D7E63DE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FE287-1E9E-CB73-4F3A-1A6718908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5BC5DF-DCC7-7B96-A013-6345EF6FB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55B54-E2A3-2A9C-EF6E-19F291FC0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F7B857-67CF-000F-5214-2C1E3FF8A2AA}"/>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8" name="Footer Placeholder 7">
            <a:extLst>
              <a:ext uri="{FF2B5EF4-FFF2-40B4-BE49-F238E27FC236}">
                <a16:creationId xmlns:a16="http://schemas.microsoft.com/office/drawing/2014/main" id="{8EE02AC0-EE8A-8870-2213-CAF7416E74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58225D-8D71-6865-F9F5-2FC9155DCF14}"/>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91932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F940-BD26-4546-37ED-C71CB9F811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74853E-42EB-3BD0-84A9-1AC1D598A8D7}"/>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4" name="Footer Placeholder 3">
            <a:extLst>
              <a:ext uri="{FF2B5EF4-FFF2-40B4-BE49-F238E27FC236}">
                <a16:creationId xmlns:a16="http://schemas.microsoft.com/office/drawing/2014/main" id="{51765FE2-2EB4-0887-4CCB-ECAF4FA5AB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BD8584-A035-F42A-9CB2-FC4F3CA8442F}"/>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32612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99477-18B3-2F0A-76FD-8388696EC89A}"/>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3" name="Footer Placeholder 2">
            <a:extLst>
              <a:ext uri="{FF2B5EF4-FFF2-40B4-BE49-F238E27FC236}">
                <a16:creationId xmlns:a16="http://schemas.microsoft.com/office/drawing/2014/main" id="{FA88F3DF-2E0A-C078-6C90-BF2D6F54D1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293E16-857A-D204-82FA-C1DEE60D2CDB}"/>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177757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9238-9207-2868-DF3C-B7F07BBE1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71A81A-F61B-6F16-AF6C-41FBC6506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51E5E7-20FA-43F9-46B1-96C8D3A5A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A8679-4BF2-D6A9-B350-CE561CB78C88}"/>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6" name="Footer Placeholder 5">
            <a:extLst>
              <a:ext uri="{FF2B5EF4-FFF2-40B4-BE49-F238E27FC236}">
                <a16:creationId xmlns:a16="http://schemas.microsoft.com/office/drawing/2014/main" id="{1A408B0B-91E5-89E5-484E-E0038EF5CB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786B26-8387-13DD-BB82-E6CEEA10767F}"/>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3914280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75B6-86AD-39C4-C124-76FCAB59B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90862-17C3-6E71-8277-A439B7AD9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5D94CE-A2FB-C377-F679-7D47BB574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3AAEC-3237-0A65-5F96-03095C9A9C39}"/>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6" name="Footer Placeholder 5">
            <a:extLst>
              <a:ext uri="{FF2B5EF4-FFF2-40B4-BE49-F238E27FC236}">
                <a16:creationId xmlns:a16="http://schemas.microsoft.com/office/drawing/2014/main" id="{44D4313A-F635-35EF-AC03-E32C20DAA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40DDFF-5614-DA59-88BB-F21A763D8CF6}"/>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2777283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A752-047F-8AE9-6240-147020A139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E5957A-17A1-2F0D-0020-81F51DEF28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35031-CE4B-11B1-8A56-9CC37BA362AE}"/>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5" name="Footer Placeholder 4">
            <a:extLst>
              <a:ext uri="{FF2B5EF4-FFF2-40B4-BE49-F238E27FC236}">
                <a16:creationId xmlns:a16="http://schemas.microsoft.com/office/drawing/2014/main" id="{19589F2D-C5FE-7668-82CD-A7771C301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55975-D4E5-BD2A-D48A-DCB70C36ED2C}"/>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335607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8E0A5-7D04-2A6E-2CA6-01720D74B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46093A-F3A8-D39B-E122-F70BA5AEDF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F93C2-9288-E2AD-09B8-2342C24058BF}"/>
              </a:ext>
            </a:extLst>
          </p:cNvPr>
          <p:cNvSpPr>
            <a:spLocks noGrp="1"/>
          </p:cNvSpPr>
          <p:nvPr>
            <p:ph type="dt" sz="half" idx="10"/>
          </p:nvPr>
        </p:nvSpPr>
        <p:spPr/>
        <p:txBody>
          <a:bodyPr/>
          <a:lstStyle/>
          <a:p>
            <a:fld id="{0DEB76A7-DAAB-4FD5-B9C9-B5782A550A4B}" type="datetimeFigureOut">
              <a:rPr lang="en-IN" smtClean="0"/>
              <a:t>28-05-2025</a:t>
            </a:fld>
            <a:endParaRPr lang="en-IN"/>
          </a:p>
        </p:txBody>
      </p:sp>
      <p:sp>
        <p:nvSpPr>
          <p:cNvPr id="5" name="Footer Placeholder 4">
            <a:extLst>
              <a:ext uri="{FF2B5EF4-FFF2-40B4-BE49-F238E27FC236}">
                <a16:creationId xmlns:a16="http://schemas.microsoft.com/office/drawing/2014/main" id="{D78392ED-54B6-2A49-8BA7-0BDDA44EC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EB7CB-A90E-FF08-27C8-48381C5BB684}"/>
              </a:ext>
            </a:extLst>
          </p:cNvPr>
          <p:cNvSpPr>
            <a:spLocks noGrp="1"/>
          </p:cNvSpPr>
          <p:nvPr>
            <p:ph type="sldNum" sz="quarter" idx="12"/>
          </p:nvPr>
        </p:nvSpPr>
        <p:spPr/>
        <p:txBody>
          <a:bodyPr/>
          <a:lstStyle/>
          <a:p>
            <a:fld id="{27E6EE45-C1DA-492A-8BEF-7A330BA4F739}" type="slidenum">
              <a:rPr lang="en-IN" smtClean="0"/>
              <a:t>‹#›</a:t>
            </a:fld>
            <a:endParaRPr lang="en-IN"/>
          </a:p>
        </p:txBody>
      </p:sp>
    </p:spTree>
    <p:extLst>
      <p:ext uri="{BB962C8B-B14F-4D97-AF65-F5344CB8AC3E}">
        <p14:creationId xmlns:p14="http://schemas.microsoft.com/office/powerpoint/2010/main" val="914924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D31B-BBA5-459B-7B2D-DA0E6889D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580175-169B-96C2-EBDF-65194058C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F85CAB-077D-FDA4-9029-469AC14C0D0E}"/>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5" name="Footer Placeholder 4">
            <a:extLst>
              <a:ext uri="{FF2B5EF4-FFF2-40B4-BE49-F238E27FC236}">
                <a16:creationId xmlns:a16="http://schemas.microsoft.com/office/drawing/2014/main" id="{E2C5618F-F1DF-114D-C77D-884D0B337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F6ABE-50D5-C832-FB33-699A62CB4F21}"/>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2554499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D58A-DA56-1DBE-9368-9B98B27FBE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811914-9F6E-C27F-FD15-60CBCEBCE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615A4-8AF0-2A51-78C8-456039A4DDF8}"/>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5" name="Footer Placeholder 4">
            <a:extLst>
              <a:ext uri="{FF2B5EF4-FFF2-40B4-BE49-F238E27FC236}">
                <a16:creationId xmlns:a16="http://schemas.microsoft.com/office/drawing/2014/main" id="{B9679513-80D3-1BF1-8157-969016DBE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397C8-4999-B262-9836-B85B9BB6EB6A}"/>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2982843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2E4A-CF66-E951-1517-39D753188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BD7D5B-B576-5C60-49C3-DB0FBC42F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DCE23A-64B5-224B-3A4A-E9B52849AEB2}"/>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5" name="Footer Placeholder 4">
            <a:extLst>
              <a:ext uri="{FF2B5EF4-FFF2-40B4-BE49-F238E27FC236}">
                <a16:creationId xmlns:a16="http://schemas.microsoft.com/office/drawing/2014/main" id="{457C6400-1FF9-80A6-3142-54D8888EA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62EBC-A31B-2196-AA80-4D48E69A8C17}"/>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400238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4856-8413-00B6-B69B-523148939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AE02F5-B443-C170-8164-E1EF7B646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6CEBE-D8BF-0AAE-6B7B-10275448CC60}"/>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5" name="Footer Placeholder 4">
            <a:extLst>
              <a:ext uri="{FF2B5EF4-FFF2-40B4-BE49-F238E27FC236}">
                <a16:creationId xmlns:a16="http://schemas.microsoft.com/office/drawing/2014/main" id="{B6FAA09C-B278-D4AE-A14B-5C092283E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7B842-BABB-4583-037A-24A9F131F86D}"/>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24008754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B62B-73FD-B4AB-D7A4-975740285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72A9A6-E038-FB88-BD9E-9FF9D84A2C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1989BE-7A72-E779-DCB5-73EB957C9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7C20E4-7AB6-EE59-B5C3-9B1F39B22EB2}"/>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6" name="Footer Placeholder 5">
            <a:extLst>
              <a:ext uri="{FF2B5EF4-FFF2-40B4-BE49-F238E27FC236}">
                <a16:creationId xmlns:a16="http://schemas.microsoft.com/office/drawing/2014/main" id="{08C48530-E50E-3D11-E29A-A7691DD96C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45A4F-62AF-B99A-C367-2C7387273136}"/>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3641633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312B-E7C7-37EF-6AF0-CEDB365257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E1EC1-787E-D57A-961C-75B506F3C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173DD-380E-0F3C-5316-45E575E149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B079B5-0D77-F4DA-30A1-573BDA708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6F4C0-750F-648E-6394-B370DD460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AEC78E-9167-E19C-3B78-B3633B0A1CFE}"/>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8" name="Footer Placeholder 7">
            <a:extLst>
              <a:ext uri="{FF2B5EF4-FFF2-40B4-BE49-F238E27FC236}">
                <a16:creationId xmlns:a16="http://schemas.microsoft.com/office/drawing/2014/main" id="{9850C9A7-49F0-AB3E-3846-22A16987DB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1E89E1-4305-0447-3DBD-95D63F8055F2}"/>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28352981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EB8E-3A7A-1C24-5993-88E4DB4760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1B8D77-DB68-4A99-F7FE-2F6AF29D6A7D}"/>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4" name="Footer Placeholder 3">
            <a:extLst>
              <a:ext uri="{FF2B5EF4-FFF2-40B4-BE49-F238E27FC236}">
                <a16:creationId xmlns:a16="http://schemas.microsoft.com/office/drawing/2014/main" id="{2C6AE408-7DA2-9B94-C250-9E33FB3F86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52D510-B69C-55F1-0179-91C076C62B3E}"/>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21362175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B7057-30D7-EFAF-C7FE-793F0394CA59}"/>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3" name="Footer Placeholder 2">
            <a:extLst>
              <a:ext uri="{FF2B5EF4-FFF2-40B4-BE49-F238E27FC236}">
                <a16:creationId xmlns:a16="http://schemas.microsoft.com/office/drawing/2014/main" id="{92A15701-5A1F-9787-7D0A-16C2F3005E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FC1F7D-E4D4-D8FA-4FBE-C044286EAE83}"/>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3346545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FB1A-3FC5-D92A-C38A-8A97C710D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E8FB56-7E30-57CA-8300-68ABD0BE5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0AB987-6DCB-5C22-E679-F484B8FE8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61C0-4590-1EFF-2E9F-F1C3F2B25F23}"/>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6" name="Footer Placeholder 5">
            <a:extLst>
              <a:ext uri="{FF2B5EF4-FFF2-40B4-BE49-F238E27FC236}">
                <a16:creationId xmlns:a16="http://schemas.microsoft.com/office/drawing/2014/main" id="{84B24592-C48C-6257-74ED-EDAB9C4486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213913-12A6-529D-9707-8BF210ABFE9F}"/>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34719857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A94D-473F-A38D-836D-61BE4ED75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1BDD9C-B451-B876-7067-EA9CDABE8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5CE7A8-12A7-26EB-1AB9-25FAA45DD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FD2A5-8461-FDB9-E169-7E918BB9428B}"/>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6" name="Footer Placeholder 5">
            <a:extLst>
              <a:ext uri="{FF2B5EF4-FFF2-40B4-BE49-F238E27FC236}">
                <a16:creationId xmlns:a16="http://schemas.microsoft.com/office/drawing/2014/main" id="{7BB82ED1-A879-83A9-6A4E-4604FE70C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D69532-8619-2073-44F8-180874DB574F}"/>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25557077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B727-2141-76BC-17C6-F8285F9849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A9793-A9D0-5877-C5AD-5C2512741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2A7E5-ABF8-3DD6-579B-1247C92569BF}"/>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5" name="Footer Placeholder 4">
            <a:extLst>
              <a:ext uri="{FF2B5EF4-FFF2-40B4-BE49-F238E27FC236}">
                <a16:creationId xmlns:a16="http://schemas.microsoft.com/office/drawing/2014/main" id="{6E0D5BAC-BB08-0169-1153-224914532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4A8FB-B097-ADD2-3E66-CEA0590AB8D8}"/>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194264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72D53-E3A7-5480-CAC5-64655B0949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D46EEF-D76D-1AD4-9F7E-7F3F0D1F8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8739B-EC61-2BC9-C189-55CC7B49D721}"/>
              </a:ext>
            </a:extLst>
          </p:cNvPr>
          <p:cNvSpPr>
            <a:spLocks noGrp="1"/>
          </p:cNvSpPr>
          <p:nvPr>
            <p:ph type="dt" sz="half" idx="10"/>
          </p:nvPr>
        </p:nvSpPr>
        <p:spPr/>
        <p:txBody>
          <a:bodyPr/>
          <a:lstStyle/>
          <a:p>
            <a:fld id="{A0E48FCB-6525-4576-B0FC-20ECA0280F60}" type="datetimeFigureOut">
              <a:rPr lang="en-IN" smtClean="0"/>
              <a:t>28-05-2025</a:t>
            </a:fld>
            <a:endParaRPr lang="en-IN"/>
          </a:p>
        </p:txBody>
      </p:sp>
      <p:sp>
        <p:nvSpPr>
          <p:cNvPr id="5" name="Footer Placeholder 4">
            <a:extLst>
              <a:ext uri="{FF2B5EF4-FFF2-40B4-BE49-F238E27FC236}">
                <a16:creationId xmlns:a16="http://schemas.microsoft.com/office/drawing/2014/main" id="{1F95890F-D6AD-9515-2CEE-149E7E308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2AFA6-5AF0-F58F-1B68-0017209E8893}"/>
              </a:ext>
            </a:extLst>
          </p:cNvPr>
          <p:cNvSpPr>
            <a:spLocks noGrp="1"/>
          </p:cNvSpPr>
          <p:nvPr>
            <p:ph type="sldNum" sz="quarter" idx="12"/>
          </p:nvPr>
        </p:nvSpPr>
        <p:spPr/>
        <p:txBody>
          <a:bodyPr/>
          <a:lstStyle/>
          <a:p>
            <a:fld id="{3FC84FA5-F335-44BD-8DC7-C046A86B8845}" type="slidenum">
              <a:rPr lang="en-IN" smtClean="0"/>
              <a:t>‹#›</a:t>
            </a:fld>
            <a:endParaRPr lang="en-IN"/>
          </a:p>
        </p:txBody>
      </p:sp>
    </p:spTree>
    <p:extLst>
      <p:ext uri="{BB962C8B-B14F-4D97-AF65-F5344CB8AC3E}">
        <p14:creationId xmlns:p14="http://schemas.microsoft.com/office/powerpoint/2010/main" val="11009196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E3C6-BE23-1B51-8E1A-60A7EEF30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BE6E85-8A0C-A960-4DB4-9E87A2712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C1D862-8417-509A-F32A-9921105F516E}"/>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5" name="Footer Placeholder 4">
            <a:extLst>
              <a:ext uri="{FF2B5EF4-FFF2-40B4-BE49-F238E27FC236}">
                <a16:creationId xmlns:a16="http://schemas.microsoft.com/office/drawing/2014/main" id="{49EBF2C4-35F0-135C-7238-13F16E1AE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12636-167A-3140-3D56-CD05D858A62B}"/>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35676588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79EE-B7DB-C755-0A84-D3274A7A22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ED8D8-0DEA-F34E-349E-253624CD9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B5EB0-84F2-1505-65F6-897A1CFC99E8}"/>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5" name="Footer Placeholder 4">
            <a:extLst>
              <a:ext uri="{FF2B5EF4-FFF2-40B4-BE49-F238E27FC236}">
                <a16:creationId xmlns:a16="http://schemas.microsoft.com/office/drawing/2014/main" id="{095818E9-AFC1-46AF-09B2-AF9953B32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D7DD6-EC0E-5268-9974-17583AB8A325}"/>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852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A22D-0B14-F415-3A70-1B178AE4A4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FFACE-C413-9760-F347-E9CD05B683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C178C-34B3-931B-E9B3-256B8EDCD6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53C008-816D-2A04-A518-EDAD40521814}"/>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6" name="Footer Placeholder 5">
            <a:extLst>
              <a:ext uri="{FF2B5EF4-FFF2-40B4-BE49-F238E27FC236}">
                <a16:creationId xmlns:a16="http://schemas.microsoft.com/office/drawing/2014/main" id="{A40856C4-A507-B3D3-1D34-4ABF5EE4AB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A46CCC-D3EC-A3CF-FA3F-6ABDB4812C76}"/>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36935507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403B-30B4-A5C9-8985-29BCA9292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ADDEFF-A712-551B-A363-331FCE4C4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848578-DB00-EAC6-A0B6-D334A03EA152}"/>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5" name="Footer Placeholder 4">
            <a:extLst>
              <a:ext uri="{FF2B5EF4-FFF2-40B4-BE49-F238E27FC236}">
                <a16:creationId xmlns:a16="http://schemas.microsoft.com/office/drawing/2014/main" id="{D91C076D-5ABB-65C2-A6E4-99D542C70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1E6A2-5F4A-B65A-F9FC-100012E1D4C5}"/>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29331863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70D2-8428-14E8-4E29-4B9C83A7C3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91162D-85CE-F54B-E02B-13E38630E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660305-6F22-F301-D61C-DCB4E9405B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5AD993-66E7-08CB-2CBC-000DE885D7FB}"/>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6" name="Footer Placeholder 5">
            <a:extLst>
              <a:ext uri="{FF2B5EF4-FFF2-40B4-BE49-F238E27FC236}">
                <a16:creationId xmlns:a16="http://schemas.microsoft.com/office/drawing/2014/main" id="{E07DEC07-D9F5-5A86-7BB2-B58995F5F8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BD5815-B338-4264-C085-5A0A6D99E3AE}"/>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2135289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852D-7A61-76FD-A7EC-802F8E548B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20491F-C058-182E-D437-6312AB780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A1CD7-55B5-56AC-77D6-2ABE4E7F1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7E174D-A569-21DC-CCDC-E9063BEBC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EBC30-CA39-9888-1513-054C0E00BB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3B7BF9-942F-5CE7-4F4E-8EEAFB0F3442}"/>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8" name="Footer Placeholder 7">
            <a:extLst>
              <a:ext uri="{FF2B5EF4-FFF2-40B4-BE49-F238E27FC236}">
                <a16:creationId xmlns:a16="http://schemas.microsoft.com/office/drawing/2014/main" id="{05A50A52-2C06-D678-91D2-E0C5058E0B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23F978-5CB7-C780-1230-7D605F12AAF0}"/>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16808120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EC52-3276-EA4B-2D09-3BBA596473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BB11BA-8C20-2AA5-8FD1-9E1C7AF7174D}"/>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4" name="Footer Placeholder 3">
            <a:extLst>
              <a:ext uri="{FF2B5EF4-FFF2-40B4-BE49-F238E27FC236}">
                <a16:creationId xmlns:a16="http://schemas.microsoft.com/office/drawing/2014/main" id="{95B08206-4B8F-A433-898C-0FD8C42082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DCFFB9-87F9-214D-F23F-1725B2FD7755}"/>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2051902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416F6-AE0A-35DF-9781-EA98CF313892}"/>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3" name="Footer Placeholder 2">
            <a:extLst>
              <a:ext uri="{FF2B5EF4-FFF2-40B4-BE49-F238E27FC236}">
                <a16:creationId xmlns:a16="http://schemas.microsoft.com/office/drawing/2014/main" id="{6A5BFC11-59D3-D1AD-2B9B-F1927C39DD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6A0A2D-AA2A-8AAD-213A-D5BF5D49C674}"/>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3526098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4218-EC6C-5172-F6BA-8F7F6D05A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A42221-C2AF-9D57-8ED6-CD9C302A6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F5EAB5-F1B8-E6D7-2393-7A6E1CF87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D786-8059-97CF-EB3B-C5C6F69D9B66}"/>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6" name="Footer Placeholder 5">
            <a:extLst>
              <a:ext uri="{FF2B5EF4-FFF2-40B4-BE49-F238E27FC236}">
                <a16:creationId xmlns:a16="http://schemas.microsoft.com/office/drawing/2014/main" id="{7AA23E2A-9450-FAFF-9D53-DAE8C3CAF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19006-D93F-28A0-75A2-51BF69A57B65}"/>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8448528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4010-2838-2CCC-C9E8-D0225BA15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AAD5EB-3754-C553-0041-0A23506E13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68700B-CD8F-E0FF-7F59-5B204F7A3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CAE66-1E0B-A304-4B94-36F259362E11}"/>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6" name="Footer Placeholder 5">
            <a:extLst>
              <a:ext uri="{FF2B5EF4-FFF2-40B4-BE49-F238E27FC236}">
                <a16:creationId xmlns:a16="http://schemas.microsoft.com/office/drawing/2014/main" id="{2FB5C868-2979-6C0B-EFF0-F4E5E7AE6A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260C21-F607-FC5F-F385-401998F19C19}"/>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10736649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CA39-5F8D-3258-B8C5-B4C3362B8C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C164A-12D2-601D-CFF8-BAC782ED9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0B8FA-EA3D-30AD-EC27-E3FD04FE3C5B}"/>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5" name="Footer Placeholder 4">
            <a:extLst>
              <a:ext uri="{FF2B5EF4-FFF2-40B4-BE49-F238E27FC236}">
                <a16:creationId xmlns:a16="http://schemas.microsoft.com/office/drawing/2014/main" id="{F30B3E27-1F08-18E3-BFB1-BDBA0286B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25B4E-7D6A-7024-A14D-71FDE9E04F59}"/>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22960528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4EAF8-DCFD-C03E-6ED4-31ECDE763B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8529DB-FE66-5E90-8E61-04759C80AE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433EC-8B79-2543-4661-D16FB7C67810}"/>
              </a:ext>
            </a:extLst>
          </p:cNvPr>
          <p:cNvSpPr>
            <a:spLocks noGrp="1"/>
          </p:cNvSpPr>
          <p:nvPr>
            <p:ph type="dt" sz="half" idx="10"/>
          </p:nvPr>
        </p:nvSpPr>
        <p:spPr/>
        <p:txBody>
          <a:bodyPr/>
          <a:lstStyle/>
          <a:p>
            <a:fld id="{CB0C7636-0223-4393-8047-D73E29554501}" type="datetimeFigureOut">
              <a:rPr lang="en-IN" smtClean="0"/>
              <a:t>28-05-2025</a:t>
            </a:fld>
            <a:endParaRPr lang="en-IN"/>
          </a:p>
        </p:txBody>
      </p:sp>
      <p:sp>
        <p:nvSpPr>
          <p:cNvPr id="5" name="Footer Placeholder 4">
            <a:extLst>
              <a:ext uri="{FF2B5EF4-FFF2-40B4-BE49-F238E27FC236}">
                <a16:creationId xmlns:a16="http://schemas.microsoft.com/office/drawing/2014/main" id="{1BAA734F-D45D-C175-28D8-85226C73F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2D771-D932-7596-4B36-8D889892349C}"/>
              </a:ext>
            </a:extLst>
          </p:cNvPr>
          <p:cNvSpPr>
            <a:spLocks noGrp="1"/>
          </p:cNvSpPr>
          <p:nvPr>
            <p:ph type="sldNum" sz="quarter" idx="12"/>
          </p:nvPr>
        </p:nvSpPr>
        <p:spPr/>
        <p:txBody>
          <a:bodyPr/>
          <a:lstStyle/>
          <a:p>
            <a:fld id="{E8983F1A-C3F5-45CF-ACA6-C7359F486C76}" type="slidenum">
              <a:rPr lang="en-IN" smtClean="0"/>
              <a:t>‹#›</a:t>
            </a:fld>
            <a:endParaRPr lang="en-IN"/>
          </a:p>
        </p:txBody>
      </p:sp>
    </p:spTree>
    <p:extLst>
      <p:ext uri="{BB962C8B-B14F-4D97-AF65-F5344CB8AC3E}">
        <p14:creationId xmlns:p14="http://schemas.microsoft.com/office/powerpoint/2010/main" val="20340577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203938" y="3144437"/>
            <a:ext cx="9355016" cy="87407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 name="Google Shape;13;p2"/>
          <p:cNvSpPr txBox="1">
            <a:spLocks noGrp="1"/>
          </p:cNvSpPr>
          <p:nvPr>
            <p:ph type="subTitle" idx="1"/>
          </p:nvPr>
        </p:nvSpPr>
        <p:spPr>
          <a:xfrm>
            <a:off x="2203938" y="4190045"/>
            <a:ext cx="9355016" cy="64627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pic>
        <p:nvPicPr>
          <p:cNvPr id="17" name="Google Shape;17;p2" descr="Image"/>
          <p:cNvPicPr preferRelativeResize="0"/>
          <p:nvPr/>
        </p:nvPicPr>
        <p:blipFill rotWithShape="1">
          <a:blip r:embed="rId2">
            <a:alphaModFix/>
          </a:blip>
          <a:srcRect/>
          <a:stretch/>
        </p:blipFill>
        <p:spPr>
          <a:xfrm>
            <a:off x="5567256" y="513406"/>
            <a:ext cx="2628380" cy="2071383"/>
          </a:xfrm>
          <a:prstGeom prst="rect">
            <a:avLst/>
          </a:prstGeom>
          <a:noFill/>
          <a:ln>
            <a:noFill/>
          </a:ln>
        </p:spPr>
      </p:pic>
      <p:sp>
        <p:nvSpPr>
          <p:cNvPr id="18" name="Google Shape;18;p2"/>
          <p:cNvSpPr/>
          <p:nvPr/>
        </p:nvSpPr>
        <p:spPr>
          <a:xfrm>
            <a:off x="381000" y="0"/>
            <a:ext cx="1620010" cy="6858000"/>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9" name="Google Shape;19;p2" descr="Image"/>
          <p:cNvPicPr preferRelativeResize="0"/>
          <p:nvPr/>
        </p:nvPicPr>
        <p:blipFill rotWithShape="1">
          <a:blip r:embed="rId3">
            <a:alphaModFix/>
          </a:blip>
          <a:srcRect/>
          <a:stretch/>
        </p:blipFill>
        <p:spPr>
          <a:xfrm>
            <a:off x="-303522" y="4836315"/>
            <a:ext cx="13631195" cy="2877470"/>
          </a:xfrm>
          <a:prstGeom prst="rect">
            <a:avLst/>
          </a:prstGeom>
          <a:noFill/>
          <a:ln>
            <a:noFill/>
          </a:ln>
        </p:spPr>
      </p:pic>
      <p:sp>
        <p:nvSpPr>
          <p:cNvPr id="20" name="Google Shape;20;p2"/>
          <p:cNvSpPr txBox="1"/>
          <p:nvPr/>
        </p:nvSpPr>
        <p:spPr>
          <a:xfrm>
            <a:off x="5750719" y="2694582"/>
            <a:ext cx="22614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a:solidFill>
                  <a:srgbClr val="2F4582"/>
                </a:solidFill>
                <a:latin typeface="Calibri"/>
                <a:ea typeface="Calibri"/>
                <a:cs typeface="Calibri"/>
                <a:sym typeface="Calibri"/>
              </a:rPr>
              <a:t>www.acharya.ac.in</a:t>
            </a:r>
            <a:endParaRPr sz="1400" b="1">
              <a:solidFill>
                <a:srgbClr val="2F4582"/>
              </a:solidFill>
              <a:latin typeface="Calibri"/>
              <a:ea typeface="Calibri"/>
              <a:cs typeface="Calibri"/>
              <a:sym typeface="Calibri"/>
            </a:endParaRPr>
          </a:p>
        </p:txBody>
      </p:sp>
    </p:spTree>
    <p:extLst>
      <p:ext uri="{BB962C8B-B14F-4D97-AF65-F5344CB8AC3E}">
        <p14:creationId xmlns:p14="http://schemas.microsoft.com/office/powerpoint/2010/main" val="18077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8AAE-EAB5-184F-184E-24BEDAB9FC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89803-D0DE-CC25-054A-BC72C8974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56D36-EDD8-C20D-C9F1-EB1D8A9B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D137E6-FF11-95E1-F8F5-F96E4FE83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09F36-1D3B-6118-1889-27C67C5CA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49AD1C-F7E6-60E7-B9D9-5D5EB0A3C7E9}"/>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8" name="Footer Placeholder 7">
            <a:extLst>
              <a:ext uri="{FF2B5EF4-FFF2-40B4-BE49-F238E27FC236}">
                <a16:creationId xmlns:a16="http://schemas.microsoft.com/office/drawing/2014/main" id="{C6E468AD-FD71-DBA2-7EA3-B32E2ECB9B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4DECC2-57DA-2845-D8F6-5BCC369D1850}"/>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32250051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708694" y="365125"/>
            <a:ext cx="864510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mj-lt"/>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3" name="Google Shape;23;p3"/>
          <p:cNvSpPr txBox="1">
            <a:spLocks noGrp="1"/>
          </p:cNvSpPr>
          <p:nvPr>
            <p:ph type="body" idx="1"/>
          </p:nvPr>
        </p:nvSpPr>
        <p:spPr>
          <a:xfrm>
            <a:off x="2708694" y="1825625"/>
            <a:ext cx="8645106"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mj-lt"/>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4" name="Google Shape;24;p3"/>
          <p:cNvSpPr txBox="1">
            <a:spLocks noGrp="1"/>
          </p:cNvSpPr>
          <p:nvPr>
            <p:ph type="dt" idx="10"/>
          </p:nvPr>
        </p:nvSpPr>
        <p:spPr>
          <a:xfrm>
            <a:off x="2093842" y="6356350"/>
            <a:ext cx="148755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27" name="Google Shape;27;p3"/>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3"/>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3"/>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 name="Google Shape;30;p3"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31" name="Google Shape;31;p3"/>
          <p:cNvSpPr txBox="1"/>
          <p:nvPr/>
        </p:nvSpPr>
        <p:spPr>
          <a:xfrm>
            <a:off x="464352" y="3063956"/>
            <a:ext cx="1731368" cy="1102546"/>
          </a:xfrm>
          <a:prstGeom prst="rect">
            <a:avLst/>
          </a:prstGeom>
          <a:noFill/>
          <a:ln>
            <a:noFill/>
          </a:ln>
        </p:spPr>
        <p:txBody>
          <a:bodyPr spcFirstLastPara="1" wrap="square" lIns="50800" tIns="50800" rIns="50800" bIns="50800" anchor="ctr" anchorCtr="0">
            <a:spAutoFit/>
          </a:bodyPr>
          <a:lstStyle/>
          <a:p>
            <a:pPr marL="0" marR="0" lvl="0" indent="0" algn="l" rtl="0">
              <a:lnSpc>
                <a:spcPct val="361111"/>
              </a:lnSpc>
              <a:spcBef>
                <a:spcPts val="0"/>
              </a:spcBef>
              <a:spcAft>
                <a:spcPts val="0"/>
              </a:spcAft>
              <a:buNone/>
            </a:pPr>
            <a:r>
              <a:rPr lang="en-US" sz="1800" dirty="0">
                <a:solidFill>
                  <a:srgbClr val="FFFFFF"/>
                </a:solidFill>
                <a:latin typeface="Arial"/>
                <a:ea typeface="Arial"/>
                <a:cs typeface="Arial"/>
                <a:sym typeface="Arial"/>
              </a:rPr>
              <a:t>Dept of MCA</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73224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2663550" y="1709738"/>
            <a:ext cx="8683899"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4" name="Google Shape;34;p4"/>
          <p:cNvSpPr txBox="1">
            <a:spLocks noGrp="1"/>
          </p:cNvSpPr>
          <p:nvPr>
            <p:ph type="body" idx="1"/>
          </p:nvPr>
        </p:nvSpPr>
        <p:spPr>
          <a:xfrm>
            <a:off x="2663550" y="4589463"/>
            <a:ext cx="86839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35" name="Google Shape;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36" name="Google Shape;3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7" name="Google Shape;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38" name="Google Shape;38;p4"/>
          <p:cNvSpPr/>
          <p:nvPr/>
        </p:nvSpPr>
        <p:spPr>
          <a:xfrm>
            <a:off x="381000" y="-6252"/>
            <a:ext cx="1620010" cy="6844316"/>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4"/>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4"/>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 name="Google Shape;41;p4"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42" name="Google Shape;42;p4"/>
          <p:cNvSpPr txBox="1"/>
          <p:nvPr/>
        </p:nvSpPr>
        <p:spPr>
          <a:xfrm>
            <a:off x="530567" y="3429000"/>
            <a:ext cx="1320874" cy="780278"/>
          </a:xfrm>
          <a:prstGeom prst="rect">
            <a:avLst/>
          </a:prstGeom>
          <a:noFill/>
          <a:ln>
            <a:noFill/>
          </a:ln>
        </p:spPr>
        <p:txBody>
          <a:bodyPr spcFirstLastPara="1" wrap="square" lIns="50800" tIns="50800" rIns="50800" bIns="50800" anchor="ctr" anchorCtr="0">
            <a:spAutoFit/>
          </a:bodyPr>
          <a:lstStyle/>
          <a:p>
            <a:pPr marL="0" marR="0" lvl="0" indent="0" algn="l" rtl="0">
              <a:lnSpc>
                <a:spcPct val="361111"/>
              </a:lnSpc>
              <a:spcBef>
                <a:spcPts val="0"/>
              </a:spcBef>
              <a:spcAft>
                <a:spcPts val="0"/>
              </a:spcAft>
              <a:buNone/>
            </a:pPr>
            <a:r>
              <a:rPr lang="en-US" sz="1800">
                <a:solidFill>
                  <a:srgbClr val="FFFFFF"/>
                </a:solidFill>
                <a:latin typeface="Arial"/>
                <a:ea typeface="Arial"/>
                <a:cs typeface="Arial"/>
                <a:sym typeface="Arial"/>
              </a:rPr>
              <a:t>Click to Edit</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4554793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2650434" y="365125"/>
            <a:ext cx="8703365"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7" name="Google Shape;57;p6"/>
          <p:cNvSpPr txBox="1">
            <a:spLocks noGrp="1"/>
          </p:cNvSpPr>
          <p:nvPr>
            <p:ph type="dt" idx="10"/>
          </p:nvPr>
        </p:nvSpPr>
        <p:spPr>
          <a:xfrm>
            <a:off x="2173356" y="6356350"/>
            <a:ext cx="14080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58" name="Google Shape;5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9" name="Google Shape;5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60" name="Google Shape;60;p6"/>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6"/>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6"/>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3" name="Google Shape;63;p6"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64" name="Google Shape;64;p6"/>
          <p:cNvSpPr txBox="1"/>
          <p:nvPr/>
        </p:nvSpPr>
        <p:spPr>
          <a:xfrm>
            <a:off x="530567" y="3429000"/>
            <a:ext cx="1320874" cy="780278"/>
          </a:xfrm>
          <a:prstGeom prst="rect">
            <a:avLst/>
          </a:prstGeom>
          <a:noFill/>
          <a:ln>
            <a:noFill/>
          </a:ln>
        </p:spPr>
        <p:txBody>
          <a:bodyPr spcFirstLastPara="1" wrap="square" lIns="50800" tIns="50800" rIns="50800" bIns="50800" anchor="ctr" anchorCtr="0">
            <a:spAutoFit/>
          </a:bodyPr>
          <a:lstStyle/>
          <a:p>
            <a:pPr marL="0" marR="0" lvl="0" indent="0" algn="l" rtl="0">
              <a:lnSpc>
                <a:spcPct val="361111"/>
              </a:lnSpc>
              <a:spcBef>
                <a:spcPts val="0"/>
              </a:spcBef>
              <a:spcAft>
                <a:spcPts val="0"/>
              </a:spcAft>
              <a:buNone/>
            </a:pPr>
            <a:r>
              <a:rPr lang="en-US" sz="1800">
                <a:solidFill>
                  <a:srgbClr val="FFFFFF"/>
                </a:solidFill>
                <a:latin typeface="Arial"/>
                <a:ea typeface="Arial"/>
                <a:cs typeface="Arial"/>
                <a:sym typeface="Arial"/>
              </a:rPr>
              <a:t>Click to Edit</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610572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7"/>
          <p:cNvSpPr txBox="1">
            <a:spLocks noGrp="1"/>
          </p:cNvSpPr>
          <p:nvPr>
            <p:ph type="dt" idx="10"/>
          </p:nvPr>
        </p:nvSpPr>
        <p:spPr>
          <a:xfrm>
            <a:off x="2173356" y="6356350"/>
            <a:ext cx="14080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67" name="Google Shape;6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8" name="Google Shape;6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69" name="Google Shape;69;p7"/>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7"/>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7"/>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7"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73" name="Google Shape;73;p7"/>
          <p:cNvSpPr txBox="1"/>
          <p:nvPr/>
        </p:nvSpPr>
        <p:spPr>
          <a:xfrm>
            <a:off x="530569" y="3224131"/>
            <a:ext cx="1870939" cy="1102546"/>
          </a:xfrm>
          <a:prstGeom prst="rect">
            <a:avLst/>
          </a:prstGeom>
          <a:noFill/>
          <a:ln>
            <a:noFill/>
          </a:ln>
        </p:spPr>
        <p:txBody>
          <a:bodyPr spcFirstLastPara="1" wrap="square" lIns="50800" tIns="50800" rIns="50800" bIns="50800" anchor="ctr" anchorCtr="0">
            <a:spAutoFit/>
          </a:bodyPr>
          <a:lstStyle/>
          <a:p>
            <a:pPr marL="0" marR="0" lvl="0" indent="0" algn="l" rtl="0">
              <a:lnSpc>
                <a:spcPct val="361111"/>
              </a:lnSpc>
              <a:spcBef>
                <a:spcPts val="0"/>
              </a:spcBef>
              <a:spcAft>
                <a:spcPts val="0"/>
              </a:spcAft>
              <a:buNone/>
            </a:pPr>
            <a:r>
              <a:rPr lang="en-US" sz="1800" dirty="0">
                <a:solidFill>
                  <a:srgbClr val="FFFFFF"/>
                </a:solidFill>
                <a:latin typeface="Arial"/>
                <a:ea typeface="Arial"/>
                <a:cs typeface="Arial"/>
                <a:sym typeface="Arial"/>
              </a:rPr>
              <a:t>Dept of MCA</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58072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2751425" y="435245"/>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6" name="Google Shape;76;p8"/>
          <p:cNvSpPr txBox="1">
            <a:spLocks noGrp="1"/>
          </p:cNvSpPr>
          <p:nvPr>
            <p:ph type="body" idx="1"/>
          </p:nvPr>
        </p:nvSpPr>
        <p:spPr>
          <a:xfrm>
            <a:off x="6921103" y="987425"/>
            <a:ext cx="4434284"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Arial"/>
                <a:ea typeface="Arial"/>
                <a:cs typeface="Arial"/>
                <a:sym typeface="Arial"/>
              </a:defRPr>
            </a:lvl1pPr>
            <a:lvl2pPr marL="914400" lvl="1" indent="-406400" algn="l">
              <a:lnSpc>
                <a:spcPct val="90000"/>
              </a:lnSpc>
              <a:spcBef>
                <a:spcPts val="500"/>
              </a:spcBef>
              <a:spcAft>
                <a:spcPts val="0"/>
              </a:spcAft>
              <a:buClr>
                <a:schemeClr val="dk1"/>
              </a:buClr>
              <a:buSzPts val="2800"/>
              <a:buChar char="•"/>
              <a:defRPr sz="2800">
                <a:latin typeface="Arial"/>
                <a:ea typeface="Arial"/>
                <a:cs typeface="Arial"/>
                <a:sym typeface="Arial"/>
              </a:defRPr>
            </a:lvl2pPr>
            <a:lvl3pPr marL="1371600" lvl="2" indent="-381000" algn="l">
              <a:lnSpc>
                <a:spcPct val="90000"/>
              </a:lnSpc>
              <a:spcBef>
                <a:spcPts val="500"/>
              </a:spcBef>
              <a:spcAft>
                <a:spcPts val="0"/>
              </a:spcAft>
              <a:buClr>
                <a:schemeClr val="dk1"/>
              </a:buClr>
              <a:buSzPts val="2400"/>
              <a:buChar char="•"/>
              <a:defRPr sz="24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77" name="Google Shape;77;p8"/>
          <p:cNvSpPr txBox="1">
            <a:spLocks noGrp="1"/>
          </p:cNvSpPr>
          <p:nvPr>
            <p:ph type="body" idx="2"/>
          </p:nvPr>
        </p:nvSpPr>
        <p:spPr>
          <a:xfrm>
            <a:off x="2751425" y="2035445"/>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8" name="Google Shape;78;p8"/>
          <p:cNvSpPr txBox="1">
            <a:spLocks noGrp="1"/>
          </p:cNvSpPr>
          <p:nvPr>
            <p:ph type="dt" idx="10"/>
          </p:nvPr>
        </p:nvSpPr>
        <p:spPr>
          <a:xfrm>
            <a:off x="2120348" y="6356350"/>
            <a:ext cx="14610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79" name="Google Shape;7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0" name="Google Shape;8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81" name="Google Shape;81;p8"/>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4" name="Google Shape;84;p8"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85" name="Google Shape;85;p8"/>
          <p:cNvSpPr txBox="1"/>
          <p:nvPr/>
        </p:nvSpPr>
        <p:spPr>
          <a:xfrm>
            <a:off x="530567" y="3429000"/>
            <a:ext cx="1320874" cy="780278"/>
          </a:xfrm>
          <a:prstGeom prst="rect">
            <a:avLst/>
          </a:prstGeom>
          <a:noFill/>
          <a:ln>
            <a:noFill/>
          </a:ln>
        </p:spPr>
        <p:txBody>
          <a:bodyPr spcFirstLastPara="1" wrap="square" lIns="50800" tIns="50800" rIns="50800" bIns="50800" anchor="ctr" anchorCtr="0">
            <a:spAutoFit/>
          </a:bodyPr>
          <a:lstStyle/>
          <a:p>
            <a:pPr marL="0" marR="0" lvl="0" indent="0" algn="l" rtl="0">
              <a:lnSpc>
                <a:spcPct val="361111"/>
              </a:lnSpc>
              <a:spcBef>
                <a:spcPts val="0"/>
              </a:spcBef>
              <a:spcAft>
                <a:spcPts val="0"/>
              </a:spcAft>
              <a:buNone/>
            </a:pPr>
            <a:r>
              <a:rPr lang="en-US" sz="1800">
                <a:solidFill>
                  <a:srgbClr val="FFFFFF"/>
                </a:solidFill>
                <a:latin typeface="Arial"/>
                <a:ea typeface="Arial"/>
                <a:cs typeface="Arial"/>
                <a:sym typeface="Arial"/>
              </a:rPr>
              <a:t>Click to Edit</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42133945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63551" y="567882"/>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8" name="Google Shape;88;p9"/>
          <p:cNvSpPr>
            <a:spLocks noGrp="1"/>
          </p:cNvSpPr>
          <p:nvPr>
            <p:ph type="pic" idx="2"/>
          </p:nvPr>
        </p:nvSpPr>
        <p:spPr>
          <a:xfrm>
            <a:off x="6745355" y="987425"/>
            <a:ext cx="4610033" cy="4873625"/>
          </a:xfrm>
          <a:prstGeom prst="rect">
            <a:avLst/>
          </a:prstGeom>
          <a:noFill/>
          <a:ln>
            <a:noFill/>
          </a:ln>
        </p:spPr>
      </p:sp>
      <p:sp>
        <p:nvSpPr>
          <p:cNvPr id="89" name="Google Shape;89;p9"/>
          <p:cNvSpPr txBox="1">
            <a:spLocks noGrp="1"/>
          </p:cNvSpPr>
          <p:nvPr>
            <p:ph type="body" idx="1"/>
          </p:nvPr>
        </p:nvSpPr>
        <p:spPr>
          <a:xfrm>
            <a:off x="2663551" y="2168082"/>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90" name="Google Shape;90;p9"/>
          <p:cNvSpPr txBox="1">
            <a:spLocks noGrp="1"/>
          </p:cNvSpPr>
          <p:nvPr>
            <p:ph type="dt" idx="10"/>
          </p:nvPr>
        </p:nvSpPr>
        <p:spPr>
          <a:xfrm>
            <a:off x="2107096" y="6356350"/>
            <a:ext cx="147430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91" name="Google Shape;9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2" name="Google Shape;9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93" name="Google Shape;93;p9"/>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9"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97" name="Google Shape;97;p9"/>
          <p:cNvSpPr txBox="1"/>
          <p:nvPr/>
        </p:nvSpPr>
        <p:spPr>
          <a:xfrm>
            <a:off x="530567" y="3429000"/>
            <a:ext cx="1320874" cy="780278"/>
          </a:xfrm>
          <a:prstGeom prst="rect">
            <a:avLst/>
          </a:prstGeom>
          <a:noFill/>
          <a:ln>
            <a:noFill/>
          </a:ln>
        </p:spPr>
        <p:txBody>
          <a:bodyPr spcFirstLastPara="1" wrap="square" lIns="50800" tIns="50800" rIns="50800" bIns="50800" anchor="ctr" anchorCtr="0">
            <a:spAutoFit/>
          </a:bodyPr>
          <a:lstStyle/>
          <a:p>
            <a:pPr marL="0" marR="0" lvl="0" indent="0" algn="l" rtl="0">
              <a:lnSpc>
                <a:spcPct val="361111"/>
              </a:lnSpc>
              <a:spcBef>
                <a:spcPts val="0"/>
              </a:spcBef>
              <a:spcAft>
                <a:spcPts val="0"/>
              </a:spcAft>
              <a:buNone/>
            </a:pPr>
            <a:r>
              <a:rPr lang="en-US" sz="1800">
                <a:solidFill>
                  <a:srgbClr val="FFFFFF"/>
                </a:solidFill>
                <a:latin typeface="Arial"/>
                <a:ea typeface="Arial"/>
                <a:cs typeface="Arial"/>
                <a:sym typeface="Arial"/>
              </a:rPr>
              <a:t>Click to Edit</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3618798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100" name="Google Shape;100;p10"/>
          <p:cNvSpPr txBox="1">
            <a:spLocks noGrp="1"/>
          </p:cNvSpPr>
          <p:nvPr>
            <p:ph type="body" idx="1"/>
          </p:nvPr>
        </p:nvSpPr>
        <p:spPr>
          <a:xfrm>
            <a:off x="2900992" y="136525"/>
            <a:ext cx="8612983" cy="608699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01" name="Google Shape;101;p10"/>
          <p:cNvSpPr txBox="1">
            <a:spLocks noGrp="1"/>
          </p:cNvSpPr>
          <p:nvPr>
            <p:ph type="dt" idx="10"/>
          </p:nvPr>
        </p:nvSpPr>
        <p:spPr>
          <a:xfrm>
            <a:off x="2107096" y="6356350"/>
            <a:ext cx="147430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102" name="Google Shape;10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03" name="Google Shape;10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104" name="Google Shape;104;p10"/>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0"/>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0"/>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7" name="Google Shape;107;p10"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108" name="Google Shape;108;p10"/>
          <p:cNvSpPr txBox="1"/>
          <p:nvPr/>
        </p:nvSpPr>
        <p:spPr>
          <a:xfrm>
            <a:off x="530567" y="3429000"/>
            <a:ext cx="1320874" cy="780278"/>
          </a:xfrm>
          <a:prstGeom prst="rect">
            <a:avLst/>
          </a:prstGeom>
          <a:noFill/>
          <a:ln>
            <a:noFill/>
          </a:ln>
        </p:spPr>
        <p:txBody>
          <a:bodyPr spcFirstLastPara="1" wrap="square" lIns="50800" tIns="50800" rIns="50800" bIns="50800" anchor="ctr" anchorCtr="0">
            <a:spAutoFit/>
          </a:bodyPr>
          <a:lstStyle/>
          <a:p>
            <a:pPr marL="0" marR="0" lvl="0" indent="0" algn="l" rtl="0">
              <a:lnSpc>
                <a:spcPct val="361111"/>
              </a:lnSpc>
              <a:spcBef>
                <a:spcPts val="0"/>
              </a:spcBef>
              <a:spcAft>
                <a:spcPts val="0"/>
              </a:spcAft>
              <a:buNone/>
            </a:pPr>
            <a:r>
              <a:rPr lang="en-US" sz="1800">
                <a:solidFill>
                  <a:srgbClr val="FFFFFF"/>
                </a:solidFill>
                <a:latin typeface="Arial"/>
                <a:ea typeface="Arial"/>
                <a:cs typeface="Arial"/>
                <a:sym typeface="Arial"/>
              </a:rPr>
              <a:t>Click to Edit</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480649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1" name="Google Shape;111;p11"/>
          <p:cNvSpPr txBox="1">
            <a:spLocks noGrp="1"/>
          </p:cNvSpPr>
          <p:nvPr>
            <p:ph type="body" idx="1"/>
          </p:nvPr>
        </p:nvSpPr>
        <p:spPr>
          <a:xfrm rot="5400000">
            <a:off x="2756043" y="360506"/>
            <a:ext cx="5811838" cy="58210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12" name="Google Shape;112;p11"/>
          <p:cNvSpPr txBox="1">
            <a:spLocks noGrp="1"/>
          </p:cNvSpPr>
          <p:nvPr>
            <p:ph type="dt" idx="10"/>
          </p:nvPr>
        </p:nvSpPr>
        <p:spPr>
          <a:xfrm>
            <a:off x="2133600" y="6356350"/>
            <a:ext cx="1447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508274B-F2D9-4FC8-9124-3639D0E539BF}" type="datetimeFigureOut">
              <a:rPr lang="en-IN" smtClean="0"/>
              <a:t>28-05-2025</a:t>
            </a:fld>
            <a:endParaRPr lang="en-IN"/>
          </a:p>
        </p:txBody>
      </p:sp>
      <p:sp>
        <p:nvSpPr>
          <p:cNvPr id="113" name="Google Shape;1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14" name="Google Shape;1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21E8294-3195-4921-8488-A3664815CEAD}" type="slidenum">
              <a:rPr lang="en-IN" smtClean="0"/>
              <a:t>‹#›</a:t>
            </a:fld>
            <a:endParaRPr lang="en-IN"/>
          </a:p>
        </p:txBody>
      </p:sp>
      <p:sp>
        <p:nvSpPr>
          <p:cNvPr id="115" name="Google Shape;115;p11"/>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1"/>
          <p:cNvSpPr/>
          <p:nvPr/>
        </p:nvSpPr>
        <p:spPr>
          <a:xfrm>
            <a:off x="-19498" y="2035445"/>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1"/>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11"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119" name="Google Shape;119;p11"/>
          <p:cNvSpPr txBox="1"/>
          <p:nvPr/>
        </p:nvSpPr>
        <p:spPr>
          <a:xfrm>
            <a:off x="143560" y="3429000"/>
            <a:ext cx="2215327" cy="780278"/>
          </a:xfrm>
          <a:prstGeom prst="rect">
            <a:avLst/>
          </a:prstGeom>
          <a:noFill/>
          <a:ln>
            <a:noFill/>
          </a:ln>
        </p:spPr>
        <p:txBody>
          <a:bodyPr spcFirstLastPara="1" wrap="square" lIns="50800" tIns="50800" rIns="50800" bIns="50800" anchor="ctr" anchorCtr="0">
            <a:spAutoFit/>
          </a:bodyPr>
          <a:lstStyle/>
          <a:p>
            <a:pPr marL="0" marR="0" lvl="0" indent="0" algn="ctr" rtl="0">
              <a:lnSpc>
                <a:spcPct val="361111"/>
              </a:lnSpc>
              <a:spcBef>
                <a:spcPts val="0"/>
              </a:spcBef>
              <a:spcAft>
                <a:spcPts val="0"/>
              </a:spcAft>
              <a:buNone/>
            </a:pPr>
            <a:r>
              <a:rPr lang="en-US" sz="1800">
                <a:solidFill>
                  <a:srgbClr val="FFFFFF"/>
                </a:solidFill>
                <a:latin typeface="Arial"/>
                <a:ea typeface="Arial"/>
                <a:cs typeface="Arial"/>
                <a:sym typeface="Arial"/>
              </a:rPr>
              <a:t>Click to Edit</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560302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8274B-F2D9-4FC8-9124-3639D0E539BF}"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39008751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ontent with Caption" userDrawn="1">
  <p:cSld name="1_Content with Caption">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2751425" y="435245"/>
            <a:ext cx="9059575" cy="7562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76" name="Google Shape;76;p8"/>
          <p:cNvSpPr txBox="1">
            <a:spLocks noGrp="1"/>
          </p:cNvSpPr>
          <p:nvPr>
            <p:ph type="body" idx="1"/>
          </p:nvPr>
        </p:nvSpPr>
        <p:spPr>
          <a:xfrm>
            <a:off x="2751426" y="1311564"/>
            <a:ext cx="9059574" cy="4549486"/>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Arial"/>
                <a:ea typeface="Arial"/>
                <a:cs typeface="Arial"/>
                <a:sym typeface="Arial"/>
              </a:defRPr>
            </a:lvl1pPr>
            <a:lvl2pPr marL="914400" lvl="1" indent="-406400" algn="l">
              <a:lnSpc>
                <a:spcPct val="90000"/>
              </a:lnSpc>
              <a:spcBef>
                <a:spcPts val="500"/>
              </a:spcBef>
              <a:spcAft>
                <a:spcPts val="0"/>
              </a:spcAft>
              <a:buClr>
                <a:schemeClr val="dk1"/>
              </a:buClr>
              <a:buSzPts val="2800"/>
              <a:buChar char="•"/>
              <a:defRPr sz="2800">
                <a:latin typeface="Arial"/>
                <a:ea typeface="Arial"/>
                <a:cs typeface="Arial"/>
                <a:sym typeface="Arial"/>
              </a:defRPr>
            </a:lvl2pPr>
            <a:lvl3pPr marL="1371600" lvl="2" indent="-381000" algn="l">
              <a:lnSpc>
                <a:spcPct val="90000"/>
              </a:lnSpc>
              <a:spcBef>
                <a:spcPts val="500"/>
              </a:spcBef>
              <a:spcAft>
                <a:spcPts val="0"/>
              </a:spcAft>
              <a:buClr>
                <a:schemeClr val="dk1"/>
              </a:buClr>
              <a:buSzPts val="2400"/>
              <a:buChar char="•"/>
              <a:defRPr sz="24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dirty="0"/>
              <a:t>Click to edit Master text styles</a:t>
            </a:r>
          </a:p>
        </p:txBody>
      </p:sp>
      <p:sp>
        <p:nvSpPr>
          <p:cNvPr id="78" name="Google Shape;78;p8"/>
          <p:cNvSpPr txBox="1">
            <a:spLocks noGrp="1"/>
          </p:cNvSpPr>
          <p:nvPr>
            <p:ph type="dt" idx="10"/>
          </p:nvPr>
        </p:nvSpPr>
        <p:spPr>
          <a:xfrm>
            <a:off x="2120348" y="6356350"/>
            <a:ext cx="14610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54C80-263E-416B-A8E0-580EDEADCBDC}" type="datetimeFigureOut">
              <a:rPr lang="en-US" smtClean="0"/>
              <a:t>5/28/2025</a:t>
            </a:fld>
            <a:endParaRPr lang="en-US" dirty="0"/>
          </a:p>
        </p:txBody>
      </p:sp>
      <p:sp>
        <p:nvSpPr>
          <p:cNvPr id="79" name="Google Shape;7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0" name="Google Shape;8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19954A3-9DFD-4C44-94BA-B95130A3BA1C}" type="slidenum">
              <a:rPr lang="en-US" smtClean="0"/>
              <a:t>‹#›</a:t>
            </a:fld>
            <a:endParaRPr lang="en-US" dirty="0"/>
          </a:p>
        </p:txBody>
      </p:sp>
      <p:sp>
        <p:nvSpPr>
          <p:cNvPr id="81" name="Google Shape;81;p8"/>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0" y="1829504"/>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4" name="Google Shape;84;p8"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85" name="Google Shape;85;p8"/>
          <p:cNvSpPr txBox="1"/>
          <p:nvPr/>
        </p:nvSpPr>
        <p:spPr>
          <a:xfrm>
            <a:off x="136933" y="2954952"/>
            <a:ext cx="1983415" cy="2102499"/>
          </a:xfrm>
          <a:prstGeom prst="rect">
            <a:avLst/>
          </a:prstGeom>
          <a:noFill/>
          <a:ln>
            <a:noFill/>
          </a:ln>
        </p:spPr>
        <p:txBody>
          <a:bodyPr spcFirstLastPara="1" wrap="square" lIns="50800" tIns="50800" rIns="50800" bIns="50800" anchor="ctr" anchorCtr="0">
            <a:spAutoFit/>
          </a:bodyPr>
          <a:lstStyle/>
          <a:p>
            <a:pPr marL="0" marR="0" lvl="0" indent="0" algn="l" defTabSz="914400" rtl="0" eaLnBrk="1" fontAlgn="auto" latinLnBrk="0" hangingPunct="1">
              <a:lnSpc>
                <a:spcPct val="361111"/>
              </a:lnSpc>
              <a:spcBef>
                <a:spcPts val="0"/>
              </a:spcBef>
              <a:spcAft>
                <a:spcPts val="0"/>
              </a:spcAft>
              <a:buClr>
                <a:srgbClr val="000000"/>
              </a:buClr>
              <a:buSzTx/>
              <a:buFont typeface="Arial"/>
              <a:buNone/>
              <a:tabLst/>
              <a:defRPr/>
            </a:pPr>
            <a:r>
              <a:rPr lang="en-US" sz="1800" dirty="0">
                <a:solidFill>
                  <a:srgbClr val="FFFFFF"/>
                </a:solidFill>
                <a:latin typeface="Arial"/>
                <a:ea typeface="Arial"/>
                <a:cs typeface="Arial"/>
                <a:sym typeface="Arial"/>
              </a:rPr>
              <a:t>      Dept of MCA</a:t>
            </a:r>
            <a:endParaRPr lang="en-US" sz="1800" dirty="0">
              <a:solidFill>
                <a:schemeClr val="dk1"/>
              </a:solidFill>
              <a:latin typeface="Arial"/>
              <a:ea typeface="Arial"/>
              <a:cs typeface="Arial"/>
              <a:sym typeface="Arial"/>
            </a:endParaRPr>
          </a:p>
          <a:p>
            <a:pPr marL="0" marR="0" lvl="0" indent="0" algn="l" rtl="0">
              <a:lnSpc>
                <a:spcPct val="361111"/>
              </a:lnSpc>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239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A022-84D6-2E92-0576-31D85D6C54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3DA513-16EC-03F9-CCC7-BEA16553FD28}"/>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4" name="Footer Placeholder 3">
            <a:extLst>
              <a:ext uri="{FF2B5EF4-FFF2-40B4-BE49-F238E27FC236}">
                <a16:creationId xmlns:a16="http://schemas.microsoft.com/office/drawing/2014/main" id="{B4516F25-E552-7B7E-1F1E-B800D5CBD0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70D8ED-7B3B-72C4-4A9C-F0D67503761C}"/>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15210539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Vertical Title and Text" userDrawn="1">
  <p:cSld name="1_Vertical Title and Text">
    <p:spTree>
      <p:nvGrpSpPr>
        <p:cNvPr id="1" name="Shape 109"/>
        <p:cNvGrpSpPr/>
        <p:nvPr/>
      </p:nvGrpSpPr>
      <p:grpSpPr>
        <a:xfrm>
          <a:off x="0" y="0"/>
          <a:ext cx="0" cy="0"/>
          <a:chOff x="0" y="0"/>
          <a:chExt cx="0" cy="0"/>
        </a:xfrm>
      </p:grpSpPr>
      <p:sp>
        <p:nvSpPr>
          <p:cNvPr id="111" name="Google Shape;111;p11"/>
          <p:cNvSpPr txBox="1">
            <a:spLocks noGrp="1"/>
          </p:cNvSpPr>
          <p:nvPr>
            <p:ph type="body" idx="1"/>
          </p:nvPr>
        </p:nvSpPr>
        <p:spPr>
          <a:xfrm>
            <a:off x="2756042" y="360506"/>
            <a:ext cx="9140393" cy="58210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112" name="Google Shape;112;p11"/>
          <p:cNvSpPr txBox="1">
            <a:spLocks noGrp="1"/>
          </p:cNvSpPr>
          <p:nvPr>
            <p:ph type="dt" idx="10"/>
          </p:nvPr>
        </p:nvSpPr>
        <p:spPr>
          <a:xfrm>
            <a:off x="2133600" y="6356350"/>
            <a:ext cx="1447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61BEF0D-F0BB-DE4B-95CE-6DB70DBA9567}" type="datetimeFigureOut">
              <a:rPr lang="en-US" smtClean="0"/>
              <a:pPr/>
              <a:t>5/28/2025</a:t>
            </a:fld>
            <a:endParaRPr lang="en-US" dirty="0"/>
          </a:p>
        </p:txBody>
      </p:sp>
      <p:sp>
        <p:nvSpPr>
          <p:cNvPr id="113" name="Google Shape;1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4" name="Google Shape;1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57F1E4F-1CFF-5643-939E-217C01CDF565}" type="slidenum">
              <a:rPr lang="en-US" smtClean="0"/>
              <a:pPr/>
              <a:t>‹#›</a:t>
            </a:fld>
            <a:endParaRPr lang="en-US" dirty="0"/>
          </a:p>
        </p:txBody>
      </p:sp>
      <p:sp>
        <p:nvSpPr>
          <p:cNvPr id="115" name="Google Shape;115;p11"/>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1"/>
          <p:cNvSpPr/>
          <p:nvPr/>
        </p:nvSpPr>
        <p:spPr>
          <a:xfrm>
            <a:off x="-15518" y="1915400"/>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1"/>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11"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119" name="Google Shape;119;p11"/>
          <p:cNvSpPr txBox="1"/>
          <p:nvPr userDrawn="1"/>
        </p:nvSpPr>
        <p:spPr>
          <a:xfrm>
            <a:off x="83340" y="3028554"/>
            <a:ext cx="2215327" cy="2102499"/>
          </a:xfrm>
          <a:prstGeom prst="rect">
            <a:avLst/>
          </a:prstGeom>
          <a:noFill/>
          <a:ln>
            <a:noFill/>
          </a:ln>
        </p:spPr>
        <p:txBody>
          <a:bodyPr spcFirstLastPara="1" wrap="square" lIns="50800" tIns="50800" rIns="50800" bIns="50800" anchor="ctr" anchorCtr="0">
            <a:spAutoFit/>
          </a:bodyPr>
          <a:lstStyle/>
          <a:p>
            <a:pPr marL="0" marR="0" lvl="0" indent="0" algn="ctr" defTabSz="914400" rtl="0" eaLnBrk="1" fontAlgn="auto" latinLnBrk="0" hangingPunct="1">
              <a:lnSpc>
                <a:spcPct val="361111"/>
              </a:lnSpc>
              <a:spcBef>
                <a:spcPts val="0"/>
              </a:spcBef>
              <a:spcAft>
                <a:spcPts val="0"/>
              </a:spcAft>
              <a:buClr>
                <a:srgbClr val="000000"/>
              </a:buClr>
              <a:buSzTx/>
              <a:buFont typeface="Arial"/>
              <a:buNone/>
              <a:tabLst/>
              <a:defRPr/>
            </a:pPr>
            <a:r>
              <a:rPr lang="en-US" sz="1800" dirty="0">
                <a:solidFill>
                  <a:srgbClr val="FFFFFF"/>
                </a:solidFill>
                <a:latin typeface="Arial"/>
                <a:ea typeface="Arial"/>
                <a:cs typeface="Arial"/>
                <a:sym typeface="Arial"/>
              </a:rPr>
              <a:t>Dept of MCA</a:t>
            </a:r>
            <a:endParaRPr lang="en-US" sz="1800" dirty="0">
              <a:solidFill>
                <a:schemeClr val="dk1"/>
              </a:solidFill>
              <a:latin typeface="Arial"/>
              <a:ea typeface="Arial"/>
              <a:cs typeface="Arial"/>
              <a:sym typeface="Arial"/>
            </a:endParaRPr>
          </a:p>
          <a:p>
            <a:pPr marL="0" marR="0" lvl="0" indent="0" algn="ctr" rtl="0">
              <a:lnSpc>
                <a:spcPct val="361111"/>
              </a:lnSpc>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412644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ontent with Caption" userDrawn="1">
  <p:cSld name="1_Content with Caption">
    <p:spTree>
      <p:nvGrpSpPr>
        <p:cNvPr id="1" name="Shape 74"/>
        <p:cNvGrpSpPr/>
        <p:nvPr/>
      </p:nvGrpSpPr>
      <p:grpSpPr>
        <a:xfrm>
          <a:off x="0" y="0"/>
          <a:ext cx="0" cy="0"/>
          <a:chOff x="0" y="0"/>
          <a:chExt cx="0" cy="0"/>
        </a:xfrm>
      </p:grpSpPr>
      <p:sp>
        <p:nvSpPr>
          <p:cNvPr id="78" name="Google Shape;78;p8"/>
          <p:cNvSpPr txBox="1">
            <a:spLocks noGrp="1"/>
          </p:cNvSpPr>
          <p:nvPr>
            <p:ph type="dt" idx="10"/>
          </p:nvPr>
        </p:nvSpPr>
        <p:spPr>
          <a:xfrm>
            <a:off x="2120348" y="6356350"/>
            <a:ext cx="14610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54C80-263E-416B-A8E0-580EDEADCBDC}" type="datetimeFigureOut">
              <a:rPr lang="en-US" smtClean="0"/>
              <a:t>5/28/2025</a:t>
            </a:fld>
            <a:endParaRPr lang="en-US" dirty="0"/>
          </a:p>
        </p:txBody>
      </p:sp>
      <p:sp>
        <p:nvSpPr>
          <p:cNvPr id="79" name="Google Shape;7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0" name="Google Shape;8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19954A3-9DFD-4C44-94BA-B95130A3BA1C}" type="slidenum">
              <a:rPr lang="en-US" smtClean="0"/>
              <a:t>‹#›</a:t>
            </a:fld>
            <a:endParaRPr lang="en-US" dirty="0"/>
          </a:p>
        </p:txBody>
      </p:sp>
      <p:sp>
        <p:nvSpPr>
          <p:cNvPr id="81" name="Google Shape;81;p8"/>
          <p:cNvSpPr/>
          <p:nvPr/>
        </p:nvSpPr>
        <p:spPr>
          <a:xfrm>
            <a:off x="381000" y="-6252"/>
            <a:ext cx="1620010" cy="6864252"/>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0" y="1829504"/>
            <a:ext cx="2533482" cy="3040884"/>
          </a:xfrm>
          <a:prstGeom prst="rect">
            <a:avLst/>
          </a:prstGeom>
          <a:solidFill>
            <a:srgbClr val="595959"/>
          </a:solidFill>
          <a:ln>
            <a:noFill/>
          </a:ln>
        </p:spPr>
        <p:txBody>
          <a:bodyPr spcFirstLastPara="1" wrap="square" lIns="50800" tIns="50800" rIns="50800" bIns="508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43056" y="4709179"/>
            <a:ext cx="495897" cy="94934"/>
          </a:xfrm>
          <a:prstGeom prst="rect">
            <a:avLst/>
          </a:prstGeom>
          <a:solidFill>
            <a:srgbClr val="E88B3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4" name="Google Shape;84;p8" descr="Image"/>
          <p:cNvPicPr preferRelativeResize="0"/>
          <p:nvPr/>
        </p:nvPicPr>
        <p:blipFill rotWithShape="1">
          <a:blip r:embed="rId2">
            <a:alphaModFix/>
          </a:blip>
          <a:srcRect/>
          <a:stretch/>
        </p:blipFill>
        <p:spPr>
          <a:xfrm>
            <a:off x="768008" y="2389152"/>
            <a:ext cx="845994" cy="1046690"/>
          </a:xfrm>
          <a:prstGeom prst="rect">
            <a:avLst/>
          </a:prstGeom>
          <a:noFill/>
          <a:ln>
            <a:noFill/>
          </a:ln>
        </p:spPr>
      </p:pic>
      <p:sp>
        <p:nvSpPr>
          <p:cNvPr id="85" name="Google Shape;85;p8"/>
          <p:cNvSpPr txBox="1"/>
          <p:nvPr/>
        </p:nvSpPr>
        <p:spPr>
          <a:xfrm>
            <a:off x="136933" y="2954952"/>
            <a:ext cx="1983415" cy="2102499"/>
          </a:xfrm>
          <a:prstGeom prst="rect">
            <a:avLst/>
          </a:prstGeom>
          <a:noFill/>
          <a:ln>
            <a:noFill/>
          </a:ln>
        </p:spPr>
        <p:txBody>
          <a:bodyPr spcFirstLastPara="1" wrap="square" lIns="50800" tIns="50800" rIns="50800" bIns="50800" anchor="ctr" anchorCtr="0">
            <a:spAutoFit/>
          </a:bodyPr>
          <a:lstStyle/>
          <a:p>
            <a:pPr marL="0" marR="0" lvl="0" indent="0" algn="l" defTabSz="914400" rtl="0" eaLnBrk="1" fontAlgn="auto" latinLnBrk="0" hangingPunct="1">
              <a:lnSpc>
                <a:spcPct val="361111"/>
              </a:lnSpc>
              <a:spcBef>
                <a:spcPts val="0"/>
              </a:spcBef>
              <a:spcAft>
                <a:spcPts val="0"/>
              </a:spcAft>
              <a:buClr>
                <a:srgbClr val="000000"/>
              </a:buClr>
              <a:buSzTx/>
              <a:buFont typeface="Arial"/>
              <a:buNone/>
              <a:tabLst/>
              <a:defRPr/>
            </a:pPr>
            <a:r>
              <a:rPr lang="en-US" sz="1800" dirty="0">
                <a:solidFill>
                  <a:srgbClr val="FFFFFF"/>
                </a:solidFill>
                <a:latin typeface="Arial"/>
                <a:ea typeface="Arial"/>
                <a:cs typeface="Arial"/>
                <a:sym typeface="Arial"/>
              </a:rPr>
              <a:t>      Dept of MCA</a:t>
            </a:r>
            <a:endParaRPr lang="en-US" sz="1800" dirty="0">
              <a:solidFill>
                <a:schemeClr val="dk1"/>
              </a:solidFill>
              <a:latin typeface="Arial"/>
              <a:ea typeface="Arial"/>
              <a:cs typeface="Arial"/>
              <a:sym typeface="Arial"/>
            </a:endParaRPr>
          </a:p>
          <a:p>
            <a:pPr marL="0" marR="0" lvl="0" indent="0" algn="l" rtl="0">
              <a:lnSpc>
                <a:spcPct val="361111"/>
              </a:lnSpc>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235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6EAE3-8F4E-BF47-D895-A7055FECA335}"/>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3" name="Footer Placeholder 2">
            <a:extLst>
              <a:ext uri="{FF2B5EF4-FFF2-40B4-BE49-F238E27FC236}">
                <a16:creationId xmlns:a16="http://schemas.microsoft.com/office/drawing/2014/main" id="{30F12A27-419B-F882-413E-AA61F8E836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438FDC-254F-7C32-521A-C8E3B38AF01D}"/>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353364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34E7-71CA-07A0-18BB-78820087D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CDF34D-1809-70C7-3DE1-FCAF5E495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0E2062-91AA-C8AE-4E4D-868069783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BE5F4-314B-463B-412F-995BF9E98DA9}"/>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6" name="Footer Placeholder 5">
            <a:extLst>
              <a:ext uri="{FF2B5EF4-FFF2-40B4-BE49-F238E27FC236}">
                <a16:creationId xmlns:a16="http://schemas.microsoft.com/office/drawing/2014/main" id="{03DB2683-3282-1506-2188-A79B2229B6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52DD3-88FA-9948-8CE7-C3C90C3C86DE}"/>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266608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9292-292F-8289-8262-367FAC54D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CA283-8996-C08A-851B-18AC9DBBB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9304D5-2408-156A-4703-C4D6C040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77FA4-97AF-526D-6F9C-811168918B43}"/>
              </a:ext>
            </a:extLst>
          </p:cNvPr>
          <p:cNvSpPr>
            <a:spLocks noGrp="1"/>
          </p:cNvSpPr>
          <p:nvPr>
            <p:ph type="dt" sz="half" idx="10"/>
          </p:nvPr>
        </p:nvSpPr>
        <p:spPr/>
        <p:txBody>
          <a:bodyPr/>
          <a:lstStyle/>
          <a:p>
            <a:fld id="{1508274B-F2D9-4FC8-9124-3639D0E539BF}" type="datetimeFigureOut">
              <a:rPr lang="en-IN" smtClean="0"/>
              <a:t>28-05-2025</a:t>
            </a:fld>
            <a:endParaRPr lang="en-IN"/>
          </a:p>
        </p:txBody>
      </p:sp>
      <p:sp>
        <p:nvSpPr>
          <p:cNvPr id="6" name="Footer Placeholder 5">
            <a:extLst>
              <a:ext uri="{FF2B5EF4-FFF2-40B4-BE49-F238E27FC236}">
                <a16:creationId xmlns:a16="http://schemas.microsoft.com/office/drawing/2014/main" id="{68E787BF-069D-E532-3288-9A7E5D554E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FD5229-7EEA-F2FF-283E-E8425E7C0794}"/>
              </a:ext>
            </a:extLst>
          </p:cNvPr>
          <p:cNvSpPr>
            <a:spLocks noGrp="1"/>
          </p:cNvSpPr>
          <p:nvPr>
            <p:ph type="sldNum" sz="quarter" idx="12"/>
          </p:nvPr>
        </p:nvSpPr>
        <p:spPr/>
        <p:txBody>
          <a:bodyPr/>
          <a:lstStyle/>
          <a:p>
            <a:fld id="{021E8294-3195-4921-8488-A3664815CEAD}" type="slidenum">
              <a:rPr lang="en-IN" smtClean="0"/>
              <a:t>‹#›</a:t>
            </a:fld>
            <a:endParaRPr lang="en-IN"/>
          </a:p>
        </p:txBody>
      </p:sp>
    </p:spTree>
    <p:extLst>
      <p:ext uri="{BB962C8B-B14F-4D97-AF65-F5344CB8AC3E}">
        <p14:creationId xmlns:p14="http://schemas.microsoft.com/office/powerpoint/2010/main" val="292996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8CD6B-CA24-6FFF-B8E1-9960C8354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16CDD-7CAD-568D-41CE-5D4BD5090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08086-AF52-D430-DAAA-B97E4A96B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8274B-F2D9-4FC8-9124-3639D0E539BF}" type="datetimeFigureOut">
              <a:rPr lang="en-IN" smtClean="0"/>
              <a:t>28-05-2025</a:t>
            </a:fld>
            <a:endParaRPr lang="en-IN"/>
          </a:p>
        </p:txBody>
      </p:sp>
      <p:sp>
        <p:nvSpPr>
          <p:cNvPr id="5" name="Footer Placeholder 4">
            <a:extLst>
              <a:ext uri="{FF2B5EF4-FFF2-40B4-BE49-F238E27FC236}">
                <a16:creationId xmlns:a16="http://schemas.microsoft.com/office/drawing/2014/main" id="{1CD9B51F-8F53-AB3E-CA74-FEC3DCBFA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4F5F68-6E99-6800-36D1-2FF8C3BA2C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E8294-3195-4921-8488-A3664815CEAD}" type="slidenum">
              <a:rPr lang="en-IN" smtClean="0"/>
              <a:t>‹#›</a:t>
            </a:fld>
            <a:endParaRPr lang="en-IN"/>
          </a:p>
        </p:txBody>
      </p:sp>
    </p:spTree>
    <p:extLst>
      <p:ext uri="{BB962C8B-B14F-4D97-AF65-F5344CB8AC3E}">
        <p14:creationId xmlns:p14="http://schemas.microsoft.com/office/powerpoint/2010/main" val="208559310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31" r:id="rId14"/>
    <p:sldLayoutId id="214748371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F5068-DF30-8687-1B7C-8E8CF819F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8F1178-A0B1-7E0B-07EA-3E3539075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6C7803-6108-DF2C-EECE-78EB0E05E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B76A7-DAAB-4FD5-B9C9-B5782A550A4B}" type="datetimeFigureOut">
              <a:rPr lang="en-IN" smtClean="0"/>
              <a:t>28-05-2025</a:t>
            </a:fld>
            <a:endParaRPr lang="en-IN"/>
          </a:p>
        </p:txBody>
      </p:sp>
      <p:sp>
        <p:nvSpPr>
          <p:cNvPr id="5" name="Footer Placeholder 4">
            <a:extLst>
              <a:ext uri="{FF2B5EF4-FFF2-40B4-BE49-F238E27FC236}">
                <a16:creationId xmlns:a16="http://schemas.microsoft.com/office/drawing/2014/main" id="{4B3B6734-4754-32F4-F5F4-7CD2D4439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C960F3-F872-E513-7D51-7E60470D0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6EE45-C1DA-492A-8BEF-7A330BA4F739}" type="slidenum">
              <a:rPr lang="en-IN" smtClean="0"/>
              <a:t>‹#›</a:t>
            </a:fld>
            <a:endParaRPr lang="en-IN"/>
          </a:p>
        </p:txBody>
      </p:sp>
    </p:spTree>
    <p:extLst>
      <p:ext uri="{BB962C8B-B14F-4D97-AF65-F5344CB8AC3E}">
        <p14:creationId xmlns:p14="http://schemas.microsoft.com/office/powerpoint/2010/main" val="14875379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F42D3-1843-00B3-3221-42B1373F9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9B7DAB-3DA6-58A6-1438-6A5ACCBE6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011B9-8593-AC5A-CD32-1759DCCEF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48FCB-6525-4576-B0FC-20ECA0280F60}" type="datetimeFigureOut">
              <a:rPr lang="en-IN" smtClean="0"/>
              <a:t>28-05-2025</a:t>
            </a:fld>
            <a:endParaRPr lang="en-IN"/>
          </a:p>
        </p:txBody>
      </p:sp>
      <p:sp>
        <p:nvSpPr>
          <p:cNvPr id="5" name="Footer Placeholder 4">
            <a:extLst>
              <a:ext uri="{FF2B5EF4-FFF2-40B4-BE49-F238E27FC236}">
                <a16:creationId xmlns:a16="http://schemas.microsoft.com/office/drawing/2014/main" id="{30C3EC5E-068B-53C2-EA7B-20C3BE2C9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3262A7-8815-E066-D45E-9AC1E1EF7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84FA5-F335-44BD-8DC7-C046A86B8845}" type="slidenum">
              <a:rPr lang="en-IN" smtClean="0"/>
              <a:t>‹#›</a:t>
            </a:fld>
            <a:endParaRPr lang="en-IN"/>
          </a:p>
        </p:txBody>
      </p:sp>
    </p:spTree>
    <p:extLst>
      <p:ext uri="{BB962C8B-B14F-4D97-AF65-F5344CB8AC3E}">
        <p14:creationId xmlns:p14="http://schemas.microsoft.com/office/powerpoint/2010/main" val="428978888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A3401-7CC4-EC7C-FD66-5625DBD37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A86225-B2FA-C449-D88F-97A92798A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44DDF-8935-2A38-A921-0CD9581AF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C7636-0223-4393-8047-D73E29554501}" type="datetimeFigureOut">
              <a:rPr lang="en-IN" smtClean="0"/>
              <a:t>28-05-2025</a:t>
            </a:fld>
            <a:endParaRPr lang="en-IN"/>
          </a:p>
        </p:txBody>
      </p:sp>
      <p:sp>
        <p:nvSpPr>
          <p:cNvPr id="5" name="Footer Placeholder 4">
            <a:extLst>
              <a:ext uri="{FF2B5EF4-FFF2-40B4-BE49-F238E27FC236}">
                <a16:creationId xmlns:a16="http://schemas.microsoft.com/office/drawing/2014/main" id="{C39C3376-82E0-A5F0-253B-5749F5B32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91E7C9-88D8-74C1-9F75-DDF205611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83F1A-C3F5-45CF-ACA6-C7359F486C76}" type="slidenum">
              <a:rPr lang="en-IN" smtClean="0"/>
              <a:t>‹#›</a:t>
            </a:fld>
            <a:endParaRPr lang="en-IN"/>
          </a:p>
        </p:txBody>
      </p:sp>
    </p:spTree>
    <p:extLst>
      <p:ext uri="{BB962C8B-B14F-4D97-AF65-F5344CB8AC3E}">
        <p14:creationId xmlns:p14="http://schemas.microsoft.com/office/powerpoint/2010/main" val="229056429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1508274B-F2D9-4FC8-9124-3639D0E539BF}" type="datetimeFigureOut">
              <a:rPr lang="en-IN" smtClean="0"/>
              <a:t>28-05-2025</a:t>
            </a:fld>
            <a:endParaRPr lang="en-IN"/>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21E8294-3195-4921-8488-A3664815CEAD}" type="slidenum">
              <a:rPr lang="en-IN" smtClean="0"/>
              <a:t>‹#›</a:t>
            </a:fld>
            <a:endParaRPr lang="en-IN"/>
          </a:p>
        </p:txBody>
      </p:sp>
    </p:spTree>
    <p:extLst>
      <p:ext uri="{BB962C8B-B14F-4D97-AF65-F5344CB8AC3E}">
        <p14:creationId xmlns:p14="http://schemas.microsoft.com/office/powerpoint/2010/main" val="2091544258"/>
      </p:ext>
    </p:extLst>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3" Type="http://schemas.openxmlformats.org/officeDocument/2006/relationships/hyperlink" Target="https://www.w3schools.com/html/html5_draganddrop.asp" TargetMode="External"/><Relationship Id="rId2" Type="http://schemas.openxmlformats.org/officeDocument/2006/relationships/hyperlink" Target="https://www.w3schools.com/html/html5_geolocation.asp" TargetMode="External"/><Relationship Id="rId1" Type="http://schemas.openxmlformats.org/officeDocument/2006/relationships/slideLayout" Target="../slideLayouts/slideLayout15.xml"/><Relationship Id="rId4" Type="http://schemas.openxmlformats.org/officeDocument/2006/relationships/hyperlink" Target="https://www.w3schools.com/html/html5_webstorage.asp" TargetMode="External"/></Relationships>
</file>

<file path=ppt/slides/_rels/slide118.xml.rels><?xml version="1.0" encoding="UTF-8" standalone="yes"?>
<Relationships xmlns="http://schemas.openxmlformats.org/package/2006/relationships"><Relationship Id="rId3" Type="http://schemas.openxmlformats.org/officeDocument/2006/relationships/hyperlink" Target="https://www.w3schools.com/html/html5_serversentevents.asp" TargetMode="External"/><Relationship Id="rId2" Type="http://schemas.openxmlformats.org/officeDocument/2006/relationships/hyperlink" Target="https://www.w3schools.com/html/html5_webworkers.asp" TargetMode="External"/><Relationship Id="rId1" Type="http://schemas.openxmlformats.org/officeDocument/2006/relationships/slideLayout" Target="../slideLayouts/slideLayout15.xml"/><Relationship Id="rId4" Type="http://schemas.openxmlformats.org/officeDocument/2006/relationships/hyperlink" Target="https://www.w3schools.com/html/html5_canvas.asp"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9.xml"/></Relationships>
</file>

<file path=ppt/slides/_rels/slide1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0.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B376-A394-C8F8-DD39-233145E4EE16}"/>
              </a:ext>
            </a:extLst>
          </p:cNvPr>
          <p:cNvSpPr>
            <a:spLocks noGrp="1"/>
          </p:cNvSpPr>
          <p:nvPr>
            <p:ph type="title"/>
          </p:nvPr>
        </p:nvSpPr>
        <p:spPr>
          <a:xfrm>
            <a:off x="2663551" y="842168"/>
            <a:ext cx="8683899" cy="2852737"/>
          </a:xfrm>
        </p:spPr>
        <p:txBody>
          <a:bodyPr>
            <a:normAutofit/>
          </a:bodyPr>
          <a:lstStyle/>
          <a:p>
            <a:pPr algn="ctr"/>
            <a:r>
              <a:rPr lang="en-IN" sz="4800" dirty="0">
                <a:latin typeface="+mj-lt"/>
              </a:rPr>
              <a:t>Introduction to Web Development and HTML5</a:t>
            </a:r>
          </a:p>
        </p:txBody>
      </p:sp>
      <p:sp>
        <p:nvSpPr>
          <p:cNvPr id="3" name="Text Placeholder 2">
            <a:extLst>
              <a:ext uri="{FF2B5EF4-FFF2-40B4-BE49-F238E27FC236}">
                <a16:creationId xmlns:a16="http://schemas.microsoft.com/office/drawing/2014/main" id="{1575EFA1-20EB-8400-6360-DAF9963C81A4}"/>
              </a:ext>
            </a:extLst>
          </p:cNvPr>
          <p:cNvSpPr>
            <a:spLocks noGrp="1"/>
          </p:cNvSpPr>
          <p:nvPr>
            <p:ph type="body" idx="1"/>
          </p:nvPr>
        </p:nvSpPr>
        <p:spPr/>
        <p:txBody>
          <a:bodyPr>
            <a:normAutofit/>
          </a:bodyPr>
          <a:lstStyle/>
          <a:p>
            <a:r>
              <a:rPr lang="en-IN" sz="4800" dirty="0"/>
              <a:t>MODULE-1</a:t>
            </a:r>
          </a:p>
        </p:txBody>
      </p:sp>
    </p:spTree>
    <p:extLst>
      <p:ext uri="{BB962C8B-B14F-4D97-AF65-F5344CB8AC3E}">
        <p14:creationId xmlns:p14="http://schemas.microsoft.com/office/powerpoint/2010/main" val="246296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56738E-3033-9B24-669A-68A47239EBD8}"/>
              </a:ext>
            </a:extLst>
          </p:cNvPr>
          <p:cNvSpPr>
            <a:spLocks noGrp="1"/>
          </p:cNvSpPr>
          <p:nvPr>
            <p:ph type="body" idx="1"/>
          </p:nvPr>
        </p:nvSpPr>
        <p:spPr>
          <a:xfrm>
            <a:off x="2812774" y="467139"/>
            <a:ext cx="8542613" cy="5953539"/>
          </a:xfrm>
        </p:spPr>
        <p:txBody>
          <a:bodyPr>
            <a:normAutofit fontScale="85000" lnSpcReduction="20000"/>
          </a:bodyPr>
          <a:lstStyle/>
          <a:p>
            <a:pPr marL="25400" indent="0">
              <a:buNone/>
            </a:pPr>
            <a:r>
              <a:rPr lang="en-US" dirty="0"/>
              <a:t>&lt;!DOCTYPE html&gt;</a:t>
            </a:r>
          </a:p>
          <a:p>
            <a:pPr marL="25400" indent="0">
              <a:buNone/>
            </a:pPr>
            <a:r>
              <a:rPr lang="en-US" dirty="0"/>
              <a:t>	&lt;html&gt;</a:t>
            </a:r>
          </a:p>
          <a:p>
            <a:pPr marL="25400" indent="0">
              <a:buNone/>
            </a:pPr>
            <a:r>
              <a:rPr lang="en-US" dirty="0"/>
              <a:t>		&lt;body&gt;</a:t>
            </a:r>
          </a:p>
          <a:p>
            <a:endParaRPr lang="en-US" dirty="0"/>
          </a:p>
          <a:p>
            <a:pPr marL="25400" indent="0">
              <a:buNone/>
            </a:pPr>
            <a:r>
              <a:rPr lang="en-US" dirty="0"/>
              <a:t>			&lt;h2&gt;The </a:t>
            </a:r>
            <a:r>
              <a:rPr lang="en-US" dirty="0" err="1"/>
              <a:t>href</a:t>
            </a:r>
            <a:r>
              <a:rPr lang="en-US" dirty="0"/>
              <a:t> Attribute&lt;/h2&gt;</a:t>
            </a:r>
          </a:p>
          <a:p>
            <a:endParaRPr lang="en-US" dirty="0"/>
          </a:p>
          <a:p>
            <a:pPr marL="25400" indent="0">
              <a:buNone/>
            </a:pPr>
            <a:r>
              <a:rPr lang="en-US" dirty="0"/>
              <a:t>			&lt;p&gt;HTML links are defined with the a tag. The link address is specified in the </a:t>
            </a:r>
            <a:r>
              <a:rPr lang="en-US" dirty="0" err="1"/>
              <a:t>href</a:t>
            </a:r>
            <a:r>
              <a:rPr lang="en-US" dirty="0"/>
              <a:t> attribute:&lt;/p&gt;</a:t>
            </a:r>
          </a:p>
          <a:p>
            <a:endParaRPr lang="en-US" dirty="0"/>
          </a:p>
          <a:p>
            <a:pPr marL="25400" indent="0">
              <a:buNone/>
            </a:pPr>
            <a:r>
              <a:rPr lang="en-US" dirty="0"/>
              <a:t>				&lt;a </a:t>
            </a:r>
            <a:r>
              <a:rPr lang="en-US" dirty="0" err="1"/>
              <a:t>href</a:t>
            </a:r>
            <a:r>
              <a:rPr lang="en-US" dirty="0"/>
              <a:t>="https://www.google.com"&gt;Visit GOOGLE&lt;/a&gt;</a:t>
            </a:r>
          </a:p>
          <a:p>
            <a:endParaRPr lang="en-US" dirty="0"/>
          </a:p>
          <a:p>
            <a:pPr marL="25400" indent="0">
              <a:buNone/>
            </a:pPr>
            <a:r>
              <a:rPr lang="en-US" dirty="0"/>
              <a:t>		&lt;/body&gt;</a:t>
            </a:r>
          </a:p>
          <a:p>
            <a:pPr marL="25400" indent="0">
              <a:buNone/>
            </a:pPr>
            <a:r>
              <a:rPr lang="en-US" dirty="0"/>
              <a:t>	&lt;/html&gt;</a:t>
            </a:r>
            <a:endParaRPr lang="en-IN" dirty="0"/>
          </a:p>
        </p:txBody>
      </p:sp>
    </p:spTree>
    <p:extLst>
      <p:ext uri="{BB962C8B-B14F-4D97-AF65-F5344CB8AC3E}">
        <p14:creationId xmlns:p14="http://schemas.microsoft.com/office/powerpoint/2010/main" val="21343189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31B554-0477-BF4E-2E61-49B153D1E0F1}"/>
              </a:ext>
            </a:extLst>
          </p:cNvPr>
          <p:cNvSpPr>
            <a:spLocks noGrp="1"/>
          </p:cNvSpPr>
          <p:nvPr>
            <p:ph type="body" idx="1"/>
          </p:nvPr>
        </p:nvSpPr>
        <p:spPr/>
        <p:txBody>
          <a:bodyPr/>
          <a:lstStyle/>
          <a:p>
            <a:r>
              <a:rPr lang="en-US" b="0" i="0" dirty="0">
                <a:solidFill>
                  <a:srgbClr val="000000"/>
                </a:solidFill>
                <a:effectLst/>
                <a:latin typeface="Segoe UI" panose="020B0502040204020203" pitchFamily="34" charset="0"/>
              </a:rPr>
              <a:t>A Polygon With Three Sides</a:t>
            </a:r>
          </a:p>
          <a:p>
            <a:r>
              <a:rPr lang="en-US" b="0" i="0" dirty="0">
                <a:solidFill>
                  <a:srgbClr val="999999"/>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svg</a:t>
            </a:r>
            <a:r>
              <a:rPr lang="en-US" b="0" i="0" dirty="0">
                <a:solidFill>
                  <a:srgbClr val="008000"/>
                </a:solidFill>
                <a:effectLst/>
                <a:latin typeface="Consolas" panose="020B0609020204030204" pitchFamily="49" charset="0"/>
              </a:rPr>
              <a:t> height</a:t>
            </a:r>
            <a:r>
              <a:rPr lang="en-US" b="0" i="0" dirty="0">
                <a:solidFill>
                  <a:srgbClr val="005CC5"/>
                </a:solidFill>
                <a:effectLst/>
                <a:latin typeface="Consolas" panose="020B0609020204030204" pitchFamily="49" charset="0"/>
              </a:rPr>
              <a:t>="220"</a:t>
            </a:r>
            <a:r>
              <a:rPr lang="en-US" b="0" i="0" dirty="0">
                <a:solidFill>
                  <a:srgbClr val="008000"/>
                </a:solidFill>
                <a:effectLst/>
                <a:latin typeface="Consolas" panose="020B0609020204030204" pitchFamily="49" charset="0"/>
              </a:rPr>
              <a:t> width</a:t>
            </a:r>
            <a:r>
              <a:rPr lang="en-US" b="0" i="0" dirty="0">
                <a:solidFill>
                  <a:srgbClr val="005CC5"/>
                </a:solidFill>
                <a:effectLst/>
                <a:latin typeface="Consolas" panose="020B0609020204030204" pitchFamily="49" charset="0"/>
              </a:rPr>
              <a:t>="500"</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xmlns</a:t>
            </a:r>
            <a:r>
              <a:rPr lang="en-US" b="0" i="0" dirty="0">
                <a:solidFill>
                  <a:srgbClr val="005CC5"/>
                </a:solidFill>
                <a:effectLst/>
                <a:latin typeface="Consolas" panose="020B0609020204030204" pitchFamily="49" charset="0"/>
              </a:rPr>
              <a:t>="http://www.w3.org/2000/svg"</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polygon</a:t>
            </a:r>
            <a:r>
              <a:rPr lang="en-US" b="0" i="0" dirty="0">
                <a:solidFill>
                  <a:srgbClr val="008000"/>
                </a:solidFill>
                <a:effectLst/>
                <a:latin typeface="Consolas" panose="020B0609020204030204" pitchFamily="49" charset="0"/>
              </a:rPr>
              <a:t> points</a:t>
            </a:r>
            <a:r>
              <a:rPr lang="en-US" b="0" i="0" dirty="0">
                <a:solidFill>
                  <a:srgbClr val="005CC5"/>
                </a:solidFill>
                <a:effectLst/>
                <a:latin typeface="Consolas" panose="020B0609020204030204" pitchFamily="49" charset="0"/>
              </a:rPr>
              <a:t>="100,10 150,190 50,190"</a:t>
            </a:r>
            <a:r>
              <a:rPr lang="en-US" b="0" i="0" dirty="0">
                <a:solidFill>
                  <a:srgbClr val="008000"/>
                </a:solidFill>
                <a:effectLst/>
                <a:latin typeface="Consolas" panose="020B0609020204030204" pitchFamily="49" charset="0"/>
              </a:rPr>
              <a:t> style</a:t>
            </a:r>
            <a:r>
              <a:rPr lang="en-US" b="0" i="0" dirty="0">
                <a:solidFill>
                  <a:srgbClr val="005CC5"/>
                </a:solidFill>
                <a:effectLst/>
                <a:latin typeface="Consolas" panose="020B0609020204030204" pitchFamily="49" charset="0"/>
              </a:rPr>
              <a:t>="fill:lime;stroke:purple;stroke-width:3"</a:t>
            </a:r>
            <a:r>
              <a:rPr lang="en-US" b="0" i="0" dirty="0">
                <a:solidFill>
                  <a:srgbClr val="008000"/>
                </a:solidFill>
                <a:effectLst/>
                <a:latin typeface="Consolas" panose="020B0609020204030204" pitchFamily="49" charset="0"/>
              </a:rPr>
              <a:t> /</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a:t>
            </a:r>
            <a:r>
              <a:rPr lang="en-US" b="0" i="0" dirty="0" err="1">
                <a:solidFill>
                  <a:srgbClr val="990055"/>
                </a:solidFill>
                <a:effectLst/>
                <a:latin typeface="Consolas" panose="020B0609020204030204" pitchFamily="49" charset="0"/>
              </a:rPr>
              <a:t>svg</a:t>
            </a:r>
            <a:r>
              <a:rPr lang="en-US"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391408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01B46C-8FF7-4131-97C6-670456FEFB88}"/>
              </a:ext>
            </a:extLst>
          </p:cNvPr>
          <p:cNvSpPr>
            <a:spLocks noGrp="1"/>
          </p:cNvSpPr>
          <p:nvPr>
            <p:ph type="body" idx="1"/>
          </p:nvPr>
        </p:nvSpPr>
        <p:spPr/>
        <p:txBody>
          <a:bodyPr/>
          <a:lstStyle/>
          <a:p>
            <a:r>
              <a:rPr lang="en-US" b="0" i="0" dirty="0">
                <a:solidFill>
                  <a:srgbClr val="000000"/>
                </a:solidFill>
                <a:effectLst/>
                <a:latin typeface="Segoe UI" panose="020B0502040204020203" pitchFamily="34" charset="0"/>
              </a:rPr>
              <a:t>A Polygon With Six Sides</a:t>
            </a:r>
          </a:p>
          <a:p>
            <a:r>
              <a:rPr lang="en-US" b="0" i="0" dirty="0">
                <a:solidFill>
                  <a:srgbClr val="999999"/>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svg</a:t>
            </a:r>
            <a:r>
              <a:rPr lang="en-US" b="0" i="0" dirty="0">
                <a:solidFill>
                  <a:srgbClr val="008000"/>
                </a:solidFill>
                <a:effectLst/>
                <a:latin typeface="Consolas" panose="020B0609020204030204" pitchFamily="49" charset="0"/>
              </a:rPr>
              <a:t> height</a:t>
            </a:r>
            <a:r>
              <a:rPr lang="en-US" b="0" i="0" dirty="0">
                <a:solidFill>
                  <a:srgbClr val="005CC5"/>
                </a:solidFill>
                <a:effectLst/>
                <a:latin typeface="Consolas" panose="020B0609020204030204" pitchFamily="49" charset="0"/>
              </a:rPr>
              <a:t>="280"</a:t>
            </a:r>
            <a:r>
              <a:rPr lang="en-US" b="0" i="0" dirty="0">
                <a:solidFill>
                  <a:srgbClr val="008000"/>
                </a:solidFill>
                <a:effectLst/>
                <a:latin typeface="Consolas" panose="020B0609020204030204" pitchFamily="49" charset="0"/>
              </a:rPr>
              <a:t> width</a:t>
            </a:r>
            <a:r>
              <a:rPr lang="en-US" b="0" i="0" dirty="0">
                <a:solidFill>
                  <a:srgbClr val="005CC5"/>
                </a:solidFill>
                <a:effectLst/>
                <a:latin typeface="Consolas" panose="020B0609020204030204" pitchFamily="49" charset="0"/>
              </a:rPr>
              <a:t>="360"</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xmlns</a:t>
            </a:r>
            <a:r>
              <a:rPr lang="en-US" b="0" i="0" dirty="0">
                <a:solidFill>
                  <a:srgbClr val="005CC5"/>
                </a:solidFill>
                <a:effectLst/>
                <a:latin typeface="Consolas" panose="020B0609020204030204" pitchFamily="49" charset="0"/>
              </a:rPr>
              <a:t>="http://www.w3.org/2000/svg"</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polygon</a:t>
            </a:r>
            <a:r>
              <a:rPr lang="en-US" b="0" i="0" dirty="0">
                <a:solidFill>
                  <a:srgbClr val="008000"/>
                </a:solidFill>
                <a:effectLst/>
                <a:latin typeface="Consolas" panose="020B0609020204030204" pitchFamily="49" charset="0"/>
              </a:rPr>
              <a:t> points</a:t>
            </a:r>
            <a:r>
              <a:rPr lang="en-US" b="0" i="0" dirty="0">
                <a:solidFill>
                  <a:srgbClr val="005CC5"/>
                </a:solidFill>
                <a:effectLst/>
                <a:latin typeface="Consolas" panose="020B0609020204030204" pitchFamily="49" charset="0"/>
              </a:rPr>
              <a:t>="150,15 258,77 258,202 150,265 42,202 42,77"</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  style</a:t>
            </a:r>
            <a:r>
              <a:rPr lang="en-US" b="0" i="0" dirty="0">
                <a:solidFill>
                  <a:srgbClr val="005CC5"/>
                </a:solidFill>
                <a:effectLst/>
                <a:latin typeface="Consolas" panose="020B0609020204030204" pitchFamily="49" charset="0"/>
              </a:rPr>
              <a:t>="fill:lime;stroke:purple;stroke-width:3"</a:t>
            </a:r>
            <a:r>
              <a:rPr lang="en-US" b="0" i="0" dirty="0">
                <a:solidFill>
                  <a:srgbClr val="008000"/>
                </a:solidFill>
                <a:effectLst/>
                <a:latin typeface="Consolas" panose="020B0609020204030204" pitchFamily="49" charset="0"/>
              </a:rPr>
              <a:t> /</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a:t>
            </a:r>
            <a:r>
              <a:rPr lang="en-US" b="0" i="0" dirty="0" err="1">
                <a:solidFill>
                  <a:srgbClr val="990055"/>
                </a:solidFill>
                <a:effectLst/>
                <a:latin typeface="Consolas" panose="020B0609020204030204" pitchFamily="49" charset="0"/>
              </a:rPr>
              <a:t>svg</a:t>
            </a:r>
            <a:r>
              <a:rPr lang="en-US"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7976592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81C3F-8187-9B05-3AE5-D2C428A53B4E}"/>
              </a:ext>
            </a:extLst>
          </p:cNvPr>
          <p:cNvSpPr>
            <a:spLocks noGrp="1"/>
          </p:cNvSpPr>
          <p:nvPr>
            <p:ph type="body" idx="1"/>
          </p:nvPr>
        </p:nvSpPr>
        <p:spPr/>
        <p:txBody>
          <a:bodyPr/>
          <a:lstStyle/>
          <a:p>
            <a:r>
              <a:rPr lang="en-US" b="1" dirty="0"/>
              <a:t>&lt;text&gt; in SVG</a:t>
            </a:r>
          </a:p>
          <a:p>
            <a:r>
              <a:rPr lang="en-US" dirty="0"/>
              <a:t>The &lt;text&gt; element in SVG is used to display text directly within the SVG canvas, just like shapes (e.g., &lt;</a:t>
            </a:r>
            <a:r>
              <a:rPr lang="en-US" dirty="0" err="1"/>
              <a:t>rect</a:t>
            </a:r>
            <a:r>
              <a:rPr lang="en-US" dirty="0"/>
              <a:t>&gt;, &lt;circle&gt;). </a:t>
            </a:r>
          </a:p>
          <a:p>
            <a:r>
              <a:rPr lang="en-US" dirty="0"/>
              <a:t>It supports positioning, styling, and transformation.</a:t>
            </a:r>
          </a:p>
          <a:p>
            <a:endParaRPr lang="en-IN" dirty="0"/>
          </a:p>
        </p:txBody>
      </p:sp>
      <p:pic>
        <p:nvPicPr>
          <p:cNvPr id="5" name="Picture 4">
            <a:extLst>
              <a:ext uri="{FF2B5EF4-FFF2-40B4-BE49-F238E27FC236}">
                <a16:creationId xmlns:a16="http://schemas.microsoft.com/office/drawing/2014/main" id="{2EB79C91-76F1-2A4B-6103-17A4E7BADF36}"/>
              </a:ext>
            </a:extLst>
          </p:cNvPr>
          <p:cNvPicPr>
            <a:picLocks noChangeAspect="1"/>
          </p:cNvPicPr>
          <p:nvPr/>
        </p:nvPicPr>
        <p:blipFill>
          <a:blip r:embed="rId2"/>
          <a:stretch>
            <a:fillRect/>
          </a:stretch>
        </p:blipFill>
        <p:spPr>
          <a:xfrm>
            <a:off x="2850061" y="3040960"/>
            <a:ext cx="8678486" cy="2962688"/>
          </a:xfrm>
          <a:prstGeom prst="rect">
            <a:avLst/>
          </a:prstGeom>
        </p:spPr>
      </p:pic>
    </p:spTree>
    <p:extLst>
      <p:ext uri="{BB962C8B-B14F-4D97-AF65-F5344CB8AC3E}">
        <p14:creationId xmlns:p14="http://schemas.microsoft.com/office/powerpoint/2010/main" val="29838287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7707CD-DAC3-AFFA-92A0-32F0D47EC7B5}"/>
              </a:ext>
            </a:extLst>
          </p:cNvPr>
          <p:cNvSpPr>
            <a:spLocks noGrp="1"/>
          </p:cNvSpPr>
          <p:nvPr>
            <p:ph type="body" idx="1"/>
          </p:nvPr>
        </p:nvSpPr>
        <p:spPr/>
        <p:txBody>
          <a:bodyPr/>
          <a:lstStyle/>
          <a:p>
            <a:r>
              <a:rPr lang="en-US" dirty="0"/>
              <a:t>dx shifts each character horizontally by the specified amount (in pixels):</a:t>
            </a:r>
          </a:p>
          <a:p>
            <a:r>
              <a:rPr lang="en-US" dirty="0"/>
              <a:t>In Spaced, each letter moves farther right.</a:t>
            </a:r>
          </a:p>
          <a:p>
            <a:r>
              <a:rPr lang="en-US" dirty="0" err="1"/>
              <a:t>dy</a:t>
            </a:r>
            <a:r>
              <a:rPr lang="en-US" dirty="0"/>
              <a:t> shifts each character vertically by the specified amount:</a:t>
            </a:r>
          </a:p>
          <a:p>
            <a:r>
              <a:rPr lang="en-US" dirty="0"/>
              <a:t>In Ladder, each letter appears lower than the one before—like a staircase.</a:t>
            </a:r>
            <a:endParaRPr lang="en-IN" dirty="0"/>
          </a:p>
        </p:txBody>
      </p:sp>
    </p:spTree>
    <p:extLst>
      <p:ext uri="{BB962C8B-B14F-4D97-AF65-F5344CB8AC3E}">
        <p14:creationId xmlns:p14="http://schemas.microsoft.com/office/powerpoint/2010/main" val="16596330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2D26A5-4155-25C8-7E36-EB5DAF2836FA}"/>
              </a:ext>
            </a:extLst>
          </p:cNvPr>
          <p:cNvSpPr>
            <a:spLocks noGrp="1"/>
          </p:cNvSpPr>
          <p:nvPr>
            <p:ph type="body" idx="1"/>
          </p:nvPr>
        </p:nvSpPr>
        <p:spPr/>
        <p:txBody>
          <a:bodyPr>
            <a:normAutofit fontScale="55000" lnSpcReduction="20000"/>
          </a:bodyPr>
          <a:lstStyle/>
          <a:p>
            <a:pPr>
              <a:lnSpc>
                <a:spcPts val="1425"/>
              </a:lnSpc>
              <a:buNone/>
            </a:pPr>
            <a:r>
              <a:rPr lang="en-IN" sz="3600" b="1" dirty="0">
                <a:solidFill>
                  <a:srgbClr val="808080"/>
                </a:solidFill>
                <a:effectLst/>
                <a:latin typeface="+mn-lt"/>
              </a:rPr>
              <a:t>&lt;/</a:t>
            </a:r>
            <a:r>
              <a:rPr lang="en-IN" sz="3600" b="1" dirty="0" err="1">
                <a:solidFill>
                  <a:srgbClr val="569CD6"/>
                </a:solidFill>
                <a:effectLst/>
                <a:latin typeface="+mn-lt"/>
              </a:rPr>
              <a:t>svg</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a:t>
            </a:r>
            <a:r>
              <a:rPr lang="en-IN" sz="3600" b="1" dirty="0">
                <a:solidFill>
                  <a:srgbClr val="808080"/>
                </a:solidFill>
                <a:effectLst/>
                <a:latin typeface="+mn-lt"/>
              </a:rPr>
              <a:t>&lt;</a:t>
            </a:r>
            <a:r>
              <a:rPr lang="en-IN" sz="3600" b="1" dirty="0" err="1">
                <a:solidFill>
                  <a:srgbClr val="569CD6"/>
                </a:solidFill>
                <a:effectLst/>
                <a:latin typeface="+mn-lt"/>
              </a:rPr>
              <a:t>svg</a:t>
            </a:r>
            <a:r>
              <a:rPr lang="en-IN" sz="3600" b="1" dirty="0">
                <a:solidFill>
                  <a:srgbClr val="CCCCCC"/>
                </a:solidFill>
                <a:effectLst/>
                <a:latin typeface="+mn-lt"/>
              </a:rPr>
              <a:t> </a:t>
            </a:r>
            <a:r>
              <a:rPr lang="en-IN" sz="3600" b="1" dirty="0">
                <a:solidFill>
                  <a:srgbClr val="9CDCFE"/>
                </a:solidFill>
                <a:effectLst/>
                <a:latin typeface="+mn-lt"/>
              </a:rPr>
              <a:t>width</a:t>
            </a:r>
            <a:r>
              <a:rPr lang="en-IN" sz="3600" b="1" dirty="0">
                <a:solidFill>
                  <a:srgbClr val="CCCCCC"/>
                </a:solidFill>
                <a:effectLst/>
                <a:latin typeface="+mn-lt"/>
              </a:rPr>
              <a:t>=</a:t>
            </a:r>
            <a:r>
              <a:rPr lang="en-IN" sz="3600" b="1" dirty="0">
                <a:solidFill>
                  <a:srgbClr val="CE9178"/>
                </a:solidFill>
                <a:effectLst/>
                <a:latin typeface="+mn-lt"/>
              </a:rPr>
              <a:t>"600"</a:t>
            </a:r>
            <a:r>
              <a:rPr lang="en-IN" sz="3600" b="1" dirty="0">
                <a:solidFill>
                  <a:srgbClr val="CCCCCC"/>
                </a:solidFill>
                <a:effectLst/>
                <a:latin typeface="+mn-lt"/>
              </a:rPr>
              <a:t> </a:t>
            </a:r>
            <a:r>
              <a:rPr lang="en-IN" sz="3600" b="1" dirty="0">
                <a:solidFill>
                  <a:srgbClr val="9CDCFE"/>
                </a:solidFill>
                <a:effectLst/>
                <a:latin typeface="+mn-lt"/>
              </a:rPr>
              <a:t>height</a:t>
            </a:r>
            <a:r>
              <a:rPr lang="en-IN" sz="3600" b="1" dirty="0">
                <a:solidFill>
                  <a:srgbClr val="CCCCCC"/>
                </a:solidFill>
                <a:effectLst/>
                <a:latin typeface="+mn-lt"/>
              </a:rPr>
              <a:t>=</a:t>
            </a:r>
            <a:r>
              <a:rPr lang="en-IN" sz="3600" b="1" dirty="0">
                <a:solidFill>
                  <a:srgbClr val="CE9178"/>
                </a:solidFill>
                <a:effectLst/>
                <a:latin typeface="+mn-lt"/>
              </a:rPr>
              <a:t>"200"</a:t>
            </a:r>
            <a:r>
              <a:rPr lang="en-IN" sz="3600" b="1" dirty="0">
                <a:solidFill>
                  <a:srgbClr val="CCCCCC"/>
                </a:solidFill>
                <a:effectLst/>
                <a:latin typeface="+mn-lt"/>
              </a:rPr>
              <a:t> </a:t>
            </a:r>
            <a:r>
              <a:rPr lang="en-IN" sz="3600" b="1" dirty="0" err="1">
                <a:solidFill>
                  <a:srgbClr val="9CDCFE"/>
                </a:solidFill>
                <a:effectLst/>
                <a:latin typeface="+mn-lt"/>
              </a:rPr>
              <a:t>xmlns</a:t>
            </a:r>
            <a:r>
              <a:rPr lang="en-IN" sz="3600" b="1" dirty="0">
                <a:solidFill>
                  <a:srgbClr val="CCCCCC"/>
                </a:solidFill>
                <a:effectLst/>
                <a:latin typeface="+mn-lt"/>
              </a:rPr>
              <a:t>=</a:t>
            </a:r>
            <a:r>
              <a:rPr lang="en-IN" sz="3600" b="1" dirty="0">
                <a:solidFill>
                  <a:srgbClr val="CE9178"/>
                </a:solidFill>
                <a:effectLst/>
                <a:latin typeface="+mn-lt"/>
              </a:rPr>
              <a:t>"http://www.w3.org/2000/svg"</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a:t>
            </a:r>
          </a:p>
          <a:p>
            <a:pPr>
              <a:lnSpc>
                <a:spcPts val="1425"/>
              </a:lnSpc>
              <a:buNone/>
            </a:pPr>
            <a:r>
              <a:rPr lang="en-IN" sz="3600" b="1" dirty="0">
                <a:solidFill>
                  <a:srgbClr val="CCCCCC"/>
                </a:solidFill>
                <a:effectLst/>
                <a:latin typeface="+mn-lt"/>
              </a:rPr>
              <a:t>    </a:t>
            </a:r>
            <a:r>
              <a:rPr lang="en-IN" sz="3600" b="1" dirty="0">
                <a:solidFill>
                  <a:srgbClr val="6A9955"/>
                </a:solidFill>
                <a:effectLst/>
                <a:latin typeface="+mn-lt"/>
              </a:rPr>
              <a:t>&lt;!-- Normal text without dx or </a:t>
            </a:r>
            <a:r>
              <a:rPr lang="en-IN" sz="3600" b="1" dirty="0" err="1">
                <a:solidFill>
                  <a:srgbClr val="6A9955"/>
                </a:solidFill>
                <a:effectLst/>
                <a:latin typeface="+mn-lt"/>
              </a:rPr>
              <a:t>dy</a:t>
            </a:r>
            <a:r>
              <a:rPr lang="en-IN" sz="3600" b="1" dirty="0">
                <a:solidFill>
                  <a:srgbClr val="6A9955"/>
                </a:solidFill>
                <a:effectLst/>
                <a:latin typeface="+mn-lt"/>
              </a:rPr>
              <a:t> --&gt;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a:t>
            </a:r>
            <a:r>
              <a:rPr lang="en-IN" sz="3600" b="1" dirty="0">
                <a:solidFill>
                  <a:srgbClr val="808080"/>
                </a:solidFill>
                <a:effectLst/>
                <a:latin typeface="+mn-lt"/>
              </a:rPr>
              <a:t>&lt;</a:t>
            </a:r>
            <a:r>
              <a:rPr lang="en-IN" sz="3600" b="1" dirty="0">
                <a:solidFill>
                  <a:srgbClr val="569CD6"/>
                </a:solidFill>
                <a:effectLst/>
                <a:latin typeface="+mn-lt"/>
              </a:rPr>
              <a:t>text</a:t>
            </a:r>
            <a:r>
              <a:rPr lang="en-IN" sz="3600" b="1" dirty="0">
                <a:solidFill>
                  <a:srgbClr val="CCCCCC"/>
                </a:solidFill>
                <a:effectLst/>
                <a:latin typeface="+mn-lt"/>
              </a:rPr>
              <a:t> </a:t>
            </a:r>
            <a:r>
              <a:rPr lang="en-IN" sz="3600" b="1" dirty="0">
                <a:solidFill>
                  <a:srgbClr val="9CDCFE"/>
                </a:solidFill>
                <a:effectLst/>
                <a:latin typeface="+mn-lt"/>
              </a:rPr>
              <a:t>x</a:t>
            </a:r>
            <a:r>
              <a:rPr lang="en-IN" sz="3600" b="1" dirty="0">
                <a:solidFill>
                  <a:srgbClr val="CCCCCC"/>
                </a:solidFill>
                <a:effectLst/>
                <a:latin typeface="+mn-lt"/>
              </a:rPr>
              <a:t>=</a:t>
            </a:r>
            <a:r>
              <a:rPr lang="en-IN" sz="3600" b="1" dirty="0">
                <a:solidFill>
                  <a:srgbClr val="CE9178"/>
                </a:solidFill>
                <a:effectLst/>
                <a:latin typeface="+mn-lt"/>
              </a:rPr>
              <a:t>"20"</a:t>
            </a:r>
            <a:r>
              <a:rPr lang="en-IN" sz="3600" b="1" dirty="0">
                <a:solidFill>
                  <a:srgbClr val="CCCCCC"/>
                </a:solidFill>
                <a:effectLst/>
                <a:latin typeface="+mn-lt"/>
              </a:rPr>
              <a:t> </a:t>
            </a:r>
            <a:r>
              <a:rPr lang="en-IN" sz="3600" b="1" dirty="0">
                <a:solidFill>
                  <a:srgbClr val="9CDCFE"/>
                </a:solidFill>
                <a:effectLst/>
                <a:latin typeface="+mn-lt"/>
              </a:rPr>
              <a:t>y</a:t>
            </a:r>
            <a:r>
              <a:rPr lang="en-IN" sz="3600" b="1" dirty="0">
                <a:solidFill>
                  <a:srgbClr val="CCCCCC"/>
                </a:solidFill>
                <a:effectLst/>
                <a:latin typeface="+mn-lt"/>
              </a:rPr>
              <a:t>=</a:t>
            </a:r>
            <a:r>
              <a:rPr lang="en-IN" sz="3600" b="1" dirty="0">
                <a:solidFill>
                  <a:srgbClr val="CE9178"/>
                </a:solidFill>
                <a:effectLst/>
                <a:latin typeface="+mn-lt"/>
              </a:rPr>
              <a:t>"30"</a:t>
            </a:r>
            <a:r>
              <a:rPr lang="en-IN" sz="3600" b="1" dirty="0">
                <a:solidFill>
                  <a:srgbClr val="CCCCCC"/>
                </a:solidFill>
                <a:effectLst/>
                <a:latin typeface="+mn-lt"/>
              </a:rPr>
              <a:t> </a:t>
            </a:r>
            <a:r>
              <a:rPr lang="en-IN" sz="3600" b="1" dirty="0">
                <a:solidFill>
                  <a:srgbClr val="9CDCFE"/>
                </a:solidFill>
                <a:effectLst/>
                <a:latin typeface="+mn-lt"/>
              </a:rPr>
              <a:t>fill</a:t>
            </a:r>
            <a:r>
              <a:rPr lang="en-IN" sz="3600" b="1" dirty="0">
                <a:solidFill>
                  <a:srgbClr val="CCCCCC"/>
                </a:solidFill>
                <a:effectLst/>
                <a:latin typeface="+mn-lt"/>
              </a:rPr>
              <a:t>=</a:t>
            </a:r>
            <a:r>
              <a:rPr lang="en-IN" sz="3600" b="1" dirty="0">
                <a:solidFill>
                  <a:srgbClr val="CE9178"/>
                </a:solidFill>
                <a:effectLst/>
                <a:latin typeface="+mn-lt"/>
              </a:rPr>
              <a:t>"black"</a:t>
            </a:r>
            <a:r>
              <a:rPr lang="en-IN" sz="3600" b="1" dirty="0">
                <a:solidFill>
                  <a:srgbClr val="CCCCCC"/>
                </a:solidFill>
                <a:effectLst/>
                <a:latin typeface="+mn-lt"/>
              </a:rPr>
              <a:t> </a:t>
            </a:r>
            <a:r>
              <a:rPr lang="en-IN" sz="3600" b="1" dirty="0">
                <a:solidFill>
                  <a:srgbClr val="9CDCFE"/>
                </a:solidFill>
                <a:effectLst/>
                <a:latin typeface="+mn-lt"/>
              </a:rPr>
              <a:t>font-size</a:t>
            </a:r>
            <a:r>
              <a:rPr lang="en-IN" sz="3600" b="1" dirty="0">
                <a:solidFill>
                  <a:srgbClr val="CCCCCC"/>
                </a:solidFill>
                <a:effectLst/>
                <a:latin typeface="+mn-lt"/>
              </a:rPr>
              <a:t>=</a:t>
            </a:r>
            <a:r>
              <a:rPr lang="en-IN" sz="3600" b="1" dirty="0">
                <a:solidFill>
                  <a:srgbClr val="CE9178"/>
                </a:solidFill>
                <a:effectLst/>
                <a:latin typeface="+mn-lt"/>
              </a:rPr>
              <a:t>"20"</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a:t>
            </a:r>
            <a:r>
              <a:rPr lang="en-IN" sz="3600" b="1" dirty="0" err="1">
                <a:solidFill>
                  <a:srgbClr val="CCCCCC"/>
                </a:solidFill>
                <a:effectLst/>
                <a:latin typeface="+mn-lt"/>
              </a:rPr>
              <a:t>NormalText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a:t>
            </a:r>
            <a:r>
              <a:rPr lang="en-IN" sz="3600" b="1" dirty="0">
                <a:solidFill>
                  <a:srgbClr val="808080"/>
                </a:solidFill>
                <a:effectLst/>
                <a:latin typeface="+mn-lt"/>
              </a:rPr>
              <a:t>&lt;/</a:t>
            </a:r>
            <a:r>
              <a:rPr lang="en-IN" sz="3600" b="1" dirty="0">
                <a:solidFill>
                  <a:srgbClr val="569CD6"/>
                </a:solidFill>
                <a:effectLst/>
                <a:latin typeface="+mn-lt"/>
              </a:rPr>
              <a:t>text</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buNone/>
            </a:pPr>
            <a:br>
              <a:rPr lang="en-IN" sz="3600" b="1" dirty="0">
                <a:solidFill>
                  <a:srgbClr val="CCCCCC"/>
                </a:solidFill>
                <a:effectLst/>
                <a:latin typeface="+mn-lt"/>
              </a:rPr>
            </a:br>
            <a:r>
              <a:rPr lang="en-IN" sz="3600" b="1" dirty="0">
                <a:solidFill>
                  <a:srgbClr val="CCCCCC"/>
                </a:solidFill>
                <a:effectLst/>
                <a:latin typeface="+mn-lt"/>
              </a:rPr>
              <a:t>    </a:t>
            </a:r>
            <a:r>
              <a:rPr lang="en-IN" sz="3600" b="1" dirty="0">
                <a:solidFill>
                  <a:srgbClr val="6A9955"/>
                </a:solidFill>
                <a:effectLst/>
                <a:latin typeface="+mn-lt"/>
              </a:rPr>
              <a:t>&lt;!-- Text with dx: spaced horizontally --&gt;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a:t>
            </a:r>
            <a:r>
              <a:rPr lang="en-IN" sz="3600" b="1" dirty="0">
                <a:solidFill>
                  <a:srgbClr val="808080"/>
                </a:solidFill>
                <a:effectLst/>
                <a:latin typeface="+mn-lt"/>
              </a:rPr>
              <a:t>&lt;</a:t>
            </a:r>
            <a:r>
              <a:rPr lang="en-IN" sz="3600" b="1" dirty="0">
                <a:solidFill>
                  <a:srgbClr val="569CD6"/>
                </a:solidFill>
                <a:effectLst/>
                <a:latin typeface="+mn-lt"/>
              </a:rPr>
              <a:t>text</a:t>
            </a:r>
            <a:r>
              <a:rPr lang="en-IN" sz="3600" b="1" dirty="0">
                <a:solidFill>
                  <a:srgbClr val="CCCCCC"/>
                </a:solidFill>
                <a:effectLst/>
                <a:latin typeface="+mn-lt"/>
              </a:rPr>
              <a:t> </a:t>
            </a:r>
            <a:r>
              <a:rPr lang="en-IN" sz="3600" b="1" dirty="0">
                <a:solidFill>
                  <a:srgbClr val="9CDCFE"/>
                </a:solidFill>
                <a:effectLst/>
                <a:latin typeface="+mn-lt"/>
              </a:rPr>
              <a:t>x</a:t>
            </a:r>
            <a:r>
              <a:rPr lang="en-IN" sz="3600" b="1" dirty="0">
                <a:solidFill>
                  <a:srgbClr val="CCCCCC"/>
                </a:solidFill>
                <a:effectLst/>
                <a:latin typeface="+mn-lt"/>
              </a:rPr>
              <a:t>=</a:t>
            </a:r>
            <a:r>
              <a:rPr lang="en-IN" sz="3600" b="1" dirty="0">
                <a:solidFill>
                  <a:srgbClr val="CE9178"/>
                </a:solidFill>
                <a:effectLst/>
                <a:latin typeface="+mn-lt"/>
              </a:rPr>
              <a:t>"20"</a:t>
            </a:r>
            <a:r>
              <a:rPr lang="en-IN" sz="3600" b="1" dirty="0">
                <a:solidFill>
                  <a:srgbClr val="CCCCCC"/>
                </a:solidFill>
                <a:effectLst/>
                <a:latin typeface="+mn-lt"/>
              </a:rPr>
              <a:t> </a:t>
            </a:r>
            <a:r>
              <a:rPr lang="en-IN" sz="3600" b="1" dirty="0">
                <a:solidFill>
                  <a:srgbClr val="9CDCFE"/>
                </a:solidFill>
                <a:effectLst/>
                <a:latin typeface="+mn-lt"/>
              </a:rPr>
              <a:t>y</a:t>
            </a:r>
            <a:r>
              <a:rPr lang="en-IN" sz="3600" b="1" dirty="0">
                <a:solidFill>
                  <a:srgbClr val="CCCCCC"/>
                </a:solidFill>
                <a:effectLst/>
                <a:latin typeface="+mn-lt"/>
              </a:rPr>
              <a:t>=</a:t>
            </a:r>
            <a:r>
              <a:rPr lang="en-IN" sz="3600" b="1" dirty="0">
                <a:solidFill>
                  <a:srgbClr val="CE9178"/>
                </a:solidFill>
                <a:effectLst/>
                <a:latin typeface="+mn-lt"/>
              </a:rPr>
              <a:t>"70"</a:t>
            </a:r>
            <a:r>
              <a:rPr lang="en-IN" sz="3600" b="1" dirty="0">
                <a:solidFill>
                  <a:srgbClr val="CCCCCC"/>
                </a:solidFill>
                <a:effectLst/>
                <a:latin typeface="+mn-lt"/>
              </a:rPr>
              <a:t> </a:t>
            </a:r>
            <a:r>
              <a:rPr lang="en-IN" sz="3600" b="1" dirty="0">
                <a:solidFill>
                  <a:srgbClr val="9CDCFE"/>
                </a:solidFill>
                <a:effectLst/>
                <a:latin typeface="+mn-lt"/>
              </a:rPr>
              <a:t>fill</a:t>
            </a:r>
            <a:r>
              <a:rPr lang="en-IN" sz="3600" b="1" dirty="0">
                <a:solidFill>
                  <a:srgbClr val="CCCCCC"/>
                </a:solidFill>
                <a:effectLst/>
                <a:latin typeface="+mn-lt"/>
              </a:rPr>
              <a:t>=</a:t>
            </a:r>
            <a:r>
              <a:rPr lang="en-IN" sz="3600" b="1" dirty="0">
                <a:solidFill>
                  <a:srgbClr val="CE9178"/>
                </a:solidFill>
                <a:effectLst/>
                <a:latin typeface="+mn-lt"/>
              </a:rPr>
              <a:t>"blue"</a:t>
            </a:r>
            <a:r>
              <a:rPr lang="en-IN" sz="3600" b="1" dirty="0">
                <a:solidFill>
                  <a:srgbClr val="CCCCCC"/>
                </a:solidFill>
                <a:effectLst/>
                <a:latin typeface="+mn-lt"/>
              </a:rPr>
              <a:t> </a:t>
            </a:r>
            <a:r>
              <a:rPr lang="en-IN" sz="3600" b="1" dirty="0">
                <a:solidFill>
                  <a:srgbClr val="9CDCFE"/>
                </a:solidFill>
                <a:effectLst/>
                <a:latin typeface="+mn-lt"/>
              </a:rPr>
              <a:t>font-size</a:t>
            </a:r>
            <a:r>
              <a:rPr lang="en-IN" sz="3600" b="1" dirty="0">
                <a:solidFill>
                  <a:srgbClr val="CCCCCC"/>
                </a:solidFill>
                <a:effectLst/>
                <a:latin typeface="+mn-lt"/>
              </a:rPr>
              <a:t>=</a:t>
            </a:r>
            <a:r>
              <a:rPr lang="en-IN" sz="3600" b="1" dirty="0">
                <a:solidFill>
                  <a:srgbClr val="CE9178"/>
                </a:solidFill>
                <a:effectLst/>
                <a:latin typeface="+mn-lt"/>
              </a:rPr>
              <a:t>"20"</a:t>
            </a:r>
            <a:r>
              <a:rPr lang="en-IN" sz="3600" b="1" dirty="0">
                <a:solidFill>
                  <a:srgbClr val="CCCCCC"/>
                </a:solidFill>
                <a:effectLst/>
                <a:latin typeface="+mn-lt"/>
              </a:rPr>
              <a:t> </a:t>
            </a:r>
            <a:r>
              <a:rPr lang="en-IN" sz="3600" b="1" dirty="0">
                <a:solidFill>
                  <a:srgbClr val="9CDCFE"/>
                </a:solidFill>
                <a:effectLst/>
                <a:latin typeface="+mn-lt"/>
              </a:rPr>
              <a:t>dx</a:t>
            </a:r>
            <a:r>
              <a:rPr lang="en-IN" sz="3600" b="1" dirty="0">
                <a:solidFill>
                  <a:srgbClr val="CCCCCC"/>
                </a:solidFill>
                <a:effectLst/>
                <a:latin typeface="+mn-lt"/>
              </a:rPr>
              <a:t>=</a:t>
            </a:r>
            <a:r>
              <a:rPr lang="en-IN" sz="3600" b="1" dirty="0">
                <a:solidFill>
                  <a:srgbClr val="CE9178"/>
                </a:solidFill>
                <a:effectLst/>
                <a:latin typeface="+mn-lt"/>
              </a:rPr>
              <a:t>"0 10 20 30 40 50 60 70"</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Spaced</a:t>
            </a:r>
          </a:p>
          <a:p>
            <a:pPr>
              <a:lnSpc>
                <a:spcPts val="1425"/>
              </a:lnSpc>
              <a:buNone/>
            </a:pPr>
            <a:r>
              <a:rPr lang="en-IN" sz="3600" b="1" dirty="0">
                <a:solidFill>
                  <a:srgbClr val="CCCCCC"/>
                </a:solidFill>
                <a:effectLst/>
                <a:latin typeface="+mn-lt"/>
              </a:rPr>
              <a:t>    </a:t>
            </a:r>
            <a:r>
              <a:rPr lang="en-IN" sz="3600" b="1" dirty="0">
                <a:solidFill>
                  <a:srgbClr val="808080"/>
                </a:solidFill>
                <a:effectLst/>
                <a:latin typeface="+mn-lt"/>
              </a:rPr>
              <a:t>&lt;/</a:t>
            </a:r>
            <a:r>
              <a:rPr lang="en-IN" sz="3600" b="1" dirty="0">
                <a:solidFill>
                  <a:srgbClr val="569CD6"/>
                </a:solidFill>
                <a:effectLst/>
                <a:latin typeface="+mn-lt"/>
              </a:rPr>
              <a:t>text</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buNone/>
            </a:pPr>
            <a:br>
              <a:rPr lang="en-IN" sz="3600" b="1" dirty="0">
                <a:solidFill>
                  <a:srgbClr val="CCCCCC"/>
                </a:solidFill>
                <a:effectLst/>
                <a:latin typeface="+mn-lt"/>
              </a:rPr>
            </a:br>
            <a:r>
              <a:rPr lang="en-IN" sz="3600" b="1" dirty="0">
                <a:solidFill>
                  <a:srgbClr val="CCCCCC"/>
                </a:solidFill>
                <a:effectLst/>
                <a:latin typeface="+mn-lt"/>
              </a:rPr>
              <a:t>    </a:t>
            </a:r>
            <a:r>
              <a:rPr lang="en-IN" sz="3600" b="1" dirty="0">
                <a:solidFill>
                  <a:srgbClr val="6A9955"/>
                </a:solidFill>
                <a:effectLst/>
                <a:latin typeface="+mn-lt"/>
              </a:rPr>
              <a:t>&lt;!-- Text with </a:t>
            </a:r>
            <a:r>
              <a:rPr lang="en-IN" sz="3600" b="1" dirty="0" err="1">
                <a:solidFill>
                  <a:srgbClr val="6A9955"/>
                </a:solidFill>
                <a:effectLst/>
                <a:latin typeface="+mn-lt"/>
              </a:rPr>
              <a:t>dy</a:t>
            </a:r>
            <a:r>
              <a:rPr lang="en-IN" sz="3600" b="1" dirty="0">
                <a:solidFill>
                  <a:srgbClr val="6A9955"/>
                </a:solidFill>
                <a:effectLst/>
                <a:latin typeface="+mn-lt"/>
              </a:rPr>
              <a:t>: staggered vertically --&gt;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a:t>
            </a:r>
            <a:r>
              <a:rPr lang="en-IN" sz="3600" b="1" dirty="0">
                <a:solidFill>
                  <a:srgbClr val="808080"/>
                </a:solidFill>
                <a:effectLst/>
                <a:latin typeface="+mn-lt"/>
              </a:rPr>
              <a:t>&lt;</a:t>
            </a:r>
            <a:r>
              <a:rPr lang="en-IN" sz="3600" b="1" dirty="0">
                <a:solidFill>
                  <a:srgbClr val="569CD6"/>
                </a:solidFill>
                <a:effectLst/>
                <a:latin typeface="+mn-lt"/>
              </a:rPr>
              <a:t>text</a:t>
            </a:r>
            <a:r>
              <a:rPr lang="en-IN" sz="3600" b="1" dirty="0">
                <a:solidFill>
                  <a:srgbClr val="CCCCCC"/>
                </a:solidFill>
                <a:effectLst/>
                <a:latin typeface="+mn-lt"/>
              </a:rPr>
              <a:t> </a:t>
            </a:r>
            <a:r>
              <a:rPr lang="en-IN" sz="3600" b="1" dirty="0">
                <a:solidFill>
                  <a:srgbClr val="9CDCFE"/>
                </a:solidFill>
                <a:effectLst/>
                <a:latin typeface="+mn-lt"/>
              </a:rPr>
              <a:t>x</a:t>
            </a:r>
            <a:r>
              <a:rPr lang="en-IN" sz="3600" b="1" dirty="0">
                <a:solidFill>
                  <a:srgbClr val="CCCCCC"/>
                </a:solidFill>
                <a:effectLst/>
                <a:latin typeface="+mn-lt"/>
              </a:rPr>
              <a:t>=</a:t>
            </a:r>
            <a:r>
              <a:rPr lang="en-IN" sz="3600" b="1" dirty="0">
                <a:solidFill>
                  <a:srgbClr val="CE9178"/>
                </a:solidFill>
                <a:effectLst/>
                <a:latin typeface="+mn-lt"/>
              </a:rPr>
              <a:t>"20"</a:t>
            </a:r>
            <a:r>
              <a:rPr lang="en-IN" sz="3600" b="1" dirty="0">
                <a:solidFill>
                  <a:srgbClr val="CCCCCC"/>
                </a:solidFill>
                <a:effectLst/>
                <a:latin typeface="+mn-lt"/>
              </a:rPr>
              <a:t> </a:t>
            </a:r>
            <a:r>
              <a:rPr lang="en-IN" sz="3600" b="1" dirty="0">
                <a:solidFill>
                  <a:srgbClr val="9CDCFE"/>
                </a:solidFill>
                <a:effectLst/>
                <a:latin typeface="+mn-lt"/>
              </a:rPr>
              <a:t>y</a:t>
            </a:r>
            <a:r>
              <a:rPr lang="en-IN" sz="3600" b="1" dirty="0">
                <a:solidFill>
                  <a:srgbClr val="CCCCCC"/>
                </a:solidFill>
                <a:effectLst/>
                <a:latin typeface="+mn-lt"/>
              </a:rPr>
              <a:t>=</a:t>
            </a:r>
            <a:r>
              <a:rPr lang="en-IN" sz="3600" b="1" dirty="0">
                <a:solidFill>
                  <a:srgbClr val="CE9178"/>
                </a:solidFill>
                <a:effectLst/>
                <a:latin typeface="+mn-lt"/>
              </a:rPr>
              <a:t>"110"</a:t>
            </a:r>
            <a:r>
              <a:rPr lang="en-IN" sz="3600" b="1" dirty="0">
                <a:solidFill>
                  <a:srgbClr val="CCCCCC"/>
                </a:solidFill>
                <a:effectLst/>
                <a:latin typeface="+mn-lt"/>
              </a:rPr>
              <a:t> </a:t>
            </a:r>
            <a:r>
              <a:rPr lang="en-IN" sz="3600" b="1" dirty="0">
                <a:solidFill>
                  <a:srgbClr val="9CDCFE"/>
                </a:solidFill>
                <a:effectLst/>
                <a:latin typeface="+mn-lt"/>
              </a:rPr>
              <a:t>fill</a:t>
            </a:r>
            <a:r>
              <a:rPr lang="en-IN" sz="3600" b="1" dirty="0">
                <a:solidFill>
                  <a:srgbClr val="CCCCCC"/>
                </a:solidFill>
                <a:effectLst/>
                <a:latin typeface="+mn-lt"/>
              </a:rPr>
              <a:t>=</a:t>
            </a:r>
            <a:r>
              <a:rPr lang="en-IN" sz="3600" b="1" dirty="0">
                <a:solidFill>
                  <a:srgbClr val="CE9178"/>
                </a:solidFill>
                <a:effectLst/>
                <a:latin typeface="+mn-lt"/>
              </a:rPr>
              <a:t>"red"</a:t>
            </a:r>
            <a:r>
              <a:rPr lang="en-IN" sz="3600" b="1" dirty="0">
                <a:solidFill>
                  <a:srgbClr val="CCCCCC"/>
                </a:solidFill>
                <a:effectLst/>
                <a:latin typeface="+mn-lt"/>
              </a:rPr>
              <a:t> </a:t>
            </a:r>
            <a:r>
              <a:rPr lang="en-IN" sz="3600" b="1" dirty="0">
                <a:solidFill>
                  <a:srgbClr val="9CDCFE"/>
                </a:solidFill>
                <a:effectLst/>
                <a:latin typeface="+mn-lt"/>
              </a:rPr>
              <a:t>font-size</a:t>
            </a:r>
            <a:r>
              <a:rPr lang="en-IN" sz="3600" b="1" dirty="0">
                <a:solidFill>
                  <a:srgbClr val="CCCCCC"/>
                </a:solidFill>
                <a:effectLst/>
                <a:latin typeface="+mn-lt"/>
              </a:rPr>
              <a:t>=</a:t>
            </a:r>
            <a:r>
              <a:rPr lang="en-IN" sz="3600" b="1" dirty="0">
                <a:solidFill>
                  <a:srgbClr val="CE9178"/>
                </a:solidFill>
                <a:effectLst/>
                <a:latin typeface="+mn-lt"/>
              </a:rPr>
              <a:t>"20"</a:t>
            </a:r>
            <a:r>
              <a:rPr lang="en-IN" sz="3600" b="1" dirty="0">
                <a:solidFill>
                  <a:srgbClr val="CCCCCC"/>
                </a:solidFill>
                <a:effectLst/>
                <a:latin typeface="+mn-lt"/>
              </a:rPr>
              <a:t> </a:t>
            </a:r>
            <a:r>
              <a:rPr lang="en-IN" sz="3600" b="1" dirty="0" err="1">
                <a:solidFill>
                  <a:srgbClr val="9CDCFE"/>
                </a:solidFill>
                <a:effectLst/>
                <a:latin typeface="+mn-lt"/>
              </a:rPr>
              <a:t>dy</a:t>
            </a:r>
            <a:r>
              <a:rPr lang="en-IN" sz="3600" b="1" dirty="0">
                <a:solidFill>
                  <a:srgbClr val="CCCCCC"/>
                </a:solidFill>
                <a:effectLst/>
                <a:latin typeface="+mn-lt"/>
              </a:rPr>
              <a:t>=</a:t>
            </a:r>
            <a:r>
              <a:rPr lang="en-IN" sz="3600" b="1" dirty="0">
                <a:solidFill>
                  <a:srgbClr val="CE9178"/>
                </a:solidFill>
                <a:effectLst/>
                <a:latin typeface="+mn-lt"/>
              </a:rPr>
              <a:t>"0 5 10 15 20 25"</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buNone/>
            </a:pPr>
            <a:r>
              <a:rPr lang="en-IN" sz="3600" b="1" dirty="0">
                <a:solidFill>
                  <a:srgbClr val="CCCCCC"/>
                </a:solidFill>
                <a:effectLst/>
                <a:latin typeface="+mn-lt"/>
              </a:rPr>
              <a:t>      Ladder</a:t>
            </a:r>
          </a:p>
          <a:p>
            <a:pPr>
              <a:lnSpc>
                <a:spcPts val="1425"/>
              </a:lnSpc>
              <a:buNone/>
            </a:pPr>
            <a:r>
              <a:rPr lang="en-IN" sz="3600" b="1" dirty="0">
                <a:solidFill>
                  <a:srgbClr val="CCCCCC"/>
                </a:solidFill>
                <a:effectLst/>
                <a:latin typeface="+mn-lt"/>
              </a:rPr>
              <a:t>    </a:t>
            </a:r>
            <a:r>
              <a:rPr lang="en-IN" sz="3600" b="1" dirty="0">
                <a:solidFill>
                  <a:srgbClr val="808080"/>
                </a:solidFill>
                <a:effectLst/>
                <a:latin typeface="+mn-lt"/>
              </a:rPr>
              <a:t>&lt;/</a:t>
            </a:r>
            <a:r>
              <a:rPr lang="en-IN" sz="3600" b="1" dirty="0">
                <a:solidFill>
                  <a:srgbClr val="569CD6"/>
                </a:solidFill>
                <a:effectLst/>
                <a:latin typeface="+mn-lt"/>
              </a:rPr>
              <a:t>text</a:t>
            </a:r>
            <a:r>
              <a:rPr lang="en-IN" sz="3600" b="1" dirty="0">
                <a:solidFill>
                  <a:srgbClr val="808080"/>
                </a:solidFill>
                <a:effectLst/>
                <a:latin typeface="+mn-lt"/>
              </a:rPr>
              <a:t>&gt;</a:t>
            </a:r>
            <a:endParaRPr lang="en-IN" sz="3600" b="1" dirty="0">
              <a:solidFill>
                <a:srgbClr val="CCCCCC"/>
              </a:solidFill>
              <a:effectLst/>
              <a:latin typeface="+mn-lt"/>
            </a:endParaRPr>
          </a:p>
          <a:p>
            <a:pPr>
              <a:lnSpc>
                <a:spcPts val="1425"/>
              </a:lnSpc>
            </a:pPr>
            <a:br>
              <a:rPr lang="en-IN" sz="3600" b="1" dirty="0">
                <a:solidFill>
                  <a:srgbClr val="CCCCCC"/>
                </a:solidFill>
                <a:effectLst/>
                <a:latin typeface="+mn-lt"/>
              </a:rPr>
            </a:br>
            <a:r>
              <a:rPr lang="en-IN" sz="3600" b="1" dirty="0">
                <a:solidFill>
                  <a:srgbClr val="CCCCCC"/>
                </a:solidFill>
                <a:effectLst/>
                <a:latin typeface="+mn-lt"/>
              </a:rPr>
              <a:t>  </a:t>
            </a:r>
            <a:r>
              <a:rPr lang="en-IN" sz="3600" b="1" dirty="0">
                <a:solidFill>
                  <a:srgbClr val="808080"/>
                </a:solidFill>
                <a:effectLst/>
                <a:latin typeface="+mn-lt"/>
              </a:rPr>
              <a:t>&lt;/</a:t>
            </a:r>
            <a:r>
              <a:rPr lang="en-IN" sz="3600" b="1" dirty="0" err="1">
                <a:solidFill>
                  <a:srgbClr val="569CD6"/>
                </a:solidFill>
                <a:effectLst/>
                <a:latin typeface="+mn-lt"/>
              </a:rPr>
              <a:t>svg</a:t>
            </a:r>
            <a:r>
              <a:rPr lang="en-IN" sz="3600" b="1" dirty="0">
                <a:solidFill>
                  <a:srgbClr val="808080"/>
                </a:solidFill>
                <a:effectLst/>
                <a:latin typeface="+mn-lt"/>
              </a:rPr>
              <a:t>&gt;</a:t>
            </a:r>
            <a:endParaRPr lang="en-IN" sz="3600" b="1" dirty="0">
              <a:solidFill>
                <a:srgbClr val="CCCCCC"/>
              </a:solidFill>
              <a:effectLst/>
              <a:latin typeface="+mn-lt"/>
            </a:endParaRPr>
          </a:p>
          <a:p>
            <a:endParaRPr lang="en-IN" dirty="0"/>
          </a:p>
        </p:txBody>
      </p:sp>
    </p:spTree>
    <p:extLst>
      <p:ext uri="{BB962C8B-B14F-4D97-AF65-F5344CB8AC3E}">
        <p14:creationId xmlns:p14="http://schemas.microsoft.com/office/powerpoint/2010/main" val="16953647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8E6D0-74D4-9720-6C56-810152FA7BF6}"/>
              </a:ext>
            </a:extLst>
          </p:cNvPr>
          <p:cNvSpPr>
            <a:spLocks noGrp="1"/>
          </p:cNvSpPr>
          <p:nvPr>
            <p:ph type="body" idx="1"/>
          </p:nvPr>
        </p:nvSpPr>
        <p:spPr>
          <a:xfrm>
            <a:off x="2756042" y="360505"/>
            <a:ext cx="9140393" cy="6298711"/>
          </a:xfrm>
        </p:spPr>
        <p:txBody>
          <a:bodyPr>
            <a:noAutofit/>
          </a:bodyPr>
          <a:lstStyle/>
          <a:p>
            <a:pPr marL="50800" indent="0">
              <a:buNone/>
            </a:pPr>
            <a:r>
              <a:rPr lang="en-IN" sz="3200" b="1" i="0" dirty="0">
                <a:solidFill>
                  <a:srgbClr val="000000"/>
                </a:solidFill>
                <a:effectLst/>
                <a:latin typeface="+mn-lt"/>
              </a:rPr>
              <a:t>HTML Canvas Graphics</a:t>
            </a:r>
          </a:p>
          <a:p>
            <a:r>
              <a:rPr lang="en-US" sz="3200" dirty="0">
                <a:latin typeface="+mn-lt"/>
              </a:rPr>
              <a:t>The HTML &lt;canvas&gt; element is used to draw graphics on a web page.</a:t>
            </a:r>
          </a:p>
          <a:p>
            <a:r>
              <a:rPr lang="en-US" sz="3200" dirty="0">
                <a:latin typeface="+mn-lt"/>
              </a:rPr>
              <a:t>The HTML &lt;canvas&gt; element is used to draw graphics, on the fly, via JavaScript.</a:t>
            </a:r>
          </a:p>
          <a:p>
            <a:r>
              <a:rPr lang="en-US" sz="3200" dirty="0">
                <a:latin typeface="+mn-lt"/>
              </a:rPr>
              <a:t>The &lt;canvas&gt; element is only a container for graphics. </a:t>
            </a:r>
          </a:p>
          <a:p>
            <a:r>
              <a:rPr lang="en-US" sz="3200" dirty="0">
                <a:latin typeface="+mn-lt"/>
              </a:rPr>
              <a:t>We must use JavaScript to actually draw the graphics.</a:t>
            </a:r>
          </a:p>
          <a:p>
            <a:r>
              <a:rPr lang="en-US" sz="3200" dirty="0">
                <a:latin typeface="+mn-lt"/>
              </a:rPr>
              <a:t>Canvas has several methods for drawing paths, boxes, circles, text, and adding images.</a:t>
            </a:r>
          </a:p>
          <a:p>
            <a:r>
              <a:rPr lang="en-US" sz="3200" dirty="0">
                <a:latin typeface="+mn-lt"/>
              </a:rPr>
              <a:t>Canvas is supported by all major browsers</a:t>
            </a:r>
            <a:endParaRPr lang="en-IN" sz="3200" dirty="0">
              <a:latin typeface="+mn-lt"/>
            </a:endParaRPr>
          </a:p>
        </p:txBody>
      </p:sp>
      <p:sp>
        <p:nvSpPr>
          <p:cNvPr id="3" name="Rectangle 1">
            <a:extLst>
              <a:ext uri="{FF2B5EF4-FFF2-40B4-BE49-F238E27FC236}">
                <a16:creationId xmlns:a16="http://schemas.microsoft.com/office/drawing/2014/main" id="{E796B37D-45DC-7D55-CB09-7E7D284CFFC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8FAE7E0-FC63-37FF-E917-7A29BB700584}"/>
              </a:ext>
            </a:extLst>
          </p:cNvPr>
          <p:cNvSpPr>
            <a:spLocks noChangeArrowheads="1"/>
          </p:cNvSpPr>
          <p:nvPr/>
        </p:nvSpPr>
        <p:spPr bwMode="auto">
          <a:xfrm>
            <a:off x="0" y="79861"/>
            <a:ext cx="51296" cy="2974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8689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66453-47C0-9772-41E4-FE4FA7F53920}"/>
              </a:ext>
            </a:extLst>
          </p:cNvPr>
          <p:cNvSpPr>
            <a:spLocks noGrp="1"/>
          </p:cNvSpPr>
          <p:nvPr>
            <p:ph type="body" idx="1"/>
          </p:nvPr>
        </p:nvSpPr>
        <p:spPr>
          <a:xfrm>
            <a:off x="2756042" y="360506"/>
            <a:ext cx="9140393" cy="6268894"/>
          </a:xfrm>
        </p:spPr>
        <p:txBody>
          <a:bodyPr>
            <a:normAutofit fontScale="92500" lnSpcReduction="10000"/>
          </a:bodyPr>
          <a:lstStyle/>
          <a:p>
            <a:r>
              <a:rPr lang="en-US" sz="3200" dirty="0">
                <a:latin typeface="+mn-lt"/>
              </a:rPr>
              <a:t>Canvas Example</a:t>
            </a:r>
          </a:p>
          <a:p>
            <a:r>
              <a:rPr lang="en-US" sz="3200" dirty="0">
                <a:latin typeface="+mn-lt"/>
              </a:rPr>
              <a:t>In HTML, a &lt;canvas&gt; element looks like this:</a:t>
            </a:r>
          </a:p>
          <a:p>
            <a:r>
              <a:rPr lang="en-US" sz="3200" b="0" i="0" dirty="0">
                <a:solidFill>
                  <a:srgbClr val="999999"/>
                </a:solidFill>
                <a:effectLst/>
                <a:latin typeface="+mn-lt"/>
              </a:rPr>
              <a:t>&lt;</a:t>
            </a:r>
            <a:r>
              <a:rPr lang="en-US" sz="3200" b="0" i="0" dirty="0">
                <a:solidFill>
                  <a:srgbClr val="990055"/>
                </a:solidFill>
                <a:effectLst/>
                <a:latin typeface="+mn-lt"/>
              </a:rPr>
              <a:t>canvas</a:t>
            </a:r>
            <a:r>
              <a:rPr lang="en-US" sz="3200" b="0" i="0" dirty="0">
                <a:solidFill>
                  <a:srgbClr val="008000"/>
                </a:solidFill>
                <a:effectLst/>
                <a:latin typeface="+mn-lt"/>
              </a:rPr>
              <a:t> id</a:t>
            </a:r>
            <a:r>
              <a:rPr lang="en-US" sz="3200" b="0" i="0" dirty="0">
                <a:solidFill>
                  <a:srgbClr val="005CC5"/>
                </a:solidFill>
                <a:effectLst/>
                <a:latin typeface="+mn-lt"/>
              </a:rPr>
              <a:t>="</a:t>
            </a:r>
            <a:r>
              <a:rPr lang="en-US" sz="3200" b="0" i="0" dirty="0" err="1">
                <a:solidFill>
                  <a:srgbClr val="005CC5"/>
                </a:solidFill>
                <a:effectLst/>
                <a:latin typeface="+mn-lt"/>
              </a:rPr>
              <a:t>myCanvas</a:t>
            </a:r>
            <a:r>
              <a:rPr lang="en-US" sz="3200" b="0" i="0" dirty="0">
                <a:solidFill>
                  <a:srgbClr val="005CC5"/>
                </a:solidFill>
                <a:effectLst/>
                <a:latin typeface="+mn-lt"/>
              </a:rPr>
              <a:t>"</a:t>
            </a:r>
            <a:r>
              <a:rPr lang="en-US" sz="3200" b="0" i="0" dirty="0">
                <a:solidFill>
                  <a:srgbClr val="008000"/>
                </a:solidFill>
                <a:effectLst/>
                <a:latin typeface="+mn-lt"/>
              </a:rPr>
              <a:t> width</a:t>
            </a:r>
            <a:r>
              <a:rPr lang="en-US" sz="3200" b="0" i="0" dirty="0">
                <a:solidFill>
                  <a:srgbClr val="005CC5"/>
                </a:solidFill>
                <a:effectLst/>
                <a:latin typeface="+mn-lt"/>
              </a:rPr>
              <a:t>="200"</a:t>
            </a:r>
            <a:r>
              <a:rPr lang="en-US" sz="3200" b="0" i="0" dirty="0">
                <a:solidFill>
                  <a:srgbClr val="008000"/>
                </a:solidFill>
                <a:effectLst/>
                <a:latin typeface="+mn-lt"/>
              </a:rPr>
              <a:t> height</a:t>
            </a:r>
            <a:r>
              <a:rPr lang="en-US" sz="3200" b="0" i="0" dirty="0">
                <a:solidFill>
                  <a:srgbClr val="005CC5"/>
                </a:solidFill>
                <a:effectLst/>
                <a:latin typeface="+mn-lt"/>
              </a:rPr>
              <a:t>="100"</a:t>
            </a:r>
            <a:r>
              <a:rPr lang="en-US" sz="3200" b="0" i="0" dirty="0">
                <a:solidFill>
                  <a:srgbClr val="999999"/>
                </a:solidFill>
                <a:effectLst/>
                <a:latin typeface="+mn-lt"/>
              </a:rPr>
              <a:t>&gt;&lt;</a:t>
            </a:r>
            <a:r>
              <a:rPr lang="en-US" sz="3200" b="0" i="0" dirty="0">
                <a:solidFill>
                  <a:srgbClr val="990055"/>
                </a:solidFill>
                <a:effectLst/>
                <a:latin typeface="+mn-lt"/>
              </a:rPr>
              <a:t>/canvas</a:t>
            </a:r>
            <a:r>
              <a:rPr lang="en-US" sz="3200" b="0" i="0" dirty="0">
                <a:solidFill>
                  <a:srgbClr val="999999"/>
                </a:solidFill>
                <a:effectLst/>
                <a:latin typeface="+mn-lt"/>
              </a:rPr>
              <a:t>&gt;</a:t>
            </a:r>
          </a:p>
          <a:p>
            <a:r>
              <a:rPr lang="en-US" sz="3200" dirty="0">
                <a:latin typeface="+mn-lt"/>
              </a:rPr>
              <a:t>The id attribute is required (so it can be referred to by JavaScript).</a:t>
            </a:r>
          </a:p>
          <a:p>
            <a:r>
              <a:rPr lang="en-US" sz="3200" dirty="0">
                <a:latin typeface="+mn-lt"/>
              </a:rPr>
              <a:t>The width and height attribute defines the size of the canvas.</a:t>
            </a:r>
          </a:p>
          <a:p>
            <a:r>
              <a:rPr lang="en-US" sz="3200" dirty="0">
                <a:latin typeface="+mn-lt"/>
              </a:rPr>
              <a:t>The default size of the canvas is 300px (width) x 150px (height).</a:t>
            </a:r>
          </a:p>
          <a:p>
            <a:r>
              <a:rPr lang="en-US" sz="3200" dirty="0">
                <a:latin typeface="+mn-lt"/>
              </a:rPr>
              <a:t>We  can have multiple &lt;canvas&gt; elements on one HTML page.</a:t>
            </a:r>
          </a:p>
          <a:p>
            <a:r>
              <a:rPr lang="en-US" sz="3200" dirty="0">
                <a:latin typeface="+mn-lt"/>
              </a:rPr>
              <a:t>By default, the &lt;canvas&gt; element has no border and no content.</a:t>
            </a:r>
          </a:p>
          <a:p>
            <a:endParaRPr lang="en-IN" dirty="0"/>
          </a:p>
        </p:txBody>
      </p:sp>
      <p:sp>
        <p:nvSpPr>
          <p:cNvPr id="4" name="Rectangle 2">
            <a:extLst>
              <a:ext uri="{FF2B5EF4-FFF2-40B4-BE49-F238E27FC236}">
                <a16:creationId xmlns:a16="http://schemas.microsoft.com/office/drawing/2014/main" id="{29FB3E03-999A-5860-DA13-BE9BB02C03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6575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72797-1D9A-4EB5-19C9-8AB06E91EBC8}"/>
              </a:ext>
            </a:extLst>
          </p:cNvPr>
          <p:cNvSpPr>
            <a:spLocks noGrp="1"/>
          </p:cNvSpPr>
          <p:nvPr>
            <p:ph type="body" idx="1"/>
          </p:nvPr>
        </p:nvSpPr>
        <p:spPr/>
        <p:txBody>
          <a:bodyPr/>
          <a:lstStyle/>
          <a:p>
            <a:r>
              <a:rPr lang="en-US" sz="2800" dirty="0">
                <a:latin typeface="+mn-lt"/>
              </a:rPr>
              <a:t>To add a border, use a style attribute:</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canvas</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myCanvas</a:t>
            </a:r>
            <a:r>
              <a:rPr lang="en-IN" b="0" i="0">
                <a:solidFill>
                  <a:srgbClr val="005CC5"/>
                </a:solidFill>
                <a:effectLst/>
                <a:latin typeface="Consolas" panose="020B0609020204030204" pitchFamily="49" charset="0"/>
              </a:rPr>
              <a:t>"</a:t>
            </a:r>
            <a:r>
              <a:rPr lang="en-IN" b="0" i="0">
                <a:solidFill>
                  <a:srgbClr val="008000"/>
                </a:solidFill>
                <a:effectLst/>
                <a:latin typeface="Consolas" panose="020B0609020204030204" pitchFamily="49" charset="0"/>
              </a:rPr>
              <a:t> width</a:t>
            </a:r>
            <a:r>
              <a:rPr lang="en-IN" b="0" i="0">
                <a:solidFill>
                  <a:srgbClr val="005CC5"/>
                </a:solidFill>
                <a:effectLst/>
                <a:latin typeface="Consolas" panose="020B0609020204030204" pitchFamily="49" charset="0"/>
              </a:rPr>
              <a:t>="200"</a:t>
            </a:r>
            <a:r>
              <a:rPr lang="en-IN" b="0" i="0">
                <a:solidFill>
                  <a:srgbClr val="008000"/>
                </a:solidFill>
                <a:effectLst/>
                <a:latin typeface="Consolas" panose="020B0609020204030204" pitchFamily="49" charset="0"/>
              </a:rPr>
              <a:t> height</a:t>
            </a:r>
            <a:r>
              <a:rPr lang="en-IN" b="0" i="0">
                <a:solidFill>
                  <a:srgbClr val="005CC5"/>
                </a:solidFill>
                <a:effectLst/>
                <a:latin typeface="Consolas" panose="020B0609020204030204" pitchFamily="49" charset="0"/>
              </a:rPr>
              <a:t>="100"</a:t>
            </a:r>
            <a:r>
              <a:rPr lang="en-IN" b="0" i="0">
                <a:solidFill>
                  <a:srgbClr val="008000"/>
                </a:solidFill>
                <a:effectLst/>
                <a:latin typeface="Consolas" panose="020B0609020204030204" pitchFamily="49" charset="0"/>
              </a:rPr>
              <a:t> style</a:t>
            </a:r>
            <a:r>
              <a:rPr lang="en-IN" b="0" i="0">
                <a:solidFill>
                  <a:srgbClr val="005CC5"/>
                </a:solidFill>
                <a:effectLst/>
                <a:latin typeface="Consolas" panose="020B0609020204030204" pitchFamily="49" charset="0"/>
              </a:rPr>
              <a:t>="border:1px solid #000000;"</a:t>
            </a:r>
            <a:r>
              <a:rPr lang="en-IN" b="0" i="0">
                <a:solidFill>
                  <a:srgbClr val="999999"/>
                </a:solidFill>
                <a:effectLst/>
                <a:latin typeface="Consolas" panose="020B0609020204030204" pitchFamily="49" charset="0"/>
              </a:rPr>
              <a:t>&gt;&lt;</a:t>
            </a:r>
            <a:r>
              <a:rPr lang="en-IN" b="0" i="0">
                <a:solidFill>
                  <a:srgbClr val="990055"/>
                </a:solidFill>
                <a:effectLst/>
                <a:latin typeface="Consolas" panose="020B0609020204030204" pitchFamily="49" charset="0"/>
              </a:rPr>
              <a:t>/canvas</a:t>
            </a:r>
            <a:r>
              <a:rPr lang="en-IN" b="0" i="0">
                <a:solidFill>
                  <a:srgbClr val="999999"/>
                </a:solidFill>
                <a:effectLst/>
                <a:latin typeface="Consolas" panose="020B0609020204030204" pitchFamily="49" charset="0"/>
              </a:rPr>
              <a:t>&gt;</a:t>
            </a:r>
            <a:endParaRPr lang="en-IN"/>
          </a:p>
        </p:txBody>
      </p:sp>
    </p:spTree>
    <p:extLst>
      <p:ext uri="{BB962C8B-B14F-4D97-AF65-F5344CB8AC3E}">
        <p14:creationId xmlns:p14="http://schemas.microsoft.com/office/powerpoint/2010/main" val="27472858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4D64E9-C83F-66D1-7270-F0599135E174}"/>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Draw a Line</a:t>
            </a:r>
          </a:p>
          <a:p>
            <a:r>
              <a:rPr lang="en-IN" b="0" i="0" dirty="0">
                <a:solidFill>
                  <a:srgbClr val="000000"/>
                </a:solidFill>
                <a:effectLst/>
                <a:latin typeface="Consolas" panose="020B0609020204030204" pitchFamily="49" charset="0"/>
              </a:rPr>
              <a:t>&lt;script&gt;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c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myCanvas</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ctx</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c.getContext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"2d"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ctx.moveTo</a:t>
            </a:r>
            <a:r>
              <a:rPr lang="en-IN" b="0" i="0" dirty="0">
                <a:solidFill>
                  <a:srgbClr val="000000"/>
                </a:solidFill>
                <a:effectLst/>
                <a:latin typeface="Consolas" panose="020B0609020204030204" pitchFamily="49" charset="0"/>
              </a:rPr>
              <a:t>(</a:t>
            </a:r>
            <a:r>
              <a:rPr lang="en-IN" b="0" i="0" dirty="0">
                <a:solidFill>
                  <a:srgbClr val="990055"/>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ctx.lineTo</a:t>
            </a:r>
            <a:r>
              <a:rPr lang="en-IN" b="0" i="0" dirty="0">
                <a:solidFill>
                  <a:srgbClr val="000000"/>
                </a:solidFill>
                <a:effectLst/>
                <a:latin typeface="Consolas" panose="020B0609020204030204" pitchFamily="49" charset="0"/>
              </a:rPr>
              <a:t>(</a:t>
            </a:r>
            <a:r>
              <a:rPr lang="en-IN" b="0" i="0" dirty="0">
                <a:solidFill>
                  <a:srgbClr val="990055"/>
                </a:solidFill>
                <a:effectLst/>
                <a:latin typeface="Consolas" panose="020B0609020204030204" pitchFamily="49" charset="0"/>
              </a:rPr>
              <a:t>200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100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ctx.stroke</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p>
          <a:p>
            <a:endParaRPr lang="en-IN" dirty="0"/>
          </a:p>
        </p:txBody>
      </p:sp>
      <p:pic>
        <p:nvPicPr>
          <p:cNvPr id="4" name="Picture 3">
            <a:extLst>
              <a:ext uri="{FF2B5EF4-FFF2-40B4-BE49-F238E27FC236}">
                <a16:creationId xmlns:a16="http://schemas.microsoft.com/office/drawing/2014/main" id="{1DA77A69-03EB-618D-E2B3-8A5798D885D0}"/>
              </a:ext>
            </a:extLst>
          </p:cNvPr>
          <p:cNvPicPr>
            <a:picLocks noChangeAspect="1"/>
          </p:cNvPicPr>
          <p:nvPr/>
        </p:nvPicPr>
        <p:blipFill>
          <a:blip r:embed="rId2"/>
          <a:stretch>
            <a:fillRect/>
          </a:stretch>
        </p:blipFill>
        <p:spPr>
          <a:xfrm>
            <a:off x="5466754" y="4364834"/>
            <a:ext cx="2610214" cy="1448002"/>
          </a:xfrm>
          <a:prstGeom prst="rect">
            <a:avLst/>
          </a:prstGeom>
        </p:spPr>
      </p:pic>
    </p:spTree>
    <p:extLst>
      <p:ext uri="{BB962C8B-B14F-4D97-AF65-F5344CB8AC3E}">
        <p14:creationId xmlns:p14="http://schemas.microsoft.com/office/powerpoint/2010/main" val="12154238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D899B3-1297-D8A0-85B4-66A3E55FF723}"/>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Draw a Circle</a:t>
            </a:r>
          </a:p>
          <a:p>
            <a:r>
              <a:rPr lang="en-IN" b="0" i="0" dirty="0">
                <a:solidFill>
                  <a:srgbClr val="000000"/>
                </a:solidFill>
                <a:effectLst/>
                <a:latin typeface="Consolas" panose="020B0609020204030204" pitchFamily="49" charset="0"/>
              </a:rPr>
              <a:t>&lt;script&gt;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c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myCanvas</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ctx</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c.getContext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"2d"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ctx.beginPath</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ctx.arc(</a:t>
            </a:r>
            <a:r>
              <a:rPr lang="en-IN" b="0" i="0" dirty="0">
                <a:solidFill>
                  <a:srgbClr val="990055"/>
                </a:solidFill>
                <a:effectLst/>
                <a:latin typeface="Consolas" panose="020B0609020204030204" pitchFamily="49" charset="0"/>
              </a:rPr>
              <a:t>95</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50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40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2</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Math.PI</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ctx.stroke</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p>
          <a:p>
            <a:endParaRPr lang="en-IN" dirty="0"/>
          </a:p>
        </p:txBody>
      </p:sp>
      <p:pic>
        <p:nvPicPr>
          <p:cNvPr id="4" name="Picture 3">
            <a:extLst>
              <a:ext uri="{FF2B5EF4-FFF2-40B4-BE49-F238E27FC236}">
                <a16:creationId xmlns:a16="http://schemas.microsoft.com/office/drawing/2014/main" id="{1B92D099-5DE8-6A31-922A-5654F5A12333}"/>
              </a:ext>
            </a:extLst>
          </p:cNvPr>
          <p:cNvPicPr>
            <a:picLocks noChangeAspect="1"/>
          </p:cNvPicPr>
          <p:nvPr/>
        </p:nvPicPr>
        <p:blipFill>
          <a:blip r:embed="rId2"/>
          <a:stretch>
            <a:fillRect/>
          </a:stretch>
        </p:blipFill>
        <p:spPr>
          <a:xfrm>
            <a:off x="4749866" y="4523447"/>
            <a:ext cx="3010320" cy="1428949"/>
          </a:xfrm>
          <a:prstGeom prst="rect">
            <a:avLst/>
          </a:prstGeom>
        </p:spPr>
      </p:pic>
    </p:spTree>
    <p:extLst>
      <p:ext uri="{BB962C8B-B14F-4D97-AF65-F5344CB8AC3E}">
        <p14:creationId xmlns:p14="http://schemas.microsoft.com/office/powerpoint/2010/main" val="87800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7C3C44-3AFC-70DE-80A7-F74EAEDE3D92}"/>
              </a:ext>
            </a:extLst>
          </p:cNvPr>
          <p:cNvSpPr>
            <a:spLocks noGrp="1"/>
          </p:cNvSpPr>
          <p:nvPr>
            <p:ph type="body" idx="1"/>
          </p:nvPr>
        </p:nvSpPr>
        <p:spPr>
          <a:xfrm>
            <a:off x="2763078" y="337931"/>
            <a:ext cx="8592309" cy="6122504"/>
          </a:xfrm>
        </p:spPr>
        <p:txBody>
          <a:bodyPr/>
          <a:lstStyle/>
          <a:p>
            <a:pPr marL="25400" indent="0">
              <a:buNone/>
            </a:pPr>
            <a:r>
              <a:rPr lang="en-US" dirty="0">
                <a:latin typeface="+mj-lt"/>
              </a:rPr>
              <a:t>The </a:t>
            </a:r>
            <a:r>
              <a:rPr lang="en-US" dirty="0" err="1">
                <a:latin typeface="+mj-lt"/>
              </a:rPr>
              <a:t>src</a:t>
            </a:r>
            <a:r>
              <a:rPr lang="en-US" dirty="0">
                <a:latin typeface="+mj-lt"/>
              </a:rPr>
              <a:t> Attribute</a:t>
            </a:r>
          </a:p>
          <a:p>
            <a:r>
              <a:rPr lang="en-US" dirty="0">
                <a:latin typeface="+mj-lt"/>
              </a:rPr>
              <a:t>The &lt;</a:t>
            </a:r>
            <a:r>
              <a:rPr lang="en-US" dirty="0" err="1">
                <a:latin typeface="+mj-lt"/>
              </a:rPr>
              <a:t>img</a:t>
            </a:r>
            <a:r>
              <a:rPr lang="en-US" dirty="0">
                <a:latin typeface="+mj-lt"/>
              </a:rPr>
              <a:t>&gt; tag is used to embed an image in an HTML page. </a:t>
            </a:r>
          </a:p>
          <a:p>
            <a:r>
              <a:rPr lang="en-US" dirty="0">
                <a:latin typeface="+mj-lt"/>
              </a:rPr>
              <a:t>The </a:t>
            </a:r>
            <a:r>
              <a:rPr lang="en-US" dirty="0" err="1">
                <a:latin typeface="+mj-lt"/>
              </a:rPr>
              <a:t>src</a:t>
            </a:r>
            <a:r>
              <a:rPr lang="en-US" dirty="0">
                <a:latin typeface="+mj-lt"/>
              </a:rPr>
              <a:t> attribute specifies the path to the image to be displayed:</a:t>
            </a:r>
          </a:p>
          <a:p>
            <a:r>
              <a:rPr lang="en-US" dirty="0" err="1">
                <a:latin typeface="+mj-lt"/>
              </a:rPr>
              <a:t>Eg</a:t>
            </a:r>
            <a:r>
              <a:rPr lang="en-US" dirty="0">
                <a:latin typeface="+mj-lt"/>
              </a:rPr>
              <a:t>: </a:t>
            </a:r>
          </a:p>
          <a:p>
            <a:r>
              <a:rPr lang="en-IN" b="0" i="0" dirty="0">
                <a:solidFill>
                  <a:srgbClr val="999999"/>
                </a:solidFill>
                <a:effectLst/>
                <a:latin typeface="Consolas" panose="020B0609020204030204" pitchFamily="49" charset="0"/>
              </a:rPr>
              <a:t>&lt;</a:t>
            </a:r>
            <a:r>
              <a:rPr lang="en-IN" b="0" i="0" dirty="0" err="1">
                <a:solidFill>
                  <a:srgbClr val="990055"/>
                </a:solidFill>
                <a:effectLst/>
                <a:latin typeface="Consolas" panose="020B0609020204030204" pitchFamily="49" charset="0"/>
              </a:rPr>
              <a:t>img</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src</a:t>
            </a:r>
            <a:r>
              <a:rPr lang="en-IN" b="0" i="0" dirty="0">
                <a:solidFill>
                  <a:srgbClr val="005CC5"/>
                </a:solidFill>
                <a:effectLst/>
                <a:latin typeface="Consolas" panose="020B0609020204030204" pitchFamily="49" charset="0"/>
              </a:rPr>
              <a:t>="img_girl.jpg"</a:t>
            </a:r>
            <a:r>
              <a:rPr lang="en-IN" b="0" i="0" dirty="0">
                <a:solidFill>
                  <a:srgbClr val="999999"/>
                </a:solidFill>
                <a:effectLst/>
                <a:latin typeface="Consolas" panose="020B0609020204030204" pitchFamily="49" charset="0"/>
              </a:rPr>
              <a:t>&gt;</a:t>
            </a:r>
            <a:endParaRPr lang="en-IN" dirty="0">
              <a:latin typeface="+mj-lt"/>
            </a:endParaRPr>
          </a:p>
        </p:txBody>
      </p:sp>
    </p:spTree>
    <p:extLst>
      <p:ext uri="{BB962C8B-B14F-4D97-AF65-F5344CB8AC3E}">
        <p14:creationId xmlns:p14="http://schemas.microsoft.com/office/powerpoint/2010/main" val="17566737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6E24CE-928A-A789-41D4-7D2803E86B40}"/>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Draw a Text</a:t>
            </a:r>
          </a:p>
          <a:p>
            <a:r>
              <a:rPr lang="en-IN" b="0" i="0" dirty="0">
                <a:solidFill>
                  <a:srgbClr val="000000"/>
                </a:solidFill>
                <a:effectLst/>
                <a:latin typeface="Consolas" panose="020B0609020204030204" pitchFamily="49" charset="0"/>
              </a:rPr>
              <a:t>&lt;script&gt;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c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myCanvas</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ctx</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c.getContext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"2d"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ctx.font</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"30px Arial"</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ctx.fillText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"Hello World"</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mn-lt"/>
              </a:rPr>
              <a:t>10 = x-coordinate (distance from the left)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mn-lt"/>
              </a:rPr>
              <a:t>50 = y-coordinate (distance from the top — baseline of the text</a:t>
            </a:r>
            <a:br>
              <a:rPr lang="en-IN" dirty="0"/>
            </a:br>
            <a:r>
              <a:rPr lang="en-IN" b="0" i="0" dirty="0">
                <a:solidFill>
                  <a:srgbClr val="000000"/>
                </a:solidFill>
                <a:effectLst/>
                <a:latin typeface="Consolas" panose="020B0609020204030204" pitchFamily="49" charset="0"/>
              </a:rPr>
              <a:t>&lt;/script&gt;</a:t>
            </a:r>
            <a:endParaRPr lang="en-IN" dirty="0"/>
          </a:p>
        </p:txBody>
      </p:sp>
      <p:pic>
        <p:nvPicPr>
          <p:cNvPr id="4" name="Picture 3">
            <a:extLst>
              <a:ext uri="{FF2B5EF4-FFF2-40B4-BE49-F238E27FC236}">
                <a16:creationId xmlns:a16="http://schemas.microsoft.com/office/drawing/2014/main" id="{02488FAD-3E69-76DF-796E-6E623A55A3C7}"/>
              </a:ext>
            </a:extLst>
          </p:cNvPr>
          <p:cNvPicPr>
            <a:picLocks noChangeAspect="1"/>
          </p:cNvPicPr>
          <p:nvPr/>
        </p:nvPicPr>
        <p:blipFill>
          <a:blip r:embed="rId2"/>
          <a:stretch>
            <a:fillRect/>
          </a:stretch>
        </p:blipFill>
        <p:spPr>
          <a:xfrm>
            <a:off x="5987788" y="4857421"/>
            <a:ext cx="2676899" cy="1324160"/>
          </a:xfrm>
          <a:prstGeom prst="rect">
            <a:avLst/>
          </a:prstGeom>
        </p:spPr>
      </p:pic>
      <p:sp>
        <p:nvSpPr>
          <p:cNvPr id="5" name="Rectangle 1">
            <a:extLst>
              <a:ext uri="{FF2B5EF4-FFF2-40B4-BE49-F238E27FC236}">
                <a16:creationId xmlns:a16="http://schemas.microsoft.com/office/drawing/2014/main" id="{4A0A2057-4A3A-4F91-BFC9-558ACE19553E}"/>
              </a:ext>
            </a:extLst>
          </p:cNvPr>
          <p:cNvSpPr>
            <a:spLocks noChangeArrowheads="1"/>
          </p:cNvSpPr>
          <p:nvPr/>
        </p:nvSpPr>
        <p:spPr bwMode="auto">
          <a:xfrm>
            <a:off x="0" y="-107722"/>
            <a:ext cx="25359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2611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68F93-86D9-B5A0-770D-2C98E2EB9241}"/>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Stroke Text</a:t>
            </a:r>
          </a:p>
          <a:p>
            <a:r>
              <a:rPr lang="en-IN" b="0" i="0" dirty="0">
                <a:solidFill>
                  <a:srgbClr val="000000"/>
                </a:solidFill>
                <a:effectLst/>
                <a:latin typeface="Consolas" panose="020B0609020204030204" pitchFamily="49" charset="0"/>
              </a:rPr>
              <a:t>&lt;script&gt;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c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myCanvas</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ctx</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c.getContext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"2d"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ctx.font</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"30px Arial"</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ctx.strokeText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"Hello World"</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endParaRPr lang="en-IN" dirty="0"/>
          </a:p>
        </p:txBody>
      </p:sp>
      <p:pic>
        <p:nvPicPr>
          <p:cNvPr id="4" name="Picture 3">
            <a:extLst>
              <a:ext uri="{FF2B5EF4-FFF2-40B4-BE49-F238E27FC236}">
                <a16:creationId xmlns:a16="http://schemas.microsoft.com/office/drawing/2014/main" id="{2260E234-D5B0-4BBA-F27F-9B9B4A748411}"/>
              </a:ext>
            </a:extLst>
          </p:cNvPr>
          <p:cNvPicPr>
            <a:picLocks noChangeAspect="1"/>
          </p:cNvPicPr>
          <p:nvPr/>
        </p:nvPicPr>
        <p:blipFill>
          <a:blip r:embed="rId2"/>
          <a:stretch>
            <a:fillRect/>
          </a:stretch>
        </p:blipFill>
        <p:spPr>
          <a:xfrm>
            <a:off x="4962556" y="4128581"/>
            <a:ext cx="2505425" cy="1324160"/>
          </a:xfrm>
          <a:prstGeom prst="rect">
            <a:avLst/>
          </a:prstGeom>
        </p:spPr>
      </p:pic>
    </p:spTree>
    <p:extLst>
      <p:ext uri="{BB962C8B-B14F-4D97-AF65-F5344CB8AC3E}">
        <p14:creationId xmlns:p14="http://schemas.microsoft.com/office/powerpoint/2010/main" val="8249112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1962A2-E72E-B5B4-43E3-97C60BE3826E}"/>
              </a:ext>
            </a:extLst>
          </p:cNvPr>
          <p:cNvSpPr>
            <a:spLocks noGrp="1"/>
          </p:cNvSpPr>
          <p:nvPr>
            <p:ph type="body" idx="1"/>
          </p:nvPr>
        </p:nvSpPr>
        <p:spPr/>
        <p:txBody>
          <a:bodyPr>
            <a:normAutofit lnSpcReduction="10000"/>
          </a:bodyPr>
          <a:lstStyle/>
          <a:p>
            <a:r>
              <a:rPr lang="en-IN" b="0" i="0" dirty="0">
                <a:solidFill>
                  <a:srgbClr val="000000"/>
                </a:solidFill>
                <a:effectLst/>
                <a:latin typeface="Segoe UI" panose="020B0502040204020203" pitchFamily="34" charset="0"/>
              </a:rPr>
              <a:t>Draw Linear Gradient</a:t>
            </a:r>
          </a:p>
          <a:p>
            <a:r>
              <a:rPr lang="en-IN" b="0" i="0" dirty="0">
                <a:solidFill>
                  <a:srgbClr val="000000"/>
                </a:solidFill>
                <a:effectLst/>
                <a:latin typeface="Consolas" panose="020B0609020204030204" pitchFamily="49" charset="0"/>
              </a:rPr>
              <a:t>&lt;script&gt;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c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myCanvas</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ctx</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c.getContext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"2d"</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708090"/>
                </a:solidFill>
                <a:effectLst/>
                <a:latin typeface="Consolas" panose="020B0609020204030204" pitchFamily="49" charset="0"/>
              </a:rPr>
              <a:t>// Create gradient</a:t>
            </a:r>
            <a:br>
              <a:rPr lang="en-IN" b="0" i="0" dirty="0">
                <a:solidFill>
                  <a:srgbClr val="708090"/>
                </a:solidFill>
                <a:effectLst/>
                <a:latin typeface="Consolas" panose="020B0609020204030204" pitchFamily="49" charset="0"/>
              </a:rPr>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grd</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ctx.createLinearGradient</a:t>
            </a:r>
            <a:r>
              <a:rPr lang="en-IN" b="0" i="0" dirty="0">
                <a:solidFill>
                  <a:srgbClr val="000000"/>
                </a:solidFill>
                <a:effectLst/>
                <a:latin typeface="Consolas" panose="020B0609020204030204" pitchFamily="49" charset="0"/>
              </a:rPr>
              <a:t>(</a:t>
            </a:r>
            <a:r>
              <a:rPr lang="en-IN" b="0" i="0" dirty="0">
                <a:solidFill>
                  <a:srgbClr val="990055"/>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200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grd.addColorStop</a:t>
            </a:r>
            <a:r>
              <a:rPr lang="en-IN" b="0" i="0" dirty="0">
                <a:solidFill>
                  <a:srgbClr val="000000"/>
                </a:solidFill>
                <a:effectLst/>
                <a:latin typeface="Consolas" panose="020B0609020204030204" pitchFamily="49" charset="0"/>
              </a:rPr>
              <a:t>(</a:t>
            </a:r>
            <a:r>
              <a:rPr lang="en-IN" b="0" i="0" dirty="0">
                <a:solidFill>
                  <a:srgbClr val="990055"/>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"red"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grd.addColorStop</a:t>
            </a:r>
            <a:r>
              <a:rPr lang="en-IN" b="0" i="0" dirty="0">
                <a:solidFill>
                  <a:srgbClr val="000000"/>
                </a:solidFill>
                <a:effectLst/>
                <a:latin typeface="Consolas" panose="020B0609020204030204" pitchFamily="49" charset="0"/>
              </a:rPr>
              <a:t>(</a:t>
            </a:r>
            <a:r>
              <a:rPr lang="en-IN" b="0" i="0" dirty="0">
                <a:solidFill>
                  <a:srgbClr val="990055"/>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"white"</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708090"/>
                </a:solidFill>
                <a:effectLst/>
                <a:latin typeface="Consolas" panose="020B0609020204030204" pitchFamily="49" charset="0"/>
              </a:rPr>
              <a:t>// Fill with gradient</a:t>
            </a:r>
            <a:br>
              <a:rPr lang="en-IN" b="0" i="0" dirty="0">
                <a:solidFill>
                  <a:srgbClr val="708090"/>
                </a:solidFill>
                <a:effectLst/>
                <a:latin typeface="Consolas" panose="020B0609020204030204" pitchFamily="49" charset="0"/>
              </a:rPr>
            </a:br>
            <a:r>
              <a:rPr lang="en-IN" b="0" i="0" dirty="0" err="1">
                <a:solidFill>
                  <a:srgbClr val="000000"/>
                </a:solidFill>
                <a:effectLst/>
                <a:latin typeface="Consolas" panose="020B0609020204030204" pitchFamily="49" charset="0"/>
              </a:rPr>
              <a:t>ctx.fillStyle</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grd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ctx.fillRect</a:t>
            </a:r>
            <a:r>
              <a:rPr lang="en-IN" b="0" i="0" dirty="0">
                <a:solidFill>
                  <a:srgbClr val="000000"/>
                </a:solidFill>
                <a:effectLst/>
                <a:latin typeface="Consolas" panose="020B0609020204030204" pitchFamily="49" charset="0"/>
              </a:rPr>
              <a:t>(</a:t>
            </a:r>
            <a:r>
              <a:rPr lang="en-IN" b="0" i="0" dirty="0">
                <a:solidFill>
                  <a:srgbClr val="990055"/>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150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80</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endParaRPr lang="en-IN" dirty="0"/>
          </a:p>
        </p:txBody>
      </p:sp>
    </p:spTree>
    <p:extLst>
      <p:ext uri="{BB962C8B-B14F-4D97-AF65-F5344CB8AC3E}">
        <p14:creationId xmlns:p14="http://schemas.microsoft.com/office/powerpoint/2010/main" val="26315175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18D2CE-E4CD-F3F7-93B9-FD2D43FCB7FC}"/>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Draw Image</a:t>
            </a:r>
          </a:p>
          <a:p>
            <a:r>
              <a:rPr lang="en-IN" b="0" i="0" dirty="0">
                <a:solidFill>
                  <a:srgbClr val="000000"/>
                </a:solidFill>
                <a:effectLst/>
                <a:latin typeface="Consolas" panose="020B0609020204030204" pitchFamily="49" charset="0"/>
              </a:rPr>
              <a:t>&lt;script&gt;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c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myCanvas</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ctx</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c.getContext</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"2d"</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img</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"scream"</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ctx.drawImage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img</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endParaRPr lang="en-IN" dirty="0"/>
          </a:p>
        </p:txBody>
      </p:sp>
    </p:spTree>
    <p:extLst>
      <p:ext uri="{BB962C8B-B14F-4D97-AF65-F5344CB8AC3E}">
        <p14:creationId xmlns:p14="http://schemas.microsoft.com/office/powerpoint/2010/main" val="8149019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0B46F4-2FBC-6AAB-2FD3-286DF8629AC3}"/>
              </a:ext>
            </a:extLst>
          </p:cNvPr>
          <p:cNvSpPr>
            <a:spLocks noGrp="1"/>
          </p:cNvSpPr>
          <p:nvPr>
            <p:ph type="body" idx="1"/>
          </p:nvPr>
        </p:nvSpPr>
        <p:spPr/>
        <p:txBody>
          <a:bodyPr/>
          <a:lstStyle/>
          <a:p>
            <a:r>
              <a:rPr lang="en-US" b="0" i="0" dirty="0">
                <a:solidFill>
                  <a:srgbClr val="000000"/>
                </a:solidFill>
                <a:effectLst/>
                <a:latin typeface="Segoe UI" panose="020B0502040204020203" pitchFamily="34" charset="0"/>
              </a:rPr>
              <a:t>HTML - What is a Web API?</a:t>
            </a:r>
          </a:p>
          <a:p>
            <a:pPr algn="just"/>
            <a:r>
              <a:rPr lang="en-US" dirty="0">
                <a:latin typeface="+mn-lt"/>
              </a:rPr>
              <a:t>API (Application Programming Interface) is a set of rules and protocols that allow one software program to interact with another. </a:t>
            </a:r>
          </a:p>
          <a:p>
            <a:pPr algn="just"/>
            <a:r>
              <a:rPr lang="en-US" dirty="0">
                <a:latin typeface="+mn-lt"/>
              </a:rPr>
              <a:t>Think of it as a messenger that lets programs "talk" to each other.</a:t>
            </a:r>
          </a:p>
          <a:p>
            <a:pPr algn="just"/>
            <a:r>
              <a:rPr lang="en-US" dirty="0">
                <a:latin typeface="+mn-lt"/>
              </a:rPr>
              <a:t>A Web API is an API that can be accessed over the web using the HTTP/HTTPS protocol. </a:t>
            </a:r>
          </a:p>
          <a:p>
            <a:pPr algn="just"/>
            <a:r>
              <a:rPr lang="en-US" dirty="0">
                <a:latin typeface="+mn-lt"/>
              </a:rPr>
              <a:t>It allows client applications (like browsers, mobile apps, or other web servers) to communicate with a web server to send and retrieve data.</a:t>
            </a:r>
            <a:endParaRPr lang="en-IN" dirty="0">
              <a:latin typeface="+mn-lt"/>
            </a:endParaRPr>
          </a:p>
        </p:txBody>
      </p:sp>
    </p:spTree>
    <p:extLst>
      <p:ext uri="{BB962C8B-B14F-4D97-AF65-F5344CB8AC3E}">
        <p14:creationId xmlns:p14="http://schemas.microsoft.com/office/powerpoint/2010/main" val="5552476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B80B64-09DA-2CB6-F9E0-FBFBE05A9C54}"/>
              </a:ext>
            </a:extLst>
          </p:cNvPr>
          <p:cNvSpPr>
            <a:spLocks noGrp="1"/>
          </p:cNvSpPr>
          <p:nvPr>
            <p:ph type="body" idx="1"/>
          </p:nvPr>
        </p:nvSpPr>
        <p:spPr/>
        <p:txBody>
          <a:bodyPr>
            <a:normAutofit/>
          </a:bodyPr>
          <a:lstStyle/>
          <a:p>
            <a:pPr marL="50800" indent="0">
              <a:buNone/>
            </a:pPr>
            <a:r>
              <a:rPr lang="en-US" sz="3600" b="1" dirty="0">
                <a:latin typeface="+mn-lt"/>
              </a:rPr>
              <a:t>Characteristics of a Web API</a:t>
            </a:r>
          </a:p>
          <a:p>
            <a:r>
              <a:rPr lang="en-US" sz="3600" dirty="0">
                <a:latin typeface="+mn-lt"/>
              </a:rPr>
              <a:t> Accessible via HTTP/HTTPS</a:t>
            </a:r>
          </a:p>
          <a:p>
            <a:r>
              <a:rPr lang="en-US" sz="3600" dirty="0">
                <a:latin typeface="+mn-lt"/>
              </a:rPr>
              <a:t> Stateless: Each request is independent.</a:t>
            </a:r>
          </a:p>
          <a:p>
            <a:r>
              <a:rPr lang="en-US" sz="3600" dirty="0">
                <a:latin typeface="+mn-lt"/>
              </a:rPr>
              <a:t> Usually returns data in JSON or XML format</a:t>
            </a:r>
          </a:p>
          <a:p>
            <a:r>
              <a:rPr lang="en-US" sz="3600" dirty="0">
                <a:latin typeface="+mn-lt"/>
              </a:rPr>
              <a:t> Can be public, private, or restricted</a:t>
            </a:r>
          </a:p>
          <a:p>
            <a:r>
              <a:rPr lang="en-US" sz="3600" dirty="0">
                <a:latin typeface="+mn-lt"/>
              </a:rPr>
              <a:t> Supports CRUD operations: Create, Read, Update, Delete</a:t>
            </a:r>
            <a:endParaRPr lang="en-IN" sz="3600" dirty="0">
              <a:latin typeface="+mn-lt"/>
            </a:endParaRPr>
          </a:p>
        </p:txBody>
      </p:sp>
    </p:spTree>
    <p:extLst>
      <p:ext uri="{BB962C8B-B14F-4D97-AF65-F5344CB8AC3E}">
        <p14:creationId xmlns:p14="http://schemas.microsoft.com/office/powerpoint/2010/main" val="18733569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2E6A3-40FE-868A-261F-8C7455020E58}"/>
              </a:ext>
            </a:extLst>
          </p:cNvPr>
          <p:cNvSpPr>
            <a:spLocks noGrp="1"/>
          </p:cNvSpPr>
          <p:nvPr>
            <p:ph type="body" idx="1"/>
          </p:nvPr>
        </p:nvSpPr>
        <p:spPr/>
        <p:txBody>
          <a:bodyPr/>
          <a:lstStyle/>
          <a:p>
            <a:pPr>
              <a:buNone/>
            </a:pPr>
            <a:r>
              <a:rPr lang="en-US" b="1" dirty="0"/>
              <a:t>How Does It Work?</a:t>
            </a:r>
          </a:p>
          <a:p>
            <a:pPr>
              <a:buFont typeface="+mj-lt"/>
              <a:buAutoNum type="arabicPeriod"/>
            </a:pPr>
            <a:r>
              <a:rPr lang="en-US" b="1" dirty="0"/>
              <a:t>Client sends an HTTP request</a:t>
            </a:r>
            <a:r>
              <a:rPr lang="en-US" dirty="0"/>
              <a:t> (GET, POST, etc.) to the API endpoint (a URL).</a:t>
            </a:r>
          </a:p>
          <a:p>
            <a:pPr>
              <a:buFont typeface="+mj-lt"/>
              <a:buAutoNum type="arabicPeriod"/>
            </a:pPr>
            <a:r>
              <a:rPr lang="en-US" b="1" dirty="0"/>
              <a:t>Server processes the request</a:t>
            </a:r>
            <a:r>
              <a:rPr lang="en-US" dirty="0"/>
              <a:t> and accesses data or logic.</a:t>
            </a:r>
          </a:p>
          <a:p>
            <a:pPr>
              <a:buFont typeface="+mj-lt"/>
              <a:buAutoNum type="arabicPeriod"/>
            </a:pPr>
            <a:r>
              <a:rPr lang="en-US" b="1" dirty="0"/>
              <a:t>Server sends a response</a:t>
            </a:r>
            <a:r>
              <a:rPr lang="en-US" dirty="0"/>
              <a:t>, often in JSON or XML format.</a:t>
            </a:r>
          </a:p>
          <a:p>
            <a:endParaRPr lang="en-IN" dirty="0"/>
          </a:p>
        </p:txBody>
      </p:sp>
    </p:spTree>
    <p:extLst>
      <p:ext uri="{BB962C8B-B14F-4D97-AF65-F5344CB8AC3E}">
        <p14:creationId xmlns:p14="http://schemas.microsoft.com/office/powerpoint/2010/main" val="1045542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A8924F-A722-9797-4640-6E90C1C14E84}"/>
              </a:ext>
            </a:extLst>
          </p:cNvPr>
          <p:cNvSpPr>
            <a:spLocks noGrp="1"/>
          </p:cNvSpPr>
          <p:nvPr>
            <p:ph type="body" idx="1"/>
          </p:nvPr>
        </p:nvSpPr>
        <p:spPr>
          <a:xfrm>
            <a:off x="2756042" y="360506"/>
            <a:ext cx="9140393" cy="6159564"/>
          </a:xfrm>
        </p:spPr>
        <p:txBody>
          <a:bodyPr>
            <a:normAutofit lnSpcReduction="10000"/>
          </a:bodyPr>
          <a:lstStyle/>
          <a:p>
            <a:pPr algn="l">
              <a:lnSpc>
                <a:spcPct val="120000"/>
              </a:lnSpc>
              <a:spcBef>
                <a:spcPts val="750"/>
              </a:spcBef>
              <a:spcAft>
                <a:spcPts val="750"/>
              </a:spcAft>
              <a:buNone/>
            </a:pPr>
            <a:r>
              <a:rPr lang="en-US" b="1" i="0" dirty="0">
                <a:solidFill>
                  <a:srgbClr val="000000"/>
                </a:solidFill>
                <a:effectLst/>
                <a:latin typeface="+mn-lt"/>
              </a:rPr>
              <a:t>HTML APIs</a:t>
            </a:r>
          </a:p>
          <a:p>
            <a:pPr>
              <a:lnSpc>
                <a:spcPct val="120000"/>
              </a:lnSpc>
            </a:pPr>
            <a:r>
              <a:rPr lang="en-US" b="0" i="0" dirty="0">
                <a:solidFill>
                  <a:srgbClr val="000000"/>
                </a:solidFill>
                <a:effectLst/>
                <a:latin typeface="+mn-lt"/>
              </a:rPr>
              <a:t>All browsers have a set of built-in Web APIs to support complex operations, and to help accessing data.</a:t>
            </a:r>
          </a:p>
          <a:p>
            <a:pPr algn="l">
              <a:lnSpc>
                <a:spcPct val="120000"/>
              </a:lnSpc>
              <a:buNone/>
            </a:pPr>
            <a:r>
              <a:rPr lang="en-US" b="0" i="0" dirty="0">
                <a:solidFill>
                  <a:srgbClr val="000000"/>
                </a:solidFill>
                <a:effectLst/>
                <a:latin typeface="+mn-lt"/>
              </a:rPr>
              <a:t>Here are some of the main HTML5 APIs:</a:t>
            </a:r>
          </a:p>
          <a:p>
            <a:pPr algn="l">
              <a:lnSpc>
                <a:spcPct val="120000"/>
              </a:lnSpc>
              <a:buNone/>
            </a:pPr>
            <a:r>
              <a:rPr lang="en-US" b="0" i="0" dirty="0">
                <a:solidFill>
                  <a:srgbClr val="000000"/>
                </a:solidFill>
                <a:effectLst/>
                <a:latin typeface="+mn-lt"/>
              </a:rPr>
              <a:t>1. </a:t>
            </a:r>
            <a:r>
              <a:rPr lang="en-US" b="1" i="0" dirty="0">
                <a:solidFill>
                  <a:srgbClr val="000000"/>
                </a:solidFill>
                <a:effectLst/>
                <a:latin typeface="+mn-lt"/>
                <a:hlinkClick r:id="rId2"/>
              </a:rPr>
              <a:t>Geolocation API</a:t>
            </a:r>
            <a:r>
              <a:rPr lang="en-US" b="0" i="0" dirty="0">
                <a:solidFill>
                  <a:srgbClr val="000000"/>
                </a:solidFill>
                <a:effectLst/>
                <a:latin typeface="+mn-lt"/>
              </a:rPr>
              <a:t> - This API is used to access the current location of a user (with latitude and longitude).</a:t>
            </a:r>
          </a:p>
          <a:p>
            <a:pPr algn="l">
              <a:lnSpc>
                <a:spcPct val="120000"/>
              </a:lnSpc>
              <a:buNone/>
            </a:pPr>
            <a:r>
              <a:rPr lang="en-US" b="0" i="0" dirty="0">
                <a:solidFill>
                  <a:srgbClr val="000000"/>
                </a:solidFill>
                <a:effectLst/>
                <a:latin typeface="+mn-lt"/>
              </a:rPr>
              <a:t>2. </a:t>
            </a:r>
            <a:r>
              <a:rPr lang="en-US" b="1" i="0" dirty="0">
                <a:solidFill>
                  <a:srgbClr val="000000"/>
                </a:solidFill>
                <a:effectLst/>
                <a:latin typeface="+mn-lt"/>
                <a:hlinkClick r:id="rId3"/>
              </a:rPr>
              <a:t>Drag and Drop API</a:t>
            </a:r>
            <a:r>
              <a:rPr lang="en-US" b="0" i="0" dirty="0">
                <a:solidFill>
                  <a:srgbClr val="000000"/>
                </a:solidFill>
                <a:effectLst/>
                <a:latin typeface="+mn-lt"/>
              </a:rPr>
              <a:t> - This API enables you to use drag-and-drop features in browsers.</a:t>
            </a:r>
          </a:p>
          <a:p>
            <a:pPr algn="l">
              <a:lnSpc>
                <a:spcPct val="120000"/>
              </a:lnSpc>
              <a:buNone/>
            </a:pPr>
            <a:r>
              <a:rPr lang="en-US" b="0" i="0" dirty="0">
                <a:solidFill>
                  <a:srgbClr val="000000"/>
                </a:solidFill>
                <a:effectLst/>
                <a:latin typeface="+mn-lt"/>
              </a:rPr>
              <a:t>3. </a:t>
            </a:r>
            <a:r>
              <a:rPr lang="en-US" b="1" i="0" dirty="0">
                <a:solidFill>
                  <a:srgbClr val="000000"/>
                </a:solidFill>
                <a:effectLst/>
                <a:latin typeface="+mn-lt"/>
                <a:hlinkClick r:id="rId4"/>
              </a:rPr>
              <a:t>Web Storage API</a:t>
            </a:r>
            <a:r>
              <a:rPr lang="en-US" b="0" i="0" dirty="0">
                <a:solidFill>
                  <a:srgbClr val="000000"/>
                </a:solidFill>
                <a:effectLst/>
                <a:latin typeface="+mn-lt"/>
              </a:rPr>
              <a:t> - This API has mechanisms to let browsers store key/value pairs (in a more intuitive way than cookies).</a:t>
            </a:r>
          </a:p>
          <a:p>
            <a:endParaRPr lang="en-IN" dirty="0"/>
          </a:p>
        </p:txBody>
      </p:sp>
    </p:spTree>
    <p:extLst>
      <p:ext uri="{BB962C8B-B14F-4D97-AF65-F5344CB8AC3E}">
        <p14:creationId xmlns:p14="http://schemas.microsoft.com/office/powerpoint/2010/main" val="27646293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15045-ADF0-E7F1-5B23-58E68A3E38E1}"/>
              </a:ext>
            </a:extLst>
          </p:cNvPr>
          <p:cNvSpPr>
            <a:spLocks noGrp="1"/>
          </p:cNvSpPr>
          <p:nvPr>
            <p:ph type="body" idx="1"/>
          </p:nvPr>
        </p:nvSpPr>
        <p:spPr/>
        <p:txBody>
          <a:bodyPr/>
          <a:lstStyle/>
          <a:p>
            <a:pPr algn="l">
              <a:lnSpc>
                <a:spcPct val="120000"/>
              </a:lnSpc>
              <a:buNone/>
            </a:pPr>
            <a:r>
              <a:rPr lang="en-US" b="0" i="0" dirty="0">
                <a:solidFill>
                  <a:srgbClr val="000000"/>
                </a:solidFill>
                <a:effectLst/>
                <a:latin typeface="+mn-lt"/>
              </a:rPr>
              <a:t>4. </a:t>
            </a:r>
            <a:r>
              <a:rPr lang="en-US" b="1" i="0" dirty="0">
                <a:solidFill>
                  <a:srgbClr val="000000"/>
                </a:solidFill>
                <a:effectLst/>
                <a:latin typeface="+mn-lt"/>
                <a:hlinkClick r:id="rId2"/>
              </a:rPr>
              <a:t>Web Workers API</a:t>
            </a:r>
            <a:r>
              <a:rPr lang="en-US" b="0" i="0" dirty="0">
                <a:solidFill>
                  <a:srgbClr val="000000"/>
                </a:solidFill>
                <a:effectLst/>
                <a:latin typeface="+mn-lt"/>
              </a:rPr>
              <a:t> - This API allows a JavaScript to run in the background, without affecting the performance of the page. </a:t>
            </a:r>
          </a:p>
          <a:p>
            <a:pPr algn="l">
              <a:lnSpc>
                <a:spcPct val="120000"/>
              </a:lnSpc>
              <a:buNone/>
            </a:pPr>
            <a:r>
              <a:rPr lang="en-US" dirty="0">
                <a:solidFill>
                  <a:srgbClr val="000000"/>
                </a:solidFill>
                <a:latin typeface="+mn-lt"/>
              </a:rPr>
              <a:t>	</a:t>
            </a:r>
            <a:r>
              <a:rPr lang="en-US" b="0" i="0" dirty="0">
                <a:solidFill>
                  <a:srgbClr val="000000"/>
                </a:solidFill>
                <a:effectLst/>
                <a:latin typeface="+mn-lt"/>
              </a:rPr>
              <a:t>Users can continue to do whatever they want: clicking, selecting things, etc., while the web worker runs in the background.</a:t>
            </a:r>
          </a:p>
          <a:p>
            <a:pPr algn="l">
              <a:lnSpc>
                <a:spcPct val="120000"/>
              </a:lnSpc>
              <a:buNone/>
            </a:pPr>
            <a:r>
              <a:rPr lang="en-US" b="0" i="0" dirty="0">
                <a:solidFill>
                  <a:srgbClr val="000000"/>
                </a:solidFill>
                <a:effectLst/>
                <a:latin typeface="+mn-lt"/>
              </a:rPr>
              <a:t>5. </a:t>
            </a:r>
            <a:r>
              <a:rPr lang="en-US" b="1" i="0" dirty="0">
                <a:solidFill>
                  <a:srgbClr val="000000"/>
                </a:solidFill>
                <a:effectLst/>
                <a:latin typeface="+mn-lt"/>
                <a:hlinkClick r:id="rId3"/>
              </a:rPr>
              <a:t>Server-Sent Events API</a:t>
            </a:r>
            <a:r>
              <a:rPr lang="en-US" b="0" i="0" dirty="0">
                <a:solidFill>
                  <a:srgbClr val="000000"/>
                </a:solidFill>
                <a:effectLst/>
                <a:latin typeface="+mn-lt"/>
              </a:rPr>
              <a:t> - This API allows a web page to automatically get updates from a server.</a:t>
            </a:r>
          </a:p>
          <a:p>
            <a:pPr marL="50800" indent="0" algn="l">
              <a:lnSpc>
                <a:spcPct val="120000"/>
              </a:lnSpc>
              <a:buNone/>
            </a:pPr>
            <a:r>
              <a:rPr lang="en-US" b="0" i="0" dirty="0">
                <a:solidFill>
                  <a:srgbClr val="000000"/>
                </a:solidFill>
                <a:effectLst/>
                <a:latin typeface="+mn-lt"/>
              </a:rPr>
              <a:t>6. </a:t>
            </a:r>
            <a:r>
              <a:rPr lang="en-US" b="1" i="0" dirty="0">
                <a:solidFill>
                  <a:srgbClr val="000000"/>
                </a:solidFill>
                <a:effectLst/>
                <a:latin typeface="+mn-lt"/>
                <a:hlinkClick r:id="rId4"/>
              </a:rPr>
              <a:t>Canvas API</a:t>
            </a:r>
            <a:r>
              <a:rPr lang="en-US" b="0" i="0" dirty="0">
                <a:solidFill>
                  <a:srgbClr val="000000"/>
                </a:solidFill>
                <a:effectLst/>
                <a:latin typeface="+mn-lt"/>
              </a:rPr>
              <a:t> - This API lets you draw graphics, on the fly, via JavaScript.</a:t>
            </a:r>
          </a:p>
          <a:p>
            <a:endParaRPr lang="en-IN" dirty="0"/>
          </a:p>
        </p:txBody>
      </p:sp>
    </p:spTree>
    <p:extLst>
      <p:ext uri="{BB962C8B-B14F-4D97-AF65-F5344CB8AC3E}">
        <p14:creationId xmlns:p14="http://schemas.microsoft.com/office/powerpoint/2010/main" val="34695233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F62667-23DA-F417-9123-18F97B0B4483}"/>
              </a:ext>
            </a:extLst>
          </p:cNvPr>
          <p:cNvSpPr>
            <a:spLocks noGrp="1"/>
          </p:cNvSpPr>
          <p:nvPr>
            <p:ph type="body" idx="1"/>
          </p:nvPr>
        </p:nvSpPr>
        <p:spPr/>
        <p:txBody>
          <a:bodyPr>
            <a:normAutofit/>
          </a:bodyPr>
          <a:lstStyle/>
          <a:p>
            <a:pPr marL="50800" indent="0">
              <a:buNone/>
            </a:pPr>
            <a:r>
              <a:rPr lang="en-IN" sz="3200" b="1" i="0" dirty="0">
                <a:solidFill>
                  <a:srgbClr val="000000"/>
                </a:solidFill>
                <a:effectLst/>
                <a:latin typeface="+mn-lt"/>
              </a:rPr>
              <a:t>HTML Geolocation API</a:t>
            </a:r>
          </a:p>
          <a:p>
            <a:r>
              <a:rPr lang="en-US" sz="3200" dirty="0">
                <a:latin typeface="+mn-lt"/>
              </a:rPr>
              <a:t>The Geolocation API is used to get the user's current location.</a:t>
            </a:r>
          </a:p>
          <a:p>
            <a:r>
              <a:rPr lang="en-US" sz="3200" dirty="0">
                <a:latin typeface="+mn-lt"/>
              </a:rPr>
              <a:t>Locate the User's Position</a:t>
            </a:r>
          </a:p>
          <a:p>
            <a:r>
              <a:rPr lang="en-US" sz="3200" dirty="0">
                <a:latin typeface="+mn-lt"/>
              </a:rPr>
              <a:t>The Geolocation API is used to access the user's current location.</a:t>
            </a:r>
          </a:p>
          <a:p>
            <a:r>
              <a:rPr lang="en-US" sz="3200" dirty="0">
                <a:latin typeface="+mn-lt"/>
              </a:rPr>
              <a:t>Since this can compromise privacy, the location is not available unless the user approves it.</a:t>
            </a:r>
            <a:endParaRPr lang="en-IN" sz="3200" dirty="0">
              <a:latin typeface="+mn-lt"/>
            </a:endParaRPr>
          </a:p>
        </p:txBody>
      </p:sp>
    </p:spTree>
    <p:extLst>
      <p:ext uri="{BB962C8B-B14F-4D97-AF65-F5344CB8AC3E}">
        <p14:creationId xmlns:p14="http://schemas.microsoft.com/office/powerpoint/2010/main" val="357197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2CD471-9D33-80ED-0CD0-855D659CC237}"/>
              </a:ext>
            </a:extLst>
          </p:cNvPr>
          <p:cNvSpPr>
            <a:spLocks noGrp="1"/>
          </p:cNvSpPr>
          <p:nvPr>
            <p:ph type="body" idx="1"/>
          </p:nvPr>
        </p:nvSpPr>
        <p:spPr>
          <a:xfrm>
            <a:off x="2693504" y="238539"/>
            <a:ext cx="8661883" cy="6341165"/>
          </a:xfrm>
        </p:spPr>
        <p:txBody>
          <a:bodyPr>
            <a:normAutofit fontScale="85000" lnSpcReduction="20000"/>
          </a:bodyPr>
          <a:lstStyle/>
          <a:p>
            <a:r>
              <a:rPr lang="en-US" dirty="0">
                <a:latin typeface="+mj-lt"/>
              </a:rPr>
              <a:t>There are two ways to specify the URL in the </a:t>
            </a:r>
            <a:r>
              <a:rPr lang="en-US" dirty="0" err="1">
                <a:latin typeface="+mj-lt"/>
              </a:rPr>
              <a:t>src</a:t>
            </a:r>
            <a:r>
              <a:rPr lang="en-US" dirty="0">
                <a:latin typeface="+mj-lt"/>
              </a:rPr>
              <a:t> attribute:</a:t>
            </a:r>
          </a:p>
          <a:p>
            <a:pPr marL="539750" indent="-514350">
              <a:buFont typeface="+mj-lt"/>
              <a:buAutoNum type="arabicPeriod"/>
            </a:pPr>
            <a:r>
              <a:rPr lang="en-US" b="1" dirty="0">
                <a:latin typeface="+mj-lt"/>
              </a:rPr>
              <a:t>Absolute URL </a:t>
            </a:r>
            <a:r>
              <a:rPr lang="en-US" dirty="0">
                <a:latin typeface="+mj-lt"/>
              </a:rPr>
              <a:t>- Links to an external image that is hosted on another website. Example: </a:t>
            </a:r>
            <a:r>
              <a:rPr lang="en-US" dirty="0" err="1">
                <a:latin typeface="+mj-lt"/>
              </a:rPr>
              <a:t>src</a:t>
            </a:r>
            <a:r>
              <a:rPr lang="en-US" dirty="0">
                <a:latin typeface="+mj-lt"/>
              </a:rPr>
              <a:t>="https://www.w3schools.com/images/img_girl.jpg".</a:t>
            </a:r>
          </a:p>
          <a:p>
            <a:pPr marL="539750" indent="-514350">
              <a:buFont typeface="+mj-lt"/>
              <a:buAutoNum type="arabicPeriod"/>
            </a:pPr>
            <a:r>
              <a:rPr lang="en-US" b="1" dirty="0">
                <a:latin typeface="+mj-lt"/>
              </a:rPr>
              <a:t>Relative URL </a:t>
            </a:r>
            <a:r>
              <a:rPr lang="en-US" dirty="0">
                <a:latin typeface="+mj-lt"/>
              </a:rPr>
              <a:t>- Links to an image that is hosted within the website. Here, the URL does not include the domain name.</a:t>
            </a:r>
          </a:p>
          <a:p>
            <a:r>
              <a:rPr lang="en-US" dirty="0">
                <a:latin typeface="+mj-lt"/>
              </a:rPr>
              <a:t> If the URL begins without a slash, it will be relative to the current page. </a:t>
            </a:r>
          </a:p>
          <a:p>
            <a:r>
              <a:rPr lang="en-US" dirty="0">
                <a:latin typeface="+mj-lt"/>
              </a:rPr>
              <a:t>Example: </a:t>
            </a:r>
            <a:r>
              <a:rPr lang="en-US" dirty="0" err="1">
                <a:latin typeface="+mj-lt"/>
              </a:rPr>
              <a:t>src</a:t>
            </a:r>
            <a:r>
              <a:rPr lang="en-US" dirty="0">
                <a:latin typeface="+mj-lt"/>
              </a:rPr>
              <a:t>="img_girl.jpg". </a:t>
            </a:r>
          </a:p>
          <a:p>
            <a:r>
              <a:rPr lang="en-US" dirty="0">
                <a:latin typeface="+mj-lt"/>
              </a:rPr>
              <a:t>If the URL begins with a slash, it will be relative to the domain.</a:t>
            </a:r>
          </a:p>
          <a:p>
            <a:r>
              <a:rPr lang="en-US" dirty="0">
                <a:latin typeface="+mj-lt"/>
              </a:rPr>
              <a:t> Example: </a:t>
            </a:r>
            <a:r>
              <a:rPr lang="en-US" dirty="0" err="1">
                <a:latin typeface="+mj-lt"/>
              </a:rPr>
              <a:t>src</a:t>
            </a:r>
            <a:r>
              <a:rPr lang="en-US" dirty="0">
                <a:latin typeface="+mj-lt"/>
              </a:rPr>
              <a:t>="/images/img_girl.jpg".</a:t>
            </a:r>
          </a:p>
          <a:p>
            <a:r>
              <a:rPr lang="en-US" dirty="0">
                <a:latin typeface="+mj-lt"/>
              </a:rPr>
              <a:t>It is almost always best to use relative URLs. They will not break if you change domain.</a:t>
            </a:r>
            <a:endParaRPr lang="en-IN" dirty="0">
              <a:latin typeface="+mj-lt"/>
            </a:endParaRPr>
          </a:p>
        </p:txBody>
      </p:sp>
    </p:spTree>
    <p:extLst>
      <p:ext uri="{BB962C8B-B14F-4D97-AF65-F5344CB8AC3E}">
        <p14:creationId xmlns:p14="http://schemas.microsoft.com/office/powerpoint/2010/main" val="19893124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36EEDF-3634-0127-38AE-12241E9E6B5D}"/>
              </a:ext>
            </a:extLst>
          </p:cNvPr>
          <p:cNvSpPr>
            <a:spLocks noGrp="1"/>
          </p:cNvSpPr>
          <p:nvPr>
            <p:ph type="body" idx="1"/>
          </p:nvPr>
        </p:nvSpPr>
        <p:spPr/>
        <p:txBody>
          <a:bodyPr>
            <a:normAutofit fontScale="77500" lnSpcReduction="20000"/>
          </a:bodyPr>
          <a:lstStyle/>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script</a:t>
            </a:r>
            <a:r>
              <a:rPr lang="en-IN" b="0" i="0" dirty="0">
                <a:solidFill>
                  <a:srgbClr val="999999"/>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err="1">
                <a:solidFill>
                  <a:srgbClr val="005CC5"/>
                </a:solidFill>
                <a:effectLst/>
                <a:latin typeface="Consolas" panose="020B0609020204030204" pitchFamily="49" charset="0"/>
              </a:rPr>
              <a:t>const</a:t>
            </a:r>
            <a:r>
              <a:rPr lang="en-IN" b="0" i="0" dirty="0">
                <a:solidFill>
                  <a:srgbClr val="000000"/>
                </a:solidFill>
                <a:effectLst/>
                <a:latin typeface="Consolas" panose="020B0609020204030204" pitchFamily="49" charset="0"/>
              </a:rPr>
              <a:t> x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5CC5"/>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getLocation</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5CC5"/>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navigator.geolocation</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navigator.geolocation.getCurrentPosition</a:t>
            </a:r>
            <a:r>
              <a:rPr lang="en-IN" b="0" i="0" dirty="0">
                <a:solidFill>
                  <a:srgbClr val="000000"/>
                </a:solidFill>
                <a:effectLst/>
                <a:latin typeface="Consolas" panose="020B0609020204030204" pitchFamily="49" charset="0"/>
              </a:rPr>
              <a:t>(success, error);</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 </a:t>
            </a:r>
            <a:r>
              <a:rPr lang="en-IN" b="0" i="0" dirty="0">
                <a:solidFill>
                  <a:srgbClr val="005CC5"/>
                </a:solidFill>
                <a:effectLst/>
                <a:latin typeface="Consolas" panose="020B0609020204030204" pitchFamily="49" charset="0"/>
              </a:rPr>
              <a:t>else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"Geolocation is not supported by this browser."</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5CC5"/>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success(position)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"Latitude: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position.coords.latitude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"&lt;</a:t>
            </a:r>
            <a:r>
              <a:rPr lang="en-IN" b="0" i="0" dirty="0" err="1">
                <a:solidFill>
                  <a:srgbClr val="008000"/>
                </a:solidFill>
                <a:effectLst/>
                <a:latin typeface="Consolas" panose="020B0609020204030204" pitchFamily="49" charset="0"/>
              </a:rPr>
              <a:t>br</a:t>
            </a:r>
            <a:r>
              <a:rPr lang="en-IN" b="0" i="0" dirty="0">
                <a:solidFill>
                  <a:srgbClr val="008000"/>
                </a:solidFill>
                <a:effectLst/>
                <a:latin typeface="Consolas" panose="020B0609020204030204" pitchFamily="49" charset="0"/>
              </a:rPr>
              <a:t>&gt;Longitude: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position.coords.longitude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5CC5"/>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error()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alert(</a:t>
            </a:r>
            <a:r>
              <a:rPr lang="en-IN" b="0" i="0" dirty="0">
                <a:solidFill>
                  <a:srgbClr val="008000"/>
                </a:solidFill>
                <a:effectLst/>
                <a:latin typeface="Consolas" panose="020B0609020204030204" pitchFamily="49" charset="0"/>
              </a:rPr>
              <a:t>"Sorry, no position available."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/script</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5471593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6CD0CA-61E4-DC45-D4BE-DD8702CC7E86}"/>
              </a:ext>
            </a:extLst>
          </p:cNvPr>
          <p:cNvSpPr>
            <a:spLocks noGrp="1"/>
          </p:cNvSpPr>
          <p:nvPr>
            <p:ph type="body" idx="1"/>
          </p:nvPr>
        </p:nvSpPr>
        <p:spPr/>
        <p:txBody>
          <a:bodyPr/>
          <a:lstStyle/>
          <a:p>
            <a:pPr marL="50800" indent="0">
              <a:buNone/>
            </a:pPr>
            <a:r>
              <a:rPr lang="en-US" dirty="0">
                <a:latin typeface="+mn-lt"/>
              </a:rPr>
              <a:t>Location-specific Information</a:t>
            </a:r>
          </a:p>
          <a:p>
            <a:r>
              <a:rPr lang="en-US" dirty="0">
                <a:latin typeface="+mn-lt"/>
              </a:rPr>
              <a:t>Geolocation is also very useful for location-specific information, like:</a:t>
            </a:r>
          </a:p>
          <a:p>
            <a:r>
              <a:rPr lang="en-US" dirty="0">
                <a:latin typeface="+mn-lt"/>
              </a:rPr>
              <a:t>Up-to-date local information</a:t>
            </a:r>
          </a:p>
          <a:p>
            <a:r>
              <a:rPr lang="en-US" dirty="0">
                <a:latin typeface="+mn-lt"/>
              </a:rPr>
              <a:t>Showing Points-of-interest near the user</a:t>
            </a:r>
          </a:p>
          <a:p>
            <a:r>
              <a:rPr lang="en-US" dirty="0">
                <a:latin typeface="+mn-lt"/>
              </a:rPr>
              <a:t>Turn-by-turn navigation (GPS)</a:t>
            </a:r>
            <a:endParaRPr lang="en-IN" dirty="0">
              <a:latin typeface="+mn-lt"/>
            </a:endParaRPr>
          </a:p>
        </p:txBody>
      </p:sp>
    </p:spTree>
    <p:extLst>
      <p:ext uri="{BB962C8B-B14F-4D97-AF65-F5344CB8AC3E}">
        <p14:creationId xmlns:p14="http://schemas.microsoft.com/office/powerpoint/2010/main" val="28183406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D5958-22A0-88AA-F0EB-3E06873331B8}"/>
              </a:ext>
            </a:extLst>
          </p:cNvPr>
          <p:cNvSpPr>
            <a:spLocks noGrp="1"/>
          </p:cNvSpPr>
          <p:nvPr>
            <p:ph type="body" idx="1"/>
          </p:nvPr>
        </p:nvSpPr>
        <p:spPr/>
        <p:txBody>
          <a:bodyPr/>
          <a:lstStyle/>
          <a:p>
            <a:r>
              <a:rPr lang="en-US" sz="4000" b="1" dirty="0">
                <a:latin typeface="+mn-lt"/>
              </a:rPr>
              <a:t>The </a:t>
            </a:r>
            <a:r>
              <a:rPr lang="en-US" sz="4000" b="1" dirty="0" err="1">
                <a:latin typeface="+mn-lt"/>
              </a:rPr>
              <a:t>getCurrentPosition</a:t>
            </a:r>
            <a:r>
              <a:rPr lang="en-US" sz="4000" b="1" dirty="0">
                <a:latin typeface="+mn-lt"/>
              </a:rPr>
              <a:t>() Method </a:t>
            </a:r>
            <a:r>
              <a:rPr lang="en-US" sz="4000" dirty="0">
                <a:latin typeface="+mn-lt"/>
              </a:rPr>
              <a:t>- Return Data</a:t>
            </a:r>
          </a:p>
          <a:p>
            <a:r>
              <a:rPr lang="en-US" sz="4000" dirty="0">
                <a:latin typeface="+mn-lt"/>
              </a:rPr>
              <a:t>The </a:t>
            </a:r>
            <a:r>
              <a:rPr lang="en-US" sz="4000" dirty="0" err="1">
                <a:latin typeface="+mn-lt"/>
              </a:rPr>
              <a:t>getCurrentPosition</a:t>
            </a:r>
            <a:r>
              <a:rPr lang="en-US" sz="4000" dirty="0">
                <a:latin typeface="+mn-lt"/>
              </a:rPr>
              <a:t>() method returns an object on success. </a:t>
            </a:r>
          </a:p>
          <a:p>
            <a:r>
              <a:rPr lang="en-US" sz="4000" dirty="0">
                <a:latin typeface="+mn-lt"/>
              </a:rPr>
              <a:t>The latitude, longitude and accuracy properties are always returned. </a:t>
            </a:r>
          </a:p>
          <a:p>
            <a:endParaRPr lang="en-IN" dirty="0">
              <a:latin typeface="+mn-lt"/>
            </a:endParaRPr>
          </a:p>
        </p:txBody>
      </p:sp>
    </p:spTree>
    <p:extLst>
      <p:ext uri="{BB962C8B-B14F-4D97-AF65-F5344CB8AC3E}">
        <p14:creationId xmlns:p14="http://schemas.microsoft.com/office/powerpoint/2010/main" val="23353893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72A14-EBC4-A4F3-51F2-ECAFE031BD23}"/>
              </a:ext>
            </a:extLst>
          </p:cNvPr>
          <p:cNvSpPr>
            <a:spLocks noGrp="1"/>
          </p:cNvSpPr>
          <p:nvPr>
            <p:ph type="body" idx="1"/>
          </p:nvPr>
        </p:nvSpPr>
        <p:spPr/>
        <p:txBody>
          <a:bodyPr/>
          <a:lstStyle/>
          <a:p>
            <a:r>
              <a:rPr lang="en-US" b="0" i="0" dirty="0">
                <a:solidFill>
                  <a:srgbClr val="000000"/>
                </a:solidFill>
                <a:effectLst/>
                <a:latin typeface="Verdana" panose="020B0604030504040204" pitchFamily="34" charset="0"/>
              </a:rPr>
              <a:t>The other properties are returned if available:</a:t>
            </a:r>
            <a:endParaRPr lang="en-IN" dirty="0"/>
          </a:p>
        </p:txBody>
      </p:sp>
      <p:pic>
        <p:nvPicPr>
          <p:cNvPr id="5" name="Picture 4">
            <a:extLst>
              <a:ext uri="{FF2B5EF4-FFF2-40B4-BE49-F238E27FC236}">
                <a16:creationId xmlns:a16="http://schemas.microsoft.com/office/drawing/2014/main" id="{E983760E-8247-F67E-4724-CA8218BC99D1}"/>
              </a:ext>
            </a:extLst>
          </p:cNvPr>
          <p:cNvPicPr>
            <a:picLocks noChangeAspect="1"/>
          </p:cNvPicPr>
          <p:nvPr/>
        </p:nvPicPr>
        <p:blipFill>
          <a:blip r:embed="rId2"/>
          <a:stretch>
            <a:fillRect/>
          </a:stretch>
        </p:blipFill>
        <p:spPr>
          <a:xfrm>
            <a:off x="2852530" y="1385602"/>
            <a:ext cx="8855766" cy="4637511"/>
          </a:xfrm>
          <a:prstGeom prst="rect">
            <a:avLst/>
          </a:prstGeom>
        </p:spPr>
      </p:pic>
    </p:spTree>
    <p:extLst>
      <p:ext uri="{BB962C8B-B14F-4D97-AF65-F5344CB8AC3E}">
        <p14:creationId xmlns:p14="http://schemas.microsoft.com/office/powerpoint/2010/main" val="20962296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1ABAAA-2E57-F9FE-EDA6-BB0B7EF07EAA}"/>
              </a:ext>
            </a:extLst>
          </p:cNvPr>
          <p:cNvSpPr>
            <a:spLocks noGrp="1"/>
          </p:cNvSpPr>
          <p:nvPr>
            <p:ph type="body" idx="1"/>
          </p:nvPr>
        </p:nvSpPr>
        <p:spPr>
          <a:xfrm>
            <a:off x="2756042" y="360506"/>
            <a:ext cx="9140393" cy="6050233"/>
          </a:xfrm>
        </p:spPr>
        <p:txBody>
          <a:bodyPr/>
          <a:lstStyle/>
          <a:p>
            <a:pPr marL="50800" indent="0">
              <a:buNone/>
            </a:pPr>
            <a:r>
              <a:rPr lang="en-US" b="1" dirty="0"/>
              <a:t>Geolocation Object - Other interesting Methods</a:t>
            </a:r>
          </a:p>
          <a:p>
            <a:r>
              <a:rPr lang="en-US" sz="3200" dirty="0">
                <a:latin typeface="+mn-lt"/>
              </a:rPr>
              <a:t>The Geolocation object also has other interesting methods:</a:t>
            </a:r>
          </a:p>
          <a:p>
            <a:r>
              <a:rPr lang="en-US" sz="3200" dirty="0" err="1">
                <a:latin typeface="+mn-lt"/>
              </a:rPr>
              <a:t>watchPosition</a:t>
            </a:r>
            <a:r>
              <a:rPr lang="en-US" sz="3200" dirty="0">
                <a:latin typeface="+mn-lt"/>
              </a:rPr>
              <a:t>() - Returns the current location of the user and continues to return updated location as the user moves (like the GPS in a car).</a:t>
            </a:r>
          </a:p>
          <a:p>
            <a:r>
              <a:rPr lang="en-US" sz="3200" dirty="0" err="1">
                <a:latin typeface="+mn-lt"/>
              </a:rPr>
              <a:t>clearWatch</a:t>
            </a:r>
            <a:r>
              <a:rPr lang="en-US" sz="3200" dirty="0">
                <a:latin typeface="+mn-lt"/>
              </a:rPr>
              <a:t>() - Stops the </a:t>
            </a:r>
            <a:r>
              <a:rPr lang="en-US" sz="3200" dirty="0" err="1">
                <a:latin typeface="+mn-lt"/>
              </a:rPr>
              <a:t>watchPosition</a:t>
            </a:r>
            <a:r>
              <a:rPr lang="en-US" sz="3200" dirty="0">
                <a:latin typeface="+mn-lt"/>
              </a:rPr>
              <a:t>() method.</a:t>
            </a:r>
          </a:p>
          <a:p>
            <a:r>
              <a:rPr lang="en-US" sz="3200" dirty="0">
                <a:latin typeface="+mn-lt"/>
              </a:rPr>
              <a:t>The example below shows the </a:t>
            </a:r>
            <a:r>
              <a:rPr lang="en-US" sz="3200" dirty="0" err="1">
                <a:latin typeface="+mn-lt"/>
              </a:rPr>
              <a:t>watchPosition</a:t>
            </a:r>
            <a:r>
              <a:rPr lang="en-US" sz="3200" dirty="0">
                <a:latin typeface="+mn-lt"/>
              </a:rPr>
              <a:t>() method. </a:t>
            </a:r>
          </a:p>
          <a:p>
            <a:r>
              <a:rPr lang="en-US" sz="3200" dirty="0">
                <a:latin typeface="+mn-lt"/>
              </a:rPr>
              <a:t>You need an accurate GPS device to test this (like a smartphone):</a:t>
            </a:r>
            <a:endParaRPr lang="en-IN" sz="3200" dirty="0">
              <a:latin typeface="+mn-lt"/>
            </a:endParaRPr>
          </a:p>
        </p:txBody>
      </p:sp>
    </p:spTree>
    <p:extLst>
      <p:ext uri="{BB962C8B-B14F-4D97-AF65-F5344CB8AC3E}">
        <p14:creationId xmlns:p14="http://schemas.microsoft.com/office/powerpoint/2010/main" val="39648598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E2010C-32E9-6702-F671-A252FF83F984}"/>
              </a:ext>
            </a:extLst>
          </p:cNvPr>
          <p:cNvSpPr>
            <a:spLocks noGrp="1"/>
          </p:cNvSpPr>
          <p:nvPr>
            <p:ph type="body" idx="1"/>
          </p:nvPr>
        </p:nvSpPr>
        <p:spPr>
          <a:xfrm>
            <a:off x="2756042" y="360506"/>
            <a:ext cx="9140393" cy="6417981"/>
          </a:xfrm>
        </p:spPr>
        <p:txBody>
          <a:bodyPr>
            <a:normAutofit fontScale="62500" lnSpcReduction="20000"/>
          </a:bodyPr>
          <a:lstStyle/>
          <a:p>
            <a:pPr>
              <a:lnSpc>
                <a:spcPct val="120000"/>
              </a:lnSpc>
              <a:buNone/>
            </a:pPr>
            <a:r>
              <a:rPr lang="en-IN" sz="4000" b="1" dirty="0">
                <a:solidFill>
                  <a:srgbClr val="808080"/>
                </a:solidFill>
                <a:effectLst/>
                <a:latin typeface="+mn-lt"/>
              </a:rPr>
              <a:t>&lt;</a:t>
            </a:r>
            <a:r>
              <a:rPr lang="en-IN" sz="4000" b="1" dirty="0">
                <a:solidFill>
                  <a:srgbClr val="569CD6"/>
                </a:solidFill>
                <a:effectLst/>
                <a:latin typeface="+mn-lt"/>
              </a:rPr>
              <a:t>script</a:t>
            </a:r>
            <a:r>
              <a:rPr lang="en-IN" sz="4000" b="1" dirty="0">
                <a:solidFill>
                  <a:srgbClr val="808080"/>
                </a:solidFill>
                <a:effectLst/>
                <a:latin typeface="+mn-lt"/>
              </a:rPr>
              <a:t>&gt;</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r>
              <a:rPr lang="en-IN" sz="4000" b="1" dirty="0">
                <a:solidFill>
                  <a:srgbClr val="569CD6"/>
                </a:solidFill>
                <a:effectLst/>
                <a:latin typeface="+mn-lt"/>
              </a:rPr>
              <a:t>let</a:t>
            </a:r>
            <a:r>
              <a:rPr lang="en-IN" sz="4000" b="1" dirty="0">
                <a:solidFill>
                  <a:srgbClr val="D4D4D4"/>
                </a:solidFill>
                <a:effectLst/>
                <a:latin typeface="+mn-lt"/>
              </a:rPr>
              <a:t> </a:t>
            </a:r>
            <a:r>
              <a:rPr lang="en-IN" sz="4000" b="1" dirty="0" err="1">
                <a:solidFill>
                  <a:srgbClr val="9CDCFE"/>
                </a:solidFill>
                <a:effectLst/>
                <a:latin typeface="+mn-lt"/>
              </a:rPr>
              <a:t>watchId</a:t>
            </a:r>
            <a:r>
              <a:rPr lang="en-IN" sz="4000" b="1" dirty="0">
                <a:solidFill>
                  <a:srgbClr val="D4D4D4"/>
                </a:solidFill>
                <a:effectLst/>
                <a:latin typeface="+mn-lt"/>
              </a:rPr>
              <a:t>; </a:t>
            </a:r>
            <a:r>
              <a:rPr lang="en-IN" sz="4000" b="1" dirty="0">
                <a:solidFill>
                  <a:srgbClr val="6A9955"/>
                </a:solidFill>
                <a:effectLst/>
                <a:latin typeface="+mn-lt"/>
              </a:rPr>
              <a:t>// Variable to hold watch ID</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r>
              <a:rPr lang="en-IN" sz="4000" b="1" dirty="0" err="1">
                <a:solidFill>
                  <a:srgbClr val="569CD6"/>
                </a:solidFill>
                <a:effectLst/>
                <a:latin typeface="+mn-lt"/>
              </a:rPr>
              <a:t>const</a:t>
            </a:r>
            <a:r>
              <a:rPr lang="en-IN" sz="4000" b="1" dirty="0">
                <a:solidFill>
                  <a:srgbClr val="D4D4D4"/>
                </a:solidFill>
                <a:effectLst/>
                <a:latin typeface="+mn-lt"/>
              </a:rPr>
              <a:t> </a:t>
            </a:r>
            <a:r>
              <a:rPr lang="en-IN" sz="4000" b="1" dirty="0">
                <a:solidFill>
                  <a:srgbClr val="4FC1FF"/>
                </a:solidFill>
                <a:effectLst/>
                <a:latin typeface="+mn-lt"/>
              </a:rPr>
              <a:t>output</a:t>
            </a:r>
            <a:r>
              <a:rPr lang="en-IN" sz="4000" b="1" dirty="0">
                <a:solidFill>
                  <a:srgbClr val="D4D4D4"/>
                </a:solidFill>
                <a:effectLst/>
                <a:latin typeface="+mn-lt"/>
              </a:rPr>
              <a:t> = </a:t>
            </a:r>
            <a:r>
              <a:rPr lang="en-IN" sz="4000" b="1" dirty="0" err="1">
                <a:solidFill>
                  <a:srgbClr val="9CDCFE"/>
                </a:solidFill>
                <a:effectLst/>
                <a:latin typeface="+mn-lt"/>
              </a:rPr>
              <a:t>document</a:t>
            </a:r>
            <a:r>
              <a:rPr lang="en-IN" sz="4000" b="1" dirty="0" err="1">
                <a:solidFill>
                  <a:srgbClr val="D4D4D4"/>
                </a:solidFill>
                <a:effectLst/>
                <a:latin typeface="+mn-lt"/>
              </a:rPr>
              <a:t>.</a:t>
            </a:r>
            <a:r>
              <a:rPr lang="en-IN" sz="4000" b="1" dirty="0" err="1">
                <a:solidFill>
                  <a:srgbClr val="DCDCAA"/>
                </a:solidFill>
                <a:effectLst/>
                <a:latin typeface="+mn-lt"/>
              </a:rPr>
              <a:t>getElementById</a:t>
            </a:r>
            <a:r>
              <a:rPr lang="en-IN" sz="4000" b="1" dirty="0">
                <a:solidFill>
                  <a:srgbClr val="D4D4D4"/>
                </a:solidFill>
                <a:effectLst/>
                <a:latin typeface="+mn-lt"/>
              </a:rPr>
              <a:t>(</a:t>
            </a:r>
            <a:r>
              <a:rPr lang="en-IN" sz="4000" b="1" dirty="0">
                <a:solidFill>
                  <a:srgbClr val="CE9178"/>
                </a:solidFill>
                <a:effectLst/>
                <a:latin typeface="+mn-lt"/>
              </a:rPr>
              <a:t>"location"</a:t>
            </a:r>
            <a:r>
              <a:rPr lang="en-IN" sz="4000" b="1" dirty="0">
                <a:solidFill>
                  <a:srgbClr val="D4D4D4"/>
                </a:solidFill>
                <a:effectLst/>
                <a:latin typeface="+mn-lt"/>
              </a:rPr>
              <a:t>);</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r>
              <a:rPr lang="en-IN" sz="4000" b="1" dirty="0">
                <a:solidFill>
                  <a:srgbClr val="569CD6"/>
                </a:solidFill>
                <a:effectLst/>
                <a:latin typeface="+mn-lt"/>
              </a:rPr>
              <a:t>function</a:t>
            </a:r>
            <a:r>
              <a:rPr lang="en-IN" sz="4000" b="1" dirty="0">
                <a:solidFill>
                  <a:srgbClr val="D4D4D4"/>
                </a:solidFill>
                <a:effectLst/>
                <a:latin typeface="+mn-lt"/>
              </a:rPr>
              <a:t> </a:t>
            </a:r>
            <a:r>
              <a:rPr lang="en-IN" sz="4000" b="1" dirty="0" err="1">
                <a:solidFill>
                  <a:srgbClr val="DCDCAA"/>
                </a:solidFill>
                <a:effectLst/>
                <a:latin typeface="+mn-lt"/>
              </a:rPr>
              <a:t>startTracking</a:t>
            </a:r>
            <a:r>
              <a:rPr lang="en-IN" sz="4000" b="1" dirty="0">
                <a:solidFill>
                  <a:srgbClr val="D4D4D4"/>
                </a:solidFill>
                <a:effectLst/>
                <a:latin typeface="+mn-lt"/>
              </a:rPr>
              <a:t>() {</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r>
              <a:rPr lang="en-IN" sz="4000" b="1" dirty="0">
                <a:solidFill>
                  <a:srgbClr val="C586C0"/>
                </a:solidFill>
                <a:effectLst/>
                <a:latin typeface="+mn-lt"/>
              </a:rPr>
              <a:t>if</a:t>
            </a:r>
            <a:r>
              <a:rPr lang="en-IN" sz="4000" b="1" dirty="0">
                <a:solidFill>
                  <a:srgbClr val="D4D4D4"/>
                </a:solidFill>
                <a:effectLst/>
                <a:latin typeface="+mn-lt"/>
              </a:rPr>
              <a:t> (</a:t>
            </a:r>
            <a:r>
              <a:rPr lang="en-IN" sz="4000" b="1" dirty="0" err="1">
                <a:solidFill>
                  <a:srgbClr val="9CDCFE"/>
                </a:solidFill>
                <a:effectLst/>
                <a:latin typeface="+mn-lt"/>
              </a:rPr>
              <a:t>navigator</a:t>
            </a:r>
            <a:r>
              <a:rPr lang="en-IN" sz="4000" b="1" dirty="0" err="1">
                <a:solidFill>
                  <a:srgbClr val="D4D4D4"/>
                </a:solidFill>
                <a:effectLst/>
                <a:latin typeface="+mn-lt"/>
              </a:rPr>
              <a:t>.</a:t>
            </a:r>
            <a:r>
              <a:rPr lang="en-IN" sz="4000" b="1" dirty="0" err="1">
                <a:solidFill>
                  <a:srgbClr val="9CDCFE"/>
                </a:solidFill>
                <a:effectLst/>
                <a:latin typeface="+mn-lt"/>
              </a:rPr>
              <a:t>geolocation</a:t>
            </a:r>
            <a:r>
              <a:rPr lang="en-IN" sz="4000" b="1" dirty="0">
                <a:solidFill>
                  <a:srgbClr val="D4D4D4"/>
                </a:solidFill>
                <a:effectLst/>
                <a:latin typeface="+mn-lt"/>
              </a:rPr>
              <a:t>) {</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r>
              <a:rPr lang="en-IN" sz="4000" b="1" dirty="0" err="1">
                <a:solidFill>
                  <a:srgbClr val="9CDCFE"/>
                </a:solidFill>
                <a:effectLst/>
                <a:latin typeface="+mn-lt"/>
              </a:rPr>
              <a:t>watchId</a:t>
            </a:r>
            <a:r>
              <a:rPr lang="en-IN" sz="4000" b="1" dirty="0">
                <a:solidFill>
                  <a:srgbClr val="D4D4D4"/>
                </a:solidFill>
                <a:effectLst/>
                <a:latin typeface="+mn-lt"/>
              </a:rPr>
              <a:t> = </a:t>
            </a:r>
            <a:r>
              <a:rPr lang="en-IN" sz="4000" b="1" dirty="0" err="1">
                <a:solidFill>
                  <a:srgbClr val="9CDCFE"/>
                </a:solidFill>
                <a:effectLst/>
                <a:latin typeface="+mn-lt"/>
              </a:rPr>
              <a:t>navigator</a:t>
            </a:r>
            <a:r>
              <a:rPr lang="en-IN" sz="4000" b="1" dirty="0" err="1">
                <a:solidFill>
                  <a:srgbClr val="D4D4D4"/>
                </a:solidFill>
                <a:effectLst/>
                <a:latin typeface="+mn-lt"/>
              </a:rPr>
              <a:t>.</a:t>
            </a:r>
            <a:r>
              <a:rPr lang="en-IN" sz="4000" b="1" dirty="0" err="1">
                <a:solidFill>
                  <a:srgbClr val="9CDCFE"/>
                </a:solidFill>
                <a:effectLst/>
                <a:latin typeface="+mn-lt"/>
              </a:rPr>
              <a:t>geolocation</a:t>
            </a:r>
            <a:r>
              <a:rPr lang="en-IN" sz="4000" b="1" dirty="0" err="1">
                <a:solidFill>
                  <a:srgbClr val="D4D4D4"/>
                </a:solidFill>
                <a:effectLst/>
                <a:latin typeface="+mn-lt"/>
              </a:rPr>
              <a:t>.</a:t>
            </a:r>
            <a:r>
              <a:rPr lang="en-IN" sz="4000" b="1" dirty="0" err="1">
                <a:solidFill>
                  <a:srgbClr val="DCDCAA"/>
                </a:solidFill>
                <a:effectLst/>
                <a:latin typeface="+mn-lt"/>
              </a:rPr>
              <a:t>watchPosition</a:t>
            </a:r>
            <a:r>
              <a:rPr lang="en-IN" sz="4000" b="1" dirty="0">
                <a:solidFill>
                  <a:srgbClr val="D4D4D4"/>
                </a:solidFill>
                <a:effectLst/>
                <a:latin typeface="+mn-lt"/>
              </a:rPr>
              <a:t>(</a:t>
            </a:r>
            <a:r>
              <a:rPr lang="en-IN" sz="4000" b="1" dirty="0" err="1">
                <a:solidFill>
                  <a:srgbClr val="DCDCAA"/>
                </a:solidFill>
                <a:effectLst/>
                <a:latin typeface="+mn-lt"/>
              </a:rPr>
              <a:t>showPosition</a:t>
            </a:r>
            <a:r>
              <a:rPr lang="en-IN" sz="4000" b="1" dirty="0">
                <a:solidFill>
                  <a:srgbClr val="D4D4D4"/>
                </a:solidFill>
                <a:effectLst/>
                <a:latin typeface="+mn-lt"/>
              </a:rPr>
              <a:t>, </a:t>
            </a:r>
            <a:r>
              <a:rPr lang="en-IN" sz="4000" b="1" dirty="0" err="1">
                <a:solidFill>
                  <a:srgbClr val="DCDCAA"/>
                </a:solidFill>
                <a:effectLst/>
                <a:latin typeface="+mn-lt"/>
              </a:rPr>
              <a:t>showError</a:t>
            </a:r>
            <a:r>
              <a:rPr lang="en-IN" sz="4000" b="1" dirty="0">
                <a:solidFill>
                  <a:srgbClr val="D4D4D4"/>
                </a:solidFill>
                <a:effectLst/>
                <a:latin typeface="+mn-lt"/>
              </a:rPr>
              <a:t>);</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 </a:t>
            </a:r>
            <a:r>
              <a:rPr lang="en-IN" sz="4000" b="1" dirty="0">
                <a:solidFill>
                  <a:srgbClr val="C586C0"/>
                </a:solidFill>
                <a:effectLst/>
                <a:latin typeface="+mn-lt"/>
              </a:rPr>
              <a:t>else</a:t>
            </a:r>
            <a:r>
              <a:rPr lang="en-IN" sz="4000" b="1" dirty="0">
                <a:solidFill>
                  <a:srgbClr val="D4D4D4"/>
                </a:solidFill>
                <a:effectLst/>
                <a:latin typeface="+mn-lt"/>
              </a:rPr>
              <a:t> {</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r>
              <a:rPr lang="en-IN" sz="4000" b="1" dirty="0" err="1">
                <a:solidFill>
                  <a:srgbClr val="4FC1FF"/>
                </a:solidFill>
                <a:effectLst/>
                <a:latin typeface="+mn-lt"/>
              </a:rPr>
              <a:t>output</a:t>
            </a:r>
            <a:r>
              <a:rPr lang="en-IN" sz="4000" b="1" dirty="0" err="1">
                <a:solidFill>
                  <a:srgbClr val="D4D4D4"/>
                </a:solidFill>
                <a:effectLst/>
                <a:latin typeface="+mn-lt"/>
              </a:rPr>
              <a:t>.</a:t>
            </a:r>
            <a:r>
              <a:rPr lang="en-IN" sz="4000" b="1" dirty="0" err="1">
                <a:solidFill>
                  <a:srgbClr val="9CDCFE"/>
                </a:solidFill>
                <a:effectLst/>
                <a:latin typeface="+mn-lt"/>
              </a:rPr>
              <a:t>innerHTML</a:t>
            </a:r>
            <a:r>
              <a:rPr lang="en-IN" sz="4000" b="1" dirty="0">
                <a:solidFill>
                  <a:srgbClr val="D4D4D4"/>
                </a:solidFill>
                <a:effectLst/>
                <a:latin typeface="+mn-lt"/>
              </a:rPr>
              <a:t> = </a:t>
            </a:r>
            <a:r>
              <a:rPr lang="en-IN" sz="4000" b="1" dirty="0">
                <a:solidFill>
                  <a:srgbClr val="CE9178"/>
                </a:solidFill>
                <a:effectLst/>
                <a:latin typeface="+mn-lt"/>
              </a:rPr>
              <a:t>"Geolocation is not supported by this browser."</a:t>
            </a:r>
            <a:r>
              <a:rPr lang="en-IN" sz="4000" b="1" dirty="0">
                <a:solidFill>
                  <a:srgbClr val="D4D4D4"/>
                </a:solidFill>
                <a:effectLst/>
                <a:latin typeface="+mn-lt"/>
              </a:rPr>
              <a:t>;</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endParaRPr lang="en-IN" sz="4000" b="1" dirty="0">
              <a:solidFill>
                <a:srgbClr val="CCCCCC"/>
              </a:solidFill>
              <a:effectLst/>
              <a:latin typeface="+mn-lt"/>
            </a:endParaRPr>
          </a:p>
          <a:p>
            <a:pPr>
              <a:lnSpc>
                <a:spcPct val="120000"/>
              </a:lnSpc>
              <a:buNone/>
            </a:pPr>
            <a:r>
              <a:rPr lang="en-IN" sz="4000" b="1" dirty="0">
                <a:solidFill>
                  <a:srgbClr val="D4D4D4"/>
                </a:solidFill>
                <a:effectLst/>
                <a:latin typeface="+mn-lt"/>
              </a:rPr>
              <a:t>  }</a:t>
            </a:r>
            <a:endParaRPr lang="en-IN" sz="4000" b="1" dirty="0">
              <a:solidFill>
                <a:srgbClr val="CCCCCC"/>
              </a:solidFill>
              <a:effectLst/>
              <a:latin typeface="+mn-lt"/>
            </a:endParaRPr>
          </a:p>
          <a:p>
            <a:endParaRPr lang="en-IN" dirty="0"/>
          </a:p>
        </p:txBody>
      </p:sp>
    </p:spTree>
    <p:extLst>
      <p:ext uri="{BB962C8B-B14F-4D97-AF65-F5344CB8AC3E}">
        <p14:creationId xmlns:p14="http://schemas.microsoft.com/office/powerpoint/2010/main" val="30111889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62E59F-CCFB-82EB-0A7C-0B9ED1BA7799}"/>
              </a:ext>
            </a:extLst>
          </p:cNvPr>
          <p:cNvSpPr>
            <a:spLocks noGrp="1"/>
          </p:cNvSpPr>
          <p:nvPr>
            <p:ph type="body" idx="1"/>
          </p:nvPr>
        </p:nvSpPr>
        <p:spPr/>
        <p:txBody>
          <a:bodyPr>
            <a:normAutofit fontScale="85000" lnSpcReduction="10000"/>
          </a:bodyPr>
          <a:lstStyle/>
          <a:p>
            <a:pPr>
              <a:lnSpc>
                <a:spcPct val="120000"/>
              </a:lnSpc>
              <a:buNone/>
            </a:pPr>
            <a:r>
              <a:rPr lang="en-IN" sz="3000" b="1" dirty="0">
                <a:solidFill>
                  <a:srgbClr val="D4D4D4"/>
                </a:solidFill>
                <a:effectLst/>
                <a:latin typeface="+mn-lt"/>
              </a:rPr>
              <a:t>  </a:t>
            </a:r>
            <a:r>
              <a:rPr lang="en-IN" sz="3000" b="1" dirty="0">
                <a:solidFill>
                  <a:srgbClr val="569CD6"/>
                </a:solidFill>
                <a:effectLst/>
                <a:latin typeface="+mn-lt"/>
              </a:rPr>
              <a:t>function</a:t>
            </a:r>
            <a:r>
              <a:rPr lang="en-IN" sz="3000" b="1" dirty="0">
                <a:solidFill>
                  <a:srgbClr val="D4D4D4"/>
                </a:solidFill>
                <a:effectLst/>
                <a:latin typeface="+mn-lt"/>
              </a:rPr>
              <a:t> </a:t>
            </a:r>
            <a:r>
              <a:rPr lang="en-IN" sz="3000" b="1" dirty="0" err="1">
                <a:solidFill>
                  <a:srgbClr val="DCDCAA"/>
                </a:solidFill>
                <a:effectLst/>
                <a:latin typeface="+mn-lt"/>
              </a:rPr>
              <a:t>showPosition</a:t>
            </a:r>
            <a:r>
              <a:rPr lang="en-IN" sz="3000" b="1" dirty="0">
                <a:solidFill>
                  <a:srgbClr val="D4D4D4"/>
                </a:solidFill>
                <a:effectLst/>
                <a:latin typeface="+mn-lt"/>
              </a:rPr>
              <a:t>(</a:t>
            </a:r>
            <a:r>
              <a:rPr lang="en-IN" sz="3000" b="1" dirty="0">
                <a:solidFill>
                  <a:srgbClr val="9CDCFE"/>
                </a:solidFill>
                <a:effectLst/>
                <a:latin typeface="+mn-lt"/>
              </a:rPr>
              <a:t>position</a:t>
            </a:r>
            <a:r>
              <a:rPr lang="en-IN" sz="3000" b="1" dirty="0">
                <a:solidFill>
                  <a:srgbClr val="D4D4D4"/>
                </a:solidFill>
                <a:effectLst/>
                <a:latin typeface="+mn-lt"/>
              </a:rPr>
              <a:t>) {</a:t>
            </a:r>
            <a:endParaRPr lang="en-IN" sz="3000" b="1" dirty="0">
              <a:solidFill>
                <a:srgbClr val="CCCCCC"/>
              </a:solidFill>
              <a:effectLst/>
              <a:latin typeface="+mn-lt"/>
            </a:endParaRPr>
          </a:p>
          <a:p>
            <a:pPr>
              <a:lnSpc>
                <a:spcPct val="120000"/>
              </a:lnSpc>
              <a:buNone/>
            </a:pPr>
            <a:r>
              <a:rPr lang="en-IN" sz="3000" b="1" dirty="0">
                <a:solidFill>
                  <a:srgbClr val="D4D4D4"/>
                </a:solidFill>
                <a:effectLst/>
                <a:latin typeface="+mn-lt"/>
              </a:rPr>
              <a:t>    </a:t>
            </a:r>
            <a:r>
              <a:rPr lang="en-IN" sz="3000" b="1" dirty="0" err="1">
                <a:solidFill>
                  <a:srgbClr val="4FC1FF"/>
                </a:solidFill>
                <a:effectLst/>
                <a:latin typeface="+mn-lt"/>
              </a:rPr>
              <a:t>output</a:t>
            </a:r>
            <a:r>
              <a:rPr lang="en-IN" sz="3000" b="1" dirty="0" err="1">
                <a:solidFill>
                  <a:srgbClr val="D4D4D4"/>
                </a:solidFill>
                <a:effectLst/>
                <a:latin typeface="+mn-lt"/>
              </a:rPr>
              <a:t>.</a:t>
            </a:r>
            <a:r>
              <a:rPr lang="en-IN" sz="3000" b="1" dirty="0" err="1">
                <a:solidFill>
                  <a:srgbClr val="9CDCFE"/>
                </a:solidFill>
                <a:effectLst/>
                <a:latin typeface="+mn-lt"/>
              </a:rPr>
              <a:t>innerHTML</a:t>
            </a:r>
            <a:r>
              <a:rPr lang="en-IN" sz="3000" b="1" dirty="0">
                <a:solidFill>
                  <a:srgbClr val="D4D4D4"/>
                </a:solidFill>
                <a:effectLst/>
                <a:latin typeface="+mn-lt"/>
              </a:rPr>
              <a:t> =</a:t>
            </a:r>
            <a:endParaRPr lang="en-IN" sz="3000" b="1" dirty="0">
              <a:solidFill>
                <a:srgbClr val="CCCCCC"/>
              </a:solidFill>
              <a:effectLst/>
              <a:latin typeface="+mn-lt"/>
            </a:endParaRPr>
          </a:p>
          <a:p>
            <a:pPr>
              <a:lnSpc>
                <a:spcPct val="120000"/>
              </a:lnSpc>
              <a:buNone/>
            </a:pPr>
            <a:r>
              <a:rPr lang="en-IN" sz="3000" b="1" dirty="0">
                <a:solidFill>
                  <a:srgbClr val="D4D4D4"/>
                </a:solidFill>
                <a:effectLst/>
                <a:latin typeface="+mn-lt"/>
              </a:rPr>
              <a:t>      </a:t>
            </a:r>
            <a:r>
              <a:rPr lang="en-IN" sz="3000" b="1" dirty="0">
                <a:solidFill>
                  <a:srgbClr val="CE9178"/>
                </a:solidFill>
                <a:effectLst/>
                <a:latin typeface="+mn-lt"/>
              </a:rPr>
              <a:t>"Latitude: "</a:t>
            </a:r>
            <a:r>
              <a:rPr lang="en-IN" sz="3000" b="1" dirty="0">
                <a:solidFill>
                  <a:srgbClr val="D4D4D4"/>
                </a:solidFill>
                <a:effectLst/>
                <a:latin typeface="+mn-lt"/>
              </a:rPr>
              <a:t> + </a:t>
            </a:r>
            <a:r>
              <a:rPr lang="en-IN" sz="3000" b="1" dirty="0" err="1">
                <a:solidFill>
                  <a:srgbClr val="9CDCFE"/>
                </a:solidFill>
                <a:effectLst/>
                <a:latin typeface="+mn-lt"/>
              </a:rPr>
              <a:t>position</a:t>
            </a:r>
            <a:r>
              <a:rPr lang="en-IN" sz="3000" b="1" dirty="0" err="1">
                <a:solidFill>
                  <a:srgbClr val="D4D4D4"/>
                </a:solidFill>
                <a:effectLst/>
                <a:latin typeface="+mn-lt"/>
              </a:rPr>
              <a:t>.</a:t>
            </a:r>
            <a:r>
              <a:rPr lang="en-IN" sz="3000" b="1" dirty="0" err="1">
                <a:solidFill>
                  <a:srgbClr val="9CDCFE"/>
                </a:solidFill>
                <a:effectLst/>
                <a:latin typeface="+mn-lt"/>
              </a:rPr>
              <a:t>coords</a:t>
            </a:r>
            <a:r>
              <a:rPr lang="en-IN" sz="3000" b="1" dirty="0" err="1">
                <a:solidFill>
                  <a:srgbClr val="D4D4D4"/>
                </a:solidFill>
                <a:effectLst/>
                <a:latin typeface="+mn-lt"/>
              </a:rPr>
              <a:t>.</a:t>
            </a:r>
            <a:r>
              <a:rPr lang="en-IN" sz="3000" b="1" dirty="0" err="1">
                <a:solidFill>
                  <a:srgbClr val="9CDCFE"/>
                </a:solidFill>
                <a:effectLst/>
                <a:latin typeface="+mn-lt"/>
              </a:rPr>
              <a:t>latitude</a:t>
            </a:r>
            <a:r>
              <a:rPr lang="en-IN" sz="3000" b="1" dirty="0">
                <a:solidFill>
                  <a:srgbClr val="D4D4D4"/>
                </a:solidFill>
                <a:effectLst/>
                <a:latin typeface="+mn-lt"/>
              </a:rPr>
              <a:t> + </a:t>
            </a:r>
            <a:r>
              <a:rPr lang="en-IN" sz="3000" b="1" dirty="0">
                <a:solidFill>
                  <a:srgbClr val="CE9178"/>
                </a:solidFill>
                <a:effectLst/>
                <a:latin typeface="+mn-lt"/>
              </a:rPr>
              <a:t>"&lt;</a:t>
            </a:r>
            <a:r>
              <a:rPr lang="en-IN" sz="3000" b="1" dirty="0" err="1">
                <a:solidFill>
                  <a:srgbClr val="CE9178"/>
                </a:solidFill>
                <a:effectLst/>
                <a:latin typeface="+mn-lt"/>
              </a:rPr>
              <a:t>br</a:t>
            </a:r>
            <a:r>
              <a:rPr lang="en-IN" sz="3000" b="1" dirty="0">
                <a:solidFill>
                  <a:srgbClr val="CE9178"/>
                </a:solidFill>
                <a:effectLst/>
                <a:latin typeface="+mn-lt"/>
              </a:rPr>
              <a:t>&gt;"</a:t>
            </a:r>
            <a:r>
              <a:rPr lang="en-IN" sz="3000" b="1" dirty="0">
                <a:solidFill>
                  <a:srgbClr val="D4D4D4"/>
                </a:solidFill>
                <a:effectLst/>
                <a:latin typeface="+mn-lt"/>
              </a:rPr>
              <a:t> </a:t>
            </a:r>
            <a:r>
              <a:rPr lang="en-IN" sz="3000" b="1" dirty="0">
                <a:solidFill>
                  <a:srgbClr val="CE9178"/>
                </a:solidFill>
                <a:effectLst/>
                <a:latin typeface="+mn-lt"/>
              </a:rPr>
              <a:t>"Longitude: "</a:t>
            </a:r>
            <a:r>
              <a:rPr lang="en-IN" sz="3000" b="1" dirty="0">
                <a:solidFill>
                  <a:srgbClr val="D4D4D4"/>
                </a:solidFill>
                <a:effectLst/>
                <a:latin typeface="+mn-lt"/>
              </a:rPr>
              <a:t> + </a:t>
            </a:r>
            <a:r>
              <a:rPr lang="en-IN" sz="3000" b="1" dirty="0" err="1">
                <a:solidFill>
                  <a:srgbClr val="9CDCFE"/>
                </a:solidFill>
                <a:effectLst/>
                <a:latin typeface="+mn-lt"/>
              </a:rPr>
              <a:t>position</a:t>
            </a:r>
            <a:r>
              <a:rPr lang="en-IN" sz="3000" b="1" dirty="0" err="1">
                <a:solidFill>
                  <a:srgbClr val="D4D4D4"/>
                </a:solidFill>
                <a:effectLst/>
                <a:latin typeface="+mn-lt"/>
              </a:rPr>
              <a:t>.</a:t>
            </a:r>
            <a:r>
              <a:rPr lang="en-IN" sz="3000" b="1" dirty="0" err="1">
                <a:solidFill>
                  <a:srgbClr val="9CDCFE"/>
                </a:solidFill>
                <a:effectLst/>
                <a:latin typeface="+mn-lt"/>
              </a:rPr>
              <a:t>coords</a:t>
            </a:r>
            <a:r>
              <a:rPr lang="en-IN" sz="3000" b="1" dirty="0" err="1">
                <a:solidFill>
                  <a:srgbClr val="D4D4D4"/>
                </a:solidFill>
                <a:effectLst/>
                <a:latin typeface="+mn-lt"/>
              </a:rPr>
              <a:t>.</a:t>
            </a:r>
            <a:r>
              <a:rPr lang="en-IN" sz="3000" b="1" dirty="0" err="1">
                <a:solidFill>
                  <a:srgbClr val="9CDCFE"/>
                </a:solidFill>
                <a:effectLst/>
                <a:latin typeface="+mn-lt"/>
              </a:rPr>
              <a:t>longitude</a:t>
            </a:r>
            <a:r>
              <a:rPr lang="en-IN" sz="3000" b="1" dirty="0">
                <a:solidFill>
                  <a:srgbClr val="D4D4D4"/>
                </a:solidFill>
                <a:effectLst/>
                <a:latin typeface="+mn-lt"/>
              </a:rPr>
              <a:t> + </a:t>
            </a:r>
            <a:r>
              <a:rPr lang="en-IN" sz="3000" b="1" dirty="0">
                <a:solidFill>
                  <a:srgbClr val="CE9178"/>
                </a:solidFill>
                <a:effectLst/>
                <a:latin typeface="+mn-lt"/>
              </a:rPr>
              <a:t>"&lt;</a:t>
            </a:r>
            <a:r>
              <a:rPr lang="en-IN" sz="3000" b="1" dirty="0" err="1">
                <a:solidFill>
                  <a:srgbClr val="CE9178"/>
                </a:solidFill>
                <a:effectLst/>
                <a:latin typeface="+mn-lt"/>
              </a:rPr>
              <a:t>br</a:t>
            </a:r>
            <a:r>
              <a:rPr lang="en-IN" sz="3000" b="1" dirty="0">
                <a:solidFill>
                  <a:srgbClr val="CE9178"/>
                </a:solidFill>
                <a:effectLst/>
                <a:latin typeface="+mn-lt"/>
              </a:rPr>
              <a:t>&gt;"</a:t>
            </a:r>
            <a:r>
              <a:rPr lang="en-IN" sz="3000" b="1" dirty="0">
                <a:solidFill>
                  <a:srgbClr val="D4D4D4"/>
                </a:solidFill>
                <a:effectLst/>
                <a:latin typeface="+mn-lt"/>
              </a:rPr>
              <a:t> + </a:t>
            </a:r>
            <a:r>
              <a:rPr lang="en-IN" sz="3000" b="1" dirty="0">
                <a:solidFill>
                  <a:srgbClr val="CE9178"/>
                </a:solidFill>
                <a:effectLst/>
                <a:latin typeface="+mn-lt"/>
              </a:rPr>
              <a:t>"Accuracy: "</a:t>
            </a:r>
            <a:r>
              <a:rPr lang="en-IN" sz="3000" b="1" dirty="0">
                <a:solidFill>
                  <a:srgbClr val="D4D4D4"/>
                </a:solidFill>
                <a:effectLst/>
                <a:latin typeface="+mn-lt"/>
              </a:rPr>
              <a:t> + </a:t>
            </a:r>
            <a:r>
              <a:rPr lang="en-IN" sz="3000" b="1" dirty="0" err="1">
                <a:solidFill>
                  <a:srgbClr val="9CDCFE"/>
                </a:solidFill>
                <a:effectLst/>
                <a:latin typeface="+mn-lt"/>
              </a:rPr>
              <a:t>position</a:t>
            </a:r>
            <a:r>
              <a:rPr lang="en-IN" sz="3000" b="1" dirty="0" err="1">
                <a:solidFill>
                  <a:srgbClr val="D4D4D4"/>
                </a:solidFill>
                <a:effectLst/>
                <a:latin typeface="+mn-lt"/>
              </a:rPr>
              <a:t>.</a:t>
            </a:r>
            <a:r>
              <a:rPr lang="en-IN" sz="3000" b="1" dirty="0" err="1">
                <a:solidFill>
                  <a:srgbClr val="9CDCFE"/>
                </a:solidFill>
                <a:effectLst/>
                <a:latin typeface="+mn-lt"/>
              </a:rPr>
              <a:t>coords</a:t>
            </a:r>
            <a:r>
              <a:rPr lang="en-IN" sz="3000" b="1" dirty="0" err="1">
                <a:solidFill>
                  <a:srgbClr val="D4D4D4"/>
                </a:solidFill>
                <a:effectLst/>
                <a:latin typeface="+mn-lt"/>
              </a:rPr>
              <a:t>.</a:t>
            </a:r>
            <a:r>
              <a:rPr lang="en-IN" sz="3000" b="1" dirty="0" err="1">
                <a:solidFill>
                  <a:srgbClr val="9CDCFE"/>
                </a:solidFill>
                <a:effectLst/>
                <a:latin typeface="+mn-lt"/>
              </a:rPr>
              <a:t>accuracy</a:t>
            </a:r>
            <a:r>
              <a:rPr lang="en-IN" sz="3000" b="1" dirty="0">
                <a:solidFill>
                  <a:srgbClr val="D4D4D4"/>
                </a:solidFill>
                <a:effectLst/>
                <a:latin typeface="+mn-lt"/>
              </a:rPr>
              <a:t> + </a:t>
            </a:r>
            <a:r>
              <a:rPr lang="en-IN" sz="3000" b="1" dirty="0">
                <a:solidFill>
                  <a:srgbClr val="CE9178"/>
                </a:solidFill>
                <a:effectLst/>
                <a:latin typeface="+mn-lt"/>
              </a:rPr>
              <a:t>" meters&lt;</a:t>
            </a:r>
            <a:r>
              <a:rPr lang="en-IN" sz="3000" b="1" dirty="0" err="1">
                <a:solidFill>
                  <a:srgbClr val="CE9178"/>
                </a:solidFill>
                <a:effectLst/>
                <a:latin typeface="+mn-lt"/>
              </a:rPr>
              <a:t>br</a:t>
            </a:r>
            <a:r>
              <a:rPr lang="en-IN" sz="3000" b="1" dirty="0">
                <a:solidFill>
                  <a:srgbClr val="CE9178"/>
                </a:solidFill>
                <a:effectLst/>
                <a:latin typeface="+mn-lt"/>
              </a:rPr>
              <a:t>&gt;"</a:t>
            </a:r>
            <a:r>
              <a:rPr lang="en-IN" sz="3000" b="1" dirty="0">
                <a:solidFill>
                  <a:srgbClr val="D4D4D4"/>
                </a:solidFill>
                <a:effectLst/>
                <a:latin typeface="+mn-lt"/>
              </a:rPr>
              <a:t> +  </a:t>
            </a:r>
            <a:r>
              <a:rPr lang="en-IN" sz="3000" b="1" dirty="0">
                <a:solidFill>
                  <a:srgbClr val="CE9178"/>
                </a:solidFill>
                <a:effectLst/>
                <a:latin typeface="+mn-lt"/>
              </a:rPr>
              <a:t>"Timestamp: "</a:t>
            </a:r>
            <a:r>
              <a:rPr lang="en-IN" sz="3000" b="1" dirty="0">
                <a:solidFill>
                  <a:srgbClr val="D4D4D4"/>
                </a:solidFill>
                <a:effectLst/>
                <a:latin typeface="+mn-lt"/>
              </a:rPr>
              <a:t> + </a:t>
            </a:r>
            <a:r>
              <a:rPr lang="en-IN" sz="3000" b="1" dirty="0">
                <a:solidFill>
                  <a:srgbClr val="569CD6"/>
                </a:solidFill>
                <a:effectLst/>
                <a:latin typeface="+mn-lt"/>
              </a:rPr>
              <a:t>new</a:t>
            </a:r>
            <a:r>
              <a:rPr lang="en-IN" sz="3000" b="1" dirty="0">
                <a:solidFill>
                  <a:srgbClr val="D4D4D4"/>
                </a:solidFill>
                <a:effectLst/>
                <a:latin typeface="+mn-lt"/>
              </a:rPr>
              <a:t> </a:t>
            </a:r>
            <a:r>
              <a:rPr lang="en-IN" sz="3000" b="1" dirty="0">
                <a:solidFill>
                  <a:srgbClr val="4EC9B0"/>
                </a:solidFill>
                <a:effectLst/>
                <a:latin typeface="+mn-lt"/>
              </a:rPr>
              <a:t>Date</a:t>
            </a:r>
            <a:r>
              <a:rPr lang="en-IN" sz="3000" b="1" dirty="0">
                <a:solidFill>
                  <a:srgbClr val="D4D4D4"/>
                </a:solidFill>
                <a:effectLst/>
                <a:latin typeface="+mn-lt"/>
              </a:rPr>
              <a:t>(</a:t>
            </a:r>
            <a:r>
              <a:rPr lang="en-IN" sz="3000" b="1" dirty="0" err="1">
                <a:solidFill>
                  <a:srgbClr val="9CDCFE"/>
                </a:solidFill>
                <a:effectLst/>
                <a:latin typeface="+mn-lt"/>
              </a:rPr>
              <a:t>position</a:t>
            </a:r>
            <a:r>
              <a:rPr lang="en-IN" sz="3000" b="1" dirty="0" err="1">
                <a:solidFill>
                  <a:srgbClr val="D4D4D4"/>
                </a:solidFill>
                <a:effectLst/>
                <a:latin typeface="+mn-lt"/>
              </a:rPr>
              <a:t>.</a:t>
            </a:r>
            <a:r>
              <a:rPr lang="en-IN" sz="3000" b="1" dirty="0" err="1">
                <a:solidFill>
                  <a:srgbClr val="9CDCFE"/>
                </a:solidFill>
                <a:effectLst/>
                <a:latin typeface="+mn-lt"/>
              </a:rPr>
              <a:t>timestamp</a:t>
            </a:r>
            <a:r>
              <a:rPr lang="en-IN" sz="3000" b="1" dirty="0">
                <a:solidFill>
                  <a:srgbClr val="D4D4D4"/>
                </a:solidFill>
                <a:effectLst/>
                <a:latin typeface="+mn-lt"/>
              </a:rPr>
              <a:t>);</a:t>
            </a:r>
            <a:endParaRPr lang="en-IN" sz="3000" b="1" dirty="0">
              <a:solidFill>
                <a:srgbClr val="CCCCCC"/>
              </a:solidFill>
              <a:effectLst/>
              <a:latin typeface="+mn-lt"/>
            </a:endParaRPr>
          </a:p>
          <a:p>
            <a:pPr>
              <a:lnSpc>
                <a:spcPct val="120000"/>
              </a:lnSpc>
              <a:buNone/>
            </a:pPr>
            <a:r>
              <a:rPr lang="en-IN" sz="3000" b="1" dirty="0">
                <a:solidFill>
                  <a:srgbClr val="D4D4D4"/>
                </a:solidFill>
                <a:effectLst/>
                <a:latin typeface="+mn-lt"/>
              </a:rPr>
              <a:t>  }</a:t>
            </a:r>
            <a:endParaRPr lang="en-IN" sz="3000" b="1" dirty="0">
              <a:solidFill>
                <a:srgbClr val="CCCCCC"/>
              </a:solidFill>
              <a:effectLst/>
              <a:latin typeface="+mn-lt"/>
            </a:endParaRPr>
          </a:p>
          <a:p>
            <a:pPr>
              <a:lnSpc>
                <a:spcPct val="120000"/>
              </a:lnSpc>
              <a:buNone/>
            </a:pPr>
            <a:r>
              <a:rPr lang="en-IN" sz="3000" b="1" dirty="0">
                <a:solidFill>
                  <a:srgbClr val="D4D4D4"/>
                </a:solidFill>
                <a:effectLst/>
                <a:latin typeface="+mn-lt"/>
              </a:rPr>
              <a:t>  </a:t>
            </a:r>
            <a:r>
              <a:rPr lang="en-IN" sz="3000" b="1" dirty="0">
                <a:solidFill>
                  <a:srgbClr val="569CD6"/>
                </a:solidFill>
                <a:effectLst/>
                <a:latin typeface="+mn-lt"/>
              </a:rPr>
              <a:t>function</a:t>
            </a:r>
            <a:r>
              <a:rPr lang="en-IN" sz="3000" b="1" dirty="0">
                <a:solidFill>
                  <a:srgbClr val="D4D4D4"/>
                </a:solidFill>
                <a:effectLst/>
                <a:latin typeface="+mn-lt"/>
              </a:rPr>
              <a:t> </a:t>
            </a:r>
            <a:r>
              <a:rPr lang="en-IN" sz="3000" b="1" dirty="0" err="1">
                <a:solidFill>
                  <a:srgbClr val="DCDCAA"/>
                </a:solidFill>
                <a:effectLst/>
                <a:latin typeface="+mn-lt"/>
              </a:rPr>
              <a:t>showError</a:t>
            </a:r>
            <a:r>
              <a:rPr lang="en-IN" sz="3000" b="1" dirty="0">
                <a:solidFill>
                  <a:srgbClr val="D4D4D4"/>
                </a:solidFill>
                <a:effectLst/>
                <a:latin typeface="+mn-lt"/>
              </a:rPr>
              <a:t>(</a:t>
            </a:r>
            <a:r>
              <a:rPr lang="en-IN" sz="3000" b="1" dirty="0">
                <a:solidFill>
                  <a:srgbClr val="9CDCFE"/>
                </a:solidFill>
                <a:effectLst/>
                <a:latin typeface="+mn-lt"/>
              </a:rPr>
              <a:t>error</a:t>
            </a:r>
            <a:r>
              <a:rPr lang="en-IN" sz="3000" b="1" dirty="0">
                <a:solidFill>
                  <a:srgbClr val="D4D4D4"/>
                </a:solidFill>
                <a:effectLst/>
                <a:latin typeface="+mn-lt"/>
              </a:rPr>
              <a:t>) {</a:t>
            </a:r>
            <a:endParaRPr lang="en-IN" sz="3000" b="1" dirty="0">
              <a:solidFill>
                <a:srgbClr val="CCCCCC"/>
              </a:solidFill>
              <a:effectLst/>
              <a:latin typeface="+mn-lt"/>
            </a:endParaRPr>
          </a:p>
          <a:p>
            <a:pPr>
              <a:lnSpc>
                <a:spcPct val="120000"/>
              </a:lnSpc>
              <a:buNone/>
            </a:pPr>
            <a:r>
              <a:rPr lang="en-IN" sz="3000" b="1" dirty="0">
                <a:solidFill>
                  <a:srgbClr val="D4D4D4"/>
                </a:solidFill>
                <a:effectLst/>
                <a:latin typeface="+mn-lt"/>
              </a:rPr>
              <a:t>    </a:t>
            </a:r>
            <a:r>
              <a:rPr lang="en-IN" sz="3000" b="1" dirty="0" err="1">
                <a:solidFill>
                  <a:srgbClr val="4FC1FF"/>
                </a:solidFill>
                <a:effectLst/>
                <a:latin typeface="+mn-lt"/>
              </a:rPr>
              <a:t>output</a:t>
            </a:r>
            <a:r>
              <a:rPr lang="en-IN" sz="3000" b="1" dirty="0" err="1">
                <a:solidFill>
                  <a:srgbClr val="D4D4D4"/>
                </a:solidFill>
                <a:effectLst/>
                <a:latin typeface="+mn-lt"/>
              </a:rPr>
              <a:t>.</a:t>
            </a:r>
            <a:r>
              <a:rPr lang="en-IN" sz="3000" b="1" dirty="0" err="1">
                <a:solidFill>
                  <a:srgbClr val="9CDCFE"/>
                </a:solidFill>
                <a:effectLst/>
                <a:latin typeface="+mn-lt"/>
              </a:rPr>
              <a:t>innerHTML</a:t>
            </a:r>
            <a:r>
              <a:rPr lang="en-IN" sz="3000" b="1" dirty="0">
                <a:solidFill>
                  <a:srgbClr val="D4D4D4"/>
                </a:solidFill>
                <a:effectLst/>
                <a:latin typeface="+mn-lt"/>
              </a:rPr>
              <a:t> = </a:t>
            </a:r>
            <a:r>
              <a:rPr lang="en-IN" sz="3000" b="1" dirty="0">
                <a:solidFill>
                  <a:srgbClr val="CE9178"/>
                </a:solidFill>
                <a:effectLst/>
                <a:latin typeface="+mn-lt"/>
              </a:rPr>
              <a:t>"Error getting location: "</a:t>
            </a:r>
            <a:r>
              <a:rPr lang="en-IN" sz="3000" b="1" dirty="0">
                <a:solidFill>
                  <a:srgbClr val="D4D4D4"/>
                </a:solidFill>
                <a:effectLst/>
                <a:latin typeface="+mn-lt"/>
              </a:rPr>
              <a:t> + </a:t>
            </a:r>
            <a:r>
              <a:rPr lang="en-IN" sz="3000" b="1" dirty="0" err="1">
                <a:solidFill>
                  <a:srgbClr val="9CDCFE"/>
                </a:solidFill>
                <a:effectLst/>
                <a:latin typeface="+mn-lt"/>
              </a:rPr>
              <a:t>error</a:t>
            </a:r>
            <a:r>
              <a:rPr lang="en-IN" sz="3000" b="1" dirty="0" err="1">
                <a:solidFill>
                  <a:srgbClr val="D4D4D4"/>
                </a:solidFill>
                <a:effectLst/>
                <a:latin typeface="+mn-lt"/>
              </a:rPr>
              <a:t>.</a:t>
            </a:r>
            <a:r>
              <a:rPr lang="en-IN" sz="3000" b="1" dirty="0" err="1">
                <a:solidFill>
                  <a:srgbClr val="9CDCFE"/>
                </a:solidFill>
                <a:effectLst/>
                <a:latin typeface="+mn-lt"/>
              </a:rPr>
              <a:t>message</a:t>
            </a:r>
            <a:r>
              <a:rPr lang="en-IN" sz="3000" b="1" dirty="0">
                <a:solidFill>
                  <a:srgbClr val="D4D4D4"/>
                </a:solidFill>
                <a:effectLst/>
                <a:latin typeface="+mn-lt"/>
              </a:rPr>
              <a:t>;</a:t>
            </a:r>
            <a:endParaRPr lang="en-IN" sz="3000" b="1" dirty="0">
              <a:solidFill>
                <a:srgbClr val="CCCCCC"/>
              </a:solidFill>
              <a:effectLst/>
              <a:latin typeface="+mn-lt"/>
            </a:endParaRPr>
          </a:p>
          <a:p>
            <a:pPr marL="50800" indent="0">
              <a:lnSpc>
                <a:spcPts val="1425"/>
              </a:lnSpc>
              <a:buNone/>
            </a:pPr>
            <a:r>
              <a:rPr lang="en-IN" sz="3000" b="1" dirty="0">
                <a:solidFill>
                  <a:srgbClr val="D4D4D4"/>
                </a:solidFill>
                <a:effectLst/>
                <a:latin typeface="+mn-lt"/>
              </a:rPr>
              <a:t>  }</a:t>
            </a:r>
            <a:endParaRPr lang="en-IN" sz="3000" b="1" dirty="0">
              <a:solidFill>
                <a:srgbClr val="CCCCCC"/>
              </a:solidFill>
              <a:effectLst/>
              <a:latin typeface="+mn-lt"/>
            </a:endParaRPr>
          </a:p>
          <a:p>
            <a:endParaRPr lang="en-IN" dirty="0"/>
          </a:p>
        </p:txBody>
      </p:sp>
    </p:spTree>
    <p:extLst>
      <p:ext uri="{BB962C8B-B14F-4D97-AF65-F5344CB8AC3E}">
        <p14:creationId xmlns:p14="http://schemas.microsoft.com/office/powerpoint/2010/main" val="11305390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0E7718-875C-9C18-749D-E363138E013B}"/>
              </a:ext>
            </a:extLst>
          </p:cNvPr>
          <p:cNvSpPr>
            <a:spLocks noGrp="1"/>
          </p:cNvSpPr>
          <p:nvPr>
            <p:ph type="body" idx="1"/>
          </p:nvPr>
        </p:nvSpPr>
        <p:spPr/>
        <p:txBody>
          <a:bodyPr/>
          <a:lstStyle/>
          <a:p>
            <a:pPr>
              <a:lnSpc>
                <a:spcPct val="100000"/>
              </a:lnSpc>
              <a:buNone/>
            </a:pP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stopTracking</a:t>
            </a:r>
            <a:r>
              <a:rPr lang="en-IN" b="0" dirty="0">
                <a:solidFill>
                  <a:srgbClr val="D4D4D4"/>
                </a:solidFill>
                <a:effectLst/>
                <a:latin typeface="Consolas" panose="020B0609020204030204" pitchFamily="49" charset="0"/>
              </a:rPr>
              <a:t>() {</a:t>
            </a:r>
            <a:endParaRPr lang="en-IN" b="0" dirty="0">
              <a:solidFill>
                <a:srgbClr val="CCCCCC"/>
              </a:solidFill>
              <a:effectLst/>
              <a:latin typeface="Consolas" panose="020B0609020204030204" pitchFamily="49" charset="0"/>
            </a:endParaRPr>
          </a:p>
          <a:p>
            <a:pPr>
              <a:lnSpc>
                <a:spcPct val="100000"/>
              </a:lnSpc>
              <a:buNone/>
            </a:pP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watchId</a:t>
            </a:r>
            <a:r>
              <a:rPr lang="en-IN" b="0" dirty="0">
                <a:solidFill>
                  <a:srgbClr val="D4D4D4"/>
                </a:solidFill>
                <a:effectLst/>
                <a:latin typeface="Consolas" panose="020B0609020204030204" pitchFamily="49" charset="0"/>
              </a:rPr>
              <a:t>) {</a:t>
            </a:r>
            <a:endParaRPr lang="en-IN" b="0" dirty="0">
              <a:solidFill>
                <a:srgbClr val="CCCCCC"/>
              </a:solidFill>
              <a:effectLst/>
              <a:latin typeface="Consolas" panose="020B0609020204030204" pitchFamily="49" charset="0"/>
            </a:endParaRPr>
          </a:p>
          <a:p>
            <a:pPr>
              <a:lnSpc>
                <a:spcPct val="100000"/>
              </a:lnSpc>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navigator</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geolocation</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clearWatch</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watchId</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a:lnSpc>
                <a:spcPct val="100000"/>
              </a:lnSpc>
              <a:buNone/>
            </a:pP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output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"&lt;</a:t>
            </a:r>
            <a:r>
              <a:rPr lang="en-IN" b="0" dirty="0" err="1">
                <a:solidFill>
                  <a:srgbClr val="CE9178"/>
                </a:solidFill>
                <a:effectLst/>
                <a:latin typeface="Consolas" panose="020B0609020204030204" pitchFamily="49" charset="0"/>
              </a:rPr>
              <a:t>br</a:t>
            </a:r>
            <a:r>
              <a:rPr lang="en-IN" b="0" dirty="0">
                <a:solidFill>
                  <a:srgbClr val="CE9178"/>
                </a:solidFill>
                <a:effectLst/>
                <a:latin typeface="Consolas" panose="020B0609020204030204" pitchFamily="49" charset="0"/>
              </a:rPr>
              <a:t>&gt;&lt;strong&gt;Tracking stopped.&lt;/strong&gt;"</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a:lnSpc>
                <a:spcPct val="100000"/>
              </a:lnSpc>
              <a:buNone/>
            </a:pPr>
            <a:r>
              <a:rPr lang="en-IN" b="0" dirty="0">
                <a:solidFill>
                  <a:srgbClr val="D4D4D4"/>
                </a:solidFill>
                <a:effectLst/>
                <a:latin typeface="Consolas" panose="020B0609020204030204" pitchFamily="49" charset="0"/>
              </a:rPr>
              <a:t>    }</a:t>
            </a:r>
            <a:endParaRPr lang="en-IN" b="0" dirty="0">
              <a:solidFill>
                <a:srgbClr val="CCCCCC"/>
              </a:solidFill>
              <a:effectLst/>
              <a:latin typeface="Consolas" panose="020B0609020204030204" pitchFamily="49" charset="0"/>
            </a:endParaRPr>
          </a:p>
          <a:p>
            <a:pPr>
              <a:lnSpc>
                <a:spcPct val="100000"/>
              </a:lnSpc>
              <a:buNone/>
            </a:pPr>
            <a:r>
              <a:rPr lang="en-IN" b="0" dirty="0">
                <a:solidFill>
                  <a:srgbClr val="D4D4D4"/>
                </a:solidFill>
                <a:effectLst/>
                <a:latin typeface="Consolas" panose="020B0609020204030204" pitchFamily="49" charset="0"/>
              </a:rPr>
              <a:t>  }</a:t>
            </a:r>
            <a:endParaRPr lang="en-IN" b="0" dirty="0">
              <a:solidFill>
                <a:srgbClr val="CCCCCC"/>
              </a:solidFill>
              <a:effectLst/>
              <a:latin typeface="Consolas" panose="020B0609020204030204" pitchFamily="49" charset="0"/>
            </a:endParaRPr>
          </a:p>
          <a:p>
            <a:pPr>
              <a:lnSpc>
                <a:spcPct val="100000"/>
              </a:lnSpc>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7159434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65E18-6E9D-F876-00EB-88C9D2E65D99}"/>
              </a:ext>
            </a:extLst>
          </p:cNvPr>
          <p:cNvSpPr>
            <a:spLocks noGrp="1"/>
          </p:cNvSpPr>
          <p:nvPr>
            <p:ph type="body" idx="1"/>
          </p:nvPr>
        </p:nvSpPr>
        <p:spPr>
          <a:xfrm>
            <a:off x="2756042" y="360506"/>
            <a:ext cx="9140393" cy="6258955"/>
          </a:xfrm>
        </p:spPr>
        <p:txBody>
          <a:bodyPr>
            <a:normAutofit lnSpcReduction="10000"/>
          </a:bodyPr>
          <a:lstStyle/>
          <a:p>
            <a:pPr marL="50800" indent="0">
              <a:buNone/>
            </a:pPr>
            <a:r>
              <a:rPr lang="en-IN" b="1" i="0" dirty="0">
                <a:solidFill>
                  <a:srgbClr val="000000"/>
                </a:solidFill>
                <a:effectLst/>
                <a:latin typeface="+mn-lt"/>
              </a:rPr>
              <a:t>HTML Web Storage API</a:t>
            </a:r>
          </a:p>
          <a:p>
            <a:pPr>
              <a:spcBef>
                <a:spcPts val="750"/>
              </a:spcBef>
              <a:spcAft>
                <a:spcPts val="750"/>
              </a:spcAft>
            </a:pPr>
            <a:r>
              <a:rPr lang="en-US" b="0" i="0" dirty="0">
                <a:solidFill>
                  <a:srgbClr val="000000"/>
                </a:solidFill>
                <a:effectLst/>
                <a:latin typeface="+mn-lt"/>
              </a:rPr>
              <a:t>What is HTML Web Storage?</a:t>
            </a:r>
          </a:p>
          <a:p>
            <a:pPr>
              <a:spcBef>
                <a:spcPts val="750"/>
              </a:spcBef>
              <a:spcAft>
                <a:spcPts val="750"/>
              </a:spcAft>
            </a:pPr>
            <a:r>
              <a:rPr lang="en-US" b="0" i="0" dirty="0">
                <a:solidFill>
                  <a:srgbClr val="000000"/>
                </a:solidFill>
                <a:effectLst/>
                <a:latin typeface="+mn-lt"/>
              </a:rPr>
              <a:t>HTML Web Storage is a way to store data directly in the user's browser, without using cookies or sending it to a server.</a:t>
            </a:r>
          </a:p>
          <a:p>
            <a:pPr>
              <a:spcBef>
                <a:spcPts val="750"/>
              </a:spcBef>
              <a:spcAft>
                <a:spcPts val="750"/>
              </a:spcAft>
            </a:pPr>
            <a:r>
              <a:rPr lang="en-US" b="0" i="0" dirty="0">
                <a:solidFill>
                  <a:srgbClr val="000000"/>
                </a:solidFill>
                <a:effectLst/>
                <a:latin typeface="+mn-lt"/>
              </a:rPr>
              <a:t> Web Storage lets websites remember things on our computer—like our preferences, or shopping cart items—even after </a:t>
            </a:r>
            <a:r>
              <a:rPr lang="en-US" dirty="0">
                <a:solidFill>
                  <a:srgbClr val="000000"/>
                </a:solidFill>
                <a:latin typeface="+mn-lt"/>
              </a:rPr>
              <a:t>we</a:t>
            </a:r>
            <a:r>
              <a:rPr lang="en-US" b="0" i="0" dirty="0">
                <a:solidFill>
                  <a:srgbClr val="000000"/>
                </a:solidFill>
                <a:effectLst/>
                <a:latin typeface="+mn-lt"/>
              </a:rPr>
              <a:t> close or refresh the page.</a:t>
            </a:r>
          </a:p>
          <a:p>
            <a:r>
              <a:rPr lang="en-US" b="0" i="0" dirty="0">
                <a:solidFill>
                  <a:srgbClr val="000000"/>
                </a:solidFill>
                <a:effectLst/>
                <a:latin typeface="+mn-lt"/>
              </a:rPr>
              <a:t>Before HTML5, application data had to be stored in cookies, included in every server request. </a:t>
            </a:r>
          </a:p>
          <a:p>
            <a:r>
              <a:rPr lang="en-US" dirty="0">
                <a:solidFill>
                  <a:srgbClr val="000000"/>
                </a:solidFill>
                <a:latin typeface="+mn-lt"/>
              </a:rPr>
              <a:t>We</a:t>
            </a:r>
            <a:r>
              <a:rPr lang="en-US" b="0" i="0" dirty="0">
                <a:solidFill>
                  <a:srgbClr val="000000"/>
                </a:solidFill>
                <a:effectLst/>
                <a:latin typeface="+mn-lt"/>
              </a:rPr>
              <a:t> can store key-value data (like name–value pairs) inside the browser itself.</a:t>
            </a:r>
          </a:p>
          <a:p>
            <a:r>
              <a:rPr lang="en-US" b="0" i="0" dirty="0">
                <a:solidFill>
                  <a:srgbClr val="000000"/>
                </a:solidFill>
                <a:effectLst/>
                <a:latin typeface="+mn-lt"/>
              </a:rPr>
              <a:t>No need to send it to a server or store it in a database—data stays on the user’s device.</a:t>
            </a:r>
          </a:p>
          <a:p>
            <a:endParaRPr lang="en-US" b="0" i="0" dirty="0">
              <a:solidFill>
                <a:srgbClr val="000000"/>
              </a:solidFill>
              <a:effectLst/>
              <a:latin typeface="+mn-lt"/>
            </a:endParaRPr>
          </a:p>
          <a:p>
            <a:endParaRPr lang="en-IN" dirty="0"/>
          </a:p>
        </p:txBody>
      </p:sp>
    </p:spTree>
    <p:extLst>
      <p:ext uri="{BB962C8B-B14F-4D97-AF65-F5344CB8AC3E}">
        <p14:creationId xmlns:p14="http://schemas.microsoft.com/office/powerpoint/2010/main" val="35630011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7A0C09-CA52-ECAB-5814-2E770F45F5FB}"/>
              </a:ext>
            </a:extLst>
          </p:cNvPr>
          <p:cNvSpPr>
            <a:spLocks noGrp="1"/>
          </p:cNvSpPr>
          <p:nvPr>
            <p:ph type="body" idx="1"/>
          </p:nvPr>
        </p:nvSpPr>
        <p:spPr>
          <a:xfrm>
            <a:off x="2756042" y="360506"/>
            <a:ext cx="9140393" cy="6099929"/>
          </a:xfrm>
        </p:spPr>
        <p:txBody>
          <a:bodyPr>
            <a:normAutofit fontScale="92500" lnSpcReduction="10000"/>
          </a:bodyPr>
          <a:lstStyle/>
          <a:p>
            <a:r>
              <a:rPr lang="en-US" b="0" i="0" dirty="0">
                <a:solidFill>
                  <a:srgbClr val="000000"/>
                </a:solidFill>
                <a:effectLst/>
                <a:latin typeface="+mn-lt"/>
              </a:rPr>
              <a:t>Web storage is not automatically sent to the server—so it's safer from leaking sensitive info unintentionally.</a:t>
            </a:r>
          </a:p>
          <a:p>
            <a:r>
              <a:rPr lang="en-US" b="0" i="0" dirty="0">
                <a:solidFill>
                  <a:srgbClr val="000000"/>
                </a:solidFill>
                <a:effectLst/>
                <a:latin typeface="+mn-lt"/>
              </a:rPr>
              <a:t>It’s isolated per domain—other websites cannot access your stored data.</a:t>
            </a:r>
          </a:p>
          <a:p>
            <a:r>
              <a:rPr lang="en-US" b="0" i="0" dirty="0">
                <a:solidFill>
                  <a:srgbClr val="000000"/>
                </a:solidFill>
                <a:effectLst/>
                <a:latin typeface="+mn-lt"/>
              </a:rPr>
              <a:t>While cookies store about 4KB, Web Storage can store 5MB or more (depending on the browser).</a:t>
            </a:r>
          </a:p>
          <a:p>
            <a:r>
              <a:rPr lang="en-US" b="0" i="0" dirty="0">
                <a:solidFill>
                  <a:srgbClr val="000000"/>
                </a:solidFill>
                <a:effectLst/>
                <a:latin typeface="+mn-lt"/>
              </a:rPr>
              <a:t>That’s enough for things like: Caching form input , Saving game progress , Shopping carts , Settings or themes</a:t>
            </a:r>
          </a:p>
          <a:p>
            <a:r>
              <a:rPr lang="en-US" b="0" i="0" dirty="0">
                <a:solidFill>
                  <a:srgbClr val="000000"/>
                </a:solidFill>
                <a:effectLst/>
                <a:latin typeface="+mn-lt"/>
              </a:rPr>
              <a:t>Web storage is per origin (per domain and protocol). </a:t>
            </a:r>
          </a:p>
          <a:p>
            <a:r>
              <a:rPr lang="en-US" b="0" i="0" dirty="0">
                <a:solidFill>
                  <a:srgbClr val="000000"/>
                </a:solidFill>
                <a:effectLst/>
                <a:latin typeface="+mn-lt"/>
              </a:rPr>
              <a:t>All pages, from one origin, can store and access the same data.</a:t>
            </a:r>
          </a:p>
          <a:p>
            <a:r>
              <a:rPr lang="en-US" dirty="0">
                <a:latin typeface="+mn-lt"/>
              </a:rPr>
              <a:t>https://example.com and http://example.com are different origins.</a:t>
            </a:r>
          </a:p>
          <a:p>
            <a:r>
              <a:rPr lang="en-US" dirty="0">
                <a:latin typeface="+mn-lt"/>
              </a:rPr>
              <a:t>Data stored by one origin cannot be accessed by another for security reasons</a:t>
            </a:r>
            <a:endParaRPr lang="en-IN" dirty="0">
              <a:latin typeface="+mn-lt"/>
            </a:endParaRPr>
          </a:p>
        </p:txBody>
      </p:sp>
      <p:sp>
        <p:nvSpPr>
          <p:cNvPr id="5" name="Rectangle 3">
            <a:extLst>
              <a:ext uri="{FF2B5EF4-FFF2-40B4-BE49-F238E27FC236}">
                <a16:creationId xmlns:a16="http://schemas.microsoft.com/office/drawing/2014/main" id="{108CC794-B107-55FD-DB1A-9E30035BA232}"/>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10910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D77A7-2A71-1399-B633-88931EA18E0E}"/>
              </a:ext>
            </a:extLst>
          </p:cNvPr>
          <p:cNvSpPr>
            <a:spLocks noGrp="1"/>
          </p:cNvSpPr>
          <p:nvPr>
            <p:ph type="body" idx="1"/>
          </p:nvPr>
        </p:nvSpPr>
        <p:spPr>
          <a:xfrm>
            <a:off x="2812774" y="188843"/>
            <a:ext cx="9014791" cy="6321287"/>
          </a:xfrm>
        </p:spPr>
        <p:txBody>
          <a:bodyPr>
            <a:normAutofit/>
          </a:bodyPr>
          <a:lstStyle/>
          <a:p>
            <a:pPr marL="25400" indent="0">
              <a:buNone/>
            </a:pPr>
            <a:r>
              <a:rPr lang="en-US" sz="4000" dirty="0">
                <a:latin typeface="+mj-lt"/>
              </a:rPr>
              <a:t>The width and height Attributes</a:t>
            </a:r>
          </a:p>
          <a:p>
            <a:r>
              <a:rPr lang="en-US" sz="4000" dirty="0">
                <a:latin typeface="+mj-lt"/>
              </a:rPr>
              <a:t>The &lt;</a:t>
            </a:r>
            <a:r>
              <a:rPr lang="en-US" sz="4000" dirty="0" err="1">
                <a:latin typeface="+mj-lt"/>
              </a:rPr>
              <a:t>img</a:t>
            </a:r>
            <a:r>
              <a:rPr lang="en-US" sz="4000" dirty="0">
                <a:latin typeface="+mj-lt"/>
              </a:rPr>
              <a:t>&gt; tag should also contain the width and height attributes, which specify the width and height of the image (in pixels).</a:t>
            </a:r>
          </a:p>
          <a:p>
            <a:r>
              <a:rPr lang="en-US" sz="4000" dirty="0" err="1">
                <a:latin typeface="+mj-lt"/>
              </a:rPr>
              <a:t>Eg</a:t>
            </a:r>
            <a:r>
              <a:rPr lang="en-US" sz="4000" dirty="0">
                <a:latin typeface="+mj-lt"/>
              </a:rPr>
              <a:t>:</a:t>
            </a:r>
          </a:p>
          <a:p>
            <a:r>
              <a:rPr lang="en-IN" sz="4000" b="0" i="0" dirty="0">
                <a:solidFill>
                  <a:srgbClr val="999999"/>
                </a:solidFill>
                <a:effectLst/>
                <a:latin typeface="+mj-lt"/>
              </a:rPr>
              <a:t>&lt;</a:t>
            </a:r>
            <a:r>
              <a:rPr lang="en-IN" sz="4000" b="0" i="0" dirty="0" err="1">
                <a:solidFill>
                  <a:srgbClr val="990055"/>
                </a:solidFill>
                <a:effectLst/>
                <a:latin typeface="+mj-lt"/>
              </a:rPr>
              <a:t>img</a:t>
            </a:r>
            <a:r>
              <a:rPr lang="en-IN" sz="4000" b="0" i="0" dirty="0">
                <a:solidFill>
                  <a:srgbClr val="008000"/>
                </a:solidFill>
                <a:effectLst/>
                <a:latin typeface="+mj-lt"/>
              </a:rPr>
              <a:t> </a:t>
            </a:r>
            <a:r>
              <a:rPr lang="en-IN" sz="4000" b="0" i="0" dirty="0" err="1">
                <a:solidFill>
                  <a:srgbClr val="008000"/>
                </a:solidFill>
                <a:effectLst/>
                <a:latin typeface="+mj-lt"/>
              </a:rPr>
              <a:t>src</a:t>
            </a:r>
            <a:r>
              <a:rPr lang="en-IN" sz="4000" b="0" i="0" dirty="0">
                <a:solidFill>
                  <a:srgbClr val="005CC5"/>
                </a:solidFill>
                <a:effectLst/>
                <a:latin typeface="+mj-lt"/>
              </a:rPr>
              <a:t>="img_girl.jpg"</a:t>
            </a:r>
            <a:r>
              <a:rPr lang="en-IN" sz="4000" b="0" i="0" dirty="0">
                <a:solidFill>
                  <a:srgbClr val="008000"/>
                </a:solidFill>
                <a:effectLst/>
                <a:latin typeface="+mj-lt"/>
              </a:rPr>
              <a:t> width</a:t>
            </a:r>
            <a:r>
              <a:rPr lang="en-IN" sz="4000" b="0" i="0" dirty="0">
                <a:solidFill>
                  <a:srgbClr val="005CC5"/>
                </a:solidFill>
                <a:effectLst/>
                <a:latin typeface="+mj-lt"/>
              </a:rPr>
              <a:t>="500"</a:t>
            </a:r>
            <a:r>
              <a:rPr lang="en-IN" sz="4000" b="0" i="0" dirty="0">
                <a:solidFill>
                  <a:srgbClr val="008000"/>
                </a:solidFill>
                <a:effectLst/>
                <a:latin typeface="+mj-lt"/>
              </a:rPr>
              <a:t> height</a:t>
            </a:r>
            <a:r>
              <a:rPr lang="en-IN" sz="4000" b="0" i="0" dirty="0">
                <a:solidFill>
                  <a:srgbClr val="005CC5"/>
                </a:solidFill>
                <a:effectLst/>
                <a:latin typeface="+mj-lt"/>
              </a:rPr>
              <a:t>="600"</a:t>
            </a:r>
            <a:r>
              <a:rPr lang="en-IN" sz="4000" b="0" i="0" dirty="0">
                <a:solidFill>
                  <a:srgbClr val="999999"/>
                </a:solidFill>
                <a:effectLst/>
                <a:latin typeface="+mj-lt"/>
              </a:rPr>
              <a:t>&gt;</a:t>
            </a:r>
            <a:endParaRPr lang="en-IN" sz="4000" dirty="0">
              <a:latin typeface="+mj-lt"/>
            </a:endParaRPr>
          </a:p>
        </p:txBody>
      </p:sp>
    </p:spTree>
    <p:extLst>
      <p:ext uri="{BB962C8B-B14F-4D97-AF65-F5344CB8AC3E}">
        <p14:creationId xmlns:p14="http://schemas.microsoft.com/office/powerpoint/2010/main" val="12511190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DF4637-3BDA-988F-FE0D-CFBEBCF0B25C}"/>
              </a:ext>
            </a:extLst>
          </p:cNvPr>
          <p:cNvSpPr>
            <a:spLocks noGrp="1"/>
          </p:cNvSpPr>
          <p:nvPr>
            <p:ph type="body" idx="1"/>
          </p:nvPr>
        </p:nvSpPr>
        <p:spPr/>
        <p:txBody>
          <a:bodyPr/>
          <a:lstStyle/>
          <a:p>
            <a:pPr marL="50800" indent="0">
              <a:buNone/>
            </a:pPr>
            <a:r>
              <a:rPr lang="en-US" b="1" dirty="0"/>
              <a:t>Web Storage API Objects</a:t>
            </a:r>
          </a:p>
          <a:p>
            <a:r>
              <a:rPr lang="en-US" dirty="0"/>
              <a:t>Web storage provides two objects for storing data in the browser:</a:t>
            </a:r>
          </a:p>
          <a:p>
            <a:r>
              <a:rPr lang="en-US" b="1" dirty="0" err="1"/>
              <a:t>window.localStorage</a:t>
            </a:r>
            <a:r>
              <a:rPr lang="en-US" b="1" dirty="0"/>
              <a:t> </a:t>
            </a:r>
            <a:r>
              <a:rPr lang="en-US" dirty="0"/>
              <a:t>- stores data with no expiration date (data is not lost when the browser tab is closed)</a:t>
            </a:r>
          </a:p>
          <a:p>
            <a:r>
              <a:rPr lang="en-US" b="1" dirty="0" err="1"/>
              <a:t>window.sessionStorage</a:t>
            </a:r>
            <a:r>
              <a:rPr lang="en-US" b="1" dirty="0"/>
              <a:t> </a:t>
            </a:r>
            <a:r>
              <a:rPr lang="en-US" dirty="0"/>
              <a:t>- stores data for one session (data is lost when the browser tab is closed)</a:t>
            </a:r>
            <a:endParaRPr lang="en-IN" dirty="0"/>
          </a:p>
        </p:txBody>
      </p:sp>
    </p:spTree>
    <p:extLst>
      <p:ext uri="{BB962C8B-B14F-4D97-AF65-F5344CB8AC3E}">
        <p14:creationId xmlns:p14="http://schemas.microsoft.com/office/powerpoint/2010/main" val="14284752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5F87FB-7EC6-6FE0-58C4-0A84E443D4F8}"/>
              </a:ext>
            </a:extLst>
          </p:cNvPr>
          <p:cNvSpPr>
            <a:spLocks noGrp="1"/>
          </p:cNvSpPr>
          <p:nvPr>
            <p:ph type="body" idx="1"/>
          </p:nvPr>
        </p:nvSpPr>
        <p:spPr/>
        <p:txBody>
          <a:bodyPr/>
          <a:lstStyle/>
          <a:p>
            <a:r>
              <a:rPr lang="en-IN" b="0" i="0" dirty="0">
                <a:solidFill>
                  <a:srgbClr val="000000"/>
                </a:solidFill>
                <a:effectLst/>
                <a:latin typeface="Consolas" panose="020B0609020204030204" pitchFamily="49" charset="0"/>
              </a:rPr>
              <a:t>&lt;script&gt;</a:t>
            </a:r>
            <a:br>
              <a:rPr lang="en-IN" dirty="0"/>
            </a:br>
            <a:r>
              <a:rPr lang="en-IN" b="0" i="0" dirty="0" err="1">
                <a:solidFill>
                  <a:srgbClr val="005CC5"/>
                </a:solidFill>
                <a:effectLst/>
                <a:latin typeface="Consolas" panose="020B0609020204030204" pitchFamily="49" charset="0"/>
              </a:rPr>
              <a:t>const</a:t>
            </a:r>
            <a:r>
              <a:rPr lang="en-IN" b="0" i="0" dirty="0">
                <a:solidFill>
                  <a:srgbClr val="000000"/>
                </a:solidFill>
                <a:effectLst/>
                <a:latin typeface="Consolas" panose="020B0609020204030204" pitchFamily="49" charset="0"/>
              </a:rPr>
              <a:t> x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"result"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5CC5"/>
                </a:solidFill>
                <a:effectLst/>
                <a:latin typeface="Consolas" panose="020B0609020204030204" pitchFamily="49" charset="0"/>
              </a:rPr>
              <a:t>typeof</a:t>
            </a:r>
            <a:r>
              <a:rPr lang="en-IN" b="0" i="0" dirty="0">
                <a:solidFill>
                  <a:srgbClr val="000000"/>
                </a:solidFill>
                <a:effectLst/>
                <a:latin typeface="Consolas" panose="020B0609020204030204" pitchFamily="49" charset="0"/>
              </a:rPr>
              <a:t>(Storage) !== </a:t>
            </a:r>
            <a:r>
              <a:rPr lang="en-IN" b="0" i="0" dirty="0">
                <a:solidFill>
                  <a:srgbClr val="008000"/>
                </a:solidFill>
                <a:effectLst/>
                <a:latin typeface="Consolas" panose="020B0609020204030204" pitchFamily="49" charset="0"/>
              </a:rPr>
              <a:t>"undefined"</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"Your browser supports Web storage!"</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5CC5"/>
                </a:solidFill>
                <a:effectLst/>
                <a:latin typeface="Consolas" panose="020B0609020204030204" pitchFamily="49" charset="0"/>
              </a:rPr>
              <a:t>else</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"Sorry, no Web storage support!"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endParaRPr lang="en-IN" dirty="0"/>
          </a:p>
        </p:txBody>
      </p:sp>
    </p:spTree>
    <p:extLst>
      <p:ext uri="{BB962C8B-B14F-4D97-AF65-F5344CB8AC3E}">
        <p14:creationId xmlns:p14="http://schemas.microsoft.com/office/powerpoint/2010/main" val="31135628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92F677-AD5D-1A89-4292-3500F33E3523}"/>
              </a:ext>
            </a:extLst>
          </p:cNvPr>
          <p:cNvSpPr>
            <a:spLocks noGrp="1"/>
          </p:cNvSpPr>
          <p:nvPr>
            <p:ph type="body" idx="1"/>
          </p:nvPr>
        </p:nvSpPr>
        <p:spPr/>
        <p:txBody>
          <a:bodyPr/>
          <a:lstStyle/>
          <a:p>
            <a:r>
              <a:rPr lang="en-US" dirty="0"/>
              <a:t>The </a:t>
            </a:r>
            <a:r>
              <a:rPr lang="en-US" dirty="0" err="1"/>
              <a:t>localStorage</a:t>
            </a:r>
            <a:r>
              <a:rPr lang="en-US" dirty="0"/>
              <a:t> Object</a:t>
            </a:r>
          </a:p>
          <a:p>
            <a:r>
              <a:rPr lang="en-US" dirty="0"/>
              <a:t>The </a:t>
            </a:r>
            <a:r>
              <a:rPr lang="en-US" dirty="0" err="1"/>
              <a:t>localStorage</a:t>
            </a:r>
            <a:r>
              <a:rPr lang="en-US" dirty="0"/>
              <a:t> object stores the data with no expiration date. The data will not be lost when the browser is closed, and will be available the next day, week, or year.</a:t>
            </a:r>
            <a:endParaRPr lang="en-IN" dirty="0"/>
          </a:p>
        </p:txBody>
      </p:sp>
    </p:spTree>
    <p:extLst>
      <p:ext uri="{BB962C8B-B14F-4D97-AF65-F5344CB8AC3E}">
        <p14:creationId xmlns:p14="http://schemas.microsoft.com/office/powerpoint/2010/main" val="12634522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F98053-9FD2-1124-CD6E-983638FC197A}"/>
              </a:ext>
            </a:extLst>
          </p:cNvPr>
          <p:cNvSpPr>
            <a:spLocks noGrp="1"/>
          </p:cNvSpPr>
          <p:nvPr>
            <p:ph type="body" idx="1"/>
          </p:nvPr>
        </p:nvSpPr>
        <p:spPr/>
        <p:txBody>
          <a:bodyPr>
            <a:normAutofit fontScale="92500" lnSpcReduction="10000"/>
          </a:bodyPr>
          <a:lstStyle/>
          <a:p>
            <a:r>
              <a:rPr lang="en-IN" b="0" i="0" dirty="0">
                <a:solidFill>
                  <a:srgbClr val="000000"/>
                </a:solidFill>
                <a:effectLst/>
                <a:latin typeface="Consolas" panose="020B0609020204030204" pitchFamily="49" charset="0"/>
              </a:rPr>
              <a:t>&lt;script&gt;</a:t>
            </a:r>
            <a:br>
              <a:rPr lang="en-IN" dirty="0"/>
            </a:br>
            <a:r>
              <a:rPr lang="en-IN" b="0" i="0" dirty="0" err="1">
                <a:solidFill>
                  <a:srgbClr val="005CC5"/>
                </a:solidFill>
                <a:effectLst/>
                <a:latin typeface="Consolas" panose="020B0609020204030204" pitchFamily="49" charset="0"/>
              </a:rPr>
              <a:t>const</a:t>
            </a:r>
            <a:r>
              <a:rPr lang="en-IN" b="0" i="0" dirty="0">
                <a:solidFill>
                  <a:srgbClr val="000000"/>
                </a:solidFill>
                <a:effectLst/>
                <a:latin typeface="Consolas" panose="020B0609020204030204" pitchFamily="49" charset="0"/>
              </a:rPr>
              <a:t> x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"result"</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5CC5"/>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5CC5"/>
                </a:solidFill>
                <a:effectLst/>
                <a:latin typeface="Consolas" panose="020B0609020204030204" pitchFamily="49" charset="0"/>
              </a:rPr>
              <a:t>typeof</a:t>
            </a:r>
            <a:r>
              <a:rPr lang="en-IN" b="0" i="0" dirty="0">
                <a:solidFill>
                  <a:srgbClr val="000000"/>
                </a:solidFill>
                <a:effectLst/>
                <a:latin typeface="Consolas" panose="020B0609020204030204" pitchFamily="49" charset="0"/>
              </a:rPr>
              <a:t>(Storage) !== </a:t>
            </a:r>
            <a:r>
              <a:rPr lang="en-IN" b="0" i="0" dirty="0">
                <a:solidFill>
                  <a:srgbClr val="008000"/>
                </a:solidFill>
                <a:effectLst/>
                <a:latin typeface="Consolas" panose="020B0609020204030204" pitchFamily="49" charset="0"/>
              </a:rPr>
              <a:t>"undefined"</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708090"/>
                </a:solidFill>
                <a:effectLst/>
                <a:latin typeface="Consolas" panose="020B0609020204030204" pitchFamily="49" charset="0"/>
              </a:rPr>
              <a:t>// Store</a:t>
            </a:r>
            <a:br>
              <a:rPr lang="en-IN" b="0" i="0" dirty="0">
                <a:solidFill>
                  <a:srgbClr val="70809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localStorage.setItem</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lastname</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xyz</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localStorage.setItem</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bgcolor</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"yellow"</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708090"/>
                </a:solidFill>
                <a:effectLst/>
                <a:latin typeface="Consolas" panose="020B0609020204030204" pitchFamily="49" charset="0"/>
              </a:rPr>
              <a:t>// Retrieve</a:t>
            </a:r>
            <a:br>
              <a:rPr lang="en-IN" b="0" i="0" dirty="0">
                <a:solidFill>
                  <a:srgbClr val="70809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localStorage.getItem</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lastname</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x.style.backgroundColor</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localStorage.getItem</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a:t>
            </a:r>
            <a:r>
              <a:rPr lang="en-IN" b="0" i="0" dirty="0" err="1">
                <a:solidFill>
                  <a:srgbClr val="008000"/>
                </a:solidFill>
                <a:effectLst/>
                <a:latin typeface="Consolas" panose="020B0609020204030204" pitchFamily="49" charset="0"/>
              </a:rPr>
              <a:t>bgcolor</a:t>
            </a:r>
            <a:r>
              <a:rPr lang="en-IN" b="0" i="0" dirty="0">
                <a:solidFill>
                  <a:srgbClr val="008000"/>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5CC5"/>
                </a:solidFill>
                <a:effectLst/>
                <a:latin typeface="Consolas" panose="020B0609020204030204" pitchFamily="49" charset="0"/>
              </a:rPr>
              <a:t>else</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"Sorry, no Web storage support!"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endParaRPr lang="en-IN" dirty="0"/>
          </a:p>
        </p:txBody>
      </p:sp>
    </p:spTree>
    <p:extLst>
      <p:ext uri="{BB962C8B-B14F-4D97-AF65-F5344CB8AC3E}">
        <p14:creationId xmlns:p14="http://schemas.microsoft.com/office/powerpoint/2010/main" val="22076686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74803-5619-FD8D-CDB8-5F87D8CA5EBE}"/>
              </a:ext>
            </a:extLst>
          </p:cNvPr>
          <p:cNvSpPr>
            <a:spLocks noGrp="1"/>
          </p:cNvSpPr>
          <p:nvPr>
            <p:ph type="body" idx="1"/>
          </p:nvPr>
        </p:nvSpPr>
        <p:spPr/>
        <p:txBody>
          <a:bodyPr/>
          <a:lstStyle/>
          <a:p>
            <a:r>
              <a:rPr lang="en-US" dirty="0"/>
              <a:t>The </a:t>
            </a:r>
            <a:r>
              <a:rPr lang="en-US" dirty="0" err="1"/>
              <a:t>sessionStorage</a:t>
            </a:r>
            <a:r>
              <a:rPr lang="en-US" dirty="0"/>
              <a:t> Object</a:t>
            </a:r>
          </a:p>
          <a:p>
            <a:r>
              <a:rPr lang="en-US" dirty="0"/>
              <a:t>The </a:t>
            </a:r>
            <a:r>
              <a:rPr lang="en-US" dirty="0" err="1"/>
              <a:t>sessionStorage</a:t>
            </a:r>
            <a:r>
              <a:rPr lang="en-US" dirty="0"/>
              <a:t> object is equal to the </a:t>
            </a:r>
            <a:r>
              <a:rPr lang="en-US" dirty="0" err="1"/>
              <a:t>localStorage</a:t>
            </a:r>
            <a:r>
              <a:rPr lang="en-US" dirty="0"/>
              <a:t> object, except that it stores the data for only one session.</a:t>
            </a:r>
          </a:p>
          <a:p>
            <a:r>
              <a:rPr lang="en-US" dirty="0"/>
              <a:t>The data is deleted when the user closes the specific browser tab.</a:t>
            </a:r>
            <a:endParaRPr lang="en-IN" dirty="0"/>
          </a:p>
        </p:txBody>
      </p:sp>
    </p:spTree>
    <p:extLst>
      <p:ext uri="{BB962C8B-B14F-4D97-AF65-F5344CB8AC3E}">
        <p14:creationId xmlns:p14="http://schemas.microsoft.com/office/powerpoint/2010/main" val="369054933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16C7E5-D731-8144-B44A-20EB15F430E2}"/>
              </a:ext>
            </a:extLst>
          </p:cNvPr>
          <p:cNvSpPr>
            <a:spLocks noGrp="1"/>
          </p:cNvSpPr>
          <p:nvPr>
            <p:ph type="body" idx="1"/>
          </p:nvPr>
        </p:nvSpPr>
        <p:spPr>
          <a:xfrm>
            <a:off x="2756042" y="360506"/>
            <a:ext cx="9140393" cy="6199320"/>
          </a:xfrm>
        </p:spPr>
        <p:txBody>
          <a:bodyPr>
            <a:normAutofit fontScale="85000" lnSpcReduction="20000"/>
          </a:bodyPr>
          <a:lstStyle/>
          <a:p>
            <a:pPr>
              <a:lnSpc>
                <a:spcPct val="100000"/>
              </a:lnSpc>
              <a:buNone/>
            </a:pPr>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script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saveEmail</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email</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document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"email"</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sessionStorage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setItem</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sessionEmail</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email</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Save to session storage</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br>
              <a:rPr lang="en-US" b="0" dirty="0">
                <a:solidFill>
                  <a:srgbClr val="CCCCCC"/>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showEmail</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4FC1FF"/>
                </a:solidFill>
                <a:effectLst/>
                <a:latin typeface="Consolas" panose="020B0609020204030204" pitchFamily="49" charset="0"/>
              </a:rPr>
              <a:t>savedEmail</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sessionStorage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getItem</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sessionEmail</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document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"output"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innerHTML</a:t>
            </a:r>
            <a:r>
              <a:rPr lang="en-US" b="0" dirty="0">
                <a:solidFill>
                  <a:srgbClr val="D4D4D4"/>
                </a:solidFill>
                <a:effectLst/>
                <a:latin typeface="Consolas" panose="020B0609020204030204" pitchFamily="49" charset="0"/>
              </a:rPr>
              <a:t> = </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r>
              <a:rPr lang="en-US" b="0" dirty="0" err="1">
                <a:solidFill>
                  <a:srgbClr val="4FC1FF"/>
                </a:solidFill>
                <a:effectLst/>
                <a:latin typeface="Consolas" panose="020B0609020204030204" pitchFamily="49" charset="0"/>
              </a:rPr>
              <a:t>savedEmail</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"Saved email: "</a:t>
            </a:r>
            <a:r>
              <a:rPr lang="en-US" b="0" dirty="0">
                <a:solidFill>
                  <a:srgbClr val="D4D4D4"/>
                </a:solidFill>
                <a:effectLst/>
                <a:latin typeface="Consolas" panose="020B0609020204030204" pitchFamily="49" charset="0"/>
              </a:rPr>
              <a:t> + </a:t>
            </a:r>
            <a:r>
              <a:rPr lang="en-US" b="0" dirty="0" err="1">
                <a:solidFill>
                  <a:srgbClr val="4FC1FF"/>
                </a:solidFill>
                <a:effectLst/>
                <a:latin typeface="Consolas" panose="020B0609020204030204" pitchFamily="49" charset="0"/>
              </a:rPr>
              <a:t>savedEmail</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"No email saved."</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marL="50800" indent="0">
              <a:lnSpc>
                <a:spcPct val="100000"/>
              </a:lnSpc>
              <a:buNone/>
            </a:pPr>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script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0981036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5CFEB6-D90E-4A64-BFBB-C5642691C0B7}"/>
              </a:ext>
            </a:extLst>
          </p:cNvPr>
          <p:cNvSpPr>
            <a:spLocks noGrp="1"/>
          </p:cNvSpPr>
          <p:nvPr>
            <p:ph type="body" idx="1"/>
          </p:nvPr>
        </p:nvSpPr>
        <p:spPr/>
        <p:txBody>
          <a:bodyPr/>
          <a:lstStyle/>
          <a:p>
            <a:r>
              <a:rPr lang="en-IN" b="0" i="0" dirty="0">
                <a:solidFill>
                  <a:srgbClr val="000000"/>
                </a:solidFill>
                <a:effectLst/>
                <a:latin typeface="+mn-lt"/>
              </a:rPr>
              <a:t>HTML Web Workers API</a:t>
            </a:r>
          </a:p>
          <a:p>
            <a:r>
              <a:rPr lang="en-US" b="0" i="0" dirty="0">
                <a:solidFill>
                  <a:srgbClr val="000000"/>
                </a:solidFill>
                <a:effectLst/>
                <a:latin typeface="+mn-lt"/>
              </a:rPr>
              <a:t>A web worker is an external JavaScript file that runs in the background, without affecting the performance of the page.</a:t>
            </a:r>
          </a:p>
          <a:p>
            <a:r>
              <a:rPr lang="en-US" dirty="0">
                <a:latin typeface="+mn-lt"/>
              </a:rPr>
              <a:t>What is a Web Worker?</a:t>
            </a:r>
          </a:p>
          <a:p>
            <a:r>
              <a:rPr lang="en-US" dirty="0">
                <a:latin typeface="+mn-lt"/>
              </a:rPr>
              <a:t>A Web Worker is a feature of HTML5 that let run JavaScript in the background—outside the main browser thread .</a:t>
            </a:r>
          </a:p>
          <a:p>
            <a:r>
              <a:rPr lang="en-US" dirty="0">
                <a:latin typeface="+mn-lt"/>
              </a:rPr>
              <a:t> It allows  to do heavy computations or long-running tasks without freezing or slowing down the web page.</a:t>
            </a:r>
            <a:endParaRPr lang="en-IN" dirty="0">
              <a:latin typeface="+mn-lt"/>
            </a:endParaRPr>
          </a:p>
        </p:txBody>
      </p:sp>
    </p:spTree>
    <p:extLst>
      <p:ext uri="{BB962C8B-B14F-4D97-AF65-F5344CB8AC3E}">
        <p14:creationId xmlns:p14="http://schemas.microsoft.com/office/powerpoint/2010/main" val="16026956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BAB433-42DD-3CB6-A023-2CCE2E8B992D}"/>
              </a:ext>
            </a:extLst>
          </p:cNvPr>
          <p:cNvSpPr>
            <a:spLocks noGrp="1"/>
          </p:cNvSpPr>
          <p:nvPr>
            <p:ph type="body" idx="1"/>
          </p:nvPr>
        </p:nvSpPr>
        <p:spPr/>
        <p:txBody>
          <a:bodyPr/>
          <a:lstStyle/>
          <a:p>
            <a:pPr>
              <a:buNone/>
            </a:pPr>
            <a:r>
              <a:rPr lang="en-US" b="1" dirty="0"/>
              <a:t>Why Use Web Workers?</a:t>
            </a:r>
          </a:p>
          <a:p>
            <a:r>
              <a:rPr lang="en-US" dirty="0">
                <a:latin typeface="+mn-lt"/>
              </a:rPr>
              <a:t>Normally, JavaScript runs on the </a:t>
            </a:r>
            <a:r>
              <a:rPr lang="en-US" b="1" dirty="0">
                <a:latin typeface="+mn-lt"/>
              </a:rPr>
              <a:t>main thread</a:t>
            </a:r>
            <a:r>
              <a:rPr lang="en-US" dirty="0">
                <a:latin typeface="+mn-lt"/>
              </a:rPr>
              <a:t>. </a:t>
            </a:r>
          </a:p>
          <a:p>
            <a:r>
              <a:rPr lang="en-US" dirty="0">
                <a:latin typeface="+mn-lt"/>
              </a:rPr>
              <a:t>If we run heavy code (like big calculations, loops, or data processing), it will block:</a:t>
            </a:r>
          </a:p>
          <a:p>
            <a:pPr>
              <a:buFont typeface="Arial" panose="020B0604020202020204" pitchFamily="34" charset="0"/>
              <a:buChar char="•"/>
            </a:pPr>
            <a:r>
              <a:rPr lang="en-US" dirty="0">
                <a:latin typeface="+mn-lt"/>
              </a:rPr>
              <a:t>User clicks</a:t>
            </a:r>
          </a:p>
          <a:p>
            <a:pPr>
              <a:buFont typeface="Arial" panose="020B0604020202020204" pitchFamily="34" charset="0"/>
              <a:buChar char="•"/>
            </a:pPr>
            <a:r>
              <a:rPr lang="en-US" dirty="0">
                <a:latin typeface="+mn-lt"/>
              </a:rPr>
              <a:t>Page updates</a:t>
            </a:r>
          </a:p>
          <a:p>
            <a:pPr>
              <a:buFont typeface="Arial" panose="020B0604020202020204" pitchFamily="34" charset="0"/>
              <a:buChar char="•"/>
            </a:pPr>
            <a:r>
              <a:rPr lang="en-US" dirty="0">
                <a:latin typeface="+mn-lt"/>
              </a:rPr>
              <a:t>Animations</a:t>
            </a:r>
          </a:p>
          <a:p>
            <a:r>
              <a:rPr lang="en-US" dirty="0">
                <a:latin typeface="+mn-lt"/>
              </a:rPr>
              <a:t>The page becomes </a:t>
            </a:r>
            <a:r>
              <a:rPr lang="en-US" b="1" dirty="0">
                <a:latin typeface="+mn-lt"/>
              </a:rPr>
              <a:t>unresponsive</a:t>
            </a:r>
            <a:r>
              <a:rPr lang="en-US" dirty="0">
                <a:latin typeface="+mn-lt"/>
              </a:rPr>
              <a:t> until your script finishes.</a:t>
            </a:r>
          </a:p>
          <a:p>
            <a:r>
              <a:rPr lang="en-US" dirty="0">
                <a:latin typeface="+mn-lt"/>
              </a:rPr>
              <a:t>Web Workers solve this by </a:t>
            </a:r>
            <a:r>
              <a:rPr lang="en-US" b="1" dirty="0">
                <a:latin typeface="+mn-lt"/>
              </a:rPr>
              <a:t>offloading the task to a background thread</a:t>
            </a:r>
            <a:r>
              <a:rPr lang="en-US" dirty="0">
                <a:latin typeface="+mn-lt"/>
              </a:rPr>
              <a:t>.</a:t>
            </a:r>
          </a:p>
          <a:p>
            <a:endParaRPr lang="en-IN" dirty="0"/>
          </a:p>
        </p:txBody>
      </p:sp>
    </p:spTree>
    <p:extLst>
      <p:ext uri="{BB962C8B-B14F-4D97-AF65-F5344CB8AC3E}">
        <p14:creationId xmlns:p14="http://schemas.microsoft.com/office/powerpoint/2010/main" val="3705079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4F50A9-2366-D6CB-01A2-32C5A398F7B9}"/>
              </a:ext>
            </a:extLst>
          </p:cNvPr>
          <p:cNvSpPr>
            <a:spLocks noGrp="1"/>
          </p:cNvSpPr>
          <p:nvPr>
            <p:ph type="body" idx="1"/>
          </p:nvPr>
        </p:nvSpPr>
        <p:spPr/>
        <p:txBody>
          <a:bodyPr>
            <a:normAutofit lnSpcReduction="10000"/>
          </a:bodyPr>
          <a:lstStyle/>
          <a:p>
            <a:pPr algn="l">
              <a:spcBef>
                <a:spcPts val="750"/>
              </a:spcBef>
              <a:spcAft>
                <a:spcPts val="750"/>
              </a:spcAft>
              <a:buNone/>
            </a:pPr>
            <a:r>
              <a:rPr lang="en-US" b="0" i="0" dirty="0">
                <a:solidFill>
                  <a:srgbClr val="000000"/>
                </a:solidFill>
                <a:effectLst/>
                <a:latin typeface="Segoe UI" panose="020B0502040204020203" pitchFamily="34" charset="0"/>
              </a:rPr>
              <a:t>Check Web Worker API Support</a:t>
            </a:r>
          </a:p>
          <a:p>
            <a:pPr algn="l"/>
            <a:r>
              <a:rPr lang="en-US" b="0" i="0" dirty="0">
                <a:solidFill>
                  <a:srgbClr val="000000"/>
                </a:solidFill>
                <a:effectLst/>
                <a:latin typeface="Verdana" panose="020B0604030504040204" pitchFamily="34" charset="0"/>
              </a:rPr>
              <a:t>Before using web worker, we can quickly check browser support:</a:t>
            </a:r>
          </a:p>
          <a:p>
            <a:r>
              <a:rPr lang="en-IN" b="0" i="0" dirty="0">
                <a:solidFill>
                  <a:srgbClr val="000000"/>
                </a:solidFill>
                <a:effectLst/>
                <a:latin typeface="Consolas" panose="020B0609020204030204" pitchFamily="49" charset="0"/>
              </a:rPr>
              <a:t>&lt;script&gt;</a:t>
            </a:r>
            <a:br>
              <a:rPr lang="en-IN" dirty="0"/>
            </a:br>
            <a:r>
              <a:rPr lang="en-IN" b="0" i="0" dirty="0" err="1">
                <a:solidFill>
                  <a:srgbClr val="005CC5"/>
                </a:solidFill>
                <a:effectLst/>
                <a:latin typeface="Consolas" panose="020B0609020204030204" pitchFamily="49" charset="0"/>
              </a:rPr>
              <a:t>const</a:t>
            </a:r>
            <a:r>
              <a:rPr lang="en-IN" b="0" i="0" dirty="0">
                <a:solidFill>
                  <a:srgbClr val="000000"/>
                </a:solidFill>
                <a:effectLst/>
                <a:latin typeface="Consolas" panose="020B0609020204030204" pitchFamily="49" charset="0"/>
              </a:rPr>
              <a:t> x =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008000"/>
                </a:solidFill>
                <a:effectLst/>
                <a:latin typeface="Consolas" panose="020B0609020204030204" pitchFamily="49" charset="0"/>
              </a:rPr>
              <a:t>"result"</a:t>
            </a:r>
            <a:r>
              <a:rPr lang="en-IN" b="0" i="0" dirty="0">
                <a:solidFill>
                  <a:srgbClr val="000000"/>
                </a:solidFill>
                <a:effectLst/>
                <a:latin typeface="Consolas" panose="020B0609020204030204" pitchFamily="49" charset="0"/>
              </a:rPr>
              <a:t>);</a:t>
            </a:r>
            <a:br>
              <a:rPr lang="en-IN" dirty="0"/>
            </a:br>
            <a:r>
              <a:rPr lang="en-IN" b="0" i="0" dirty="0">
                <a:solidFill>
                  <a:srgbClr val="005CC5"/>
                </a:solidFill>
                <a:effectLst/>
                <a:latin typeface="Consolas" panose="020B0609020204030204" pitchFamily="49" charset="0"/>
              </a:rPr>
              <a:t>if</a:t>
            </a:r>
            <a:r>
              <a:rPr lang="en-IN" b="0" i="0" dirty="0">
                <a:solidFill>
                  <a:srgbClr val="000000"/>
                </a:solidFill>
                <a:effectLst/>
                <a:latin typeface="Consolas" panose="020B0609020204030204" pitchFamily="49" charset="0"/>
              </a:rPr>
              <a:t>(</a:t>
            </a:r>
            <a:r>
              <a:rPr lang="en-IN" b="0" i="0" dirty="0" err="1">
                <a:solidFill>
                  <a:srgbClr val="005CC5"/>
                </a:solidFill>
                <a:effectLst/>
                <a:latin typeface="Consolas" panose="020B0609020204030204" pitchFamily="49" charset="0"/>
              </a:rPr>
              <a:t>typeof</a:t>
            </a:r>
            <a:r>
              <a:rPr lang="en-IN" b="0" i="0" dirty="0">
                <a:solidFill>
                  <a:srgbClr val="000000"/>
                </a:solidFill>
                <a:effectLst/>
                <a:latin typeface="Consolas" panose="020B0609020204030204" pitchFamily="49" charset="0"/>
              </a:rPr>
              <a:t>(Worker) !== </a:t>
            </a:r>
            <a:r>
              <a:rPr lang="en-IN" b="0" i="0" dirty="0">
                <a:solidFill>
                  <a:srgbClr val="008000"/>
                </a:solidFill>
                <a:effectLst/>
                <a:latin typeface="Consolas" panose="020B0609020204030204" pitchFamily="49" charset="0"/>
              </a:rPr>
              <a:t>"undefined"</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"Your browser support Web Workers!"</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5CC5"/>
                </a:solidFill>
                <a:effectLst/>
                <a:latin typeface="Consolas" panose="020B0609020204030204" pitchFamily="49" charset="0"/>
              </a:rPr>
              <a:t>else</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x.innerHTML</a:t>
            </a:r>
            <a:r>
              <a:rPr lang="en-IN" b="0" i="0" dirty="0">
                <a:solidFill>
                  <a:srgbClr val="000000"/>
                </a:solidFill>
                <a:effectLst/>
                <a:latin typeface="Consolas" panose="020B0609020204030204" pitchFamily="49" charset="0"/>
              </a:rPr>
              <a:t> = </a:t>
            </a:r>
            <a:r>
              <a:rPr lang="en-IN" b="0" i="0" dirty="0">
                <a:solidFill>
                  <a:srgbClr val="008000"/>
                </a:solidFill>
                <a:effectLst/>
                <a:latin typeface="Consolas" panose="020B0609020204030204" pitchFamily="49" charset="0"/>
              </a:rPr>
              <a:t>"Sorry, your browser does not support Web Workers."</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&lt;/script&gt;</a:t>
            </a:r>
            <a:endParaRPr lang="en-IN" dirty="0"/>
          </a:p>
        </p:txBody>
      </p:sp>
    </p:spTree>
    <p:extLst>
      <p:ext uri="{BB962C8B-B14F-4D97-AF65-F5344CB8AC3E}">
        <p14:creationId xmlns:p14="http://schemas.microsoft.com/office/powerpoint/2010/main" val="155302163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A7ADEA-B6F1-0A8E-A1EC-62575BF44353}"/>
              </a:ext>
            </a:extLst>
          </p:cNvPr>
          <p:cNvSpPr>
            <a:spLocks noGrp="1"/>
          </p:cNvSpPr>
          <p:nvPr>
            <p:ph type="body" idx="1"/>
          </p:nvPr>
        </p:nvSpPr>
        <p:spPr/>
        <p:txBody>
          <a:bodyPr/>
          <a:lstStyle/>
          <a:p>
            <a:r>
              <a:rPr lang="en-US" dirty="0"/>
              <a:t> method  used to send data to a Web Worker is </a:t>
            </a:r>
          </a:p>
          <a:p>
            <a:pPr marL="50800" indent="0">
              <a:buNone/>
            </a:pPr>
            <a:r>
              <a:rPr lang="en-IN" dirty="0" err="1"/>
              <a:t>postMessage</a:t>
            </a:r>
            <a:r>
              <a:rPr lang="en-IN" dirty="0"/>
              <a:t>()</a:t>
            </a:r>
          </a:p>
          <a:p>
            <a:r>
              <a:rPr lang="en-US" dirty="0"/>
              <a:t> method  used to receive messages from a Web Worker in the main thread</a:t>
            </a:r>
            <a:r>
              <a:rPr lang="en-IN" dirty="0"/>
              <a:t> </a:t>
            </a:r>
            <a:r>
              <a:rPr lang="en-IN" dirty="0" err="1"/>
              <a:t>onmessage</a:t>
            </a:r>
            <a:endParaRPr lang="en-IN" dirty="0"/>
          </a:p>
        </p:txBody>
      </p:sp>
    </p:spTree>
    <p:extLst>
      <p:ext uri="{BB962C8B-B14F-4D97-AF65-F5344CB8AC3E}">
        <p14:creationId xmlns:p14="http://schemas.microsoft.com/office/powerpoint/2010/main" val="234313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C11959-9CD2-A8EE-ED7A-041A36C01FA3}"/>
              </a:ext>
            </a:extLst>
          </p:cNvPr>
          <p:cNvSpPr>
            <a:spLocks noGrp="1"/>
          </p:cNvSpPr>
          <p:nvPr>
            <p:ph type="body" idx="1"/>
          </p:nvPr>
        </p:nvSpPr>
        <p:spPr>
          <a:xfrm>
            <a:off x="2991678" y="357809"/>
            <a:ext cx="8363709" cy="6092687"/>
          </a:xfrm>
        </p:spPr>
        <p:txBody>
          <a:bodyPr>
            <a:normAutofit/>
          </a:bodyPr>
          <a:lstStyle/>
          <a:p>
            <a:endParaRPr lang="en-IN" dirty="0"/>
          </a:p>
        </p:txBody>
      </p:sp>
      <p:pic>
        <p:nvPicPr>
          <p:cNvPr id="6" name="Picture 5">
            <a:extLst>
              <a:ext uri="{FF2B5EF4-FFF2-40B4-BE49-F238E27FC236}">
                <a16:creationId xmlns:a16="http://schemas.microsoft.com/office/drawing/2014/main" id="{49D232AF-7340-488B-4B12-2F547AB269CA}"/>
              </a:ext>
            </a:extLst>
          </p:cNvPr>
          <p:cNvPicPr>
            <a:picLocks noChangeAspect="1"/>
          </p:cNvPicPr>
          <p:nvPr/>
        </p:nvPicPr>
        <p:blipFill>
          <a:blip r:embed="rId2"/>
          <a:stretch>
            <a:fillRect/>
          </a:stretch>
        </p:blipFill>
        <p:spPr>
          <a:xfrm>
            <a:off x="3061251" y="526773"/>
            <a:ext cx="8140149" cy="5496339"/>
          </a:xfrm>
          <a:prstGeom prst="rect">
            <a:avLst/>
          </a:prstGeom>
        </p:spPr>
      </p:pic>
    </p:spTree>
    <p:extLst>
      <p:ext uri="{BB962C8B-B14F-4D97-AF65-F5344CB8AC3E}">
        <p14:creationId xmlns:p14="http://schemas.microsoft.com/office/powerpoint/2010/main" val="2838658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ED09A4-4768-CAF8-C1F4-E6CCADFEA7EF}"/>
              </a:ext>
            </a:extLst>
          </p:cNvPr>
          <p:cNvPicPr>
            <a:picLocks noChangeAspect="1"/>
          </p:cNvPicPr>
          <p:nvPr/>
        </p:nvPicPr>
        <p:blipFill>
          <a:blip r:embed="rId2"/>
          <a:stretch>
            <a:fillRect/>
          </a:stretch>
        </p:blipFill>
        <p:spPr>
          <a:xfrm>
            <a:off x="3085679" y="526774"/>
            <a:ext cx="8244929" cy="5874026"/>
          </a:xfrm>
          <a:prstGeom prst="rect">
            <a:avLst/>
          </a:prstGeom>
        </p:spPr>
      </p:pic>
    </p:spTree>
    <p:extLst>
      <p:ext uri="{BB962C8B-B14F-4D97-AF65-F5344CB8AC3E}">
        <p14:creationId xmlns:p14="http://schemas.microsoft.com/office/powerpoint/2010/main" val="29138322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B29AB-FB8E-B13F-7208-DF5DCA09F921}"/>
              </a:ext>
            </a:extLst>
          </p:cNvPr>
          <p:cNvSpPr>
            <a:spLocks noGrp="1"/>
          </p:cNvSpPr>
          <p:nvPr>
            <p:ph type="body" idx="1"/>
          </p:nvPr>
        </p:nvSpPr>
        <p:spPr/>
        <p:txBody>
          <a:bodyPr/>
          <a:lstStyle/>
          <a:p>
            <a:r>
              <a:rPr lang="en-US" dirty="0"/>
              <a:t>w that will hold the Web Worker object.</a:t>
            </a:r>
          </a:p>
          <a:p>
            <a:r>
              <a:rPr lang="en-US" dirty="0"/>
              <a:t>If the worker is not already started, it creates a new worker from the file demo_workers.js</a:t>
            </a:r>
            <a:endParaRPr lang="en-IN" dirty="0"/>
          </a:p>
        </p:txBody>
      </p:sp>
      <p:sp>
        <p:nvSpPr>
          <p:cNvPr id="4" name="Rectangle 2">
            <a:extLst>
              <a:ext uri="{FF2B5EF4-FFF2-40B4-BE49-F238E27FC236}">
                <a16:creationId xmlns:a16="http://schemas.microsoft.com/office/drawing/2014/main" id="{25AA6B9F-00D5-A059-31BA-52DBA4117346}"/>
              </a:ext>
            </a:extLst>
          </p:cNvPr>
          <p:cNvSpPr>
            <a:spLocks noChangeArrowheads="1"/>
          </p:cNvSpPr>
          <p:nvPr/>
        </p:nvSpPr>
        <p:spPr bwMode="auto">
          <a:xfrm>
            <a:off x="0" y="-107722"/>
            <a:ext cx="24237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2765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849997-4F6F-944E-C4DF-7BCF487CAEF3}"/>
              </a:ext>
            </a:extLst>
          </p:cNvPr>
          <p:cNvSpPr>
            <a:spLocks noGrp="1"/>
          </p:cNvSpPr>
          <p:nvPr>
            <p:ph type="body" idx="1"/>
          </p:nvPr>
        </p:nvSpPr>
        <p:spPr/>
        <p:txBody>
          <a:bodyPr/>
          <a:lstStyle/>
          <a:p>
            <a:r>
              <a:rPr lang="en-US" b="1" dirty="0">
                <a:latin typeface="+mn-lt"/>
              </a:rPr>
              <a:t>Offline web applications using </a:t>
            </a:r>
            <a:r>
              <a:rPr lang="en-US" b="1" dirty="0" err="1">
                <a:latin typeface="+mn-lt"/>
              </a:rPr>
              <a:t>AppCache</a:t>
            </a:r>
            <a:endParaRPr lang="en-US" b="1" dirty="0">
              <a:latin typeface="+mn-lt"/>
            </a:endParaRPr>
          </a:p>
          <a:p>
            <a:r>
              <a:rPr lang="en-US" dirty="0">
                <a:latin typeface="+mn-lt"/>
              </a:rPr>
              <a:t>Web applications must be accessible without an internet connection. </a:t>
            </a:r>
          </a:p>
          <a:p>
            <a:r>
              <a:rPr lang="en-US" dirty="0">
                <a:latin typeface="+mn-lt"/>
              </a:rPr>
              <a:t>Almost all web-based applications work in online mode</a:t>
            </a:r>
            <a:r>
              <a:rPr lang="en-US">
                <a:latin typeface="+mn-lt"/>
              </a:rPr>
              <a:t>. </a:t>
            </a:r>
          </a:p>
          <a:p>
            <a:r>
              <a:rPr lang="en-US">
                <a:latin typeface="+mn-lt"/>
              </a:rPr>
              <a:t>So </a:t>
            </a:r>
            <a:r>
              <a:rPr lang="en-US" dirty="0">
                <a:latin typeface="+mn-lt"/>
              </a:rPr>
              <a:t>current version of HTML provides the functionality to work with the web-based application in online and offline modes</a:t>
            </a:r>
            <a:r>
              <a:rPr lang="en-US">
                <a:latin typeface="+mn-lt"/>
              </a:rPr>
              <a:t>.  </a:t>
            </a:r>
          </a:p>
          <a:p>
            <a:r>
              <a:rPr lang="en-US" dirty="0">
                <a:latin typeface="+mn-lt"/>
              </a:rPr>
              <a:t>HTML5 provides application cache functionality that allows a web application to run without the internet.</a:t>
            </a:r>
            <a:endParaRPr lang="en-IN" dirty="0">
              <a:latin typeface="+mn-lt"/>
            </a:endParaRPr>
          </a:p>
        </p:txBody>
      </p:sp>
    </p:spTree>
    <p:extLst>
      <p:ext uri="{BB962C8B-B14F-4D97-AF65-F5344CB8AC3E}">
        <p14:creationId xmlns:p14="http://schemas.microsoft.com/office/powerpoint/2010/main" val="39227804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69728B-199A-5DE5-1714-2E97A4774545}"/>
              </a:ext>
            </a:extLst>
          </p:cNvPr>
          <p:cNvSpPr>
            <a:spLocks noGrp="1"/>
          </p:cNvSpPr>
          <p:nvPr>
            <p:ph type="body" idx="1"/>
          </p:nvPr>
        </p:nvSpPr>
        <p:spPr/>
        <p:txBody>
          <a:bodyPr/>
          <a:lstStyle/>
          <a:p>
            <a:r>
              <a:rPr lang="en-US" dirty="0" err="1">
                <a:latin typeface="+mn-lt"/>
              </a:rPr>
              <a:t>AppCache</a:t>
            </a:r>
            <a:r>
              <a:rPr lang="en-US" dirty="0">
                <a:latin typeface="+mn-lt"/>
              </a:rPr>
              <a:t> (Application Cache) is a deprecated HTML5 feature that allows web applications to run offline by storing the necessary resources (HTML, CSS, JS, images, etc.) in the browser. </a:t>
            </a:r>
          </a:p>
          <a:p>
            <a:r>
              <a:rPr lang="en-US" dirty="0">
                <a:latin typeface="+mn-lt"/>
              </a:rPr>
              <a:t>Once cached, the app can load even when the user is not connected to the internet.</a:t>
            </a:r>
            <a:endParaRPr lang="en-IN" dirty="0">
              <a:latin typeface="+mn-lt"/>
            </a:endParaRPr>
          </a:p>
        </p:txBody>
      </p:sp>
    </p:spTree>
    <p:extLst>
      <p:ext uri="{BB962C8B-B14F-4D97-AF65-F5344CB8AC3E}">
        <p14:creationId xmlns:p14="http://schemas.microsoft.com/office/powerpoint/2010/main" val="8819834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6EFEDE-2912-05F2-3AB8-1757F855766C}"/>
              </a:ext>
            </a:extLst>
          </p:cNvPr>
          <p:cNvSpPr>
            <a:spLocks noGrp="1"/>
          </p:cNvSpPr>
          <p:nvPr>
            <p:ph type="body" idx="1"/>
          </p:nvPr>
        </p:nvSpPr>
        <p:spPr/>
        <p:txBody>
          <a:bodyPr/>
          <a:lstStyle/>
          <a:p>
            <a:pPr>
              <a:buNone/>
            </a:pPr>
            <a:r>
              <a:rPr lang="en-US" b="1" dirty="0"/>
              <a:t>How </a:t>
            </a:r>
            <a:r>
              <a:rPr lang="en-US" b="1" dirty="0" err="1"/>
              <a:t>AppCache</a:t>
            </a:r>
            <a:r>
              <a:rPr lang="en-US" b="1" dirty="0"/>
              <a:t> Works</a:t>
            </a:r>
          </a:p>
          <a:p>
            <a:r>
              <a:rPr lang="en-US" dirty="0" err="1"/>
              <a:t>AppCache</a:t>
            </a:r>
            <a:r>
              <a:rPr lang="en-US" dirty="0"/>
              <a:t> uses a </a:t>
            </a:r>
            <a:r>
              <a:rPr lang="en-US" b="1" dirty="0"/>
              <a:t>cache manifest file</a:t>
            </a:r>
            <a:r>
              <a:rPr lang="en-US" dirty="0"/>
              <a:t> which lists all the resources the browser should cache for offline use.</a:t>
            </a:r>
          </a:p>
          <a:p>
            <a:pPr marL="565150" indent="-514350">
              <a:buAutoNum type="arabicPeriod"/>
            </a:pPr>
            <a:r>
              <a:rPr lang="en-US" dirty="0"/>
              <a:t>Manifest File</a:t>
            </a:r>
          </a:p>
          <a:p>
            <a:r>
              <a:rPr lang="en-US" dirty="0"/>
              <a:t>A manifest file is a plain text file that tells the browser which files to store in the cache for offline use. </a:t>
            </a:r>
          </a:p>
          <a:p>
            <a:r>
              <a:rPr lang="en-US" dirty="0"/>
              <a:t>A plain text file with a .</a:t>
            </a:r>
            <a:r>
              <a:rPr lang="en-US" dirty="0" err="1"/>
              <a:t>appcache</a:t>
            </a:r>
            <a:r>
              <a:rPr lang="en-US" dirty="0"/>
              <a:t> extension.</a:t>
            </a:r>
          </a:p>
          <a:p>
            <a:r>
              <a:rPr lang="en-US" dirty="0"/>
              <a:t>Contains three sections: CACHE, NETWORK, and FALLBACK</a:t>
            </a:r>
            <a:endParaRPr lang="en-IN" dirty="0"/>
          </a:p>
        </p:txBody>
      </p:sp>
      <p:sp>
        <p:nvSpPr>
          <p:cNvPr id="3" name="Rectangle 1">
            <a:extLst>
              <a:ext uri="{FF2B5EF4-FFF2-40B4-BE49-F238E27FC236}">
                <a16:creationId xmlns:a16="http://schemas.microsoft.com/office/drawing/2014/main" id="{B12A7D46-9A19-581E-F4E3-0930D20951AE}"/>
              </a:ext>
            </a:extLst>
          </p:cNvPr>
          <p:cNvSpPr>
            <a:spLocks noChangeArrowheads="1"/>
          </p:cNvSpPr>
          <p:nvPr/>
        </p:nvSpPr>
        <p:spPr bwMode="auto">
          <a:xfrm>
            <a:off x="0" y="-17621"/>
            <a:ext cx="21352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0931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9DEAE4-E3C1-C573-5979-07196CE23944}"/>
              </a:ext>
            </a:extLst>
          </p:cNvPr>
          <p:cNvSpPr>
            <a:spLocks noGrp="1"/>
          </p:cNvSpPr>
          <p:nvPr>
            <p:ph type="body" idx="1"/>
          </p:nvPr>
        </p:nvSpPr>
        <p:spPr/>
        <p:txBody>
          <a:bodyPr/>
          <a:lstStyle/>
          <a:p>
            <a:r>
              <a:rPr lang="en-IN" dirty="0"/>
              <a:t>Structure of a Manifest File</a:t>
            </a:r>
          </a:p>
          <a:p>
            <a:endParaRPr lang="en-IN" dirty="0"/>
          </a:p>
        </p:txBody>
      </p:sp>
      <p:pic>
        <p:nvPicPr>
          <p:cNvPr id="4" name="Picture 3">
            <a:extLst>
              <a:ext uri="{FF2B5EF4-FFF2-40B4-BE49-F238E27FC236}">
                <a16:creationId xmlns:a16="http://schemas.microsoft.com/office/drawing/2014/main" id="{6EF1AECA-860F-A18F-79FF-03E2B9CA93F4}"/>
              </a:ext>
            </a:extLst>
          </p:cNvPr>
          <p:cNvPicPr>
            <a:picLocks noChangeAspect="1"/>
          </p:cNvPicPr>
          <p:nvPr/>
        </p:nvPicPr>
        <p:blipFill>
          <a:blip r:embed="rId2"/>
          <a:stretch>
            <a:fillRect/>
          </a:stretch>
        </p:blipFill>
        <p:spPr>
          <a:xfrm>
            <a:off x="3176339" y="1414277"/>
            <a:ext cx="8223844" cy="4310662"/>
          </a:xfrm>
          <a:prstGeom prst="rect">
            <a:avLst/>
          </a:prstGeom>
        </p:spPr>
      </p:pic>
    </p:spTree>
    <p:extLst>
      <p:ext uri="{BB962C8B-B14F-4D97-AF65-F5344CB8AC3E}">
        <p14:creationId xmlns:p14="http://schemas.microsoft.com/office/powerpoint/2010/main" val="39473773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248409-8E63-628B-55DF-32EF9F3777C1}"/>
              </a:ext>
            </a:extLst>
          </p:cNvPr>
          <p:cNvSpPr>
            <a:spLocks noGrp="1"/>
          </p:cNvSpPr>
          <p:nvPr>
            <p:ph type="body" idx="1"/>
          </p:nvPr>
        </p:nvSpPr>
        <p:spPr/>
        <p:txBody>
          <a:bodyPr/>
          <a:lstStyle/>
          <a:p>
            <a:pPr marL="50800" indent="0">
              <a:buNone/>
            </a:pPr>
            <a:r>
              <a:rPr lang="en-US" dirty="0">
                <a:latin typeface="+mn-lt"/>
              </a:rPr>
              <a:t> </a:t>
            </a:r>
            <a:r>
              <a:rPr lang="en-US" b="1" dirty="0">
                <a:latin typeface="+mn-lt"/>
              </a:rPr>
              <a:t>CACHE MANIFEST (Header)</a:t>
            </a:r>
          </a:p>
          <a:p>
            <a:r>
              <a:rPr lang="en-US" dirty="0">
                <a:latin typeface="+mn-lt"/>
              </a:rPr>
              <a:t>The first line must be CACHE MANIFEST</a:t>
            </a:r>
          </a:p>
          <a:p>
            <a:r>
              <a:rPr lang="en-US" dirty="0">
                <a:latin typeface="+mn-lt"/>
              </a:rPr>
              <a:t>It tells the browser this is a manifest file.</a:t>
            </a:r>
          </a:p>
          <a:p>
            <a:pPr marL="50800" indent="0">
              <a:buNone/>
            </a:pPr>
            <a:r>
              <a:rPr lang="en-US" dirty="0">
                <a:latin typeface="+mn-lt"/>
              </a:rPr>
              <a:t> </a:t>
            </a:r>
            <a:r>
              <a:rPr lang="en-US" b="1" dirty="0">
                <a:latin typeface="+mn-lt"/>
              </a:rPr>
              <a:t>CACHE: Section</a:t>
            </a:r>
          </a:p>
          <a:p>
            <a:r>
              <a:rPr lang="en-US" dirty="0">
                <a:latin typeface="+mn-lt"/>
              </a:rPr>
              <a:t>Lists all the resources (files) that should be cached.</a:t>
            </a:r>
          </a:p>
          <a:p>
            <a:r>
              <a:rPr lang="en-US" dirty="0">
                <a:latin typeface="+mn-lt"/>
              </a:rPr>
              <a:t>These will be available even when offline.</a:t>
            </a:r>
          </a:p>
          <a:p>
            <a:pPr marL="50800" indent="0">
              <a:buNone/>
            </a:pPr>
            <a:r>
              <a:rPr lang="en-IN" dirty="0">
                <a:latin typeface="+mn-lt"/>
              </a:rPr>
              <a:t>	CACHE:</a:t>
            </a:r>
          </a:p>
          <a:p>
            <a:pPr marL="50800" indent="0">
              <a:buNone/>
            </a:pPr>
            <a:r>
              <a:rPr lang="en-IN" dirty="0">
                <a:latin typeface="+mn-lt"/>
              </a:rPr>
              <a:t>		index.html</a:t>
            </a:r>
          </a:p>
          <a:p>
            <a:pPr marL="50800" indent="0">
              <a:buNone/>
            </a:pPr>
            <a:r>
              <a:rPr lang="en-IN" dirty="0">
                <a:latin typeface="+mn-lt"/>
              </a:rPr>
              <a:t>		style.css</a:t>
            </a:r>
          </a:p>
          <a:p>
            <a:pPr marL="50800" indent="0">
              <a:buNone/>
            </a:pPr>
            <a:r>
              <a:rPr lang="en-IN" dirty="0">
                <a:latin typeface="+mn-lt"/>
              </a:rPr>
              <a:t>		script.js</a:t>
            </a:r>
          </a:p>
          <a:p>
            <a:pPr marL="50800" indent="0">
              <a:buNone/>
            </a:pPr>
            <a:r>
              <a:rPr lang="en-IN" dirty="0">
                <a:latin typeface="+mn-lt"/>
              </a:rPr>
              <a:t>		image1.jpg</a:t>
            </a:r>
          </a:p>
        </p:txBody>
      </p:sp>
      <p:sp>
        <p:nvSpPr>
          <p:cNvPr id="4" name="Rectangle 2">
            <a:extLst>
              <a:ext uri="{FF2B5EF4-FFF2-40B4-BE49-F238E27FC236}">
                <a16:creationId xmlns:a16="http://schemas.microsoft.com/office/drawing/2014/main" id="{573DE64F-30C9-248B-E7C2-C3ADAC47C2E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21550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24F0D-5820-5066-4978-D5129B741CBF}"/>
              </a:ext>
            </a:extLst>
          </p:cNvPr>
          <p:cNvSpPr>
            <a:spLocks noGrp="1"/>
          </p:cNvSpPr>
          <p:nvPr>
            <p:ph type="body" idx="1"/>
          </p:nvPr>
        </p:nvSpPr>
        <p:spPr/>
        <p:txBody>
          <a:bodyPr/>
          <a:lstStyle/>
          <a:p>
            <a:pPr marL="50800" indent="0">
              <a:buNone/>
            </a:pPr>
            <a:r>
              <a:rPr lang="en-US" b="1" dirty="0"/>
              <a:t>NETWORK: Section</a:t>
            </a:r>
          </a:p>
          <a:p>
            <a:r>
              <a:rPr lang="en-US" dirty="0"/>
              <a:t>Files or URLs that must be accessed online only (never cached).</a:t>
            </a:r>
          </a:p>
          <a:p>
            <a:pPr marL="50800" indent="0">
              <a:buNone/>
            </a:pPr>
            <a:r>
              <a:rPr lang="en-IN" dirty="0"/>
              <a:t>	NETWORK:</a:t>
            </a:r>
          </a:p>
          <a:p>
            <a:pPr marL="50800" indent="0">
              <a:buNone/>
            </a:pPr>
            <a:r>
              <a:rPr lang="en-IN" dirty="0"/>
              <a:t>				*</a:t>
            </a:r>
          </a:p>
          <a:p>
            <a:r>
              <a:rPr lang="en-US" dirty="0"/>
              <a:t>means "everything else not listed should be fetched from the network”</a:t>
            </a:r>
          </a:p>
          <a:p>
            <a:endParaRPr lang="en-IN" dirty="0"/>
          </a:p>
        </p:txBody>
      </p:sp>
      <p:sp>
        <p:nvSpPr>
          <p:cNvPr id="4" name="Rectangle 2">
            <a:extLst>
              <a:ext uri="{FF2B5EF4-FFF2-40B4-BE49-F238E27FC236}">
                <a16:creationId xmlns:a16="http://schemas.microsoft.com/office/drawing/2014/main" id="{407F9C38-F19D-1C1A-3813-FF02973A7702}"/>
              </a:ext>
            </a:extLst>
          </p:cNvPr>
          <p:cNvSpPr>
            <a:spLocks noChangeArrowheads="1"/>
          </p:cNvSpPr>
          <p:nvPr/>
        </p:nvSpPr>
        <p:spPr bwMode="auto">
          <a:xfrm>
            <a:off x="0" y="120878"/>
            <a:ext cx="27924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62358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E72B21-9C3A-462A-F35D-52AC9D97274B}"/>
              </a:ext>
            </a:extLst>
          </p:cNvPr>
          <p:cNvSpPr>
            <a:spLocks noGrp="1"/>
          </p:cNvSpPr>
          <p:nvPr>
            <p:ph type="body" idx="1"/>
          </p:nvPr>
        </p:nvSpPr>
        <p:spPr/>
        <p:txBody>
          <a:bodyPr/>
          <a:lstStyle/>
          <a:p>
            <a:pPr marL="50800" indent="0">
              <a:buNone/>
            </a:pPr>
            <a:r>
              <a:rPr lang="en-US" b="1" dirty="0"/>
              <a:t>FALLBACK: Section</a:t>
            </a:r>
          </a:p>
          <a:p>
            <a:r>
              <a:rPr lang="en-US" dirty="0"/>
              <a:t>Used when the user tries to access a file that isn't available, </a:t>
            </a:r>
          </a:p>
          <a:p>
            <a:r>
              <a:rPr lang="en-US" dirty="0"/>
              <a:t>the browser falls back to a specified offline file.</a:t>
            </a:r>
          </a:p>
          <a:p>
            <a:pPr marL="50800" indent="0">
              <a:buNone/>
            </a:pPr>
            <a:r>
              <a:rPr lang="en-IN" dirty="0"/>
              <a:t>	FALLBACK:</a:t>
            </a:r>
          </a:p>
          <a:p>
            <a:pPr marL="50800" indent="0">
              <a:buNone/>
            </a:pPr>
            <a:r>
              <a:rPr lang="en-IN" dirty="0"/>
              <a:t>			/  /offline.html</a:t>
            </a:r>
          </a:p>
          <a:p>
            <a:pPr marL="50800" indent="0">
              <a:buNone/>
            </a:pPr>
            <a:r>
              <a:rPr lang="en-US" dirty="0"/>
              <a:t>This means: if any file in / is not available, use offline.html instead. </a:t>
            </a:r>
          </a:p>
          <a:p>
            <a:pPr marL="50800" indent="0">
              <a:buNone/>
            </a:pPr>
            <a:endParaRPr lang="en-IN" dirty="0"/>
          </a:p>
        </p:txBody>
      </p:sp>
    </p:spTree>
    <p:extLst>
      <p:ext uri="{BB962C8B-B14F-4D97-AF65-F5344CB8AC3E}">
        <p14:creationId xmlns:p14="http://schemas.microsoft.com/office/powerpoint/2010/main" val="33141130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F5A758-3168-D115-F950-71724230975A}"/>
              </a:ext>
            </a:extLst>
          </p:cNvPr>
          <p:cNvSpPr>
            <a:spLocks noGrp="1"/>
          </p:cNvSpPr>
          <p:nvPr>
            <p:ph type="body" idx="1"/>
          </p:nvPr>
        </p:nvSpPr>
        <p:spPr/>
        <p:txBody>
          <a:bodyPr/>
          <a:lstStyle/>
          <a:p>
            <a:pPr marL="50800" indent="0">
              <a:buNone/>
            </a:pPr>
            <a:r>
              <a:rPr lang="en-US" b="1" dirty="0">
                <a:latin typeface="+mn-lt"/>
              </a:rPr>
              <a:t>How Browser Handles Manifest</a:t>
            </a:r>
          </a:p>
          <a:p>
            <a:r>
              <a:rPr lang="en-US" dirty="0"/>
              <a:t>When the browser loads the page, it reads the manifest file.</a:t>
            </a:r>
          </a:p>
          <a:p>
            <a:r>
              <a:rPr lang="en-US" dirty="0"/>
              <a:t>It downloads and caches all files listed in CACHE.</a:t>
            </a:r>
          </a:p>
          <a:p>
            <a:r>
              <a:rPr lang="en-US" dirty="0"/>
              <a:t>If the manifest changes (even a comment), the browser updates the cache.</a:t>
            </a:r>
          </a:p>
          <a:p>
            <a:r>
              <a:rPr lang="en-US" dirty="0"/>
              <a:t>If offline, the browser serves the cached files.</a:t>
            </a:r>
            <a:endParaRPr lang="en-IN" dirty="0"/>
          </a:p>
        </p:txBody>
      </p:sp>
    </p:spTree>
    <p:extLst>
      <p:ext uri="{BB962C8B-B14F-4D97-AF65-F5344CB8AC3E}">
        <p14:creationId xmlns:p14="http://schemas.microsoft.com/office/powerpoint/2010/main" val="283210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01615D-7ECC-FAB8-245A-638F6A63C316}"/>
              </a:ext>
            </a:extLst>
          </p:cNvPr>
          <p:cNvSpPr>
            <a:spLocks noGrp="1"/>
          </p:cNvSpPr>
          <p:nvPr>
            <p:ph type="body" idx="1"/>
          </p:nvPr>
        </p:nvSpPr>
        <p:spPr>
          <a:xfrm>
            <a:off x="2773017" y="318053"/>
            <a:ext cx="8582370" cy="6112564"/>
          </a:xfrm>
        </p:spPr>
        <p:txBody>
          <a:bodyPr/>
          <a:lstStyle/>
          <a:p>
            <a:pPr marL="25400" indent="0">
              <a:buNone/>
            </a:pPr>
            <a:r>
              <a:rPr lang="en-US" b="1" dirty="0">
                <a:latin typeface="+mj-lt"/>
              </a:rPr>
              <a:t>The alt Attribute</a:t>
            </a:r>
          </a:p>
          <a:p>
            <a:r>
              <a:rPr lang="en-US" dirty="0">
                <a:latin typeface="+mj-lt"/>
              </a:rPr>
              <a:t>The required alt attribute for the &lt;</a:t>
            </a:r>
            <a:r>
              <a:rPr lang="en-US" dirty="0" err="1">
                <a:latin typeface="+mj-lt"/>
              </a:rPr>
              <a:t>img</a:t>
            </a:r>
            <a:r>
              <a:rPr lang="en-US" dirty="0">
                <a:latin typeface="+mj-lt"/>
              </a:rPr>
              <a:t>&gt; tag specifies an alternate text for an image, if the image for some reason cannot be displayed. </a:t>
            </a:r>
          </a:p>
          <a:p>
            <a:r>
              <a:rPr lang="en-US" dirty="0">
                <a:latin typeface="+mj-lt"/>
              </a:rPr>
              <a:t>This can be due to a slow connection, or an error in the </a:t>
            </a:r>
            <a:r>
              <a:rPr lang="en-US" dirty="0" err="1">
                <a:latin typeface="+mj-lt"/>
              </a:rPr>
              <a:t>src</a:t>
            </a:r>
            <a:r>
              <a:rPr lang="en-US" dirty="0">
                <a:latin typeface="+mj-lt"/>
              </a:rPr>
              <a:t> attribute, or if the user uses a screen reader.</a:t>
            </a:r>
          </a:p>
          <a:p>
            <a:r>
              <a:rPr lang="en-US" dirty="0" err="1">
                <a:latin typeface="+mj-lt"/>
              </a:rPr>
              <a:t>Eg</a:t>
            </a:r>
            <a:r>
              <a:rPr lang="en-US" dirty="0">
                <a:latin typeface="+mj-lt"/>
              </a:rPr>
              <a:t>:</a:t>
            </a:r>
          </a:p>
          <a:p>
            <a:r>
              <a:rPr lang="en-US" b="0" i="0" dirty="0">
                <a:solidFill>
                  <a:srgbClr val="999999"/>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src</a:t>
            </a:r>
            <a:r>
              <a:rPr lang="en-US" b="0" i="0" dirty="0">
                <a:solidFill>
                  <a:srgbClr val="005CC5"/>
                </a:solidFill>
                <a:effectLst/>
                <a:latin typeface="Consolas" panose="020B0609020204030204" pitchFamily="49" charset="0"/>
              </a:rPr>
              <a:t>="img_girl.jpg"</a:t>
            </a:r>
            <a:r>
              <a:rPr lang="en-US" b="0" i="0" dirty="0">
                <a:solidFill>
                  <a:srgbClr val="008000"/>
                </a:solidFill>
                <a:effectLst/>
                <a:latin typeface="Consolas" panose="020B0609020204030204" pitchFamily="49" charset="0"/>
              </a:rPr>
              <a:t> alt</a:t>
            </a:r>
            <a:r>
              <a:rPr lang="en-US" b="0" i="0" dirty="0">
                <a:solidFill>
                  <a:srgbClr val="005CC5"/>
                </a:solidFill>
                <a:effectLst/>
                <a:latin typeface="Consolas" panose="020B0609020204030204" pitchFamily="49" charset="0"/>
              </a:rPr>
              <a:t>="Girl with a jacket"</a:t>
            </a:r>
            <a:r>
              <a:rPr lang="en-US" b="0" i="0" dirty="0">
                <a:solidFill>
                  <a:srgbClr val="999999"/>
                </a:solidFill>
                <a:effectLst/>
                <a:latin typeface="Consolas" panose="020B0609020204030204" pitchFamily="49" charset="0"/>
              </a:rPr>
              <a:t>&gt;</a:t>
            </a:r>
            <a:endParaRPr lang="en-IN" dirty="0">
              <a:latin typeface="+mj-lt"/>
            </a:endParaRPr>
          </a:p>
        </p:txBody>
      </p:sp>
    </p:spTree>
    <p:extLst>
      <p:ext uri="{BB962C8B-B14F-4D97-AF65-F5344CB8AC3E}">
        <p14:creationId xmlns:p14="http://schemas.microsoft.com/office/powerpoint/2010/main" val="408291719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013A38-5B6C-CFF7-9629-368C9A595FB8}"/>
              </a:ext>
            </a:extLst>
          </p:cNvPr>
          <p:cNvSpPr>
            <a:spLocks noGrp="1"/>
          </p:cNvSpPr>
          <p:nvPr>
            <p:ph type="body" idx="1"/>
          </p:nvPr>
        </p:nvSpPr>
        <p:spPr/>
        <p:txBody>
          <a:bodyPr/>
          <a:lstStyle/>
          <a:p>
            <a:r>
              <a:rPr lang="en-IN" dirty="0"/>
              <a:t>Create manifest file with .</a:t>
            </a:r>
            <a:r>
              <a:rPr lang="en-IN" dirty="0" err="1"/>
              <a:t>appcache</a:t>
            </a:r>
            <a:r>
              <a:rPr lang="en-IN" dirty="0"/>
              <a:t> extension</a:t>
            </a:r>
          </a:p>
          <a:p>
            <a:endParaRPr lang="en-IN" dirty="0"/>
          </a:p>
        </p:txBody>
      </p:sp>
      <p:pic>
        <p:nvPicPr>
          <p:cNvPr id="4" name="Picture 3">
            <a:extLst>
              <a:ext uri="{FF2B5EF4-FFF2-40B4-BE49-F238E27FC236}">
                <a16:creationId xmlns:a16="http://schemas.microsoft.com/office/drawing/2014/main" id="{3D54F021-9D9B-ED69-3F7A-772FA34D4032}"/>
              </a:ext>
            </a:extLst>
          </p:cNvPr>
          <p:cNvPicPr>
            <a:picLocks noChangeAspect="1"/>
          </p:cNvPicPr>
          <p:nvPr/>
        </p:nvPicPr>
        <p:blipFill>
          <a:blip r:embed="rId2"/>
          <a:stretch>
            <a:fillRect/>
          </a:stretch>
        </p:blipFill>
        <p:spPr>
          <a:xfrm>
            <a:off x="3044153" y="909857"/>
            <a:ext cx="8564170" cy="5753903"/>
          </a:xfrm>
          <a:prstGeom prst="rect">
            <a:avLst/>
          </a:prstGeom>
        </p:spPr>
      </p:pic>
    </p:spTree>
    <p:extLst>
      <p:ext uri="{BB962C8B-B14F-4D97-AF65-F5344CB8AC3E}">
        <p14:creationId xmlns:p14="http://schemas.microsoft.com/office/powerpoint/2010/main" val="28611989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B2A3A-4F68-4931-E263-954A95E0D02F}"/>
              </a:ext>
            </a:extLst>
          </p:cNvPr>
          <p:cNvSpPr>
            <a:spLocks noGrp="1"/>
          </p:cNvSpPr>
          <p:nvPr>
            <p:ph type="body" idx="1"/>
          </p:nvPr>
        </p:nvSpPr>
        <p:spPr/>
        <p:txBody>
          <a:bodyPr/>
          <a:lstStyle/>
          <a:p>
            <a:r>
              <a:rPr lang="en-IN" dirty="0"/>
              <a:t>2. create index.html file</a:t>
            </a:r>
          </a:p>
        </p:txBody>
      </p:sp>
      <p:pic>
        <p:nvPicPr>
          <p:cNvPr id="4" name="Picture 3">
            <a:extLst>
              <a:ext uri="{FF2B5EF4-FFF2-40B4-BE49-F238E27FC236}">
                <a16:creationId xmlns:a16="http://schemas.microsoft.com/office/drawing/2014/main" id="{1A20BC06-A9C1-3049-3178-F2B0164AC18E}"/>
              </a:ext>
            </a:extLst>
          </p:cNvPr>
          <p:cNvPicPr>
            <a:picLocks noChangeAspect="1"/>
          </p:cNvPicPr>
          <p:nvPr/>
        </p:nvPicPr>
        <p:blipFill>
          <a:blip r:embed="rId2"/>
          <a:stretch>
            <a:fillRect/>
          </a:stretch>
        </p:blipFill>
        <p:spPr>
          <a:xfrm>
            <a:off x="2872409" y="1222513"/>
            <a:ext cx="8309113" cy="5188226"/>
          </a:xfrm>
          <a:prstGeom prst="rect">
            <a:avLst/>
          </a:prstGeom>
        </p:spPr>
      </p:pic>
    </p:spTree>
    <p:extLst>
      <p:ext uri="{BB962C8B-B14F-4D97-AF65-F5344CB8AC3E}">
        <p14:creationId xmlns:p14="http://schemas.microsoft.com/office/powerpoint/2010/main" val="18589399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C7AA0-4ACF-D400-96D6-12C4EE42DFE6}"/>
              </a:ext>
            </a:extLst>
          </p:cNvPr>
          <p:cNvSpPr>
            <a:spLocks noGrp="1"/>
          </p:cNvSpPr>
          <p:nvPr>
            <p:ph type="body" idx="1"/>
          </p:nvPr>
        </p:nvSpPr>
        <p:spPr/>
        <p:txBody>
          <a:bodyPr/>
          <a:lstStyle/>
          <a:p>
            <a:r>
              <a:rPr lang="en-IN" dirty="0"/>
              <a:t>3. style.css</a:t>
            </a:r>
          </a:p>
          <a:p>
            <a:endParaRPr lang="en-IN" dirty="0"/>
          </a:p>
        </p:txBody>
      </p:sp>
      <p:pic>
        <p:nvPicPr>
          <p:cNvPr id="4" name="Picture 3">
            <a:extLst>
              <a:ext uri="{FF2B5EF4-FFF2-40B4-BE49-F238E27FC236}">
                <a16:creationId xmlns:a16="http://schemas.microsoft.com/office/drawing/2014/main" id="{C37BD3CE-2DFD-7F0E-D11A-69F978F30C03}"/>
              </a:ext>
            </a:extLst>
          </p:cNvPr>
          <p:cNvPicPr>
            <a:picLocks noChangeAspect="1"/>
          </p:cNvPicPr>
          <p:nvPr/>
        </p:nvPicPr>
        <p:blipFill>
          <a:blip r:embed="rId2"/>
          <a:stretch>
            <a:fillRect/>
          </a:stretch>
        </p:blipFill>
        <p:spPr>
          <a:xfrm>
            <a:off x="3240157" y="1620078"/>
            <a:ext cx="8001000" cy="3687417"/>
          </a:xfrm>
          <a:prstGeom prst="rect">
            <a:avLst/>
          </a:prstGeom>
        </p:spPr>
      </p:pic>
    </p:spTree>
    <p:extLst>
      <p:ext uri="{BB962C8B-B14F-4D97-AF65-F5344CB8AC3E}">
        <p14:creationId xmlns:p14="http://schemas.microsoft.com/office/powerpoint/2010/main" val="37264972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507BE-EDEB-6EDB-F376-6656E3B690C3}"/>
              </a:ext>
            </a:extLst>
          </p:cNvPr>
          <p:cNvSpPr>
            <a:spLocks noGrp="1"/>
          </p:cNvSpPr>
          <p:nvPr>
            <p:ph type="body" idx="1"/>
          </p:nvPr>
        </p:nvSpPr>
        <p:spPr/>
        <p:txBody>
          <a:bodyPr/>
          <a:lstStyle/>
          <a:p>
            <a:r>
              <a:rPr lang="en-IN" dirty="0"/>
              <a:t>4. we can have </a:t>
            </a:r>
            <a:r>
              <a:rPr lang="en-IN" dirty="0" err="1"/>
              <a:t>js</a:t>
            </a:r>
            <a:r>
              <a:rPr lang="en-IN" dirty="0"/>
              <a:t> file</a:t>
            </a:r>
          </a:p>
          <a:p>
            <a:endParaRPr lang="en-IN" dirty="0"/>
          </a:p>
          <a:p>
            <a:endParaRPr lang="en-IN" dirty="0"/>
          </a:p>
          <a:p>
            <a:r>
              <a:rPr lang="en-IN" dirty="0"/>
              <a:t>5. create an offline.html </a:t>
            </a:r>
          </a:p>
          <a:p>
            <a:endParaRPr lang="en-IN" dirty="0"/>
          </a:p>
        </p:txBody>
      </p:sp>
      <p:pic>
        <p:nvPicPr>
          <p:cNvPr id="4" name="Picture 3">
            <a:extLst>
              <a:ext uri="{FF2B5EF4-FFF2-40B4-BE49-F238E27FC236}">
                <a16:creationId xmlns:a16="http://schemas.microsoft.com/office/drawing/2014/main" id="{C04031C9-9A26-5BDD-B110-D2F8C9B88B5D}"/>
              </a:ext>
            </a:extLst>
          </p:cNvPr>
          <p:cNvPicPr>
            <a:picLocks noChangeAspect="1"/>
          </p:cNvPicPr>
          <p:nvPr/>
        </p:nvPicPr>
        <p:blipFill>
          <a:blip r:embed="rId2"/>
          <a:stretch>
            <a:fillRect/>
          </a:stretch>
        </p:blipFill>
        <p:spPr>
          <a:xfrm>
            <a:off x="2756042" y="1108578"/>
            <a:ext cx="8997753" cy="704948"/>
          </a:xfrm>
          <a:prstGeom prst="rect">
            <a:avLst/>
          </a:prstGeom>
        </p:spPr>
      </p:pic>
      <p:pic>
        <p:nvPicPr>
          <p:cNvPr id="6" name="Picture 5">
            <a:extLst>
              <a:ext uri="{FF2B5EF4-FFF2-40B4-BE49-F238E27FC236}">
                <a16:creationId xmlns:a16="http://schemas.microsoft.com/office/drawing/2014/main" id="{8A1329F9-7B7F-D72E-4C65-43EF34A2AEEA}"/>
              </a:ext>
            </a:extLst>
          </p:cNvPr>
          <p:cNvPicPr>
            <a:picLocks noChangeAspect="1"/>
          </p:cNvPicPr>
          <p:nvPr/>
        </p:nvPicPr>
        <p:blipFill>
          <a:blip r:embed="rId3"/>
          <a:stretch>
            <a:fillRect/>
          </a:stretch>
        </p:blipFill>
        <p:spPr>
          <a:xfrm>
            <a:off x="3152426" y="2672418"/>
            <a:ext cx="7954485" cy="3077004"/>
          </a:xfrm>
          <a:prstGeom prst="rect">
            <a:avLst/>
          </a:prstGeom>
        </p:spPr>
      </p:pic>
    </p:spTree>
    <p:extLst>
      <p:ext uri="{BB962C8B-B14F-4D97-AF65-F5344CB8AC3E}">
        <p14:creationId xmlns:p14="http://schemas.microsoft.com/office/powerpoint/2010/main" val="33702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CAF7A3-B69F-610C-DACF-BD4D9DC479D6}"/>
              </a:ext>
            </a:extLst>
          </p:cNvPr>
          <p:cNvSpPr>
            <a:spLocks noGrp="1"/>
          </p:cNvSpPr>
          <p:nvPr>
            <p:ph type="body" idx="1"/>
          </p:nvPr>
        </p:nvSpPr>
        <p:spPr>
          <a:xfrm>
            <a:off x="2832652" y="288235"/>
            <a:ext cx="8522735" cy="6291469"/>
          </a:xfrm>
        </p:spPr>
        <p:txBody>
          <a:bodyPr>
            <a:normAutofit lnSpcReduction="10000"/>
          </a:bodyPr>
          <a:lstStyle/>
          <a:p>
            <a:pPr marL="25400" indent="0">
              <a:buNone/>
            </a:pPr>
            <a:r>
              <a:rPr lang="en-US" dirty="0">
                <a:latin typeface="+mj-lt"/>
              </a:rPr>
              <a:t>&lt;!DOCTYPE html&gt;</a:t>
            </a:r>
          </a:p>
          <a:p>
            <a:pPr marL="25400" indent="0">
              <a:buNone/>
            </a:pPr>
            <a:r>
              <a:rPr lang="en-US" dirty="0">
                <a:latin typeface="+mj-lt"/>
              </a:rPr>
              <a:t>	&lt;html&gt;</a:t>
            </a:r>
          </a:p>
          <a:p>
            <a:pPr marL="25400" indent="0">
              <a:buNone/>
            </a:pPr>
            <a:r>
              <a:rPr lang="en-US" dirty="0">
                <a:latin typeface="+mj-lt"/>
              </a:rPr>
              <a:t>		&lt;body&gt;</a:t>
            </a:r>
          </a:p>
          <a:p>
            <a:pPr marL="25400" indent="0">
              <a:buNone/>
            </a:pPr>
            <a:r>
              <a:rPr lang="en-US" dirty="0">
                <a:latin typeface="+mj-lt"/>
              </a:rPr>
              <a:t>			&lt;h2&gt;The alt Attribute&lt;/h2&gt;</a:t>
            </a:r>
          </a:p>
          <a:p>
            <a:pPr marL="25400" indent="0">
              <a:buNone/>
            </a:pPr>
            <a:r>
              <a:rPr lang="en-US" dirty="0">
                <a:latin typeface="+mj-lt"/>
              </a:rPr>
              <a:t>			&lt;p&gt;The alt attribute should reflect the image content, so users who cannot see the image get an understanding of what the image contains:&lt;/p&gt;</a:t>
            </a:r>
          </a:p>
          <a:p>
            <a:pPr marL="25400" indent="0">
              <a:buNone/>
            </a:pPr>
            <a:r>
              <a:rPr lang="en-US" dirty="0">
                <a:latin typeface="+mj-lt"/>
              </a:rPr>
              <a:t>			&lt;</a:t>
            </a:r>
            <a:r>
              <a:rPr lang="en-US" dirty="0" err="1">
                <a:latin typeface="+mj-lt"/>
              </a:rPr>
              <a:t>img</a:t>
            </a:r>
            <a:r>
              <a:rPr lang="en-US" dirty="0">
                <a:latin typeface="+mj-lt"/>
              </a:rPr>
              <a:t> </a:t>
            </a:r>
            <a:r>
              <a:rPr lang="en-US" dirty="0" err="1">
                <a:latin typeface="+mj-lt"/>
              </a:rPr>
              <a:t>src</a:t>
            </a:r>
            <a:r>
              <a:rPr lang="en-US" dirty="0">
                <a:latin typeface="+mj-lt"/>
              </a:rPr>
              <a:t>="img_girl.jpg" alt="Girl with a jacket" width="500" height="600"&gt;</a:t>
            </a:r>
          </a:p>
          <a:p>
            <a:pPr marL="25400" indent="0">
              <a:buNone/>
            </a:pPr>
            <a:r>
              <a:rPr lang="en-US" dirty="0">
                <a:latin typeface="+mj-lt"/>
              </a:rPr>
              <a:t>		&lt;/body&gt;</a:t>
            </a:r>
          </a:p>
          <a:p>
            <a:pPr marL="25400" indent="0">
              <a:buNone/>
            </a:pPr>
            <a:r>
              <a:rPr lang="en-US" dirty="0">
                <a:latin typeface="+mj-lt"/>
              </a:rPr>
              <a:t>	&lt;/html&gt;</a:t>
            </a:r>
            <a:endParaRPr lang="en-IN" dirty="0">
              <a:latin typeface="+mj-lt"/>
            </a:endParaRPr>
          </a:p>
        </p:txBody>
      </p:sp>
    </p:spTree>
    <p:extLst>
      <p:ext uri="{BB962C8B-B14F-4D97-AF65-F5344CB8AC3E}">
        <p14:creationId xmlns:p14="http://schemas.microsoft.com/office/powerpoint/2010/main" val="24250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F29F27-7A0C-99A1-9EE0-66811EB3AE3D}"/>
              </a:ext>
            </a:extLst>
          </p:cNvPr>
          <p:cNvSpPr>
            <a:spLocks noGrp="1"/>
          </p:cNvSpPr>
          <p:nvPr>
            <p:ph type="body" idx="1"/>
          </p:nvPr>
        </p:nvSpPr>
        <p:spPr>
          <a:xfrm>
            <a:off x="2941983" y="377687"/>
            <a:ext cx="8413404" cy="5854148"/>
          </a:xfrm>
        </p:spPr>
        <p:txBody>
          <a:bodyPr/>
          <a:lstStyle/>
          <a:p>
            <a:pPr marL="25400" indent="0">
              <a:buNone/>
            </a:pPr>
            <a:r>
              <a:rPr lang="en-US" dirty="0">
                <a:latin typeface="+mj-lt"/>
              </a:rPr>
              <a:t>The style Attribute</a:t>
            </a:r>
          </a:p>
          <a:p>
            <a:r>
              <a:rPr lang="en-US" dirty="0">
                <a:latin typeface="+mj-lt"/>
              </a:rPr>
              <a:t>The style attribute is used to add styles to an element, such as color, font, size, and more.</a:t>
            </a:r>
          </a:p>
          <a:p>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008000"/>
                </a:solidFill>
                <a:effectLst/>
                <a:latin typeface="Consolas" panose="020B0609020204030204" pitchFamily="49" charset="0"/>
              </a:rPr>
              <a:t> style</a:t>
            </a:r>
            <a:r>
              <a:rPr lang="en-US" b="0" i="0" dirty="0">
                <a:solidFill>
                  <a:srgbClr val="005CC5"/>
                </a:solidFill>
                <a:effectLst/>
                <a:latin typeface="Consolas" panose="020B0609020204030204" pitchFamily="49" charset="0"/>
              </a:rPr>
              <a:t>="</a:t>
            </a:r>
            <a:r>
              <a:rPr lang="en-US" b="0" i="0" dirty="0" err="1">
                <a:solidFill>
                  <a:srgbClr val="005CC5"/>
                </a:solidFill>
                <a:effectLst/>
                <a:latin typeface="Consolas" panose="020B0609020204030204" pitchFamily="49" charset="0"/>
              </a:rPr>
              <a:t>color:red</a:t>
            </a:r>
            <a:r>
              <a:rPr lang="en-US" b="0" i="0" dirty="0">
                <a:solidFill>
                  <a:srgbClr val="005CC5"/>
                </a:solidFill>
                <a:effectLst/>
                <a:latin typeface="Consolas" panose="020B0609020204030204" pitchFamily="49" charset="0"/>
              </a:rPr>
              <a:t>;"</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red paragraph.</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endParaRPr lang="en-IN" dirty="0">
              <a:latin typeface="+mj-lt"/>
            </a:endParaRPr>
          </a:p>
        </p:txBody>
      </p:sp>
    </p:spTree>
    <p:extLst>
      <p:ext uri="{BB962C8B-B14F-4D97-AF65-F5344CB8AC3E}">
        <p14:creationId xmlns:p14="http://schemas.microsoft.com/office/powerpoint/2010/main" val="416870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ADCCD9-EBAB-256A-37F6-62DF918182AD}"/>
              </a:ext>
            </a:extLst>
          </p:cNvPr>
          <p:cNvSpPr>
            <a:spLocks noGrp="1"/>
          </p:cNvSpPr>
          <p:nvPr>
            <p:ph type="body" idx="1"/>
          </p:nvPr>
        </p:nvSpPr>
        <p:spPr>
          <a:xfrm>
            <a:off x="2753139" y="327991"/>
            <a:ext cx="8602248" cy="6082748"/>
          </a:xfrm>
        </p:spPr>
        <p:txBody>
          <a:bodyPr>
            <a:normAutofit fontScale="92500"/>
          </a:bodyPr>
          <a:lstStyle/>
          <a:p>
            <a:r>
              <a:rPr lang="en-US" dirty="0">
                <a:latin typeface="+mj-lt"/>
              </a:rPr>
              <a:t>The lang Attribute</a:t>
            </a:r>
          </a:p>
          <a:p>
            <a:r>
              <a:rPr lang="en-US" dirty="0">
                <a:latin typeface="+mj-lt"/>
              </a:rPr>
              <a:t>You should always include the lang attribute inside the &lt;html&gt; tag, to declare the language of the Web page. </a:t>
            </a:r>
          </a:p>
          <a:p>
            <a:r>
              <a:rPr lang="en-US" dirty="0">
                <a:latin typeface="+mj-lt"/>
              </a:rPr>
              <a:t>This is meant to assist search engines and browsers.</a:t>
            </a:r>
          </a:p>
          <a:p>
            <a:r>
              <a:rPr lang="en-US" dirty="0">
                <a:latin typeface="+mj-lt"/>
              </a:rPr>
              <a:t>The following example specifies English as the language:</a:t>
            </a:r>
          </a:p>
          <a:p>
            <a:r>
              <a:rPr lang="en-US" b="0" i="0" dirty="0">
                <a:solidFill>
                  <a:srgbClr val="708090"/>
                </a:solidFill>
                <a:effectLst/>
                <a:latin typeface="+mj-lt"/>
              </a:rPr>
              <a:t>&lt;!DOCTYPE html&gt;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html</a:t>
            </a:r>
            <a:r>
              <a:rPr lang="en-US" b="0" i="0" dirty="0">
                <a:solidFill>
                  <a:srgbClr val="008000"/>
                </a:solidFill>
                <a:effectLst/>
                <a:latin typeface="+mj-lt"/>
              </a:rPr>
              <a:t> lang</a:t>
            </a:r>
            <a:r>
              <a:rPr lang="en-US" b="0" i="0" dirty="0">
                <a:solidFill>
                  <a:srgbClr val="005CC5"/>
                </a:solidFill>
                <a:effectLst/>
                <a:latin typeface="+mj-lt"/>
              </a:rPr>
              <a:t>="</a:t>
            </a:r>
            <a:r>
              <a:rPr lang="en-US" b="0" i="0" dirty="0" err="1">
                <a:solidFill>
                  <a:srgbClr val="005CC5"/>
                </a:solidFill>
                <a:effectLst/>
                <a:latin typeface="+mj-lt"/>
              </a:rPr>
              <a:t>en</a:t>
            </a:r>
            <a:r>
              <a:rPr lang="en-US" b="0" i="0" dirty="0">
                <a:solidFill>
                  <a:srgbClr val="005CC5"/>
                </a:solidFill>
                <a:effectLst/>
                <a:latin typeface="+mj-lt"/>
              </a:rPr>
              <a:t>"</a:t>
            </a:r>
            <a:r>
              <a:rPr lang="en-US" b="0" i="0" dirty="0">
                <a:solidFill>
                  <a:srgbClr val="999999"/>
                </a:solidFill>
                <a:effectLst/>
                <a:latin typeface="+mj-lt"/>
              </a:rPr>
              <a:t>&gt;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body</a:t>
            </a:r>
            <a:r>
              <a:rPr lang="en-US" b="0" i="0" dirty="0">
                <a:solidFill>
                  <a:srgbClr val="999999"/>
                </a:solidFill>
                <a:effectLst/>
                <a:latin typeface="+mj-lt"/>
              </a:rPr>
              <a:t>&gt;</a:t>
            </a:r>
            <a:br>
              <a:rPr lang="en-US" dirty="0">
                <a:latin typeface="+mj-lt"/>
              </a:rPr>
            </a:br>
            <a:r>
              <a:rPr lang="en-US" b="0" i="0" dirty="0">
                <a:solidFill>
                  <a:srgbClr val="000000"/>
                </a:solidFill>
                <a:effectLst/>
                <a:latin typeface="+mj-lt"/>
              </a:rPr>
              <a: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/body</a:t>
            </a:r>
            <a:r>
              <a:rPr lang="en-US" b="0" i="0" dirty="0">
                <a:solidFill>
                  <a:srgbClr val="999999"/>
                </a:solidFill>
                <a:effectLst/>
                <a:latin typeface="+mj-lt"/>
              </a:rPr>
              <a:t>&gt;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/html</a:t>
            </a:r>
            <a:r>
              <a:rPr lang="en-US" b="0" i="0" dirty="0">
                <a:solidFill>
                  <a:srgbClr val="999999"/>
                </a:solidFill>
                <a:effectLst/>
                <a:latin typeface="+mj-lt"/>
              </a:rPr>
              <a:t>&gt;</a:t>
            </a:r>
            <a:endParaRPr lang="en-IN" dirty="0">
              <a:latin typeface="+mj-lt"/>
            </a:endParaRPr>
          </a:p>
        </p:txBody>
      </p:sp>
    </p:spTree>
    <p:extLst>
      <p:ext uri="{BB962C8B-B14F-4D97-AF65-F5344CB8AC3E}">
        <p14:creationId xmlns:p14="http://schemas.microsoft.com/office/powerpoint/2010/main" val="355455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8F7ED1-B5D2-0656-07A0-87E9549747A2}"/>
              </a:ext>
            </a:extLst>
          </p:cNvPr>
          <p:cNvSpPr>
            <a:spLocks noGrp="1"/>
          </p:cNvSpPr>
          <p:nvPr>
            <p:ph type="body" idx="1"/>
          </p:nvPr>
        </p:nvSpPr>
        <p:spPr>
          <a:xfrm>
            <a:off x="2802835" y="208722"/>
            <a:ext cx="8552552" cy="6331225"/>
          </a:xfrm>
        </p:spPr>
        <p:txBody>
          <a:bodyPr>
            <a:normAutofit/>
          </a:bodyPr>
          <a:lstStyle/>
          <a:p>
            <a:r>
              <a:rPr lang="en-US" dirty="0">
                <a:latin typeface="+mj-lt"/>
              </a:rPr>
              <a:t>Country codes can also be added to the language code in the lang attribute.</a:t>
            </a:r>
          </a:p>
          <a:p>
            <a:r>
              <a:rPr lang="en-US" dirty="0">
                <a:latin typeface="+mj-lt"/>
              </a:rPr>
              <a:t> So, the first two characters define the language of the HTML page, and the last two characters define the country.</a:t>
            </a:r>
          </a:p>
          <a:p>
            <a:r>
              <a:rPr lang="en-US" dirty="0">
                <a:latin typeface="+mj-lt"/>
              </a:rPr>
              <a:t>The following example specifies English as the language and United States as the country:</a:t>
            </a:r>
          </a:p>
          <a:p>
            <a:r>
              <a:rPr lang="en-US" b="0" i="0" dirty="0">
                <a:solidFill>
                  <a:srgbClr val="708090"/>
                </a:solidFill>
                <a:effectLst/>
                <a:latin typeface="+mj-lt"/>
              </a:rPr>
              <a:t>&lt;!DOCTYPE html&gt;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html</a:t>
            </a:r>
            <a:r>
              <a:rPr lang="en-US" b="0" i="0" dirty="0">
                <a:solidFill>
                  <a:srgbClr val="008000"/>
                </a:solidFill>
                <a:effectLst/>
                <a:latin typeface="+mj-lt"/>
              </a:rPr>
              <a:t> lang</a:t>
            </a:r>
            <a:r>
              <a:rPr lang="en-US" b="0" i="0" dirty="0">
                <a:solidFill>
                  <a:srgbClr val="005CC5"/>
                </a:solidFill>
                <a:effectLst/>
                <a:latin typeface="+mj-lt"/>
              </a:rPr>
              <a:t>="</a:t>
            </a:r>
            <a:r>
              <a:rPr lang="en-US" b="0" i="0" dirty="0" err="1">
                <a:solidFill>
                  <a:srgbClr val="005CC5"/>
                </a:solidFill>
                <a:effectLst/>
                <a:latin typeface="+mj-lt"/>
              </a:rPr>
              <a:t>en</a:t>
            </a:r>
            <a:r>
              <a:rPr lang="en-US" b="0" i="0" dirty="0">
                <a:solidFill>
                  <a:srgbClr val="005CC5"/>
                </a:solidFill>
                <a:effectLst/>
                <a:latin typeface="+mj-lt"/>
              </a:rPr>
              <a:t>-US"</a:t>
            </a:r>
            <a:r>
              <a:rPr lang="en-US" b="0" i="0" dirty="0">
                <a:solidFill>
                  <a:srgbClr val="999999"/>
                </a:solidFill>
                <a:effectLst/>
                <a:latin typeface="+mj-lt"/>
              </a:rPr>
              <a:t>&gt;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body</a:t>
            </a:r>
            <a:r>
              <a:rPr lang="en-US" b="0" i="0" dirty="0">
                <a:solidFill>
                  <a:srgbClr val="999999"/>
                </a:solidFill>
                <a:effectLst/>
                <a:latin typeface="+mj-lt"/>
              </a:rPr>
              <a:t>&gt;</a:t>
            </a:r>
            <a:br>
              <a:rPr lang="en-US" dirty="0">
                <a:latin typeface="+mj-lt"/>
              </a:rPr>
            </a:br>
            <a:r>
              <a:rPr lang="en-US" b="0" i="0" dirty="0">
                <a:solidFill>
                  <a:srgbClr val="000000"/>
                </a:solidFill>
                <a:effectLst/>
                <a:latin typeface="+mj-lt"/>
              </a:rPr>
              <a: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/body</a:t>
            </a:r>
            <a:r>
              <a:rPr lang="en-US" b="0" i="0" dirty="0">
                <a:solidFill>
                  <a:srgbClr val="999999"/>
                </a:solidFill>
                <a:effectLst/>
                <a:latin typeface="+mj-lt"/>
              </a:rPr>
              <a:t>&gt;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/html</a:t>
            </a:r>
            <a:r>
              <a:rPr lang="en-US" b="0" i="0" dirty="0">
                <a:solidFill>
                  <a:srgbClr val="999999"/>
                </a:solidFill>
                <a:effectLst/>
                <a:latin typeface="+mj-lt"/>
              </a:rPr>
              <a:t>&gt;</a:t>
            </a:r>
            <a:endParaRPr lang="en-US" dirty="0">
              <a:latin typeface="+mj-lt"/>
            </a:endParaRPr>
          </a:p>
        </p:txBody>
      </p:sp>
    </p:spTree>
    <p:extLst>
      <p:ext uri="{BB962C8B-B14F-4D97-AF65-F5344CB8AC3E}">
        <p14:creationId xmlns:p14="http://schemas.microsoft.com/office/powerpoint/2010/main" val="49173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2EB9-F190-D881-3523-7C79EE27E23E}"/>
              </a:ext>
            </a:extLst>
          </p:cNvPr>
          <p:cNvSpPr>
            <a:spLocks noGrp="1"/>
          </p:cNvSpPr>
          <p:nvPr>
            <p:ph type="title"/>
          </p:nvPr>
        </p:nvSpPr>
        <p:spPr/>
        <p:txBody>
          <a:bodyPr/>
          <a:lstStyle/>
          <a:p>
            <a:r>
              <a:rPr lang="en-IN" sz="6600" b="1" i="0" u="none" strike="noStrike" baseline="0" dirty="0">
                <a:latin typeface="+mj-lt"/>
              </a:rPr>
              <a:t>HTML5 Fundamentals</a:t>
            </a:r>
            <a:r>
              <a:rPr lang="en-IN" sz="1800" b="0" i="0" u="none" strike="noStrike" baseline="0" dirty="0">
                <a:latin typeface="Z@RBC45.tmp"/>
              </a:rPr>
              <a:t>:</a:t>
            </a:r>
            <a:endParaRPr lang="en-IN" dirty="0"/>
          </a:p>
        </p:txBody>
      </p:sp>
      <p:sp>
        <p:nvSpPr>
          <p:cNvPr id="3" name="Text Placeholder 2">
            <a:extLst>
              <a:ext uri="{FF2B5EF4-FFF2-40B4-BE49-F238E27FC236}">
                <a16:creationId xmlns:a16="http://schemas.microsoft.com/office/drawing/2014/main" id="{4E64B5FD-B8DE-D1BC-58FA-359B4F4884C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87096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AF70C4-CF3F-A420-B490-B1C94AA5AD57}"/>
              </a:ext>
            </a:extLst>
          </p:cNvPr>
          <p:cNvSpPr>
            <a:spLocks noGrp="1"/>
          </p:cNvSpPr>
          <p:nvPr>
            <p:ph type="body" idx="1"/>
          </p:nvPr>
        </p:nvSpPr>
        <p:spPr>
          <a:xfrm>
            <a:off x="2723322" y="347871"/>
            <a:ext cx="8632065" cy="6023112"/>
          </a:xfrm>
        </p:spPr>
        <p:txBody>
          <a:bodyPr/>
          <a:lstStyle/>
          <a:p>
            <a:pPr marL="25400" indent="0">
              <a:buNone/>
            </a:pPr>
            <a:r>
              <a:rPr lang="en-US" dirty="0">
                <a:latin typeface="+mj-lt"/>
              </a:rPr>
              <a:t>The title Attribute</a:t>
            </a:r>
          </a:p>
          <a:p>
            <a:r>
              <a:rPr lang="en-US" dirty="0">
                <a:latin typeface="+mj-lt"/>
              </a:rPr>
              <a:t>The title attribute defines some extra information about an element.</a:t>
            </a:r>
          </a:p>
          <a:p>
            <a:r>
              <a:rPr lang="en-US" dirty="0">
                <a:latin typeface="+mj-lt"/>
              </a:rPr>
              <a:t>The value of the title attribute will be displayed as a tooltip when you mouse over the element:</a:t>
            </a:r>
          </a:p>
          <a:p>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008000"/>
                </a:solidFill>
                <a:effectLst/>
                <a:latin typeface="Consolas" panose="020B0609020204030204" pitchFamily="49" charset="0"/>
              </a:rPr>
              <a:t> title</a:t>
            </a:r>
            <a:r>
              <a:rPr lang="en-US" b="0" i="0" dirty="0">
                <a:solidFill>
                  <a:srgbClr val="005CC5"/>
                </a:solidFill>
                <a:effectLst/>
                <a:latin typeface="Consolas" panose="020B0609020204030204" pitchFamily="49" charset="0"/>
              </a:rPr>
              <a:t>="I'm a tooltip"</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endParaRPr lang="en-IN" dirty="0">
              <a:latin typeface="+mj-lt"/>
            </a:endParaRPr>
          </a:p>
        </p:txBody>
      </p:sp>
    </p:spTree>
    <p:extLst>
      <p:ext uri="{BB962C8B-B14F-4D97-AF65-F5344CB8AC3E}">
        <p14:creationId xmlns:p14="http://schemas.microsoft.com/office/powerpoint/2010/main" val="109975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DDF4B3-8548-9A32-0931-5B1DB308A7C1}"/>
              </a:ext>
            </a:extLst>
          </p:cNvPr>
          <p:cNvSpPr>
            <a:spLocks noGrp="1"/>
          </p:cNvSpPr>
          <p:nvPr>
            <p:ph type="body" idx="1"/>
          </p:nvPr>
        </p:nvSpPr>
        <p:spPr>
          <a:xfrm>
            <a:off x="2514600" y="168965"/>
            <a:ext cx="9243391" cy="6380922"/>
          </a:xfrm>
        </p:spPr>
        <p:txBody>
          <a:bodyPr>
            <a:normAutofit fontScale="92500" lnSpcReduction="10000"/>
          </a:bodyPr>
          <a:lstStyle/>
          <a:p>
            <a:pPr>
              <a:buNone/>
            </a:pPr>
            <a:r>
              <a:rPr lang="en-US" b="1" dirty="0">
                <a:latin typeface="+mj-lt"/>
              </a:rPr>
              <a:t>HTML Attributes with Explanation</a:t>
            </a:r>
          </a:p>
          <a:p>
            <a:pPr>
              <a:buNone/>
            </a:pPr>
            <a:r>
              <a:rPr lang="en-US" b="1" dirty="0">
                <a:latin typeface="+mj-lt"/>
              </a:rPr>
              <a:t>1. id</a:t>
            </a:r>
            <a:r>
              <a:rPr lang="en-US" dirty="0">
                <a:latin typeface="+mj-lt"/>
              </a:rPr>
              <a:t> – Assigns a unique identifier to an HTML element.</a:t>
            </a:r>
          </a:p>
          <a:p>
            <a:pPr>
              <a:buNone/>
            </a:pPr>
            <a:r>
              <a:rPr lang="en-US" b="1" dirty="0">
                <a:latin typeface="+mj-lt"/>
              </a:rPr>
              <a:t>2. class</a:t>
            </a:r>
            <a:r>
              <a:rPr lang="en-US" dirty="0">
                <a:latin typeface="+mj-lt"/>
              </a:rPr>
              <a:t> – Assigns one or more class names to an element for CSS or JS.</a:t>
            </a:r>
          </a:p>
          <a:p>
            <a:pPr>
              <a:buNone/>
            </a:pPr>
            <a:r>
              <a:rPr lang="en-US" b="1" dirty="0">
                <a:latin typeface="+mj-lt"/>
              </a:rPr>
              <a:t>3. style</a:t>
            </a:r>
            <a:r>
              <a:rPr lang="en-US" dirty="0">
                <a:latin typeface="+mj-lt"/>
              </a:rPr>
              <a:t> – Applies inline CSS styles to an element.</a:t>
            </a:r>
          </a:p>
          <a:p>
            <a:pPr>
              <a:buNone/>
            </a:pPr>
            <a:r>
              <a:rPr lang="en-US" b="1" dirty="0">
                <a:latin typeface="+mj-lt"/>
              </a:rPr>
              <a:t>4. title</a:t>
            </a:r>
            <a:r>
              <a:rPr lang="en-US" dirty="0">
                <a:latin typeface="+mj-lt"/>
              </a:rPr>
              <a:t> – Displays extra information as a tooltip when hovered.</a:t>
            </a:r>
          </a:p>
          <a:p>
            <a:pPr>
              <a:buNone/>
            </a:pPr>
            <a:r>
              <a:rPr lang="en-US" b="1" dirty="0">
                <a:latin typeface="+mj-lt"/>
              </a:rPr>
              <a:t>5. lang</a:t>
            </a:r>
            <a:r>
              <a:rPr lang="en-US" dirty="0">
                <a:latin typeface="+mj-lt"/>
              </a:rPr>
              <a:t> – Specifies the language of the content.</a:t>
            </a:r>
          </a:p>
          <a:p>
            <a:pPr>
              <a:buNone/>
            </a:pPr>
            <a:r>
              <a:rPr lang="en-US" b="1" dirty="0">
                <a:latin typeface="+mj-lt"/>
              </a:rPr>
              <a:t>6. hidden</a:t>
            </a:r>
            <a:r>
              <a:rPr lang="en-US" dirty="0">
                <a:latin typeface="+mj-lt"/>
              </a:rPr>
              <a:t> – Hides an element from the page.</a:t>
            </a:r>
          </a:p>
          <a:p>
            <a:pPr>
              <a:buNone/>
            </a:pPr>
            <a:r>
              <a:rPr lang="en-US" b="1" dirty="0">
                <a:latin typeface="+mj-lt"/>
              </a:rPr>
              <a:t>7. </a:t>
            </a:r>
            <a:r>
              <a:rPr lang="en-US" b="1" dirty="0" err="1">
                <a:latin typeface="+mj-lt"/>
              </a:rPr>
              <a:t>tabindex</a:t>
            </a:r>
            <a:r>
              <a:rPr lang="en-US" dirty="0">
                <a:latin typeface="+mj-lt"/>
              </a:rPr>
              <a:t> – Specifies the tab order for keyboard navigation.</a:t>
            </a:r>
          </a:p>
          <a:p>
            <a:pPr marL="25400" indent="0">
              <a:buNone/>
            </a:pPr>
            <a:r>
              <a:rPr lang="en-US" b="1" dirty="0">
                <a:latin typeface="+mj-lt"/>
              </a:rPr>
              <a:t>8. </a:t>
            </a:r>
            <a:r>
              <a:rPr lang="en-US" b="1" dirty="0" err="1">
                <a:latin typeface="+mj-lt"/>
              </a:rPr>
              <a:t>contenteditable</a:t>
            </a:r>
            <a:r>
              <a:rPr lang="en-US" dirty="0">
                <a:latin typeface="+mj-lt"/>
              </a:rPr>
              <a:t> – Makes the content of the element editable by the user.</a:t>
            </a:r>
          </a:p>
          <a:p>
            <a:endParaRPr lang="en-IN" dirty="0"/>
          </a:p>
        </p:txBody>
      </p:sp>
    </p:spTree>
    <p:extLst>
      <p:ext uri="{BB962C8B-B14F-4D97-AF65-F5344CB8AC3E}">
        <p14:creationId xmlns:p14="http://schemas.microsoft.com/office/powerpoint/2010/main" val="48097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A8A291-689F-1E11-E192-B6E198182034}"/>
              </a:ext>
            </a:extLst>
          </p:cNvPr>
          <p:cNvSpPr>
            <a:spLocks noGrp="1"/>
          </p:cNvSpPr>
          <p:nvPr>
            <p:ph type="body" idx="1"/>
          </p:nvPr>
        </p:nvSpPr>
        <p:spPr>
          <a:xfrm>
            <a:off x="2683566" y="248478"/>
            <a:ext cx="9322904" cy="6221895"/>
          </a:xfrm>
        </p:spPr>
        <p:txBody>
          <a:bodyPr>
            <a:normAutofit fontScale="92500" lnSpcReduction="20000"/>
          </a:bodyPr>
          <a:lstStyle/>
          <a:p>
            <a:pPr>
              <a:buNone/>
            </a:pPr>
            <a:r>
              <a:rPr lang="en-US" b="1" dirty="0"/>
              <a:t>9</a:t>
            </a:r>
            <a:r>
              <a:rPr lang="en-US" b="1" dirty="0">
                <a:latin typeface="+mj-lt"/>
              </a:rPr>
              <a:t>. draggable</a:t>
            </a:r>
            <a:r>
              <a:rPr lang="en-US" dirty="0">
                <a:latin typeface="+mj-lt"/>
              </a:rPr>
              <a:t> – Allows the element to be dragged.</a:t>
            </a:r>
          </a:p>
          <a:p>
            <a:pPr>
              <a:buNone/>
            </a:pPr>
            <a:r>
              <a:rPr lang="en-US" i="1" dirty="0">
                <a:latin typeface="+mj-lt"/>
              </a:rPr>
              <a:t>10. data- attributes</a:t>
            </a:r>
            <a:r>
              <a:rPr lang="en-US" dirty="0">
                <a:latin typeface="+mj-lt"/>
              </a:rPr>
              <a:t>* – Custom attributes for storing extra data on elements.</a:t>
            </a:r>
          </a:p>
          <a:p>
            <a:pPr>
              <a:buNone/>
            </a:pPr>
            <a:r>
              <a:rPr lang="en-US" b="1" dirty="0">
                <a:latin typeface="+mj-lt"/>
              </a:rPr>
              <a:t>11. </a:t>
            </a:r>
            <a:r>
              <a:rPr lang="en-US" b="1" dirty="0" err="1">
                <a:latin typeface="+mj-lt"/>
              </a:rPr>
              <a:t>href</a:t>
            </a:r>
            <a:r>
              <a:rPr lang="en-US" dirty="0">
                <a:latin typeface="+mj-lt"/>
              </a:rPr>
              <a:t> – Specifies the URL in a tag.</a:t>
            </a:r>
          </a:p>
          <a:p>
            <a:pPr>
              <a:buNone/>
            </a:pPr>
            <a:r>
              <a:rPr lang="en-US" b="1" dirty="0">
                <a:latin typeface="+mj-lt"/>
              </a:rPr>
              <a:t>12. </a:t>
            </a:r>
            <a:r>
              <a:rPr lang="en-US" b="1" dirty="0" err="1">
                <a:latin typeface="+mj-lt"/>
              </a:rPr>
              <a:t>src</a:t>
            </a:r>
            <a:r>
              <a:rPr lang="en-US" dirty="0">
                <a:latin typeface="+mj-lt"/>
              </a:rPr>
              <a:t> – Specifies the source file for images, audio, or video.</a:t>
            </a:r>
          </a:p>
          <a:p>
            <a:pPr>
              <a:buNone/>
            </a:pPr>
            <a:r>
              <a:rPr lang="en-US" b="1" dirty="0">
                <a:latin typeface="+mj-lt"/>
              </a:rPr>
              <a:t>13. alt</a:t>
            </a:r>
            <a:r>
              <a:rPr lang="en-US" dirty="0">
                <a:latin typeface="+mj-lt"/>
              </a:rPr>
              <a:t> – Provides alternative text for an image if it fails to load.</a:t>
            </a:r>
          </a:p>
          <a:p>
            <a:pPr>
              <a:buNone/>
            </a:pPr>
            <a:r>
              <a:rPr lang="en-US" b="1" dirty="0">
                <a:latin typeface="+mj-lt"/>
              </a:rPr>
              <a:t>14. type</a:t>
            </a:r>
            <a:r>
              <a:rPr lang="en-US" dirty="0">
                <a:latin typeface="+mj-lt"/>
              </a:rPr>
              <a:t> – Defines the type of element (e.g., text, email, submit).</a:t>
            </a:r>
          </a:p>
          <a:p>
            <a:pPr>
              <a:buNone/>
            </a:pPr>
            <a:r>
              <a:rPr lang="en-US" b="1" dirty="0">
                <a:latin typeface="+mj-lt"/>
              </a:rPr>
              <a:t>15. placeholder</a:t>
            </a:r>
            <a:r>
              <a:rPr lang="en-US" dirty="0">
                <a:latin typeface="+mj-lt"/>
              </a:rPr>
              <a:t> – Provides a hint inside input fields.</a:t>
            </a:r>
          </a:p>
          <a:p>
            <a:pPr>
              <a:buNone/>
            </a:pPr>
            <a:r>
              <a:rPr lang="en-US" b="1" dirty="0">
                <a:latin typeface="+mj-lt"/>
              </a:rPr>
              <a:t>16. required</a:t>
            </a:r>
            <a:r>
              <a:rPr lang="en-US" dirty="0">
                <a:latin typeface="+mj-lt"/>
              </a:rPr>
              <a:t> – Makes a form field mandatory to fill out before submitting.</a:t>
            </a:r>
          </a:p>
          <a:p>
            <a:pPr>
              <a:buNone/>
            </a:pPr>
            <a:r>
              <a:rPr lang="en-US" b="1" dirty="0">
                <a:latin typeface="+mj-lt"/>
              </a:rPr>
              <a:t>17. </a:t>
            </a:r>
            <a:r>
              <a:rPr lang="en-US" b="1" dirty="0" err="1">
                <a:latin typeface="+mj-lt"/>
              </a:rPr>
              <a:t>readonly</a:t>
            </a:r>
            <a:r>
              <a:rPr lang="en-US" dirty="0">
                <a:latin typeface="+mj-lt"/>
              </a:rPr>
              <a:t> – Prevents editing of the field.</a:t>
            </a:r>
          </a:p>
          <a:p>
            <a:pPr marL="25400" indent="0">
              <a:buNone/>
            </a:pPr>
            <a:r>
              <a:rPr lang="en-US" b="1" dirty="0">
                <a:latin typeface="+mj-lt"/>
              </a:rPr>
              <a:t>18. disabled</a:t>
            </a:r>
            <a:r>
              <a:rPr lang="en-US" dirty="0">
                <a:latin typeface="+mj-lt"/>
              </a:rPr>
              <a:t> – Disables the input element.</a:t>
            </a:r>
          </a:p>
          <a:p>
            <a:endParaRPr lang="en-IN" dirty="0"/>
          </a:p>
        </p:txBody>
      </p:sp>
    </p:spTree>
    <p:extLst>
      <p:ext uri="{BB962C8B-B14F-4D97-AF65-F5344CB8AC3E}">
        <p14:creationId xmlns:p14="http://schemas.microsoft.com/office/powerpoint/2010/main" val="71955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F0E79-105F-D35C-EC27-6B878DA83EAE}"/>
              </a:ext>
            </a:extLst>
          </p:cNvPr>
          <p:cNvSpPr>
            <a:spLocks noGrp="1"/>
          </p:cNvSpPr>
          <p:nvPr>
            <p:ph type="body" idx="1"/>
          </p:nvPr>
        </p:nvSpPr>
        <p:spPr>
          <a:xfrm>
            <a:off x="2693504" y="308113"/>
            <a:ext cx="9173817" cy="6251713"/>
          </a:xfrm>
        </p:spPr>
        <p:txBody>
          <a:bodyPr/>
          <a:lstStyle/>
          <a:p>
            <a:pPr>
              <a:buNone/>
            </a:pPr>
            <a:r>
              <a:rPr lang="en-US" b="1" dirty="0">
                <a:latin typeface="+mj-lt"/>
              </a:rPr>
              <a:t>19. value</a:t>
            </a:r>
            <a:r>
              <a:rPr lang="en-US" dirty="0">
                <a:latin typeface="+mj-lt"/>
              </a:rPr>
              <a:t> – Specifies the initial value of the input or button.</a:t>
            </a:r>
          </a:p>
          <a:p>
            <a:pPr>
              <a:buNone/>
            </a:pPr>
            <a:r>
              <a:rPr lang="en-US" b="1" dirty="0">
                <a:latin typeface="+mj-lt"/>
              </a:rPr>
              <a:t>20. name</a:t>
            </a:r>
            <a:r>
              <a:rPr lang="en-US" dirty="0">
                <a:latin typeface="+mj-lt"/>
              </a:rPr>
              <a:t> – Assigns a name to the form element for identification when submitted.</a:t>
            </a:r>
          </a:p>
          <a:p>
            <a:pPr>
              <a:buNone/>
            </a:pPr>
            <a:r>
              <a:rPr lang="en-US" b="1" dirty="0">
                <a:latin typeface="+mj-lt"/>
              </a:rPr>
              <a:t>21. autoplay</a:t>
            </a:r>
            <a:r>
              <a:rPr lang="en-US" dirty="0">
                <a:latin typeface="+mj-lt"/>
              </a:rPr>
              <a:t> – Starts audio or video automatically on load.</a:t>
            </a:r>
          </a:p>
          <a:p>
            <a:pPr>
              <a:buNone/>
            </a:pPr>
            <a:r>
              <a:rPr lang="en-US" b="1" dirty="0">
                <a:latin typeface="+mj-lt"/>
              </a:rPr>
              <a:t>22. controls</a:t>
            </a:r>
            <a:r>
              <a:rPr lang="en-US" dirty="0">
                <a:latin typeface="+mj-lt"/>
              </a:rPr>
              <a:t> – Adds play, pause, and volume controls to audio/video.</a:t>
            </a:r>
          </a:p>
          <a:p>
            <a:pPr>
              <a:buNone/>
            </a:pPr>
            <a:r>
              <a:rPr lang="en-US" b="1" dirty="0">
                <a:latin typeface="+mj-lt"/>
              </a:rPr>
              <a:t>23. loop</a:t>
            </a:r>
            <a:r>
              <a:rPr lang="en-US" dirty="0">
                <a:latin typeface="+mj-lt"/>
              </a:rPr>
              <a:t> – Plays the audio/video repeatedly.</a:t>
            </a:r>
          </a:p>
          <a:p>
            <a:pPr>
              <a:buNone/>
            </a:pPr>
            <a:r>
              <a:rPr lang="en-US" b="1" dirty="0">
                <a:latin typeface="+mj-lt"/>
              </a:rPr>
              <a:t>24. muted</a:t>
            </a:r>
            <a:r>
              <a:rPr lang="en-US" dirty="0">
                <a:latin typeface="+mj-lt"/>
              </a:rPr>
              <a:t> – Mutes the audio/video by default.</a:t>
            </a:r>
          </a:p>
          <a:p>
            <a:pPr marL="25400" indent="0">
              <a:buNone/>
            </a:pPr>
            <a:r>
              <a:rPr lang="en-US" b="1" dirty="0">
                <a:latin typeface="+mj-lt"/>
              </a:rPr>
              <a:t>25. width, height</a:t>
            </a:r>
            <a:r>
              <a:rPr lang="en-US" dirty="0">
                <a:latin typeface="+mj-lt"/>
              </a:rPr>
              <a:t> – Sets the dimensions of images or videos.</a:t>
            </a:r>
          </a:p>
          <a:p>
            <a:endParaRPr lang="en-IN" dirty="0"/>
          </a:p>
        </p:txBody>
      </p:sp>
    </p:spTree>
    <p:extLst>
      <p:ext uri="{BB962C8B-B14F-4D97-AF65-F5344CB8AC3E}">
        <p14:creationId xmlns:p14="http://schemas.microsoft.com/office/powerpoint/2010/main" val="3049192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4731-6627-048A-93AF-65592C50FA48}"/>
              </a:ext>
            </a:extLst>
          </p:cNvPr>
          <p:cNvSpPr>
            <a:spLocks noGrp="1"/>
          </p:cNvSpPr>
          <p:nvPr>
            <p:ph type="title"/>
          </p:nvPr>
        </p:nvSpPr>
        <p:spPr>
          <a:xfrm>
            <a:off x="2751425" y="188843"/>
            <a:ext cx="8946932" cy="616227"/>
          </a:xfrm>
        </p:spPr>
        <p:txBody>
          <a:bodyPr>
            <a:normAutofit/>
          </a:bodyPr>
          <a:lstStyle/>
          <a:p>
            <a:r>
              <a:rPr lang="en-IN" b="1" i="0" dirty="0">
                <a:solidFill>
                  <a:srgbClr val="000000"/>
                </a:solidFill>
                <a:effectLst/>
                <a:latin typeface="+mj-lt"/>
              </a:rPr>
              <a:t>HTML Semantic Elements</a:t>
            </a:r>
            <a:endParaRPr lang="en-IN" b="1" dirty="0">
              <a:latin typeface="+mj-lt"/>
            </a:endParaRPr>
          </a:p>
        </p:txBody>
      </p:sp>
      <p:sp>
        <p:nvSpPr>
          <p:cNvPr id="4" name="Text Placeholder 3">
            <a:extLst>
              <a:ext uri="{FF2B5EF4-FFF2-40B4-BE49-F238E27FC236}">
                <a16:creationId xmlns:a16="http://schemas.microsoft.com/office/drawing/2014/main" id="{DE740AFC-F2DD-E053-4555-BB0A737E0B51}"/>
              </a:ext>
            </a:extLst>
          </p:cNvPr>
          <p:cNvSpPr>
            <a:spLocks noGrp="1"/>
          </p:cNvSpPr>
          <p:nvPr>
            <p:ph type="body" idx="1"/>
          </p:nvPr>
        </p:nvSpPr>
        <p:spPr>
          <a:xfrm>
            <a:off x="2751425" y="1013791"/>
            <a:ext cx="8946932" cy="5655366"/>
          </a:xfrm>
        </p:spPr>
        <p:txBody>
          <a:bodyPr/>
          <a:lstStyle/>
          <a:p>
            <a:r>
              <a:rPr lang="en-US" sz="3600" dirty="0">
                <a:latin typeface="+mj-lt"/>
              </a:rPr>
              <a:t>What are Semantic Elements?</a:t>
            </a:r>
          </a:p>
          <a:p>
            <a:r>
              <a:rPr lang="en-US" sz="3600" dirty="0">
                <a:latin typeface="+mj-lt"/>
              </a:rPr>
              <a:t>A semantic element clearly describes its meaning to both the browser and the developer.</a:t>
            </a:r>
          </a:p>
          <a:p>
            <a:r>
              <a:rPr lang="en-US" sz="3600" dirty="0">
                <a:latin typeface="+mj-lt"/>
              </a:rPr>
              <a:t>Examples of semantic elements: &lt;</a:t>
            </a:r>
            <a:r>
              <a:rPr lang="en-US" sz="3600" dirty="0" err="1">
                <a:latin typeface="+mj-lt"/>
              </a:rPr>
              <a:t>img</a:t>
            </a:r>
            <a:r>
              <a:rPr lang="en-US" sz="3600" dirty="0">
                <a:latin typeface="+mj-lt"/>
              </a:rPr>
              <a:t>&gt;, &lt;table&gt;, and &lt;article&gt; - Clearly defines its content.</a:t>
            </a:r>
          </a:p>
          <a:p>
            <a:r>
              <a:rPr lang="en-US" sz="3600" dirty="0">
                <a:latin typeface="+mj-lt"/>
              </a:rPr>
              <a:t>Examples of non-semantic elements: &lt;div&gt; and &lt;span&gt; - Tells nothing about its content.</a:t>
            </a:r>
          </a:p>
          <a:p>
            <a:endParaRPr lang="en-US" sz="3200" dirty="0">
              <a:latin typeface="+mj-lt"/>
            </a:endParaRPr>
          </a:p>
          <a:p>
            <a:endParaRPr lang="en-US" sz="3200" dirty="0">
              <a:latin typeface="+mj-lt"/>
            </a:endParaRPr>
          </a:p>
          <a:p>
            <a:endParaRPr lang="en-US" dirty="0"/>
          </a:p>
          <a:p>
            <a:endParaRPr lang="en-IN" dirty="0"/>
          </a:p>
        </p:txBody>
      </p:sp>
    </p:spTree>
    <p:extLst>
      <p:ext uri="{BB962C8B-B14F-4D97-AF65-F5344CB8AC3E}">
        <p14:creationId xmlns:p14="http://schemas.microsoft.com/office/powerpoint/2010/main" val="153878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251A13D-BCA0-92D3-FD13-4D25BBAEAF72}"/>
              </a:ext>
            </a:extLst>
          </p:cNvPr>
          <p:cNvSpPr>
            <a:spLocks noGrp="1"/>
          </p:cNvSpPr>
          <p:nvPr>
            <p:ph type="body" idx="1"/>
          </p:nvPr>
        </p:nvSpPr>
        <p:spPr>
          <a:xfrm>
            <a:off x="2633870" y="248478"/>
            <a:ext cx="9262565" cy="6341165"/>
          </a:xfrm>
        </p:spPr>
        <p:txBody>
          <a:bodyPr>
            <a:normAutofit lnSpcReduction="10000"/>
          </a:bodyPr>
          <a:lstStyle/>
          <a:p>
            <a:pPr marL="50800" indent="0">
              <a:buNone/>
            </a:pPr>
            <a:r>
              <a:rPr lang="en-US" sz="3200" b="1" dirty="0">
                <a:latin typeface="+mj-lt"/>
              </a:rPr>
              <a:t>HTML &lt;section&gt; Element</a:t>
            </a:r>
          </a:p>
          <a:p>
            <a:r>
              <a:rPr lang="en-US" sz="3200" dirty="0">
                <a:latin typeface="+mj-lt"/>
              </a:rPr>
              <a:t>The &lt;section&gt; element defines a section in a document.</a:t>
            </a:r>
          </a:p>
          <a:p>
            <a:r>
              <a:rPr lang="en-US" sz="3200" dirty="0">
                <a:latin typeface="+mj-lt"/>
              </a:rPr>
              <a:t> "A section is a thematic grouping of content, typically with a heading.“</a:t>
            </a:r>
          </a:p>
          <a:p>
            <a:r>
              <a:rPr lang="en-US" sz="3200" dirty="0">
                <a:latin typeface="+mj-lt"/>
              </a:rPr>
              <a:t>Examples of where a &lt;section&gt; element can be used:</a:t>
            </a:r>
          </a:p>
          <a:p>
            <a:pPr lvl="1"/>
            <a:r>
              <a:rPr lang="en-US" sz="3200" dirty="0">
                <a:latin typeface="+mj-lt"/>
              </a:rPr>
              <a:t>Chapters</a:t>
            </a:r>
          </a:p>
          <a:p>
            <a:pPr lvl="1"/>
            <a:r>
              <a:rPr lang="en-US" sz="3200" dirty="0">
                <a:latin typeface="+mj-lt"/>
              </a:rPr>
              <a:t>Introduction</a:t>
            </a:r>
          </a:p>
          <a:p>
            <a:pPr lvl="1"/>
            <a:r>
              <a:rPr lang="en-US" sz="3200" dirty="0">
                <a:latin typeface="+mj-lt"/>
              </a:rPr>
              <a:t>News items</a:t>
            </a:r>
          </a:p>
          <a:p>
            <a:pPr lvl="1"/>
            <a:r>
              <a:rPr lang="en-US" sz="3200" dirty="0">
                <a:latin typeface="+mj-lt"/>
              </a:rPr>
              <a:t>Contact information</a:t>
            </a:r>
          </a:p>
          <a:p>
            <a:r>
              <a:rPr lang="en-US" sz="3200" dirty="0">
                <a:latin typeface="+mj-lt"/>
              </a:rPr>
              <a:t>A web page could normally be split into sections for introduction, content, and contact information.</a:t>
            </a:r>
            <a:endParaRPr lang="en-IN" sz="3200" dirty="0">
              <a:latin typeface="+mj-lt"/>
            </a:endParaRPr>
          </a:p>
        </p:txBody>
      </p:sp>
    </p:spTree>
    <p:extLst>
      <p:ext uri="{BB962C8B-B14F-4D97-AF65-F5344CB8AC3E}">
        <p14:creationId xmlns:p14="http://schemas.microsoft.com/office/powerpoint/2010/main" val="15651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A5ADFF-58C0-6B38-1962-7B34417E6118}"/>
              </a:ext>
            </a:extLst>
          </p:cNvPr>
          <p:cNvSpPr>
            <a:spLocks noGrp="1"/>
          </p:cNvSpPr>
          <p:nvPr>
            <p:ph type="title"/>
          </p:nvPr>
        </p:nvSpPr>
        <p:spPr>
          <a:xfrm>
            <a:off x="2650434" y="365125"/>
            <a:ext cx="4038601" cy="6224518"/>
          </a:xfrm>
        </p:spPr>
        <p:txBody>
          <a:bodyPr>
            <a:normAutofit/>
          </a:bodyPr>
          <a:lstStyle/>
          <a:p>
            <a:r>
              <a:rPr lang="en-US" sz="2000" b="0" i="0" dirty="0">
                <a:solidFill>
                  <a:srgbClr val="990055"/>
                </a:solidFill>
                <a:effectLst/>
                <a:latin typeface="+mj-lt"/>
              </a:rPr>
              <a:t>section</a:t>
            </a:r>
            <a:r>
              <a:rPr lang="en-US" sz="2000" b="0" i="0" dirty="0">
                <a:solidFill>
                  <a:srgbClr val="999999"/>
                </a:solidFill>
                <a:effectLst/>
                <a:latin typeface="+mj-lt"/>
              </a:rPr>
              <a:t>&gt;</a:t>
            </a:r>
            <a:br>
              <a:rPr lang="en-US" sz="2000" dirty="0">
                <a:latin typeface="+mj-lt"/>
              </a:rPr>
            </a:br>
            <a:r>
              <a:rPr lang="en-US" sz="2000" b="0" i="0" dirty="0">
                <a:solidFill>
                  <a:srgbClr val="999999"/>
                </a:solidFill>
                <a:effectLst/>
                <a:latin typeface="+mj-lt"/>
              </a:rPr>
              <a:t>&lt;</a:t>
            </a:r>
            <a:r>
              <a:rPr lang="en-US" sz="2000" b="0" i="0" dirty="0">
                <a:solidFill>
                  <a:srgbClr val="990055"/>
                </a:solidFill>
                <a:effectLst/>
                <a:latin typeface="+mj-lt"/>
              </a:rPr>
              <a:t>h1</a:t>
            </a:r>
            <a:r>
              <a:rPr lang="en-US" sz="2000" b="0" i="0" dirty="0">
                <a:solidFill>
                  <a:srgbClr val="999999"/>
                </a:solidFill>
                <a:effectLst/>
                <a:latin typeface="+mj-lt"/>
              </a:rPr>
              <a:t>&gt;</a:t>
            </a:r>
            <a:r>
              <a:rPr lang="en-US" sz="2000" b="0" i="0" dirty="0">
                <a:solidFill>
                  <a:srgbClr val="000000"/>
                </a:solidFill>
                <a:effectLst/>
                <a:latin typeface="+mj-lt"/>
              </a:rPr>
              <a:t>WWF</a:t>
            </a:r>
            <a:r>
              <a:rPr lang="en-US" sz="2000" b="0" i="0" dirty="0">
                <a:solidFill>
                  <a:srgbClr val="999999"/>
                </a:solidFill>
                <a:effectLst/>
                <a:latin typeface="+mj-lt"/>
              </a:rPr>
              <a:t>&lt;</a:t>
            </a:r>
            <a:r>
              <a:rPr lang="en-US" sz="2000" b="0" i="0" dirty="0">
                <a:solidFill>
                  <a:srgbClr val="990055"/>
                </a:solidFill>
                <a:effectLst/>
                <a:latin typeface="+mj-lt"/>
              </a:rPr>
              <a:t>/h1</a:t>
            </a:r>
            <a:r>
              <a:rPr lang="en-US" sz="2000" b="0" i="0" dirty="0">
                <a:solidFill>
                  <a:srgbClr val="999999"/>
                </a:solidFill>
                <a:effectLst/>
                <a:latin typeface="+mj-lt"/>
              </a:rPr>
              <a:t>&gt;</a:t>
            </a:r>
            <a:br>
              <a:rPr lang="en-US" sz="2000" dirty="0">
                <a:latin typeface="+mj-lt"/>
              </a:rPr>
            </a:br>
            <a:r>
              <a:rPr lang="en-US" sz="2000" b="0" i="0" dirty="0">
                <a:solidFill>
                  <a:srgbClr val="999999"/>
                </a:solidFill>
                <a:effectLst/>
                <a:latin typeface="+mj-lt"/>
              </a:rPr>
              <a:t>&lt;</a:t>
            </a:r>
            <a:r>
              <a:rPr lang="en-US" sz="2000" b="0" i="0" dirty="0">
                <a:solidFill>
                  <a:srgbClr val="990055"/>
                </a:solidFill>
                <a:effectLst/>
                <a:latin typeface="+mj-lt"/>
              </a:rPr>
              <a:t>p</a:t>
            </a:r>
            <a:r>
              <a:rPr lang="en-US" sz="2000" b="0" i="0" dirty="0">
                <a:solidFill>
                  <a:srgbClr val="999999"/>
                </a:solidFill>
                <a:effectLst/>
                <a:latin typeface="+mj-lt"/>
              </a:rPr>
              <a:t>&gt;</a:t>
            </a:r>
            <a:r>
              <a:rPr lang="en-US" sz="2000" b="0" i="0" dirty="0">
                <a:solidFill>
                  <a:srgbClr val="000000"/>
                </a:solidFill>
                <a:effectLst/>
                <a:latin typeface="+mj-lt"/>
              </a:rPr>
              <a:t>The World Wide Fund for Nature (WWF) is an international organization working on issues regarding the conservation, research and restoration of the environment, formerly named the World Wildlife Fund. WWF was founded in 1961.</a:t>
            </a:r>
            <a:r>
              <a:rPr lang="en-US" sz="2000" b="0" i="0" dirty="0">
                <a:solidFill>
                  <a:srgbClr val="999999"/>
                </a:solidFill>
                <a:effectLst/>
                <a:latin typeface="+mj-lt"/>
              </a:rPr>
              <a:t>&lt;</a:t>
            </a:r>
            <a:r>
              <a:rPr lang="en-US" sz="2000" b="0" i="0" dirty="0">
                <a:solidFill>
                  <a:srgbClr val="990055"/>
                </a:solidFill>
                <a:effectLst/>
                <a:latin typeface="+mj-lt"/>
              </a:rPr>
              <a:t>/p</a:t>
            </a:r>
            <a:r>
              <a:rPr lang="en-US" sz="2000" b="0" i="0" dirty="0">
                <a:solidFill>
                  <a:srgbClr val="999999"/>
                </a:solidFill>
                <a:effectLst/>
                <a:latin typeface="+mj-lt"/>
              </a:rPr>
              <a:t>&gt;</a:t>
            </a:r>
            <a:br>
              <a:rPr lang="en-US" sz="2000" dirty="0">
                <a:latin typeface="+mj-lt"/>
              </a:rPr>
            </a:br>
            <a:r>
              <a:rPr lang="en-US" sz="2000" b="0" i="0" dirty="0">
                <a:solidFill>
                  <a:srgbClr val="999999"/>
                </a:solidFill>
                <a:effectLst/>
                <a:latin typeface="+mj-lt"/>
              </a:rPr>
              <a:t>&lt;</a:t>
            </a:r>
            <a:r>
              <a:rPr lang="en-US" sz="2000" b="0" i="0" dirty="0">
                <a:solidFill>
                  <a:srgbClr val="990055"/>
                </a:solidFill>
                <a:effectLst/>
                <a:latin typeface="+mj-lt"/>
              </a:rPr>
              <a:t>/section</a:t>
            </a:r>
            <a:r>
              <a:rPr lang="en-US" sz="2000" b="0" i="0" dirty="0">
                <a:solidFill>
                  <a:srgbClr val="999999"/>
                </a:solidFill>
                <a:effectLst/>
                <a:latin typeface="+mj-lt"/>
              </a:rPr>
              <a:t>&gt;</a:t>
            </a:r>
            <a:br>
              <a:rPr lang="en-US" sz="2000" dirty="0">
                <a:latin typeface="+mj-lt"/>
              </a:rPr>
            </a:br>
            <a:br>
              <a:rPr lang="en-US" sz="2000" dirty="0">
                <a:latin typeface="+mj-lt"/>
              </a:rPr>
            </a:br>
            <a:r>
              <a:rPr lang="en-US" sz="2000" b="0" i="0" dirty="0">
                <a:solidFill>
                  <a:srgbClr val="999999"/>
                </a:solidFill>
                <a:effectLst/>
                <a:latin typeface="+mj-lt"/>
              </a:rPr>
              <a:t>&lt;</a:t>
            </a:r>
            <a:r>
              <a:rPr lang="en-US" sz="2000" b="0" i="0" dirty="0">
                <a:solidFill>
                  <a:srgbClr val="990055"/>
                </a:solidFill>
                <a:effectLst/>
                <a:latin typeface="+mj-lt"/>
              </a:rPr>
              <a:t>section</a:t>
            </a:r>
            <a:r>
              <a:rPr lang="en-US" sz="2000" b="0" i="0" dirty="0">
                <a:solidFill>
                  <a:srgbClr val="999999"/>
                </a:solidFill>
                <a:effectLst/>
                <a:latin typeface="+mj-lt"/>
              </a:rPr>
              <a:t>&gt;</a:t>
            </a:r>
            <a:br>
              <a:rPr lang="en-US" sz="2000" dirty="0">
                <a:latin typeface="+mj-lt"/>
              </a:rPr>
            </a:br>
            <a:r>
              <a:rPr lang="en-US" sz="2000" b="0" i="0" dirty="0">
                <a:solidFill>
                  <a:srgbClr val="999999"/>
                </a:solidFill>
                <a:effectLst/>
                <a:latin typeface="+mj-lt"/>
              </a:rPr>
              <a:t>&lt;</a:t>
            </a:r>
            <a:r>
              <a:rPr lang="en-US" sz="2000" b="0" i="0" dirty="0">
                <a:solidFill>
                  <a:srgbClr val="990055"/>
                </a:solidFill>
                <a:effectLst/>
                <a:latin typeface="+mj-lt"/>
              </a:rPr>
              <a:t>h1</a:t>
            </a:r>
            <a:r>
              <a:rPr lang="en-US" sz="2000" b="0" i="0" dirty="0">
                <a:solidFill>
                  <a:srgbClr val="999999"/>
                </a:solidFill>
                <a:effectLst/>
                <a:latin typeface="+mj-lt"/>
              </a:rPr>
              <a:t>&gt;</a:t>
            </a:r>
            <a:r>
              <a:rPr lang="en-US" sz="2000" b="0" i="0" dirty="0">
                <a:solidFill>
                  <a:srgbClr val="000000"/>
                </a:solidFill>
                <a:effectLst/>
                <a:latin typeface="+mj-lt"/>
              </a:rPr>
              <a:t>WWF's Panda symbol</a:t>
            </a:r>
            <a:r>
              <a:rPr lang="en-US" sz="2000" b="0" i="0" dirty="0">
                <a:solidFill>
                  <a:srgbClr val="999999"/>
                </a:solidFill>
                <a:effectLst/>
                <a:latin typeface="+mj-lt"/>
              </a:rPr>
              <a:t>&lt;</a:t>
            </a:r>
            <a:r>
              <a:rPr lang="en-US" sz="2000" b="0" i="0" dirty="0">
                <a:solidFill>
                  <a:srgbClr val="990055"/>
                </a:solidFill>
                <a:effectLst/>
                <a:latin typeface="+mj-lt"/>
              </a:rPr>
              <a:t>/h1</a:t>
            </a:r>
            <a:r>
              <a:rPr lang="en-US" sz="2000" b="0" i="0" dirty="0">
                <a:solidFill>
                  <a:srgbClr val="999999"/>
                </a:solidFill>
                <a:effectLst/>
                <a:latin typeface="+mj-lt"/>
              </a:rPr>
              <a:t>&gt;</a:t>
            </a:r>
            <a:br>
              <a:rPr lang="en-US" sz="2000" dirty="0">
                <a:latin typeface="+mj-lt"/>
              </a:rPr>
            </a:br>
            <a:r>
              <a:rPr lang="en-US" sz="2000" b="0" i="0" dirty="0">
                <a:solidFill>
                  <a:srgbClr val="999999"/>
                </a:solidFill>
                <a:effectLst/>
                <a:latin typeface="+mj-lt"/>
              </a:rPr>
              <a:t>&lt;</a:t>
            </a:r>
            <a:r>
              <a:rPr lang="en-US" sz="2000" b="0" i="0" dirty="0">
                <a:solidFill>
                  <a:srgbClr val="990055"/>
                </a:solidFill>
                <a:effectLst/>
                <a:latin typeface="+mj-lt"/>
              </a:rPr>
              <a:t>p</a:t>
            </a:r>
            <a:r>
              <a:rPr lang="en-US" sz="2000" b="0" i="0" dirty="0">
                <a:solidFill>
                  <a:srgbClr val="999999"/>
                </a:solidFill>
                <a:effectLst/>
                <a:latin typeface="+mj-lt"/>
              </a:rPr>
              <a:t>&gt;</a:t>
            </a:r>
            <a:r>
              <a:rPr lang="en-US" sz="2000" b="0" i="0" dirty="0">
                <a:solidFill>
                  <a:srgbClr val="000000"/>
                </a:solidFill>
                <a:effectLst/>
                <a:latin typeface="+mj-lt"/>
              </a:rPr>
              <a:t>The Panda has become the symbol of WWF. The well-known panda logo of WWF originated from a panda named Chi </a:t>
            </a:r>
            <a:r>
              <a:rPr lang="en-US" sz="2000" b="0" i="0" dirty="0" err="1">
                <a:solidFill>
                  <a:srgbClr val="000000"/>
                </a:solidFill>
                <a:effectLst/>
                <a:latin typeface="+mj-lt"/>
              </a:rPr>
              <a:t>Chi</a:t>
            </a:r>
            <a:r>
              <a:rPr lang="en-US" sz="2000" b="0" i="0" dirty="0">
                <a:solidFill>
                  <a:srgbClr val="000000"/>
                </a:solidFill>
                <a:effectLst/>
                <a:latin typeface="+mj-lt"/>
              </a:rPr>
              <a:t> that was transferred from the Beijing Zoo to the London Zoo in the same year of the establishment of WWF.</a:t>
            </a:r>
            <a:r>
              <a:rPr lang="en-US" sz="2000" b="0" i="0" dirty="0">
                <a:solidFill>
                  <a:srgbClr val="999999"/>
                </a:solidFill>
                <a:effectLst/>
                <a:latin typeface="+mj-lt"/>
              </a:rPr>
              <a:t>&lt;</a:t>
            </a:r>
            <a:r>
              <a:rPr lang="en-US" sz="2000" b="0" i="0" dirty="0">
                <a:solidFill>
                  <a:srgbClr val="990055"/>
                </a:solidFill>
                <a:effectLst/>
                <a:latin typeface="+mj-lt"/>
              </a:rPr>
              <a:t>/p</a:t>
            </a:r>
            <a:r>
              <a:rPr lang="en-US" sz="2000" b="0" i="0" dirty="0">
                <a:solidFill>
                  <a:srgbClr val="999999"/>
                </a:solidFill>
                <a:effectLst/>
                <a:latin typeface="+mj-lt"/>
              </a:rPr>
              <a:t>&gt;</a:t>
            </a:r>
            <a:br>
              <a:rPr lang="en-US" sz="2000" dirty="0">
                <a:latin typeface="+mj-lt"/>
              </a:rPr>
            </a:br>
            <a:r>
              <a:rPr lang="en-US" sz="2000" b="0" i="0" dirty="0">
                <a:solidFill>
                  <a:srgbClr val="999999"/>
                </a:solidFill>
                <a:effectLst/>
                <a:latin typeface="+mj-lt"/>
              </a:rPr>
              <a:t>&lt;</a:t>
            </a:r>
            <a:r>
              <a:rPr lang="en-US" sz="2000" b="0" i="0" dirty="0">
                <a:solidFill>
                  <a:srgbClr val="990055"/>
                </a:solidFill>
                <a:effectLst/>
                <a:latin typeface="+mj-lt"/>
              </a:rPr>
              <a:t>/section</a:t>
            </a:r>
            <a:r>
              <a:rPr lang="en-US" sz="2000" b="0" i="0" dirty="0">
                <a:solidFill>
                  <a:srgbClr val="999999"/>
                </a:solidFill>
                <a:effectLst/>
                <a:latin typeface="+mj-lt"/>
              </a:rPr>
              <a:t>&gt;</a:t>
            </a:r>
            <a:endParaRPr lang="en-IN" sz="2000" dirty="0">
              <a:latin typeface="+mj-lt"/>
            </a:endParaRPr>
          </a:p>
        </p:txBody>
      </p:sp>
      <p:pic>
        <p:nvPicPr>
          <p:cNvPr id="9" name="Picture 8">
            <a:extLst>
              <a:ext uri="{FF2B5EF4-FFF2-40B4-BE49-F238E27FC236}">
                <a16:creationId xmlns:a16="http://schemas.microsoft.com/office/drawing/2014/main" id="{174FF5DA-1B18-F06A-BF46-C918BAF5F28D}"/>
              </a:ext>
            </a:extLst>
          </p:cNvPr>
          <p:cNvPicPr>
            <a:picLocks noChangeAspect="1"/>
          </p:cNvPicPr>
          <p:nvPr/>
        </p:nvPicPr>
        <p:blipFill>
          <a:blip r:embed="rId2"/>
          <a:stretch>
            <a:fillRect/>
          </a:stretch>
        </p:blipFill>
        <p:spPr>
          <a:xfrm>
            <a:off x="6569765" y="526774"/>
            <a:ext cx="5218044" cy="5864087"/>
          </a:xfrm>
          <a:prstGeom prst="rect">
            <a:avLst/>
          </a:prstGeom>
        </p:spPr>
      </p:pic>
    </p:spTree>
    <p:extLst>
      <p:ext uri="{BB962C8B-B14F-4D97-AF65-F5344CB8AC3E}">
        <p14:creationId xmlns:p14="http://schemas.microsoft.com/office/powerpoint/2010/main" val="1408509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E1ADE6-4AAA-668F-6B48-704679A5E008}"/>
              </a:ext>
            </a:extLst>
          </p:cNvPr>
          <p:cNvSpPr>
            <a:spLocks noGrp="1"/>
          </p:cNvSpPr>
          <p:nvPr>
            <p:ph type="body" idx="1"/>
          </p:nvPr>
        </p:nvSpPr>
        <p:spPr>
          <a:xfrm>
            <a:off x="2756042" y="360506"/>
            <a:ext cx="9140393" cy="6258955"/>
          </a:xfrm>
        </p:spPr>
        <p:txBody>
          <a:bodyPr>
            <a:normAutofit lnSpcReduction="10000"/>
          </a:bodyPr>
          <a:lstStyle/>
          <a:p>
            <a:pPr marL="50800" indent="0">
              <a:buNone/>
            </a:pPr>
            <a:r>
              <a:rPr lang="en-US" sz="3200" b="1" dirty="0">
                <a:latin typeface="+mj-lt"/>
              </a:rPr>
              <a:t>HTML &lt;article&gt; Element</a:t>
            </a:r>
          </a:p>
          <a:p>
            <a:r>
              <a:rPr lang="en-US" sz="3200" dirty="0">
                <a:latin typeface="+mj-lt"/>
              </a:rPr>
              <a:t>The &lt;article&gt; element specifies independent, self-contained content.</a:t>
            </a:r>
          </a:p>
          <a:p>
            <a:r>
              <a:rPr lang="en-US" sz="3200" dirty="0">
                <a:latin typeface="+mj-lt"/>
              </a:rPr>
              <a:t>An article should make sense on its own, and it should be possible to distribute it independently from the rest of the web site.</a:t>
            </a:r>
          </a:p>
          <a:p>
            <a:r>
              <a:rPr lang="en-US" sz="3200" dirty="0">
                <a:latin typeface="+mj-lt"/>
              </a:rPr>
              <a:t>Examples of where the &lt;article&gt; element can be used:</a:t>
            </a:r>
          </a:p>
          <a:p>
            <a:pPr lvl="1"/>
            <a:r>
              <a:rPr lang="en-US" sz="3200" dirty="0">
                <a:latin typeface="+mj-lt"/>
              </a:rPr>
              <a:t>Forum posts</a:t>
            </a:r>
          </a:p>
          <a:p>
            <a:pPr lvl="1"/>
            <a:r>
              <a:rPr lang="en-US" sz="3200" dirty="0">
                <a:latin typeface="+mj-lt"/>
              </a:rPr>
              <a:t>Blog posts</a:t>
            </a:r>
          </a:p>
          <a:p>
            <a:pPr lvl="1"/>
            <a:r>
              <a:rPr lang="en-US" sz="3200" dirty="0">
                <a:latin typeface="+mj-lt"/>
              </a:rPr>
              <a:t>User comments</a:t>
            </a:r>
          </a:p>
          <a:p>
            <a:pPr lvl="1"/>
            <a:r>
              <a:rPr lang="en-US" sz="3200" dirty="0">
                <a:latin typeface="+mj-lt"/>
              </a:rPr>
              <a:t>Product cards</a:t>
            </a:r>
          </a:p>
          <a:p>
            <a:pPr lvl="1"/>
            <a:r>
              <a:rPr lang="en-US" sz="3200" dirty="0">
                <a:latin typeface="+mj-lt"/>
              </a:rPr>
              <a:t>Newspaper articles</a:t>
            </a:r>
            <a:endParaRPr lang="en-IN" sz="3200" dirty="0">
              <a:latin typeface="+mj-lt"/>
            </a:endParaRPr>
          </a:p>
        </p:txBody>
      </p:sp>
    </p:spTree>
    <p:extLst>
      <p:ext uri="{BB962C8B-B14F-4D97-AF65-F5344CB8AC3E}">
        <p14:creationId xmlns:p14="http://schemas.microsoft.com/office/powerpoint/2010/main" val="343423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61633B-14BF-246C-A3CF-C78E1D37A8E6}"/>
              </a:ext>
            </a:extLst>
          </p:cNvPr>
          <p:cNvSpPr>
            <a:spLocks noGrp="1"/>
          </p:cNvSpPr>
          <p:nvPr>
            <p:ph type="body" idx="1"/>
          </p:nvPr>
        </p:nvSpPr>
        <p:spPr>
          <a:xfrm>
            <a:off x="2756042" y="360506"/>
            <a:ext cx="9140393" cy="6278833"/>
          </a:xfrm>
        </p:spPr>
        <p:txBody>
          <a:bodyPr>
            <a:normAutofit fontScale="85000" lnSpcReduction="20000"/>
          </a:bodyPr>
          <a:lstStyle/>
          <a:p>
            <a:pPr marL="50800" indent="0">
              <a:buNone/>
            </a:pPr>
            <a:r>
              <a:rPr lang="en-IN" dirty="0">
                <a:latin typeface="+mj-lt"/>
              </a:rPr>
              <a:t>&lt;article&gt;</a:t>
            </a:r>
          </a:p>
          <a:p>
            <a:pPr marL="50800" indent="0">
              <a:buNone/>
            </a:pPr>
            <a:r>
              <a:rPr lang="en-IN" dirty="0">
                <a:latin typeface="+mj-lt"/>
              </a:rPr>
              <a:t>    &lt;h2&gt;Google Chrome&lt;/h2&gt;</a:t>
            </a:r>
          </a:p>
          <a:p>
            <a:pPr marL="50800" indent="0">
              <a:buNone/>
            </a:pPr>
            <a:r>
              <a:rPr lang="en-IN" dirty="0">
                <a:latin typeface="+mj-lt"/>
              </a:rPr>
              <a:t>    &lt;p&gt;Google Chrome is a web browser developed by Google, released in 2008. Chrome is the world's most popular web browser today!&lt;/p&gt;</a:t>
            </a:r>
          </a:p>
          <a:p>
            <a:pPr marL="50800" indent="0">
              <a:buNone/>
            </a:pPr>
            <a:r>
              <a:rPr lang="en-IN" dirty="0">
                <a:latin typeface="+mj-lt"/>
              </a:rPr>
              <a:t>  &lt;/article&gt;</a:t>
            </a:r>
          </a:p>
          <a:p>
            <a:pPr marL="50800" indent="0">
              <a:buNone/>
            </a:pPr>
            <a:r>
              <a:rPr lang="en-IN" dirty="0">
                <a:latin typeface="+mj-lt"/>
              </a:rPr>
              <a:t>  &lt;article&gt;</a:t>
            </a:r>
          </a:p>
          <a:p>
            <a:pPr marL="50800" indent="0">
              <a:buNone/>
            </a:pPr>
            <a:r>
              <a:rPr lang="en-IN" dirty="0">
                <a:latin typeface="+mj-lt"/>
              </a:rPr>
              <a:t>    &lt;h2&gt;Mozilla Firefox&lt;/h2&gt;</a:t>
            </a:r>
          </a:p>
          <a:p>
            <a:pPr marL="50800" indent="0">
              <a:buNone/>
            </a:pPr>
            <a:r>
              <a:rPr lang="en-IN" dirty="0">
                <a:latin typeface="+mj-lt"/>
              </a:rPr>
              <a:t>    &lt;p&gt;Mozilla Firefox is an open-source web browser developed by Mozilla. Firefox has been the second most popular web browser since January, 2018.&lt;/p&gt;</a:t>
            </a:r>
          </a:p>
          <a:p>
            <a:pPr marL="50800" indent="0">
              <a:buNone/>
            </a:pPr>
            <a:r>
              <a:rPr lang="en-IN" dirty="0">
                <a:latin typeface="+mj-lt"/>
              </a:rPr>
              <a:t>  &lt;/article&gt;</a:t>
            </a:r>
          </a:p>
          <a:p>
            <a:pPr marL="50800" indent="0">
              <a:buNone/>
            </a:pPr>
            <a:r>
              <a:rPr lang="en-IN" dirty="0">
                <a:latin typeface="+mj-lt"/>
              </a:rPr>
              <a:t>  &lt;article&gt;</a:t>
            </a:r>
          </a:p>
          <a:p>
            <a:pPr marL="50800" indent="0">
              <a:buNone/>
            </a:pPr>
            <a:r>
              <a:rPr lang="en-IN" dirty="0">
                <a:latin typeface="+mj-lt"/>
              </a:rPr>
              <a:t>    &lt;h2&gt;Microsoft Edge&lt;/h2&gt;</a:t>
            </a:r>
          </a:p>
          <a:p>
            <a:pPr marL="50800" indent="0">
              <a:buNone/>
            </a:pPr>
            <a:r>
              <a:rPr lang="en-IN" dirty="0">
                <a:latin typeface="+mj-lt"/>
              </a:rPr>
              <a:t>    &lt;p&gt;Microsoft Edge is a web browser developed by Microsoft, released in 2015. Microsoft Edge replaced Internet Explorer.&lt;/p&gt;</a:t>
            </a:r>
          </a:p>
          <a:p>
            <a:pPr marL="50800" indent="0">
              <a:buNone/>
            </a:pPr>
            <a:r>
              <a:rPr lang="en-IN" dirty="0">
                <a:latin typeface="+mj-lt"/>
              </a:rPr>
              <a:t>  &lt;/article&gt;</a:t>
            </a:r>
          </a:p>
        </p:txBody>
      </p:sp>
    </p:spTree>
    <p:extLst>
      <p:ext uri="{BB962C8B-B14F-4D97-AF65-F5344CB8AC3E}">
        <p14:creationId xmlns:p14="http://schemas.microsoft.com/office/powerpoint/2010/main" val="282388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A1012-F971-E479-F46D-11EB1EFD424E}"/>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100AA2B5-73C3-575E-04D5-F07EAC9ADF52}"/>
              </a:ext>
            </a:extLst>
          </p:cNvPr>
          <p:cNvPicPr>
            <a:picLocks noChangeAspect="1"/>
          </p:cNvPicPr>
          <p:nvPr/>
        </p:nvPicPr>
        <p:blipFill>
          <a:blip r:embed="rId2"/>
          <a:stretch>
            <a:fillRect/>
          </a:stretch>
        </p:blipFill>
        <p:spPr>
          <a:xfrm>
            <a:off x="2872679" y="456689"/>
            <a:ext cx="8907118" cy="5724891"/>
          </a:xfrm>
          <a:prstGeom prst="rect">
            <a:avLst/>
          </a:prstGeom>
        </p:spPr>
      </p:pic>
    </p:spTree>
    <p:extLst>
      <p:ext uri="{BB962C8B-B14F-4D97-AF65-F5344CB8AC3E}">
        <p14:creationId xmlns:p14="http://schemas.microsoft.com/office/powerpoint/2010/main" val="213716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4249EA-CD87-5643-7189-0CFEC64837F7}"/>
              </a:ext>
            </a:extLst>
          </p:cNvPr>
          <p:cNvSpPr>
            <a:spLocks noGrp="1"/>
          </p:cNvSpPr>
          <p:nvPr>
            <p:ph type="title"/>
          </p:nvPr>
        </p:nvSpPr>
        <p:spPr>
          <a:xfrm>
            <a:off x="838200" y="365126"/>
            <a:ext cx="10515600" cy="767936"/>
          </a:xfrm>
        </p:spPr>
        <p:txBody>
          <a:bodyPr/>
          <a:lstStyle/>
          <a:p>
            <a:r>
              <a:rPr lang="en-IN" dirty="0"/>
              <a:t>Html introduction</a:t>
            </a:r>
          </a:p>
        </p:txBody>
      </p:sp>
      <p:sp>
        <p:nvSpPr>
          <p:cNvPr id="5" name="Content Placeholder 4">
            <a:extLst>
              <a:ext uri="{FF2B5EF4-FFF2-40B4-BE49-F238E27FC236}">
                <a16:creationId xmlns:a16="http://schemas.microsoft.com/office/drawing/2014/main" id="{8C3852EB-A50A-801D-B20B-40CD83095299}"/>
              </a:ext>
            </a:extLst>
          </p:cNvPr>
          <p:cNvSpPr>
            <a:spLocks noGrp="1"/>
          </p:cNvSpPr>
          <p:nvPr>
            <p:ph sz="half" idx="1"/>
          </p:nvPr>
        </p:nvSpPr>
        <p:spPr>
          <a:xfrm>
            <a:off x="838200" y="1133063"/>
            <a:ext cx="10711070" cy="5277676"/>
          </a:xfrm>
        </p:spPr>
        <p:txBody>
          <a:bodyPr>
            <a:normAutofit/>
          </a:bodyPr>
          <a:lstStyle/>
          <a:p>
            <a:pPr algn="l">
              <a:spcBef>
                <a:spcPts val="750"/>
              </a:spcBef>
              <a:spcAft>
                <a:spcPts val="750"/>
              </a:spcAft>
              <a:buNone/>
            </a:pPr>
            <a:r>
              <a:rPr lang="en-US" sz="3200" b="0" i="0" dirty="0">
                <a:solidFill>
                  <a:srgbClr val="000000"/>
                </a:solidFill>
                <a:effectLst/>
                <a:latin typeface="+mj-lt"/>
              </a:rPr>
              <a:t>What is HTML?</a:t>
            </a:r>
          </a:p>
          <a:p>
            <a:pPr algn="l">
              <a:buFont typeface="Arial" panose="020B0604020202020204" pitchFamily="34" charset="0"/>
              <a:buChar char="•"/>
            </a:pPr>
            <a:r>
              <a:rPr lang="en-US" sz="3200" b="0" i="0" dirty="0">
                <a:solidFill>
                  <a:srgbClr val="000000"/>
                </a:solidFill>
                <a:effectLst/>
                <a:latin typeface="+mj-lt"/>
              </a:rPr>
              <a:t>HTML stands for Hyper Text Markup Language</a:t>
            </a:r>
          </a:p>
          <a:p>
            <a:pPr algn="l">
              <a:buFont typeface="Arial" panose="020B0604020202020204" pitchFamily="34" charset="0"/>
              <a:buChar char="•"/>
            </a:pPr>
            <a:r>
              <a:rPr lang="en-US" sz="3200" b="0" i="0" dirty="0">
                <a:solidFill>
                  <a:srgbClr val="000000"/>
                </a:solidFill>
                <a:effectLst/>
                <a:latin typeface="+mj-lt"/>
              </a:rPr>
              <a:t>HTML is the standard markup language for creating Web pages</a:t>
            </a:r>
          </a:p>
          <a:p>
            <a:pPr algn="l">
              <a:buFont typeface="Arial" panose="020B0604020202020204" pitchFamily="34" charset="0"/>
              <a:buChar char="•"/>
            </a:pPr>
            <a:r>
              <a:rPr lang="en-US" sz="3200" b="0" i="0" dirty="0">
                <a:solidFill>
                  <a:srgbClr val="000000"/>
                </a:solidFill>
                <a:effectLst/>
                <a:latin typeface="+mj-lt"/>
              </a:rPr>
              <a:t>HTML describes the structure of a Web page</a:t>
            </a:r>
          </a:p>
          <a:p>
            <a:pPr algn="l">
              <a:buFont typeface="Arial" panose="020B0604020202020204" pitchFamily="34" charset="0"/>
              <a:buChar char="•"/>
            </a:pPr>
            <a:r>
              <a:rPr lang="en-US" sz="3200" b="0" i="0" dirty="0">
                <a:solidFill>
                  <a:srgbClr val="000000"/>
                </a:solidFill>
                <a:effectLst/>
                <a:latin typeface="+mj-lt"/>
              </a:rPr>
              <a:t>HTML consists of a series of elements</a:t>
            </a:r>
          </a:p>
          <a:p>
            <a:pPr algn="l">
              <a:buFont typeface="Arial" panose="020B0604020202020204" pitchFamily="34" charset="0"/>
              <a:buChar char="•"/>
            </a:pPr>
            <a:r>
              <a:rPr lang="en-US" sz="3200" b="0" i="0" dirty="0">
                <a:solidFill>
                  <a:srgbClr val="000000"/>
                </a:solidFill>
                <a:effectLst/>
                <a:latin typeface="+mj-lt"/>
              </a:rPr>
              <a:t>HTML elements tell the browser how to display the content</a:t>
            </a:r>
          </a:p>
          <a:p>
            <a:pPr algn="l">
              <a:buFont typeface="Arial" panose="020B0604020202020204" pitchFamily="34" charset="0"/>
              <a:buChar char="•"/>
            </a:pPr>
            <a:r>
              <a:rPr lang="en-US" sz="3200" b="0" i="0" dirty="0">
                <a:solidFill>
                  <a:srgbClr val="000000"/>
                </a:solidFill>
                <a:effectLst/>
                <a:latin typeface="+mj-lt"/>
              </a:rPr>
              <a:t>HTML elements label pieces of content such as "this is a heading", "this is a paragraph", "this is a link", etc.</a:t>
            </a:r>
          </a:p>
          <a:p>
            <a:endParaRPr lang="en-IN" dirty="0"/>
          </a:p>
        </p:txBody>
      </p:sp>
    </p:spTree>
    <p:extLst>
      <p:ext uri="{BB962C8B-B14F-4D97-AF65-F5344CB8AC3E}">
        <p14:creationId xmlns:p14="http://schemas.microsoft.com/office/powerpoint/2010/main" val="257755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041273-FD13-2015-C048-D925B5D72835}"/>
              </a:ext>
            </a:extLst>
          </p:cNvPr>
          <p:cNvSpPr>
            <a:spLocks noGrp="1"/>
          </p:cNvSpPr>
          <p:nvPr>
            <p:ph type="body" idx="1"/>
          </p:nvPr>
        </p:nvSpPr>
        <p:spPr>
          <a:xfrm>
            <a:off x="2756042" y="360506"/>
            <a:ext cx="9140393" cy="6119807"/>
          </a:xfrm>
        </p:spPr>
        <p:txBody>
          <a:bodyPr>
            <a:normAutofit/>
          </a:bodyPr>
          <a:lstStyle/>
          <a:p>
            <a:pPr marL="50800" indent="0">
              <a:buNone/>
            </a:pPr>
            <a:r>
              <a:rPr lang="en-US" sz="4000" b="1" dirty="0">
                <a:latin typeface="+mj-lt"/>
              </a:rPr>
              <a:t>HTML &lt;header&gt; Element</a:t>
            </a:r>
          </a:p>
          <a:p>
            <a:r>
              <a:rPr lang="en-US" sz="4000" dirty="0">
                <a:latin typeface="+mj-lt"/>
              </a:rPr>
              <a:t>The &lt;header&gt; element represents a container for introductory content or a set of navigational links.</a:t>
            </a:r>
          </a:p>
          <a:p>
            <a:r>
              <a:rPr lang="en-US" sz="4000" dirty="0">
                <a:latin typeface="+mj-lt"/>
              </a:rPr>
              <a:t>A &lt;header&gt; element typically contains:</a:t>
            </a:r>
          </a:p>
          <a:p>
            <a:r>
              <a:rPr lang="en-US" sz="4000" dirty="0">
                <a:latin typeface="+mj-lt"/>
              </a:rPr>
              <a:t>one or more heading elements (&lt;h1&gt; - &lt;h6&gt;)</a:t>
            </a:r>
          </a:p>
          <a:p>
            <a:r>
              <a:rPr lang="en-US" sz="4000" dirty="0">
                <a:latin typeface="+mj-lt"/>
              </a:rPr>
              <a:t>logo or icon</a:t>
            </a:r>
          </a:p>
          <a:p>
            <a:r>
              <a:rPr lang="en-US" sz="4000" dirty="0">
                <a:latin typeface="+mj-lt"/>
              </a:rPr>
              <a:t>authorship information</a:t>
            </a:r>
            <a:endParaRPr lang="en-IN" sz="4000" dirty="0">
              <a:latin typeface="+mj-lt"/>
            </a:endParaRPr>
          </a:p>
        </p:txBody>
      </p:sp>
    </p:spTree>
    <p:extLst>
      <p:ext uri="{BB962C8B-B14F-4D97-AF65-F5344CB8AC3E}">
        <p14:creationId xmlns:p14="http://schemas.microsoft.com/office/powerpoint/2010/main" val="1128494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5D7AF1-CF53-C74F-9974-EAE852BACED9}"/>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130A8300-27C0-33A5-1FB9-34097F773609}"/>
              </a:ext>
            </a:extLst>
          </p:cNvPr>
          <p:cNvPicPr>
            <a:picLocks noChangeAspect="1"/>
          </p:cNvPicPr>
          <p:nvPr/>
        </p:nvPicPr>
        <p:blipFill>
          <a:blip r:embed="rId2"/>
          <a:stretch>
            <a:fillRect/>
          </a:stretch>
        </p:blipFill>
        <p:spPr>
          <a:xfrm>
            <a:off x="2756041" y="477078"/>
            <a:ext cx="9140393" cy="6020416"/>
          </a:xfrm>
          <a:prstGeom prst="rect">
            <a:avLst/>
          </a:prstGeom>
        </p:spPr>
      </p:pic>
    </p:spTree>
    <p:extLst>
      <p:ext uri="{BB962C8B-B14F-4D97-AF65-F5344CB8AC3E}">
        <p14:creationId xmlns:p14="http://schemas.microsoft.com/office/powerpoint/2010/main" val="1208896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24C4BA-3BAA-0A24-3821-B264EFABC1A9}"/>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B949B730-8A2F-C5A6-2B6B-BB355B7EB8FB}"/>
              </a:ext>
            </a:extLst>
          </p:cNvPr>
          <p:cNvPicPr>
            <a:picLocks noChangeAspect="1"/>
          </p:cNvPicPr>
          <p:nvPr/>
        </p:nvPicPr>
        <p:blipFill>
          <a:blip r:embed="rId2"/>
          <a:stretch>
            <a:fillRect/>
          </a:stretch>
        </p:blipFill>
        <p:spPr>
          <a:xfrm>
            <a:off x="2826341" y="360506"/>
            <a:ext cx="8862075" cy="5792008"/>
          </a:xfrm>
          <a:prstGeom prst="rect">
            <a:avLst/>
          </a:prstGeom>
        </p:spPr>
      </p:pic>
    </p:spTree>
    <p:extLst>
      <p:ext uri="{BB962C8B-B14F-4D97-AF65-F5344CB8AC3E}">
        <p14:creationId xmlns:p14="http://schemas.microsoft.com/office/powerpoint/2010/main" val="1320563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D40BED-0B1C-3888-636A-2DB90EE538F2}"/>
              </a:ext>
            </a:extLst>
          </p:cNvPr>
          <p:cNvSpPr>
            <a:spLocks noGrp="1"/>
          </p:cNvSpPr>
          <p:nvPr>
            <p:ph type="body" idx="1"/>
          </p:nvPr>
        </p:nvSpPr>
        <p:spPr>
          <a:xfrm>
            <a:off x="2756042" y="360506"/>
            <a:ext cx="9140393" cy="6249016"/>
          </a:xfrm>
        </p:spPr>
        <p:txBody>
          <a:bodyPr>
            <a:noAutofit/>
          </a:bodyPr>
          <a:lstStyle/>
          <a:p>
            <a:pPr marL="50800" indent="0">
              <a:buNone/>
            </a:pPr>
            <a:r>
              <a:rPr lang="en-US" sz="3200" dirty="0">
                <a:latin typeface="+mj-lt"/>
              </a:rPr>
              <a:t>HTML &lt;footer&gt; Element</a:t>
            </a:r>
          </a:p>
          <a:p>
            <a:r>
              <a:rPr lang="en-US" sz="3200" dirty="0">
                <a:latin typeface="+mj-lt"/>
              </a:rPr>
              <a:t>The &lt;footer&gt; element defines a footer for a document or section.</a:t>
            </a:r>
          </a:p>
          <a:p>
            <a:r>
              <a:rPr lang="en-US" sz="3200" dirty="0">
                <a:latin typeface="+mj-lt"/>
              </a:rPr>
              <a:t>A &lt;footer&gt; element typically contains:</a:t>
            </a:r>
          </a:p>
          <a:p>
            <a:pPr lvl="1"/>
            <a:r>
              <a:rPr lang="en-US" sz="3200" dirty="0">
                <a:latin typeface="+mj-lt"/>
              </a:rPr>
              <a:t>authorship information</a:t>
            </a:r>
          </a:p>
          <a:p>
            <a:pPr lvl="1"/>
            <a:r>
              <a:rPr lang="en-US" sz="3200" dirty="0">
                <a:latin typeface="+mj-lt"/>
              </a:rPr>
              <a:t>copyright information</a:t>
            </a:r>
          </a:p>
          <a:p>
            <a:pPr lvl="1"/>
            <a:r>
              <a:rPr lang="en-US" sz="3200" dirty="0">
                <a:latin typeface="+mj-lt"/>
              </a:rPr>
              <a:t>contact information</a:t>
            </a:r>
          </a:p>
          <a:p>
            <a:pPr lvl="1"/>
            <a:r>
              <a:rPr lang="en-US" sz="3200" dirty="0">
                <a:latin typeface="+mj-lt"/>
              </a:rPr>
              <a:t>sitemap</a:t>
            </a:r>
          </a:p>
          <a:p>
            <a:pPr lvl="1"/>
            <a:r>
              <a:rPr lang="en-US" sz="3200" dirty="0">
                <a:latin typeface="+mj-lt"/>
              </a:rPr>
              <a:t>back to top links</a:t>
            </a:r>
          </a:p>
          <a:p>
            <a:pPr lvl="1"/>
            <a:r>
              <a:rPr lang="en-US" sz="3200" dirty="0">
                <a:latin typeface="+mj-lt"/>
              </a:rPr>
              <a:t>related documents</a:t>
            </a:r>
          </a:p>
          <a:p>
            <a:pPr lvl="1"/>
            <a:r>
              <a:rPr lang="en-US" sz="3200" dirty="0">
                <a:latin typeface="+mj-lt"/>
              </a:rPr>
              <a:t>You can have several &lt;footer&gt; elements in one document.</a:t>
            </a:r>
            <a:endParaRPr lang="en-IN" sz="3200" dirty="0">
              <a:latin typeface="+mj-lt"/>
            </a:endParaRPr>
          </a:p>
        </p:txBody>
      </p:sp>
    </p:spTree>
    <p:extLst>
      <p:ext uri="{BB962C8B-B14F-4D97-AF65-F5344CB8AC3E}">
        <p14:creationId xmlns:p14="http://schemas.microsoft.com/office/powerpoint/2010/main" val="1055514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0FB43F-2DFB-7F6F-087F-35555D8ACD34}"/>
              </a:ext>
            </a:extLst>
          </p:cNvPr>
          <p:cNvSpPr>
            <a:spLocks noGrp="1"/>
          </p:cNvSpPr>
          <p:nvPr>
            <p:ph type="body" idx="1"/>
          </p:nvPr>
        </p:nvSpPr>
        <p:spPr/>
        <p:txBody>
          <a:bodyPr/>
          <a:lstStyle/>
          <a:p>
            <a:endParaRPr lang="en-IN"/>
          </a:p>
        </p:txBody>
      </p:sp>
      <p:pic>
        <p:nvPicPr>
          <p:cNvPr id="9" name="Picture 8">
            <a:extLst>
              <a:ext uri="{FF2B5EF4-FFF2-40B4-BE49-F238E27FC236}">
                <a16:creationId xmlns:a16="http://schemas.microsoft.com/office/drawing/2014/main" id="{74DF638A-C6AE-1351-D18A-A1EC9C646FBF}"/>
              </a:ext>
            </a:extLst>
          </p:cNvPr>
          <p:cNvPicPr>
            <a:picLocks noChangeAspect="1"/>
          </p:cNvPicPr>
          <p:nvPr/>
        </p:nvPicPr>
        <p:blipFill>
          <a:blip r:embed="rId2"/>
          <a:stretch>
            <a:fillRect/>
          </a:stretch>
        </p:blipFill>
        <p:spPr>
          <a:xfrm>
            <a:off x="2683566" y="360506"/>
            <a:ext cx="9306476" cy="6136987"/>
          </a:xfrm>
          <a:prstGeom prst="rect">
            <a:avLst/>
          </a:prstGeom>
        </p:spPr>
      </p:pic>
    </p:spTree>
    <p:extLst>
      <p:ext uri="{BB962C8B-B14F-4D97-AF65-F5344CB8AC3E}">
        <p14:creationId xmlns:p14="http://schemas.microsoft.com/office/powerpoint/2010/main" val="175337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37265B-A815-08AF-61DC-B4DB3CBDB47A}"/>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13F1ED47-7856-3250-4AE9-CEB2D1C5443F}"/>
              </a:ext>
            </a:extLst>
          </p:cNvPr>
          <p:cNvPicPr>
            <a:picLocks noChangeAspect="1"/>
          </p:cNvPicPr>
          <p:nvPr/>
        </p:nvPicPr>
        <p:blipFill>
          <a:blip r:embed="rId2"/>
          <a:stretch>
            <a:fillRect/>
          </a:stretch>
        </p:blipFill>
        <p:spPr>
          <a:xfrm>
            <a:off x="2756042" y="360506"/>
            <a:ext cx="8932375" cy="5632790"/>
          </a:xfrm>
          <a:prstGeom prst="rect">
            <a:avLst/>
          </a:prstGeom>
        </p:spPr>
      </p:pic>
    </p:spTree>
    <p:extLst>
      <p:ext uri="{BB962C8B-B14F-4D97-AF65-F5344CB8AC3E}">
        <p14:creationId xmlns:p14="http://schemas.microsoft.com/office/powerpoint/2010/main" val="3602864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D901F7-09B4-5A3C-A1FE-9EB6C31EBFB3}"/>
              </a:ext>
            </a:extLst>
          </p:cNvPr>
          <p:cNvSpPr>
            <a:spLocks noGrp="1"/>
          </p:cNvSpPr>
          <p:nvPr>
            <p:ph type="body" idx="1"/>
          </p:nvPr>
        </p:nvSpPr>
        <p:spPr/>
        <p:txBody>
          <a:bodyPr/>
          <a:lstStyle/>
          <a:p>
            <a:pPr marL="50800" indent="0">
              <a:buNone/>
            </a:pPr>
            <a:r>
              <a:rPr lang="en-US" b="1" dirty="0"/>
              <a:t>HTML &lt;nav&gt; Element</a:t>
            </a:r>
          </a:p>
          <a:p>
            <a:r>
              <a:rPr lang="en-US" dirty="0"/>
              <a:t>The &lt;nav&gt; element defines a set of navigation links.</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nav</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href</a:t>
            </a:r>
            <a:r>
              <a:rPr lang="en-IN" b="0" i="0" dirty="0">
                <a:solidFill>
                  <a:srgbClr val="005CC5"/>
                </a:solidFill>
                <a:effectLst/>
                <a:latin typeface="Consolas" panose="020B0609020204030204" pitchFamily="49" charset="0"/>
              </a:rPr>
              <a:t>="/html/"</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HTML</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href</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css</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CSS</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href</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js</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JavaScript</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href</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jquery</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jQuery</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/nav</a:t>
            </a:r>
            <a:r>
              <a:rPr lang="en-IN" b="0" i="0" dirty="0">
                <a:solidFill>
                  <a:srgbClr val="999999"/>
                </a:solidFill>
                <a:effectLst/>
                <a:latin typeface="Consolas" panose="020B0609020204030204" pitchFamily="49" charset="0"/>
              </a:rPr>
              <a:t>&gt;</a:t>
            </a:r>
            <a:endParaRPr lang="en-US" b="0" i="0" dirty="0">
              <a:solidFill>
                <a:srgbClr val="999999"/>
              </a:solidFill>
              <a:effectLst/>
              <a:latin typeface="Consolas" panose="020B0609020204030204" pitchFamily="49" charset="0"/>
            </a:endParaRPr>
          </a:p>
          <a:p>
            <a:endParaRPr lang="en-IN" dirty="0"/>
          </a:p>
        </p:txBody>
      </p:sp>
      <p:pic>
        <p:nvPicPr>
          <p:cNvPr id="5" name="Picture 4">
            <a:extLst>
              <a:ext uri="{FF2B5EF4-FFF2-40B4-BE49-F238E27FC236}">
                <a16:creationId xmlns:a16="http://schemas.microsoft.com/office/drawing/2014/main" id="{DDC042C6-611F-8BBC-772C-DA54EA91AD16}"/>
              </a:ext>
            </a:extLst>
          </p:cNvPr>
          <p:cNvPicPr>
            <a:picLocks noChangeAspect="1"/>
          </p:cNvPicPr>
          <p:nvPr/>
        </p:nvPicPr>
        <p:blipFill>
          <a:blip r:embed="rId2"/>
          <a:stretch>
            <a:fillRect/>
          </a:stretch>
        </p:blipFill>
        <p:spPr>
          <a:xfrm>
            <a:off x="3293164" y="4798694"/>
            <a:ext cx="2981741" cy="600159"/>
          </a:xfrm>
          <a:prstGeom prst="rect">
            <a:avLst/>
          </a:prstGeom>
        </p:spPr>
      </p:pic>
    </p:spTree>
    <p:extLst>
      <p:ext uri="{BB962C8B-B14F-4D97-AF65-F5344CB8AC3E}">
        <p14:creationId xmlns:p14="http://schemas.microsoft.com/office/powerpoint/2010/main" val="3462991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46951-B11B-E56B-4B48-506C12A03DBB}"/>
              </a:ext>
            </a:extLst>
          </p:cNvPr>
          <p:cNvSpPr>
            <a:spLocks noGrp="1"/>
          </p:cNvSpPr>
          <p:nvPr>
            <p:ph type="body" idx="1"/>
          </p:nvPr>
        </p:nvSpPr>
        <p:spPr/>
        <p:txBody>
          <a:bodyPr>
            <a:normAutofit/>
          </a:bodyPr>
          <a:lstStyle/>
          <a:p>
            <a:pPr marL="50800" indent="0">
              <a:buNone/>
            </a:pPr>
            <a:r>
              <a:rPr lang="en-US" sz="4000" dirty="0">
                <a:latin typeface="+mj-lt"/>
              </a:rPr>
              <a:t>HTML &lt;aside&gt; Element</a:t>
            </a:r>
          </a:p>
          <a:p>
            <a:r>
              <a:rPr lang="en-US" sz="4000" dirty="0">
                <a:latin typeface="+mj-lt"/>
              </a:rPr>
              <a:t>The &lt;aside&gt; element defines some content aside from the content it is placed in (like a sidebar).</a:t>
            </a:r>
          </a:p>
          <a:p>
            <a:r>
              <a:rPr lang="en-US" sz="4000" dirty="0">
                <a:latin typeface="+mj-lt"/>
              </a:rPr>
              <a:t>The &lt;aside&gt; content should be indirectly related to the surrounding content.</a:t>
            </a:r>
            <a:endParaRPr lang="en-IN" sz="4000" dirty="0">
              <a:latin typeface="+mj-lt"/>
            </a:endParaRPr>
          </a:p>
        </p:txBody>
      </p:sp>
    </p:spTree>
    <p:extLst>
      <p:ext uri="{BB962C8B-B14F-4D97-AF65-F5344CB8AC3E}">
        <p14:creationId xmlns:p14="http://schemas.microsoft.com/office/powerpoint/2010/main" val="511293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BDB7FF-EFCD-3B06-CFD8-8D9B19E5D527}"/>
              </a:ext>
            </a:extLst>
          </p:cNvPr>
          <p:cNvSpPr>
            <a:spLocks noGrp="1"/>
          </p:cNvSpPr>
          <p:nvPr>
            <p:ph type="body" idx="1"/>
          </p:nvPr>
        </p:nvSpPr>
        <p:spPr>
          <a:xfrm>
            <a:off x="2756042" y="360506"/>
            <a:ext cx="9140393" cy="6249016"/>
          </a:xfrm>
        </p:spPr>
        <p:txBody>
          <a:bodyPr>
            <a:normAutofit fontScale="92500" lnSpcReduction="20000"/>
          </a:bodyPr>
          <a:lstStyle/>
          <a:p>
            <a:pPr marL="50800" indent="0">
              <a:buNone/>
            </a:pPr>
            <a:r>
              <a:rPr lang="en-US" dirty="0">
                <a:latin typeface="+mj-lt"/>
              </a:rPr>
              <a:t>&lt;!-- Main article content --&gt;</a:t>
            </a:r>
          </a:p>
          <a:p>
            <a:pPr marL="50800" indent="0">
              <a:buNone/>
            </a:pPr>
            <a:r>
              <a:rPr lang="en-US" dirty="0">
                <a:latin typeface="+mj-lt"/>
              </a:rPr>
              <a:t>  </a:t>
            </a:r>
            <a:r>
              <a:rPr lang="en-US" b="1" dirty="0">
                <a:latin typeface="+mj-lt"/>
              </a:rPr>
              <a:t>&lt;article&gt;</a:t>
            </a:r>
          </a:p>
          <a:p>
            <a:pPr marL="50800" indent="0">
              <a:buNone/>
            </a:pPr>
            <a:r>
              <a:rPr lang="en-US" dirty="0">
                <a:latin typeface="+mj-lt"/>
              </a:rPr>
              <a:t>    &lt;h2&gt;How to Grow Indoor Plants&lt;/h2&gt;</a:t>
            </a:r>
          </a:p>
          <a:p>
            <a:pPr marL="50800" indent="0">
              <a:buNone/>
            </a:pPr>
            <a:r>
              <a:rPr lang="en-US" dirty="0">
                <a:latin typeface="+mj-lt"/>
              </a:rPr>
              <a:t>    &lt;p&gt;Indoor plants improve air quality and bring a sense of calm to your space. Make sure they get enough light and water.&lt;/p&gt;</a:t>
            </a:r>
          </a:p>
          <a:p>
            <a:pPr marL="50800" indent="0">
              <a:buNone/>
            </a:pPr>
            <a:endParaRPr lang="en-US" dirty="0">
              <a:latin typeface="+mj-lt"/>
            </a:endParaRPr>
          </a:p>
          <a:p>
            <a:pPr marL="50800" indent="0">
              <a:buNone/>
            </a:pPr>
            <a:r>
              <a:rPr lang="en-US" dirty="0">
                <a:latin typeface="+mj-lt"/>
              </a:rPr>
              <a:t>    &lt;!-- Aside content that's related but not part of the main article --&gt;</a:t>
            </a:r>
          </a:p>
          <a:p>
            <a:pPr marL="50800" indent="0">
              <a:buNone/>
            </a:pPr>
            <a:r>
              <a:rPr lang="en-US" dirty="0">
                <a:latin typeface="+mj-lt"/>
              </a:rPr>
              <a:t>    </a:t>
            </a:r>
            <a:r>
              <a:rPr lang="en-US" b="1" dirty="0">
                <a:latin typeface="+mj-lt"/>
              </a:rPr>
              <a:t>&lt;aside&gt;</a:t>
            </a:r>
          </a:p>
          <a:p>
            <a:pPr marL="50800" indent="0">
              <a:buNone/>
            </a:pPr>
            <a:r>
              <a:rPr lang="en-US" dirty="0">
                <a:latin typeface="+mj-lt"/>
              </a:rPr>
              <a:t>      &lt;!-- This is extra information relevant to the article, like a tip or a note --&gt;</a:t>
            </a:r>
          </a:p>
          <a:p>
            <a:pPr marL="50800" indent="0">
              <a:buNone/>
            </a:pPr>
            <a:r>
              <a:rPr lang="en-US" dirty="0">
                <a:latin typeface="+mj-lt"/>
              </a:rPr>
              <a:t>      &lt;h4&gt;Quick Tip:&lt;/h4&gt;</a:t>
            </a:r>
          </a:p>
          <a:p>
            <a:pPr marL="50800" indent="0">
              <a:buNone/>
            </a:pPr>
            <a:r>
              <a:rPr lang="en-US" dirty="0">
                <a:latin typeface="+mj-lt"/>
              </a:rPr>
              <a:t>      &lt;p&gt;Succulents need less water and are great for beginners.&lt;/p&gt;</a:t>
            </a:r>
          </a:p>
          <a:p>
            <a:pPr marL="50800" indent="0">
              <a:buNone/>
            </a:pPr>
            <a:r>
              <a:rPr lang="en-US" b="1" dirty="0">
                <a:latin typeface="+mj-lt"/>
              </a:rPr>
              <a:t>    &lt;/aside&gt;</a:t>
            </a:r>
          </a:p>
          <a:p>
            <a:pPr marL="50800" indent="0">
              <a:buNone/>
            </a:pPr>
            <a:r>
              <a:rPr lang="en-US" b="1" dirty="0">
                <a:latin typeface="+mj-lt"/>
              </a:rPr>
              <a:t>  &lt;/article&gt;</a:t>
            </a:r>
            <a:endParaRPr lang="en-IN" b="1" dirty="0">
              <a:latin typeface="+mj-lt"/>
            </a:endParaRPr>
          </a:p>
        </p:txBody>
      </p:sp>
    </p:spTree>
    <p:extLst>
      <p:ext uri="{BB962C8B-B14F-4D97-AF65-F5344CB8AC3E}">
        <p14:creationId xmlns:p14="http://schemas.microsoft.com/office/powerpoint/2010/main" val="3667894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09EE47-E4E6-D483-3BA1-6BF93A326816}"/>
              </a:ext>
            </a:extLst>
          </p:cNvPr>
          <p:cNvSpPr>
            <a:spLocks noGrp="1"/>
          </p:cNvSpPr>
          <p:nvPr>
            <p:ph type="body" idx="1"/>
          </p:nvPr>
        </p:nvSpPr>
        <p:spPr>
          <a:xfrm>
            <a:off x="2756042" y="360506"/>
            <a:ext cx="9140393" cy="6308651"/>
          </a:xfrm>
        </p:spPr>
        <p:txBody>
          <a:bodyPr/>
          <a:lstStyle/>
          <a:p>
            <a:endParaRPr lang="en-IN" dirty="0"/>
          </a:p>
        </p:txBody>
      </p:sp>
      <p:pic>
        <p:nvPicPr>
          <p:cNvPr id="4" name="Picture 3">
            <a:extLst>
              <a:ext uri="{FF2B5EF4-FFF2-40B4-BE49-F238E27FC236}">
                <a16:creationId xmlns:a16="http://schemas.microsoft.com/office/drawing/2014/main" id="{9C472B8B-DED6-7A1A-60E2-6D84CCEA72C3}"/>
              </a:ext>
            </a:extLst>
          </p:cNvPr>
          <p:cNvPicPr>
            <a:picLocks noChangeAspect="1"/>
          </p:cNvPicPr>
          <p:nvPr/>
        </p:nvPicPr>
        <p:blipFill>
          <a:blip r:embed="rId2"/>
          <a:stretch>
            <a:fillRect/>
          </a:stretch>
        </p:blipFill>
        <p:spPr>
          <a:xfrm>
            <a:off x="2991678" y="360506"/>
            <a:ext cx="8686800" cy="5135833"/>
          </a:xfrm>
          <a:prstGeom prst="rect">
            <a:avLst/>
          </a:prstGeom>
        </p:spPr>
      </p:pic>
    </p:spTree>
    <p:extLst>
      <p:ext uri="{BB962C8B-B14F-4D97-AF65-F5344CB8AC3E}">
        <p14:creationId xmlns:p14="http://schemas.microsoft.com/office/powerpoint/2010/main" val="346304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0D72D3-2827-DDB5-F378-55E6DFCD99C1}"/>
              </a:ext>
            </a:extLst>
          </p:cNvPr>
          <p:cNvSpPr>
            <a:spLocks noGrp="1"/>
          </p:cNvSpPr>
          <p:nvPr>
            <p:ph type="body" idx="1"/>
          </p:nvPr>
        </p:nvSpPr>
        <p:spPr>
          <a:xfrm>
            <a:off x="2834712" y="465931"/>
            <a:ext cx="4434284" cy="6034260"/>
          </a:xfrm>
        </p:spPr>
        <p:txBody>
          <a:bodyPr>
            <a:normAutofit fontScale="92500" lnSpcReduction="10000"/>
          </a:bodyPr>
          <a:lstStyle/>
          <a:p>
            <a:r>
              <a:rPr lang="en-US" b="0" i="0" dirty="0">
                <a:solidFill>
                  <a:srgbClr val="708090"/>
                </a:solidFill>
                <a:effectLst/>
                <a:latin typeface="Consolas" panose="020B0609020204030204" pitchFamily="49" charset="0"/>
              </a:rPr>
              <a:t>&lt;!DOCTYPE html&gt;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999999"/>
                </a:solidFill>
                <a:effectLst/>
                <a:latin typeface="Consolas" panose="020B0609020204030204" pitchFamily="49" charset="0"/>
              </a:rPr>
              <a:t>&gt;</a:t>
            </a:r>
            <a:br>
              <a:rPr lang="en-US" dirty="0"/>
            </a:b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br>
              <a:rPr lang="en-US" dirty="0"/>
            </a:b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999999"/>
                </a:solidFill>
                <a:effectLst/>
                <a:latin typeface="Consolas" panose="020B0609020204030204" pitchFamily="49" charset="0"/>
              </a:rPr>
              <a:t>&gt;</a:t>
            </a:r>
            <a:endParaRPr lang="en-IN" dirty="0"/>
          </a:p>
        </p:txBody>
      </p:sp>
      <p:sp>
        <p:nvSpPr>
          <p:cNvPr id="6" name="Text Placeholder 5">
            <a:extLst>
              <a:ext uri="{FF2B5EF4-FFF2-40B4-BE49-F238E27FC236}">
                <a16:creationId xmlns:a16="http://schemas.microsoft.com/office/drawing/2014/main" id="{F3B3B56E-7C5D-B5F5-E1CE-F20C9D07DA33}"/>
              </a:ext>
            </a:extLst>
          </p:cNvPr>
          <p:cNvSpPr>
            <a:spLocks noGrp="1"/>
          </p:cNvSpPr>
          <p:nvPr>
            <p:ph type="body" idx="4294967295"/>
          </p:nvPr>
        </p:nvSpPr>
        <p:spPr>
          <a:xfrm>
            <a:off x="7620000" y="277813"/>
            <a:ext cx="4572000" cy="6223000"/>
          </a:xfrm>
        </p:spPr>
        <p:txBody>
          <a:bodyPr>
            <a:noAutofit/>
          </a:bodyPr>
          <a:lstStyle/>
          <a:p>
            <a:r>
              <a:rPr lang="en-US" sz="2000" dirty="0">
                <a:latin typeface="+mj-lt"/>
              </a:rPr>
              <a:t>The </a:t>
            </a:r>
            <a:r>
              <a:rPr lang="en-US" sz="2000" b="1" dirty="0">
                <a:latin typeface="+mj-lt"/>
              </a:rPr>
              <a:t>&lt;!DOCTYPE html&gt; </a:t>
            </a:r>
            <a:r>
              <a:rPr lang="en-US" sz="2000" dirty="0">
                <a:latin typeface="+mj-lt"/>
              </a:rPr>
              <a:t>declaration defines that this document is an HTML5 document</a:t>
            </a:r>
          </a:p>
          <a:p>
            <a:r>
              <a:rPr lang="en-US" sz="2000" dirty="0">
                <a:latin typeface="+mj-lt"/>
              </a:rPr>
              <a:t>The </a:t>
            </a:r>
            <a:r>
              <a:rPr lang="en-US" sz="2000" b="1" dirty="0">
                <a:latin typeface="+mj-lt"/>
              </a:rPr>
              <a:t>&lt;html&gt; </a:t>
            </a:r>
            <a:r>
              <a:rPr lang="en-US" sz="2000" dirty="0">
                <a:latin typeface="+mj-lt"/>
              </a:rPr>
              <a:t>element is the root element of an HTML page</a:t>
            </a:r>
          </a:p>
          <a:p>
            <a:r>
              <a:rPr lang="en-US" sz="2000" dirty="0">
                <a:latin typeface="+mj-lt"/>
              </a:rPr>
              <a:t>The </a:t>
            </a:r>
            <a:r>
              <a:rPr lang="en-US" sz="2000" b="1" dirty="0">
                <a:latin typeface="+mj-lt"/>
              </a:rPr>
              <a:t>&lt;head&gt; </a:t>
            </a:r>
            <a:r>
              <a:rPr lang="en-US" sz="2000" dirty="0">
                <a:latin typeface="+mj-lt"/>
              </a:rPr>
              <a:t>element contains meta information about the HTML page</a:t>
            </a:r>
          </a:p>
          <a:p>
            <a:r>
              <a:rPr lang="en-US" sz="2000" dirty="0">
                <a:latin typeface="+mj-lt"/>
              </a:rPr>
              <a:t>The </a:t>
            </a:r>
            <a:r>
              <a:rPr lang="en-US" sz="2000" b="1" dirty="0">
                <a:latin typeface="+mj-lt"/>
              </a:rPr>
              <a:t>&lt;title&gt; </a:t>
            </a:r>
            <a:r>
              <a:rPr lang="en-US" sz="2000" dirty="0">
                <a:latin typeface="+mj-lt"/>
              </a:rPr>
              <a:t>element specifies a title for the HTML page (which is shown in the browser's title bar or in the page's tab)</a:t>
            </a:r>
          </a:p>
          <a:p>
            <a:r>
              <a:rPr lang="en-US" sz="2000" dirty="0">
                <a:latin typeface="+mj-lt"/>
              </a:rPr>
              <a:t>The </a:t>
            </a:r>
            <a:r>
              <a:rPr lang="en-US" sz="2000" b="1" dirty="0">
                <a:latin typeface="+mj-lt"/>
              </a:rPr>
              <a:t>&lt;body&gt; </a:t>
            </a:r>
            <a:r>
              <a:rPr lang="en-US" sz="2000" dirty="0">
                <a:latin typeface="+mj-lt"/>
              </a:rPr>
              <a:t>element defines the document's body, and is a container for all the visible contents, such as headings, paragraphs, images, hyperlinks, tables, lists, etc.</a:t>
            </a:r>
          </a:p>
          <a:p>
            <a:r>
              <a:rPr lang="en-US" sz="2000" dirty="0">
                <a:latin typeface="+mj-lt"/>
              </a:rPr>
              <a:t>The </a:t>
            </a:r>
            <a:r>
              <a:rPr lang="en-US" sz="2000" b="1" dirty="0">
                <a:latin typeface="+mj-lt"/>
              </a:rPr>
              <a:t>&lt;h1&gt; </a:t>
            </a:r>
            <a:r>
              <a:rPr lang="en-US" sz="2000" dirty="0">
                <a:latin typeface="+mj-lt"/>
              </a:rPr>
              <a:t>element defines a large heading</a:t>
            </a:r>
          </a:p>
          <a:p>
            <a:r>
              <a:rPr lang="en-US" sz="2000" dirty="0">
                <a:latin typeface="+mj-lt"/>
              </a:rPr>
              <a:t>The </a:t>
            </a:r>
            <a:r>
              <a:rPr lang="en-US" sz="2000" b="1" dirty="0">
                <a:latin typeface="+mj-lt"/>
              </a:rPr>
              <a:t>&lt;p&gt; </a:t>
            </a:r>
            <a:r>
              <a:rPr lang="en-US" sz="2000" dirty="0">
                <a:latin typeface="+mj-lt"/>
              </a:rPr>
              <a:t>element defines a paragraph</a:t>
            </a:r>
            <a:endParaRPr lang="en-IN" sz="2000" dirty="0">
              <a:latin typeface="+mj-lt"/>
            </a:endParaRPr>
          </a:p>
        </p:txBody>
      </p:sp>
    </p:spTree>
    <p:extLst>
      <p:ext uri="{BB962C8B-B14F-4D97-AF65-F5344CB8AC3E}">
        <p14:creationId xmlns:p14="http://schemas.microsoft.com/office/powerpoint/2010/main" val="2569241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218FE-C8D8-705D-F0E1-1B46010468D6}"/>
              </a:ext>
            </a:extLst>
          </p:cNvPr>
          <p:cNvSpPr>
            <a:spLocks noGrp="1"/>
          </p:cNvSpPr>
          <p:nvPr>
            <p:ph type="body" idx="1"/>
          </p:nvPr>
        </p:nvSpPr>
        <p:spPr/>
        <p:txBody>
          <a:bodyPr>
            <a:normAutofit fontScale="92500" lnSpcReduction="20000"/>
          </a:bodyPr>
          <a:lstStyle/>
          <a:p>
            <a:r>
              <a:rPr lang="en-IN" dirty="0"/>
              <a:t>&lt;table&gt; Element in 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dirty="0">
                <a:ln>
                  <a:noFill/>
                </a:ln>
                <a:solidFill>
                  <a:schemeClr val="tx1"/>
                </a:solidFill>
                <a:effectLst/>
                <a:latin typeface="+mj-lt"/>
              </a:rPr>
              <a:t>The &lt;table&gt; element is used to create a </a:t>
            </a:r>
            <a:r>
              <a:rPr kumimoji="0" lang="en-US" altLang="en-US" sz="4200" b="1" i="0" u="none" strike="noStrike" cap="none" normalizeH="0" baseline="0" dirty="0">
                <a:ln>
                  <a:noFill/>
                </a:ln>
                <a:solidFill>
                  <a:schemeClr val="tx1"/>
                </a:solidFill>
                <a:effectLst/>
                <a:latin typeface="+mj-lt"/>
              </a:rPr>
              <a:t>table</a:t>
            </a:r>
            <a:r>
              <a:rPr kumimoji="0" lang="en-US" altLang="en-US" sz="4200" b="0" i="0" u="none" strike="noStrike" cap="none" normalizeH="0" baseline="0" dirty="0">
                <a:ln>
                  <a:noFill/>
                </a:ln>
                <a:solidFill>
                  <a:schemeClr val="tx1"/>
                </a:solidFill>
                <a:effectLst/>
                <a:latin typeface="+mj-lt"/>
              </a:rPr>
              <a:t> in HTML for displaying </a:t>
            </a:r>
            <a:r>
              <a:rPr kumimoji="0" lang="en-US" altLang="en-US" sz="4200" b="1" i="0" u="none" strike="noStrike" cap="none" normalizeH="0" baseline="0" dirty="0">
                <a:ln>
                  <a:noFill/>
                </a:ln>
                <a:solidFill>
                  <a:schemeClr val="tx1"/>
                </a:solidFill>
                <a:effectLst/>
                <a:latin typeface="+mj-lt"/>
              </a:rPr>
              <a:t>tabular data</a:t>
            </a:r>
            <a:r>
              <a:rPr kumimoji="0" lang="en-US" altLang="en-US" sz="4200" b="0" i="0" u="none" strike="noStrike" cap="none" normalizeH="0" baseline="0" dirty="0">
                <a:ln>
                  <a:noFill/>
                </a:ln>
                <a:solidFill>
                  <a:schemeClr val="tx1"/>
                </a:solidFill>
                <a:effectLst/>
                <a:latin typeface="+mj-lt"/>
              </a:rPr>
              <a:t> — information arranged in rows and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dirty="0">
                <a:ln>
                  <a:noFill/>
                </a:ln>
                <a:solidFill>
                  <a:schemeClr val="tx1"/>
                </a:solidFill>
                <a:effectLst/>
                <a:latin typeface="+mj-lt"/>
              </a:rPr>
              <a:t>A basic table consists 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200" b="0" i="0" u="none" strike="noStrike" cap="none" normalizeH="0" baseline="0" dirty="0">
                <a:ln>
                  <a:noFill/>
                </a:ln>
                <a:solidFill>
                  <a:schemeClr val="tx1"/>
                </a:solidFill>
                <a:effectLst/>
                <a:latin typeface="+mj-lt"/>
              </a:rPr>
              <a:t>&lt;table&gt; — wraps the entire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200" b="0" i="0" u="none" strike="noStrike" cap="none" normalizeH="0" baseline="0" dirty="0">
                <a:ln>
                  <a:noFill/>
                </a:ln>
                <a:solidFill>
                  <a:schemeClr val="tx1"/>
                </a:solidFill>
                <a:effectLst/>
                <a:latin typeface="+mj-lt"/>
              </a:rPr>
              <a:t>&lt;tr&gt; (table row) — defines a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200" b="0" i="0" u="none" strike="noStrike" cap="none" normalizeH="0" baseline="0" dirty="0">
                <a:ln>
                  <a:noFill/>
                </a:ln>
                <a:solidFill>
                  <a:schemeClr val="tx1"/>
                </a:solidFill>
                <a:effectLst/>
                <a:latin typeface="+mj-lt"/>
              </a:rPr>
              <a:t>&lt;</a:t>
            </a:r>
            <a:r>
              <a:rPr kumimoji="0" lang="en-US" altLang="en-US" sz="4200" b="0" i="0" u="none" strike="noStrike" cap="none" normalizeH="0" baseline="0" dirty="0" err="1">
                <a:ln>
                  <a:noFill/>
                </a:ln>
                <a:solidFill>
                  <a:schemeClr val="tx1"/>
                </a:solidFill>
                <a:effectLst/>
                <a:latin typeface="+mj-lt"/>
              </a:rPr>
              <a:t>th</a:t>
            </a:r>
            <a:r>
              <a:rPr kumimoji="0" lang="en-US" altLang="en-US" sz="4200" b="0" i="0" u="none" strike="noStrike" cap="none" normalizeH="0" baseline="0" dirty="0">
                <a:ln>
                  <a:noFill/>
                </a:ln>
                <a:solidFill>
                  <a:schemeClr val="tx1"/>
                </a:solidFill>
                <a:effectLst/>
                <a:latin typeface="+mj-lt"/>
              </a:rPr>
              <a:t>&gt; (table header) — defines a header cell (bold and centered by default)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200" b="0" i="0" u="none" strike="noStrike" cap="none" normalizeH="0" baseline="0" dirty="0">
                <a:ln>
                  <a:noFill/>
                </a:ln>
                <a:solidFill>
                  <a:schemeClr val="tx1"/>
                </a:solidFill>
                <a:effectLst/>
                <a:latin typeface="+mj-lt"/>
              </a:rPr>
              <a:t>&lt;td&gt; (table data) — defines a regular data cell</a:t>
            </a:r>
          </a:p>
          <a:p>
            <a:endParaRPr lang="en-IN" dirty="0"/>
          </a:p>
        </p:txBody>
      </p:sp>
    </p:spTree>
    <p:extLst>
      <p:ext uri="{BB962C8B-B14F-4D97-AF65-F5344CB8AC3E}">
        <p14:creationId xmlns:p14="http://schemas.microsoft.com/office/powerpoint/2010/main" val="1434959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37A241-B7F0-F257-3E37-47B5E9BFB64B}"/>
              </a:ext>
            </a:extLst>
          </p:cNvPr>
          <p:cNvSpPr>
            <a:spLocks noGrp="1"/>
          </p:cNvSpPr>
          <p:nvPr>
            <p:ph type="body" idx="1"/>
          </p:nvPr>
        </p:nvSpPr>
        <p:spPr/>
        <p:txBody>
          <a:bodyPr>
            <a:normAutofit fontScale="92500" lnSpcReduction="20000"/>
          </a:bodyPr>
          <a:lstStyle/>
          <a:p>
            <a:pPr marL="50800" indent="0">
              <a:buNone/>
            </a:pPr>
            <a:r>
              <a:rPr lang="en-IN" dirty="0"/>
              <a:t>h2&gt;Student Marks Table&lt;/h2&gt;</a:t>
            </a:r>
          </a:p>
          <a:p>
            <a:pPr marL="50800" indent="0">
              <a:buNone/>
            </a:pPr>
            <a:endParaRPr lang="en-IN" dirty="0"/>
          </a:p>
          <a:p>
            <a:pPr marL="50800" indent="0">
              <a:buNone/>
            </a:pPr>
            <a:r>
              <a:rPr lang="en-IN" dirty="0"/>
              <a:t>  &lt;!-- Start of the table --&gt;</a:t>
            </a:r>
          </a:p>
          <a:p>
            <a:pPr marL="50800" indent="0">
              <a:buNone/>
            </a:pPr>
            <a:r>
              <a:rPr lang="en-IN" dirty="0"/>
              <a:t>  &lt;table border="1"&gt; &lt;!-- border="1" adds a visible border --&gt;</a:t>
            </a:r>
          </a:p>
          <a:p>
            <a:pPr marL="50800" indent="0">
              <a:buNone/>
            </a:pPr>
            <a:r>
              <a:rPr lang="en-IN" dirty="0"/>
              <a:t>    </a:t>
            </a:r>
          </a:p>
          <a:p>
            <a:pPr marL="50800" indent="0">
              <a:buNone/>
            </a:pPr>
            <a:r>
              <a:rPr lang="en-IN" dirty="0"/>
              <a:t>    &lt;!-- Table header row --&gt;</a:t>
            </a:r>
          </a:p>
          <a:p>
            <a:pPr marL="50800" indent="0">
              <a:buNone/>
            </a:pPr>
            <a:r>
              <a:rPr lang="en-IN" dirty="0"/>
              <a:t>    &lt;tr&gt;</a:t>
            </a:r>
          </a:p>
          <a:p>
            <a:pPr marL="50800" indent="0">
              <a:buNone/>
            </a:pPr>
            <a:r>
              <a:rPr lang="en-IN" dirty="0"/>
              <a:t>      &lt;</a:t>
            </a:r>
            <a:r>
              <a:rPr lang="en-IN" dirty="0" err="1"/>
              <a:t>th</a:t>
            </a:r>
            <a:r>
              <a:rPr lang="en-IN" dirty="0"/>
              <a:t>&gt;Student Name&lt;/</a:t>
            </a:r>
            <a:r>
              <a:rPr lang="en-IN" dirty="0" err="1"/>
              <a:t>th</a:t>
            </a:r>
            <a:r>
              <a:rPr lang="en-IN" dirty="0"/>
              <a:t>&gt; &lt;!-- Header cell --&gt;</a:t>
            </a:r>
          </a:p>
          <a:p>
            <a:pPr marL="50800" indent="0">
              <a:buNone/>
            </a:pPr>
            <a:r>
              <a:rPr lang="en-IN" dirty="0"/>
              <a:t>      &lt;</a:t>
            </a:r>
            <a:r>
              <a:rPr lang="en-IN" dirty="0" err="1"/>
              <a:t>th</a:t>
            </a:r>
            <a:r>
              <a:rPr lang="en-IN" dirty="0"/>
              <a:t>&gt;Subject&lt;/</a:t>
            </a:r>
            <a:r>
              <a:rPr lang="en-IN" dirty="0" err="1"/>
              <a:t>th</a:t>
            </a:r>
            <a:r>
              <a:rPr lang="en-IN" dirty="0"/>
              <a:t>&gt;</a:t>
            </a:r>
          </a:p>
          <a:p>
            <a:pPr marL="50800" indent="0">
              <a:buNone/>
            </a:pPr>
            <a:r>
              <a:rPr lang="en-IN" dirty="0"/>
              <a:t>      &lt;</a:t>
            </a:r>
            <a:r>
              <a:rPr lang="en-IN" dirty="0" err="1"/>
              <a:t>th</a:t>
            </a:r>
            <a:r>
              <a:rPr lang="en-IN" dirty="0"/>
              <a:t>&gt;Marks&lt;/</a:t>
            </a:r>
            <a:r>
              <a:rPr lang="en-IN" dirty="0" err="1"/>
              <a:t>th</a:t>
            </a:r>
            <a:r>
              <a:rPr lang="en-IN" dirty="0"/>
              <a:t>&gt;</a:t>
            </a:r>
          </a:p>
          <a:p>
            <a:pPr marL="50800" indent="0">
              <a:buNone/>
            </a:pPr>
            <a:r>
              <a:rPr lang="en-IN" dirty="0"/>
              <a:t>    &lt;/tr&gt;</a:t>
            </a:r>
          </a:p>
          <a:p>
            <a:pPr marL="50800" indent="0">
              <a:buNone/>
            </a:pPr>
            <a:r>
              <a:rPr lang="en-IN" dirty="0"/>
              <a:t>    </a:t>
            </a:r>
          </a:p>
          <a:p>
            <a:pPr marL="50800" indent="0">
              <a:buNone/>
            </a:pPr>
            <a:r>
              <a:rPr lang="en-IN" dirty="0"/>
              <a:t>    &lt;!-- First data row --&gt;</a:t>
            </a:r>
          </a:p>
          <a:p>
            <a:pPr marL="50800" indent="0">
              <a:buNone/>
            </a:pPr>
            <a:endParaRPr lang="en-IN" dirty="0"/>
          </a:p>
        </p:txBody>
      </p:sp>
    </p:spTree>
    <p:extLst>
      <p:ext uri="{BB962C8B-B14F-4D97-AF65-F5344CB8AC3E}">
        <p14:creationId xmlns:p14="http://schemas.microsoft.com/office/powerpoint/2010/main" val="1893805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32963-4FB7-1959-5BE7-E81B0197FE1C}"/>
              </a:ext>
            </a:extLst>
          </p:cNvPr>
          <p:cNvSpPr>
            <a:spLocks noGrp="1"/>
          </p:cNvSpPr>
          <p:nvPr>
            <p:ph type="body" idx="1"/>
          </p:nvPr>
        </p:nvSpPr>
        <p:spPr/>
        <p:txBody>
          <a:bodyPr>
            <a:noAutofit/>
          </a:bodyPr>
          <a:lstStyle/>
          <a:p>
            <a:pPr marL="50800" indent="0">
              <a:buNone/>
            </a:pPr>
            <a:r>
              <a:rPr lang="en-IN" sz="1800" dirty="0">
                <a:latin typeface="+mj-lt"/>
              </a:rPr>
              <a:t> &lt;tr&gt;</a:t>
            </a:r>
          </a:p>
          <a:p>
            <a:pPr marL="50800" indent="0">
              <a:buNone/>
            </a:pPr>
            <a:r>
              <a:rPr lang="en-IN" sz="1800" dirty="0">
                <a:latin typeface="+mj-lt"/>
              </a:rPr>
              <a:t>      &lt;td&gt;Alice&lt;/td&gt; &lt;!-- Data cell --&gt;</a:t>
            </a:r>
          </a:p>
          <a:p>
            <a:pPr marL="50800" indent="0">
              <a:buNone/>
            </a:pPr>
            <a:r>
              <a:rPr lang="en-IN" sz="1800" dirty="0">
                <a:latin typeface="+mj-lt"/>
              </a:rPr>
              <a:t>      &lt;td&gt;Math&lt;/td&gt;</a:t>
            </a:r>
          </a:p>
          <a:p>
            <a:pPr marL="50800" indent="0">
              <a:buNone/>
            </a:pPr>
            <a:r>
              <a:rPr lang="en-IN" sz="1800" dirty="0">
                <a:latin typeface="+mj-lt"/>
              </a:rPr>
              <a:t>      &lt;td&gt;95&lt;/td&gt;</a:t>
            </a:r>
          </a:p>
          <a:p>
            <a:pPr marL="50800" indent="0">
              <a:buNone/>
            </a:pPr>
            <a:r>
              <a:rPr lang="en-IN" sz="1800" dirty="0">
                <a:latin typeface="+mj-lt"/>
              </a:rPr>
              <a:t>    &lt;/tr&gt;</a:t>
            </a:r>
          </a:p>
          <a:p>
            <a:pPr marL="50800" indent="0">
              <a:buNone/>
            </a:pPr>
            <a:r>
              <a:rPr lang="en-IN" sz="1800" dirty="0">
                <a:latin typeface="+mj-lt"/>
              </a:rPr>
              <a:t>    </a:t>
            </a:r>
          </a:p>
          <a:p>
            <a:pPr marL="50800" indent="0">
              <a:buNone/>
            </a:pPr>
            <a:r>
              <a:rPr lang="en-IN" sz="1800" dirty="0">
                <a:latin typeface="+mj-lt"/>
              </a:rPr>
              <a:t>    &lt;!-- Second data row --&gt;</a:t>
            </a:r>
          </a:p>
          <a:p>
            <a:pPr marL="50800" indent="0">
              <a:buNone/>
            </a:pPr>
            <a:r>
              <a:rPr lang="en-IN" sz="1800" dirty="0">
                <a:latin typeface="+mj-lt"/>
              </a:rPr>
              <a:t>    &lt;tr&gt;</a:t>
            </a:r>
          </a:p>
          <a:p>
            <a:pPr marL="50800" indent="0">
              <a:buNone/>
            </a:pPr>
            <a:r>
              <a:rPr lang="en-IN" sz="1800" dirty="0">
                <a:latin typeface="+mj-lt"/>
              </a:rPr>
              <a:t>      &lt;td&gt;Bob&lt;/td&gt;</a:t>
            </a:r>
          </a:p>
          <a:p>
            <a:pPr marL="50800" indent="0">
              <a:buNone/>
            </a:pPr>
            <a:r>
              <a:rPr lang="en-IN" sz="1800" dirty="0">
                <a:latin typeface="+mj-lt"/>
              </a:rPr>
              <a:t>      &lt;td&gt;Science&lt;/td&gt;</a:t>
            </a:r>
          </a:p>
          <a:p>
            <a:pPr marL="50800" indent="0">
              <a:buNone/>
            </a:pPr>
            <a:r>
              <a:rPr lang="en-IN" sz="1800" dirty="0">
                <a:latin typeface="+mj-lt"/>
              </a:rPr>
              <a:t>      &lt;td&gt;88&lt;/td&gt;</a:t>
            </a:r>
          </a:p>
          <a:p>
            <a:pPr marL="50800" indent="0">
              <a:buNone/>
            </a:pPr>
            <a:r>
              <a:rPr lang="en-IN" sz="1800" dirty="0">
                <a:latin typeface="+mj-lt"/>
              </a:rPr>
              <a:t>    &lt;/tr&gt;</a:t>
            </a:r>
          </a:p>
          <a:p>
            <a:pPr marL="50800" indent="0">
              <a:buNone/>
            </a:pPr>
            <a:r>
              <a:rPr lang="en-IN" sz="1800" dirty="0">
                <a:latin typeface="+mj-lt"/>
              </a:rPr>
              <a:t>    </a:t>
            </a:r>
          </a:p>
          <a:p>
            <a:pPr marL="50800" indent="0">
              <a:buNone/>
            </a:pPr>
            <a:r>
              <a:rPr lang="en-IN" sz="1800" dirty="0">
                <a:latin typeface="+mj-lt"/>
              </a:rPr>
              <a:t>&lt;/tr&gt;</a:t>
            </a:r>
          </a:p>
          <a:p>
            <a:pPr marL="50800" indent="0">
              <a:buNone/>
            </a:pPr>
            <a:r>
              <a:rPr lang="en-IN" sz="1800" dirty="0">
                <a:latin typeface="+mj-lt"/>
              </a:rPr>
              <a:t>&lt;/table&gt;</a:t>
            </a:r>
          </a:p>
        </p:txBody>
      </p:sp>
    </p:spTree>
    <p:extLst>
      <p:ext uri="{BB962C8B-B14F-4D97-AF65-F5344CB8AC3E}">
        <p14:creationId xmlns:p14="http://schemas.microsoft.com/office/powerpoint/2010/main" val="3247698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00ED6-C966-2DE9-5C87-ABA4D4EC1AF1}"/>
              </a:ext>
            </a:extLst>
          </p:cNvPr>
          <p:cNvSpPr>
            <a:spLocks noGrp="1"/>
          </p:cNvSpPr>
          <p:nvPr>
            <p:ph type="body" idx="1"/>
          </p:nvPr>
        </p:nvSpPr>
        <p:spPr/>
        <p:txBody>
          <a:bodyPr/>
          <a:lstStyle/>
          <a:p>
            <a:pPr marL="50800" indent="0">
              <a:buNone/>
            </a:pPr>
            <a:r>
              <a:rPr lang="en-US" b="1" dirty="0"/>
              <a:t>HTML &lt;figure&gt; and &lt;</a:t>
            </a:r>
            <a:r>
              <a:rPr lang="en-US" b="1" dirty="0" err="1"/>
              <a:t>figcaption</a:t>
            </a:r>
            <a:r>
              <a:rPr lang="en-US" b="1" dirty="0"/>
              <a:t>&gt; Elements</a:t>
            </a:r>
          </a:p>
          <a:p>
            <a:r>
              <a:rPr lang="en-US" dirty="0"/>
              <a:t>The &lt;figure&gt; tag specifies self-contained content, like illustrations, diagrams, photos, code listings, etc.</a:t>
            </a:r>
          </a:p>
          <a:p>
            <a:r>
              <a:rPr lang="en-US" dirty="0"/>
              <a:t>The &lt;</a:t>
            </a:r>
            <a:r>
              <a:rPr lang="en-US" dirty="0" err="1"/>
              <a:t>figcaption</a:t>
            </a:r>
            <a:r>
              <a:rPr lang="en-US" dirty="0"/>
              <a:t>&gt; tag defines a caption for a &lt;figure&gt; element. </a:t>
            </a:r>
          </a:p>
          <a:p>
            <a:r>
              <a:rPr lang="en-US" dirty="0"/>
              <a:t>The &lt;</a:t>
            </a:r>
            <a:r>
              <a:rPr lang="en-US" dirty="0" err="1"/>
              <a:t>figcaption</a:t>
            </a:r>
            <a:r>
              <a:rPr lang="en-US" dirty="0"/>
              <a:t>&gt; element can be placed as the first or as the last child of a &lt;figure&gt; element.</a:t>
            </a:r>
          </a:p>
          <a:p>
            <a:r>
              <a:rPr lang="en-US" dirty="0"/>
              <a:t>The &lt;</a:t>
            </a:r>
            <a:r>
              <a:rPr lang="en-US" dirty="0" err="1"/>
              <a:t>img</a:t>
            </a:r>
            <a:r>
              <a:rPr lang="en-US" dirty="0"/>
              <a:t>&gt; element defines the actual image/illustration. </a:t>
            </a:r>
            <a:endParaRPr lang="en-IN" dirty="0"/>
          </a:p>
        </p:txBody>
      </p:sp>
    </p:spTree>
    <p:extLst>
      <p:ext uri="{BB962C8B-B14F-4D97-AF65-F5344CB8AC3E}">
        <p14:creationId xmlns:p14="http://schemas.microsoft.com/office/powerpoint/2010/main" val="4015285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5249B-6CC1-1070-98F6-0F311937470C}"/>
              </a:ext>
            </a:extLst>
          </p:cNvPr>
          <p:cNvSpPr>
            <a:spLocks noGrp="1"/>
          </p:cNvSpPr>
          <p:nvPr>
            <p:ph type="body" idx="1"/>
          </p:nvPr>
        </p:nvSpPr>
        <p:spPr/>
        <p:txBody>
          <a:bodyPr>
            <a:normAutofit fontScale="92500" lnSpcReduction="10000"/>
          </a:bodyPr>
          <a:lstStyle/>
          <a:p>
            <a:pPr marL="50800" indent="0">
              <a:buNone/>
            </a:pPr>
            <a:r>
              <a:rPr lang="en-US" dirty="0"/>
              <a:t> </a:t>
            </a:r>
            <a:r>
              <a:rPr lang="en-US" dirty="0">
                <a:latin typeface="+mj-lt"/>
              </a:rPr>
              <a:t>&lt;h1&gt;Famous Landmark&lt;/h1&gt;</a:t>
            </a:r>
          </a:p>
          <a:p>
            <a:pPr marL="50800" indent="0">
              <a:buNone/>
            </a:pPr>
            <a:r>
              <a:rPr lang="en-US" dirty="0">
                <a:latin typeface="+mj-lt"/>
              </a:rPr>
              <a:t>  </a:t>
            </a:r>
            <a:r>
              <a:rPr lang="en-US" b="1" dirty="0">
                <a:latin typeface="+mj-lt"/>
              </a:rPr>
              <a:t>&lt;!-- The figure element wraps an image and its caption --&gt;</a:t>
            </a:r>
            <a:endParaRPr lang="en-US" dirty="0">
              <a:latin typeface="+mj-lt"/>
            </a:endParaRPr>
          </a:p>
          <a:p>
            <a:pPr marL="50800" indent="0">
              <a:buNone/>
            </a:pPr>
            <a:r>
              <a:rPr lang="en-US" b="1" dirty="0">
                <a:latin typeface="+mj-lt"/>
              </a:rPr>
              <a:t>    &lt;!-- The image to be displayed --&gt;</a:t>
            </a:r>
          </a:p>
          <a:p>
            <a:pPr marL="50800" indent="0">
              <a:buNone/>
            </a:pPr>
            <a:r>
              <a:rPr lang="en-US" dirty="0">
                <a:latin typeface="+mj-lt"/>
              </a:rPr>
              <a:t>&lt;figure&gt;  </a:t>
            </a:r>
          </a:p>
          <a:p>
            <a:pPr marL="50800" indent="0">
              <a:buNone/>
            </a:pPr>
            <a:r>
              <a:rPr lang="en-US" dirty="0">
                <a:latin typeface="+mj-lt"/>
              </a:rPr>
              <a:t>  	&lt;</a:t>
            </a:r>
            <a:r>
              <a:rPr lang="en-US" dirty="0" err="1">
                <a:latin typeface="+mj-lt"/>
              </a:rPr>
              <a:t>img</a:t>
            </a:r>
            <a:r>
              <a:rPr lang="en-US" dirty="0">
                <a:latin typeface="+mj-lt"/>
              </a:rPr>
              <a:t> </a:t>
            </a:r>
            <a:r>
              <a:rPr lang="en-US" dirty="0" err="1">
                <a:latin typeface="+mj-lt"/>
              </a:rPr>
              <a:t>src</a:t>
            </a:r>
            <a:r>
              <a:rPr lang="en-US" dirty="0">
                <a:latin typeface="+mj-lt"/>
              </a:rPr>
              <a:t>="https://upload.wikimedia.org/</a:t>
            </a:r>
            <a:r>
              <a:rPr lang="en-US" dirty="0" err="1">
                <a:latin typeface="+mj-lt"/>
              </a:rPr>
              <a:t>wikipedia</a:t>
            </a:r>
            <a:r>
              <a:rPr lang="en-US" dirty="0">
                <a:latin typeface="+mj-lt"/>
              </a:rPr>
              <a:t>/commons/a/a8/Tour_Eiffel_Wikimedia_Commons.jpg" alt="Eiffel Tower" width="300"&gt;</a:t>
            </a:r>
          </a:p>
          <a:p>
            <a:pPr marL="50800" indent="0">
              <a:buNone/>
            </a:pPr>
            <a:r>
              <a:rPr lang="en-US" dirty="0">
                <a:latin typeface="+mj-lt"/>
              </a:rPr>
              <a:t>    </a:t>
            </a:r>
            <a:r>
              <a:rPr lang="en-US" b="1" dirty="0">
                <a:latin typeface="+mj-lt"/>
              </a:rPr>
              <a:t>&lt;!-- The </a:t>
            </a:r>
            <a:r>
              <a:rPr lang="en-US" b="1" dirty="0" err="1">
                <a:latin typeface="+mj-lt"/>
              </a:rPr>
              <a:t>figcaption</a:t>
            </a:r>
            <a:r>
              <a:rPr lang="en-US" b="1" dirty="0">
                <a:latin typeface="+mj-lt"/>
              </a:rPr>
              <a:t> provides a description or caption for the image --&gt;</a:t>
            </a:r>
          </a:p>
          <a:p>
            <a:pPr marL="50800" indent="0">
              <a:buNone/>
            </a:pPr>
            <a:r>
              <a:rPr lang="en-US" dirty="0">
                <a:latin typeface="+mj-lt"/>
              </a:rPr>
              <a:t>    	&lt;</a:t>
            </a:r>
            <a:r>
              <a:rPr lang="en-US" dirty="0" err="1">
                <a:latin typeface="+mj-lt"/>
              </a:rPr>
              <a:t>figcaption</a:t>
            </a:r>
            <a:r>
              <a:rPr lang="en-US" dirty="0">
                <a:latin typeface="+mj-lt"/>
              </a:rPr>
              <a:t>&gt;</a:t>
            </a:r>
          </a:p>
          <a:p>
            <a:pPr marL="50800" indent="0">
              <a:buNone/>
            </a:pPr>
            <a:r>
              <a:rPr lang="en-US" dirty="0">
                <a:latin typeface="+mj-lt"/>
              </a:rPr>
              <a:t>		The Eiffel Tower in Paris, France</a:t>
            </a:r>
          </a:p>
          <a:p>
            <a:pPr marL="50800" indent="0">
              <a:buNone/>
            </a:pPr>
            <a:r>
              <a:rPr lang="en-US" dirty="0">
                <a:latin typeface="+mj-lt"/>
              </a:rPr>
              <a:t>	&lt;/</a:t>
            </a:r>
            <a:r>
              <a:rPr lang="en-US" dirty="0" err="1">
                <a:latin typeface="+mj-lt"/>
              </a:rPr>
              <a:t>figcaption</a:t>
            </a:r>
            <a:r>
              <a:rPr lang="en-US" dirty="0">
                <a:latin typeface="+mj-lt"/>
              </a:rPr>
              <a:t>&gt;</a:t>
            </a:r>
          </a:p>
          <a:p>
            <a:pPr marL="50800" indent="0">
              <a:buNone/>
            </a:pPr>
            <a:r>
              <a:rPr lang="en-US" dirty="0">
                <a:latin typeface="+mj-lt"/>
              </a:rPr>
              <a:t>  &lt;/figure&gt;</a:t>
            </a:r>
          </a:p>
          <a:p>
            <a:endParaRPr lang="en-IN" dirty="0"/>
          </a:p>
        </p:txBody>
      </p:sp>
    </p:spTree>
    <p:extLst>
      <p:ext uri="{BB962C8B-B14F-4D97-AF65-F5344CB8AC3E}">
        <p14:creationId xmlns:p14="http://schemas.microsoft.com/office/powerpoint/2010/main" val="1450278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85FF1F-EBA7-FC79-CE90-B247A49B3F97}"/>
              </a:ext>
            </a:extLst>
          </p:cNvPr>
          <p:cNvSpPr>
            <a:spLocks noGrp="1"/>
          </p:cNvSpPr>
          <p:nvPr>
            <p:ph type="body" idx="1"/>
          </p:nvPr>
        </p:nvSpPr>
        <p:spPr/>
        <p:txBody>
          <a:bodyPr/>
          <a:lstStyle/>
          <a:p>
            <a:r>
              <a:rPr lang="en-US" dirty="0"/>
              <a:t>&lt;summary&gt; Element</a:t>
            </a:r>
          </a:p>
          <a:p>
            <a:r>
              <a:rPr lang="en-US" dirty="0"/>
              <a:t>The &lt;summary&gt; element is used inside the &lt;details&gt; element.</a:t>
            </a:r>
          </a:p>
          <a:p>
            <a:r>
              <a:rPr lang="en-US" dirty="0"/>
              <a:t>It defines the visible heading or label that users can click to show or hide the rest of the content.</a:t>
            </a:r>
          </a:p>
          <a:p>
            <a:r>
              <a:rPr lang="en-US" dirty="0"/>
              <a:t>Think of it as a toggle title for a collapsible box.</a:t>
            </a:r>
          </a:p>
          <a:p>
            <a:endParaRPr lang="en-IN" dirty="0"/>
          </a:p>
        </p:txBody>
      </p:sp>
    </p:spTree>
    <p:extLst>
      <p:ext uri="{BB962C8B-B14F-4D97-AF65-F5344CB8AC3E}">
        <p14:creationId xmlns:p14="http://schemas.microsoft.com/office/powerpoint/2010/main" val="3831840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2B144A-2AF8-DAF3-78A3-08EDCD028FF8}"/>
              </a:ext>
            </a:extLst>
          </p:cNvPr>
          <p:cNvSpPr>
            <a:spLocks noGrp="1"/>
          </p:cNvSpPr>
          <p:nvPr>
            <p:ph type="body" idx="1"/>
          </p:nvPr>
        </p:nvSpPr>
        <p:spPr>
          <a:xfrm>
            <a:off x="2756042" y="360506"/>
            <a:ext cx="9140393" cy="6179442"/>
          </a:xfrm>
        </p:spPr>
        <p:txBody>
          <a:bodyPr>
            <a:normAutofit fontScale="40000" lnSpcReduction="20000"/>
          </a:bodyPr>
          <a:lstStyle/>
          <a:p>
            <a:pPr marL="50800" indent="0">
              <a:buNone/>
            </a:pPr>
            <a:endParaRPr lang="en-US" sz="7400" dirty="0">
              <a:latin typeface="+mj-lt"/>
            </a:endParaRPr>
          </a:p>
          <a:p>
            <a:pPr marL="50800" indent="0">
              <a:buNone/>
            </a:pPr>
            <a:r>
              <a:rPr lang="en-US" sz="7400" dirty="0">
                <a:latin typeface="+mj-lt"/>
              </a:rPr>
              <a:t>  </a:t>
            </a:r>
            <a:r>
              <a:rPr lang="en-US" sz="7400" b="1" dirty="0">
                <a:latin typeface="+mj-lt"/>
              </a:rPr>
              <a:t>&lt;!-- Collapsible section starts here --&gt;</a:t>
            </a:r>
          </a:p>
          <a:p>
            <a:pPr marL="50800" indent="0">
              <a:buNone/>
            </a:pPr>
            <a:r>
              <a:rPr lang="en-US" sz="7400" dirty="0">
                <a:latin typeface="+mj-lt"/>
              </a:rPr>
              <a:t>  	&lt;details&gt;</a:t>
            </a:r>
          </a:p>
          <a:p>
            <a:pPr marL="50800" indent="0">
              <a:buNone/>
            </a:pPr>
            <a:r>
              <a:rPr lang="en-US" sz="7400" dirty="0">
                <a:latin typeface="+mj-lt"/>
              </a:rPr>
              <a:t>    </a:t>
            </a:r>
            <a:r>
              <a:rPr lang="en-US" sz="7400" b="1" dirty="0">
                <a:latin typeface="+mj-lt"/>
              </a:rPr>
              <a:t>	&lt;!-- This is the clickable heading that shows/hides the content --&gt;</a:t>
            </a:r>
          </a:p>
          <a:p>
            <a:pPr marL="50800" indent="0">
              <a:buNone/>
            </a:pPr>
            <a:r>
              <a:rPr lang="en-US" sz="7400" dirty="0">
                <a:latin typeface="+mj-lt"/>
              </a:rPr>
              <a:t>    		&lt;summary&gt;</a:t>
            </a:r>
          </a:p>
          <a:p>
            <a:pPr marL="50800" indent="0">
              <a:buNone/>
            </a:pPr>
            <a:r>
              <a:rPr lang="en-US" sz="7400" dirty="0">
                <a:latin typeface="+mj-lt"/>
              </a:rPr>
              <a:t>			Click to learn about HTML</a:t>
            </a:r>
          </a:p>
          <a:p>
            <a:pPr marL="50800" indent="0">
              <a:buNone/>
            </a:pPr>
            <a:r>
              <a:rPr lang="en-US" sz="7400" dirty="0">
                <a:latin typeface="+mj-lt"/>
              </a:rPr>
              <a:t>		&lt;/summary&gt;</a:t>
            </a:r>
          </a:p>
          <a:p>
            <a:pPr marL="50800" indent="0">
              <a:buNone/>
            </a:pPr>
            <a:r>
              <a:rPr lang="en-US" sz="7400" b="1" dirty="0">
                <a:latin typeface="+mj-lt"/>
              </a:rPr>
              <a:t>    &lt;!-- This content is hidden until the user clicks the summary --&gt;</a:t>
            </a:r>
            <a:r>
              <a:rPr lang="en-US" sz="7400" dirty="0">
                <a:latin typeface="+mj-lt"/>
              </a:rPr>
              <a:t> </a:t>
            </a:r>
          </a:p>
          <a:p>
            <a:pPr marL="50800" indent="0">
              <a:buNone/>
            </a:pPr>
            <a:r>
              <a:rPr lang="en-US" sz="7400" dirty="0">
                <a:latin typeface="+mj-lt"/>
              </a:rPr>
              <a:t> &lt;p&gt;HTML stands for </a:t>
            </a:r>
            <a:r>
              <a:rPr lang="en-US" sz="7400" dirty="0" err="1">
                <a:latin typeface="+mj-lt"/>
              </a:rPr>
              <a:t>HyperText</a:t>
            </a:r>
            <a:r>
              <a:rPr lang="en-US" sz="7400" dirty="0">
                <a:latin typeface="+mj-lt"/>
              </a:rPr>
              <a:t> Markup Language and is used to structure web content.&lt;/p&gt;</a:t>
            </a:r>
          </a:p>
          <a:p>
            <a:pPr marL="50800" indent="0">
              <a:buNone/>
            </a:pPr>
            <a:r>
              <a:rPr lang="en-US" sz="7400" dirty="0">
                <a:latin typeface="+mj-lt"/>
              </a:rPr>
              <a:t>  	&lt;/details&gt;</a:t>
            </a:r>
          </a:p>
          <a:p>
            <a:pPr marL="50800" indent="0">
              <a:buNone/>
            </a:pPr>
            <a:endParaRPr lang="en-US" sz="7400" dirty="0">
              <a:latin typeface="+mj-lt"/>
            </a:endParaRPr>
          </a:p>
          <a:p>
            <a:endParaRPr lang="en-IN" dirty="0"/>
          </a:p>
        </p:txBody>
      </p:sp>
    </p:spTree>
    <p:extLst>
      <p:ext uri="{BB962C8B-B14F-4D97-AF65-F5344CB8AC3E}">
        <p14:creationId xmlns:p14="http://schemas.microsoft.com/office/powerpoint/2010/main" val="2326957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82CE66-2747-0777-45C7-59A761BA6F3B}"/>
              </a:ext>
            </a:extLst>
          </p:cNvPr>
          <p:cNvSpPr>
            <a:spLocks noGrp="1"/>
          </p:cNvSpPr>
          <p:nvPr>
            <p:ph type="body" idx="1"/>
          </p:nvPr>
        </p:nvSpPr>
        <p:spPr/>
        <p:txBody>
          <a:bodyPr/>
          <a:lstStyle/>
          <a:p>
            <a:r>
              <a:rPr lang="en-IN" dirty="0"/>
              <a:t>&lt;time&gt; Element</a:t>
            </a:r>
          </a:p>
          <a:p>
            <a:r>
              <a:rPr lang="en-US" dirty="0"/>
              <a:t>The &lt;time&gt; element represents a specific time or date (or both).</a:t>
            </a:r>
          </a:p>
          <a:p>
            <a:r>
              <a:rPr lang="en-US" dirty="0"/>
              <a:t>It makes date/time machine-readable (for search engines, accessibility tools, etc.) while showing a human-readable version on the screen</a:t>
            </a:r>
            <a:endParaRPr lang="en-IN" dirty="0"/>
          </a:p>
        </p:txBody>
      </p:sp>
      <p:sp>
        <p:nvSpPr>
          <p:cNvPr id="4" name="Rectangle 2">
            <a:extLst>
              <a:ext uri="{FF2B5EF4-FFF2-40B4-BE49-F238E27FC236}">
                <a16:creationId xmlns:a16="http://schemas.microsoft.com/office/drawing/2014/main" id="{F10872E3-EF7F-79EC-A49D-E3DDA2571477}"/>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140570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9261EF-99E6-6EEF-3405-4A20BD5E9580}"/>
              </a:ext>
            </a:extLst>
          </p:cNvPr>
          <p:cNvSpPr>
            <a:spLocks noGrp="1"/>
          </p:cNvSpPr>
          <p:nvPr>
            <p:ph type="body" idx="1"/>
          </p:nvPr>
        </p:nvSpPr>
        <p:spPr/>
        <p:txBody>
          <a:bodyPr>
            <a:normAutofit/>
          </a:bodyPr>
          <a:lstStyle/>
          <a:p>
            <a:pPr marL="50800" indent="0">
              <a:buNone/>
            </a:pPr>
            <a:endParaRPr lang="en-US" dirty="0">
              <a:latin typeface="+mj-lt"/>
            </a:endParaRPr>
          </a:p>
          <a:p>
            <a:pPr marL="50800" indent="0">
              <a:buNone/>
            </a:pPr>
            <a:r>
              <a:rPr lang="en-US" dirty="0">
                <a:latin typeface="+mj-lt"/>
              </a:rPr>
              <a:t>  </a:t>
            </a:r>
            <a:r>
              <a:rPr lang="en-US" b="1" dirty="0">
                <a:latin typeface="+mj-lt"/>
              </a:rPr>
              <a:t>&lt;!-- The date shown to user is readable --&gt;</a:t>
            </a:r>
          </a:p>
          <a:p>
            <a:pPr marL="50800" indent="0">
              <a:buNone/>
            </a:pPr>
            <a:r>
              <a:rPr lang="en-US" dirty="0">
                <a:latin typeface="+mj-lt"/>
              </a:rPr>
              <a:t>  &lt;p&gt;The event will take place on &lt;time datetime="2025-06-01"&gt;June 1, 2025&lt;/time&gt;.&lt;/p&gt;</a:t>
            </a:r>
          </a:p>
          <a:p>
            <a:pPr marL="50800" indent="0">
              <a:buNone/>
            </a:pPr>
            <a:endParaRPr lang="en-US" dirty="0">
              <a:latin typeface="+mj-lt"/>
            </a:endParaRPr>
          </a:p>
          <a:p>
            <a:pPr marL="50800" indent="0">
              <a:buNone/>
            </a:pPr>
            <a:r>
              <a:rPr lang="en-US" b="1" dirty="0">
                <a:latin typeface="+mj-lt"/>
              </a:rPr>
              <a:t>  &lt;!-- The time shown to user is friendly --&gt;</a:t>
            </a:r>
          </a:p>
          <a:p>
            <a:pPr marL="50800" indent="0">
              <a:buNone/>
            </a:pPr>
            <a:r>
              <a:rPr lang="en-US" dirty="0">
                <a:latin typeface="+mj-lt"/>
              </a:rPr>
              <a:t>  &lt;p&gt;The session starts at &lt;time datetime="14:00"&gt;2:00 PM&lt;/time&gt;.&lt;/p&gt;</a:t>
            </a:r>
          </a:p>
          <a:p>
            <a:pPr marL="50800" indent="0">
              <a:buNone/>
            </a:pPr>
            <a:endParaRPr lang="en-US" dirty="0">
              <a:latin typeface="+mj-lt"/>
            </a:endParaRPr>
          </a:p>
        </p:txBody>
      </p:sp>
    </p:spTree>
    <p:extLst>
      <p:ext uri="{BB962C8B-B14F-4D97-AF65-F5344CB8AC3E}">
        <p14:creationId xmlns:p14="http://schemas.microsoft.com/office/powerpoint/2010/main" val="34689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B08C71-4CD3-462C-2384-B0573D9DBDA5}"/>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HTML Input </a:t>
            </a:r>
          </a:p>
          <a:p>
            <a:pPr marL="50800" indent="0">
              <a:buNone/>
            </a:pPr>
            <a:r>
              <a:rPr lang="en-IN" b="0" i="0" dirty="0">
                <a:solidFill>
                  <a:srgbClr val="000000"/>
                </a:solidFill>
                <a:effectLst/>
                <a:latin typeface="Segoe UI" panose="020B0502040204020203" pitchFamily="34" charset="0"/>
              </a:rPr>
              <a:t>Types</a:t>
            </a:r>
          </a:p>
          <a:p>
            <a:endParaRPr lang="en-IN" dirty="0"/>
          </a:p>
        </p:txBody>
      </p:sp>
      <p:pic>
        <p:nvPicPr>
          <p:cNvPr id="4" name="Picture 3">
            <a:extLst>
              <a:ext uri="{FF2B5EF4-FFF2-40B4-BE49-F238E27FC236}">
                <a16:creationId xmlns:a16="http://schemas.microsoft.com/office/drawing/2014/main" id="{7D8FCF0A-0961-7345-436B-7B9BB73B45E7}"/>
              </a:ext>
            </a:extLst>
          </p:cNvPr>
          <p:cNvPicPr>
            <a:picLocks noChangeAspect="1"/>
          </p:cNvPicPr>
          <p:nvPr/>
        </p:nvPicPr>
        <p:blipFill>
          <a:blip r:embed="rId2"/>
          <a:stretch>
            <a:fillRect/>
          </a:stretch>
        </p:blipFill>
        <p:spPr>
          <a:xfrm>
            <a:off x="5262699" y="213864"/>
            <a:ext cx="6425718" cy="6430272"/>
          </a:xfrm>
          <a:prstGeom prst="rect">
            <a:avLst/>
          </a:prstGeom>
        </p:spPr>
      </p:pic>
    </p:spTree>
    <p:extLst>
      <p:ext uri="{BB962C8B-B14F-4D97-AF65-F5344CB8AC3E}">
        <p14:creationId xmlns:p14="http://schemas.microsoft.com/office/powerpoint/2010/main" val="257885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58959B-9433-4D8B-1AED-7FB149D7B1A9}"/>
              </a:ext>
            </a:extLst>
          </p:cNvPr>
          <p:cNvPicPr>
            <a:picLocks noChangeAspect="1"/>
          </p:cNvPicPr>
          <p:nvPr/>
        </p:nvPicPr>
        <p:blipFill>
          <a:blip r:embed="rId2"/>
          <a:stretch>
            <a:fillRect/>
          </a:stretch>
        </p:blipFill>
        <p:spPr>
          <a:xfrm>
            <a:off x="2633870" y="387626"/>
            <a:ext cx="8855765" cy="5913783"/>
          </a:xfrm>
          <a:prstGeom prst="rect">
            <a:avLst/>
          </a:prstGeom>
        </p:spPr>
      </p:pic>
    </p:spTree>
    <p:extLst>
      <p:ext uri="{BB962C8B-B14F-4D97-AF65-F5344CB8AC3E}">
        <p14:creationId xmlns:p14="http://schemas.microsoft.com/office/powerpoint/2010/main" val="4094707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29B85C-15DC-3402-F50A-BD4EAE7DD6AB}"/>
              </a:ext>
            </a:extLst>
          </p:cNvPr>
          <p:cNvSpPr>
            <a:spLocks noGrp="1"/>
          </p:cNvSpPr>
          <p:nvPr>
            <p:ph type="body" idx="1"/>
          </p:nvPr>
        </p:nvSpPr>
        <p:spPr/>
        <p:txBody>
          <a:bodyPr/>
          <a:lstStyle/>
          <a:p>
            <a:r>
              <a:rPr lang="en-US" dirty="0"/>
              <a:t>Input Type Text</a:t>
            </a:r>
          </a:p>
          <a:p>
            <a:r>
              <a:rPr lang="en-US" dirty="0"/>
              <a:t>&lt;input type="text"&gt; defines a single-line text input field:</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err="1">
                <a:solidFill>
                  <a:srgbClr val="000000"/>
                </a:solidFill>
                <a:effectLst/>
                <a:latin typeface="Consolas" panose="020B0609020204030204" pitchFamily="49" charset="0"/>
              </a:rPr>
              <a:t>Firstname</a:t>
            </a:r>
            <a:r>
              <a:rPr lang="en-IN" b="0" i="0" dirty="0">
                <a:solidFill>
                  <a:srgbClr val="000000"/>
                </a:solidFill>
                <a:effectLst/>
                <a:latin typeface="Consolas" panose="020B0609020204030204" pitchFamily="49" charset="0"/>
              </a:rPr>
              <a:t>:</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="text"</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lname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="text"</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lname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lname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38016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BF67A-50D9-EBFD-BCC9-1BF0D2E94438}"/>
              </a:ext>
            </a:extLst>
          </p:cNvPr>
          <p:cNvSpPr>
            <a:spLocks noGrp="1"/>
          </p:cNvSpPr>
          <p:nvPr>
            <p:ph type="body" idx="1"/>
          </p:nvPr>
        </p:nvSpPr>
        <p:spPr/>
        <p:txBody>
          <a:bodyPr/>
          <a:lstStyle/>
          <a:p>
            <a:r>
              <a:rPr lang="en-US" dirty="0"/>
              <a:t>Input Type Password</a:t>
            </a:r>
          </a:p>
          <a:p>
            <a:r>
              <a:rPr lang="en-US" dirty="0"/>
              <a:t>&lt;input type="password"&gt; defines a password field:</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="username"</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Username:</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dirty="0" err="1">
                <a:solidFill>
                  <a:srgbClr val="990055"/>
                </a:solidFill>
                <a:latin typeface="Consolas" panose="020B0609020204030204" pitchFamily="49" charset="0"/>
              </a:rPr>
              <a:t>b</a:t>
            </a:r>
            <a:r>
              <a:rPr lang="en-IN" b="0" i="0" dirty="0" err="1">
                <a:solidFill>
                  <a:srgbClr val="990055"/>
                </a:solidFill>
                <a:effectLst/>
                <a:latin typeface="Consolas" panose="020B0609020204030204" pitchFamily="49" charset="0"/>
              </a:rPr>
              <a:t>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="text"</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="username"</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="username"</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pwd</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Password:</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="password"</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pwd</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pwd</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13704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5D1E47-B558-B898-E7DF-2F133883B5E3}"/>
              </a:ext>
            </a:extLst>
          </p:cNvPr>
          <p:cNvSpPr>
            <a:spLocks noGrp="1"/>
          </p:cNvSpPr>
          <p:nvPr>
            <p:ph type="body" idx="1"/>
          </p:nvPr>
        </p:nvSpPr>
        <p:spPr/>
        <p:txBody>
          <a:bodyPr/>
          <a:lstStyle/>
          <a:p>
            <a:r>
              <a:rPr lang="en-US" dirty="0"/>
              <a:t>Input Type Submit</a:t>
            </a:r>
          </a:p>
          <a:p>
            <a:r>
              <a:rPr lang="en-US" dirty="0"/>
              <a:t>&lt;input type="submit"&gt; defines a button for submitting form data to a form-handler.</a:t>
            </a:r>
          </a:p>
          <a:p>
            <a:r>
              <a:rPr lang="en-US" dirty="0"/>
              <a:t>The form-handler is typically a server page with a script for processing input data.</a:t>
            </a:r>
          </a:p>
          <a:p>
            <a:r>
              <a:rPr lang="en-US" dirty="0"/>
              <a:t>The form-handler is specified in the form's action attribute:</a:t>
            </a:r>
            <a:endParaRPr lang="en-IN" dirty="0"/>
          </a:p>
        </p:txBody>
      </p:sp>
    </p:spTree>
    <p:extLst>
      <p:ext uri="{BB962C8B-B14F-4D97-AF65-F5344CB8AC3E}">
        <p14:creationId xmlns:p14="http://schemas.microsoft.com/office/powerpoint/2010/main" val="713426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487626-4334-19FE-A5AA-787647C1EE84}"/>
              </a:ext>
            </a:extLst>
          </p:cNvPr>
          <p:cNvSpPr>
            <a:spLocks noGrp="1"/>
          </p:cNvSpPr>
          <p:nvPr>
            <p:ph type="body" idx="1"/>
          </p:nvPr>
        </p:nvSpPr>
        <p:spPr/>
        <p:txBody>
          <a:bodyPr>
            <a:normAutofit/>
          </a:bodyPr>
          <a:lstStyle/>
          <a:p>
            <a:r>
              <a:rPr lang="en-US" dirty="0"/>
              <a:t>Input Type Reset</a:t>
            </a:r>
          </a:p>
          <a:p>
            <a:r>
              <a:rPr lang="en-US" dirty="0"/>
              <a:t>&lt;input type="reset"&gt; defines a reset button that will reset all form values to their default values:</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err="1">
                <a:solidFill>
                  <a:srgbClr val="000000"/>
                </a:solidFill>
                <a:effectLst/>
                <a:latin typeface="Consolas" panose="020B0609020204030204" pitchFamily="49" charset="0"/>
              </a:rPr>
              <a:t>Firstname</a:t>
            </a:r>
            <a:r>
              <a:rPr lang="en-IN" b="0" i="0" dirty="0">
                <a:solidFill>
                  <a:srgbClr val="000000"/>
                </a:solidFill>
                <a:effectLst/>
                <a:latin typeface="Consolas" panose="020B0609020204030204" pitchFamily="49" charset="0"/>
              </a:rPr>
              <a:t>:</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="text"</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="John"</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lname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="text"</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lname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lname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="Doe"</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="submit"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="Submit"</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="reset"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="Reset"</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728435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DA68ED-1170-0498-F748-670E6D4375D1}"/>
              </a:ext>
            </a:extLst>
          </p:cNvPr>
          <p:cNvSpPr>
            <a:spLocks noGrp="1"/>
          </p:cNvSpPr>
          <p:nvPr>
            <p:ph type="body" idx="1"/>
          </p:nvPr>
        </p:nvSpPr>
        <p:spPr/>
        <p:txBody>
          <a:bodyPr>
            <a:normAutofit fontScale="92500" lnSpcReduction="20000"/>
          </a:bodyPr>
          <a:lstStyle/>
          <a:p>
            <a:r>
              <a:rPr lang="en-US" dirty="0">
                <a:latin typeface="+mj-lt"/>
              </a:rPr>
              <a:t>Input Type Radio</a:t>
            </a:r>
          </a:p>
          <a:p>
            <a:r>
              <a:rPr lang="en-US" dirty="0">
                <a:latin typeface="+mj-lt"/>
              </a:rPr>
              <a:t>&lt;input type="radio"&gt; defines a radio button.</a:t>
            </a:r>
          </a:p>
          <a:p>
            <a:r>
              <a:rPr lang="en-US" dirty="0">
                <a:latin typeface="+mj-lt"/>
              </a:rPr>
              <a:t>Radio buttons let a user select ONLY ONE of a limited number of choices:</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p</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Choose your </a:t>
            </a:r>
            <a:r>
              <a:rPr lang="en-IN" b="0" i="0" dirty="0" err="1">
                <a:solidFill>
                  <a:srgbClr val="000000"/>
                </a:solidFill>
                <a:effectLst/>
                <a:latin typeface="Consolas" panose="020B0609020204030204" pitchFamily="49" charset="0"/>
              </a:rPr>
              <a:t>favorite</a:t>
            </a:r>
            <a:r>
              <a:rPr lang="en-IN" b="0" i="0" dirty="0">
                <a:solidFill>
                  <a:srgbClr val="000000"/>
                </a:solidFill>
                <a:effectLst/>
                <a:latin typeface="Consolas" panose="020B0609020204030204" pitchFamily="49" charset="0"/>
              </a:rPr>
              <a:t> Web language:</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/p</a:t>
            </a:r>
            <a:r>
              <a:rPr lang="en-IN" b="0" i="0" dirty="0">
                <a:solidFill>
                  <a:srgbClr val="999999"/>
                </a:solidFill>
                <a:effectLst/>
                <a:latin typeface="Consolas" panose="020B0609020204030204" pitchFamily="49" charset="0"/>
              </a:rPr>
              <a:t>&gt;</a:t>
            </a:r>
            <a:br>
              <a:rPr lang="en-IN" dirty="0"/>
            </a:b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="radio"</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="html"</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fav_language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="HTML"</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="html"</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HTML</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="radio"</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css</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fav_language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="CSS"</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css</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CSS</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="radio"</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javascript</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fav_language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="JavaScript"</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javascript</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JavaScript</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endParaRPr lang="en-IN" dirty="0">
              <a:latin typeface="+mj-lt"/>
            </a:endParaRPr>
          </a:p>
        </p:txBody>
      </p:sp>
    </p:spTree>
    <p:extLst>
      <p:ext uri="{BB962C8B-B14F-4D97-AF65-F5344CB8AC3E}">
        <p14:creationId xmlns:p14="http://schemas.microsoft.com/office/powerpoint/2010/main" val="1966359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B63BF-39B1-FAA1-12D8-6B4C02E796A2}"/>
              </a:ext>
            </a:extLst>
          </p:cNvPr>
          <p:cNvSpPr>
            <a:spLocks noGrp="1"/>
          </p:cNvSpPr>
          <p:nvPr>
            <p:ph type="body" idx="1"/>
          </p:nvPr>
        </p:nvSpPr>
        <p:spPr/>
        <p:txBody>
          <a:bodyPr>
            <a:normAutofit fontScale="92500" lnSpcReduction="20000"/>
          </a:bodyPr>
          <a:lstStyle/>
          <a:p>
            <a:r>
              <a:rPr lang="en-US" dirty="0"/>
              <a:t>Input Type Checkbox</a:t>
            </a:r>
          </a:p>
          <a:p>
            <a:r>
              <a:rPr lang="en-US" dirty="0"/>
              <a:t>&lt;input type="checkbox"&gt; defines a checkbox.</a:t>
            </a:r>
          </a:p>
          <a:p>
            <a:r>
              <a:rPr lang="en-US" dirty="0"/>
              <a:t>Checkboxes let a user select ZERO or MORE options of a limited number of choices.</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="checkbox"</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="vehicle1"</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="vehicle1"</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="Bike"</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="vehicle1"</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 I have a bike</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="checkbox"</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="vehicle2"</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="vehicle2"</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="Car"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="vehicle2"</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 I have a car</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="checkbox"</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="vehicle3"</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="vehicle3"</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="Boat"</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="vehicle3"</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 I have a boat</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955816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FA687-5ACA-4BFB-956D-C64C150EE1A4}"/>
              </a:ext>
            </a:extLst>
          </p:cNvPr>
          <p:cNvSpPr>
            <a:spLocks noGrp="1"/>
          </p:cNvSpPr>
          <p:nvPr>
            <p:ph type="body" idx="1"/>
          </p:nvPr>
        </p:nvSpPr>
        <p:spPr>
          <a:xfrm>
            <a:off x="2756042" y="360506"/>
            <a:ext cx="9140393" cy="6199320"/>
          </a:xfrm>
        </p:spPr>
        <p:txBody>
          <a:bodyPr>
            <a:normAutofit fontScale="92500" lnSpcReduction="10000"/>
          </a:bodyPr>
          <a:lstStyle/>
          <a:p>
            <a:pPr marL="50800" indent="0">
              <a:buNone/>
            </a:pPr>
            <a:r>
              <a:rPr lang="en-US" b="1" dirty="0"/>
              <a:t>Input Type Button</a:t>
            </a:r>
          </a:p>
          <a:p>
            <a:r>
              <a:rPr lang="en-US" dirty="0"/>
              <a:t>&lt;input type="button"&gt; defines a button:</a:t>
            </a:r>
          </a:p>
          <a:p>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a:t>
            </a:r>
            <a:r>
              <a:rPr lang="en-US" b="0" i="0" dirty="0">
                <a:solidFill>
                  <a:srgbClr val="008000"/>
                </a:solidFill>
                <a:effectLst/>
                <a:latin typeface="Consolas" panose="020B0609020204030204" pitchFamily="49" charset="0"/>
              </a:rPr>
              <a:t> type</a:t>
            </a:r>
            <a:r>
              <a:rPr lang="en-US" b="0" i="0" dirty="0">
                <a:solidFill>
                  <a:srgbClr val="005CC5"/>
                </a:solidFill>
                <a:effectLst/>
                <a:latin typeface="Consolas" panose="020B0609020204030204" pitchFamily="49" charset="0"/>
              </a:rPr>
              <a:t>="button"</a:t>
            </a:r>
            <a:r>
              <a:rPr lang="en-US" b="0" i="0" dirty="0">
                <a:solidFill>
                  <a:srgbClr val="008000"/>
                </a:solidFill>
                <a:effectLst/>
                <a:latin typeface="Consolas" panose="020B0609020204030204" pitchFamily="49" charset="0"/>
              </a:rPr>
              <a:t> onclick</a:t>
            </a:r>
            <a:r>
              <a:rPr lang="en-US" b="0" i="0" dirty="0">
                <a:solidFill>
                  <a:srgbClr val="005CC5"/>
                </a:solidFill>
                <a:effectLst/>
                <a:latin typeface="Consolas" panose="020B0609020204030204" pitchFamily="49" charset="0"/>
              </a:rPr>
              <a:t>="alert('Hello World!')"</a:t>
            </a:r>
            <a:r>
              <a:rPr lang="en-US" b="0" i="0" dirty="0">
                <a:solidFill>
                  <a:srgbClr val="008000"/>
                </a:solidFill>
                <a:effectLst/>
                <a:latin typeface="Consolas" panose="020B0609020204030204" pitchFamily="49" charset="0"/>
              </a:rPr>
              <a:t> value</a:t>
            </a:r>
            <a:r>
              <a:rPr lang="en-US" b="0" i="0" dirty="0">
                <a:solidFill>
                  <a:srgbClr val="005CC5"/>
                </a:solidFill>
                <a:effectLst/>
                <a:latin typeface="Consolas" panose="020B0609020204030204" pitchFamily="49" charset="0"/>
              </a:rPr>
              <a:t>="Click Me!"</a:t>
            </a:r>
            <a:r>
              <a:rPr lang="en-US" b="0" i="0" dirty="0">
                <a:solidFill>
                  <a:srgbClr val="999999"/>
                </a:solidFill>
                <a:effectLst/>
                <a:latin typeface="Consolas" panose="020B0609020204030204" pitchFamily="49" charset="0"/>
              </a:rPr>
              <a:t>&gt;</a:t>
            </a:r>
          </a:p>
          <a:p>
            <a:pPr marL="50800" indent="0">
              <a:buNone/>
            </a:pPr>
            <a:r>
              <a:rPr lang="en-US" b="1" dirty="0"/>
              <a:t>Input Type Color</a:t>
            </a:r>
          </a:p>
          <a:p>
            <a:r>
              <a:rPr lang="en-US" dirty="0"/>
              <a:t>The &lt;input type="color"&gt; is used for input fields that should contain a color.</a:t>
            </a:r>
          </a:p>
          <a:p>
            <a:r>
              <a:rPr lang="en-US" dirty="0"/>
              <a:t>Depending on browser support, a color picker can show up in the input field</a:t>
            </a:r>
          </a:p>
          <a:p>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form</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008000"/>
                </a:solidFill>
                <a:effectLst/>
                <a:latin typeface="Consolas" panose="020B0609020204030204" pitchFamily="49" charset="0"/>
              </a:rPr>
              <a:t> for</a:t>
            </a:r>
            <a:r>
              <a:rPr lang="en-US" b="0" i="0" dirty="0">
                <a:solidFill>
                  <a:srgbClr val="005CC5"/>
                </a:solidFill>
                <a:effectLst/>
                <a:latin typeface="Consolas" panose="020B0609020204030204" pitchFamily="49" charset="0"/>
              </a:rPr>
              <a:t>="</a:t>
            </a:r>
            <a:r>
              <a:rPr lang="en-US" b="0" i="0" dirty="0" err="1">
                <a:solidFill>
                  <a:srgbClr val="005CC5"/>
                </a:solidFill>
                <a:effectLst/>
                <a:latin typeface="Consolas" panose="020B0609020204030204" pitchFamily="49" charset="0"/>
              </a:rPr>
              <a:t>favcolor</a:t>
            </a:r>
            <a:r>
              <a:rPr lang="en-US" b="0" i="0" dirty="0">
                <a:solidFill>
                  <a:srgbClr val="005CC5"/>
                </a:solidFill>
                <a:effectLst/>
                <a:latin typeface="Consolas" panose="020B0609020204030204" pitchFamily="49" charset="0"/>
              </a:rPr>
              <a:t>"</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Select your favorite color:</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a:t>
            </a:r>
            <a:r>
              <a:rPr lang="en-US" b="0" i="0" dirty="0">
                <a:solidFill>
                  <a:srgbClr val="008000"/>
                </a:solidFill>
                <a:effectLst/>
                <a:latin typeface="Consolas" panose="020B0609020204030204" pitchFamily="49" charset="0"/>
              </a:rPr>
              <a:t> type</a:t>
            </a:r>
            <a:r>
              <a:rPr lang="en-US" b="0" i="0" dirty="0">
                <a:solidFill>
                  <a:srgbClr val="005CC5"/>
                </a:solidFill>
                <a:effectLst/>
                <a:latin typeface="Consolas" panose="020B0609020204030204" pitchFamily="49" charset="0"/>
              </a:rPr>
              <a:t>="color"</a:t>
            </a:r>
            <a:r>
              <a:rPr lang="en-US" b="0" i="0" dirty="0">
                <a:solidFill>
                  <a:srgbClr val="008000"/>
                </a:solidFill>
                <a:effectLst/>
                <a:latin typeface="Consolas" panose="020B0609020204030204" pitchFamily="49" charset="0"/>
              </a:rPr>
              <a:t> id</a:t>
            </a:r>
            <a:r>
              <a:rPr lang="en-US" b="0" i="0" dirty="0">
                <a:solidFill>
                  <a:srgbClr val="005CC5"/>
                </a:solidFill>
                <a:effectLst/>
                <a:latin typeface="Consolas" panose="020B0609020204030204" pitchFamily="49" charset="0"/>
              </a:rPr>
              <a:t>="</a:t>
            </a:r>
            <a:r>
              <a:rPr lang="en-US" b="0" i="0" dirty="0" err="1">
                <a:solidFill>
                  <a:srgbClr val="005CC5"/>
                </a:solidFill>
                <a:effectLst/>
                <a:latin typeface="Consolas" panose="020B0609020204030204" pitchFamily="49" charset="0"/>
              </a:rPr>
              <a:t>favcolor</a:t>
            </a:r>
            <a:r>
              <a:rPr lang="en-US" b="0" i="0" dirty="0">
                <a:solidFill>
                  <a:srgbClr val="005CC5"/>
                </a:solidFill>
                <a:effectLst/>
                <a:latin typeface="Consolas" panose="020B0609020204030204" pitchFamily="49" charset="0"/>
              </a:rPr>
              <a:t>"</a:t>
            </a:r>
            <a:r>
              <a:rPr lang="en-US" b="0" i="0" dirty="0">
                <a:solidFill>
                  <a:srgbClr val="008000"/>
                </a:solidFill>
                <a:effectLst/>
                <a:latin typeface="Consolas" panose="020B0609020204030204" pitchFamily="49" charset="0"/>
              </a:rPr>
              <a:t> name</a:t>
            </a:r>
            <a:r>
              <a:rPr lang="en-US" b="0" i="0" dirty="0">
                <a:solidFill>
                  <a:srgbClr val="005CC5"/>
                </a:solidFill>
                <a:effectLst/>
                <a:latin typeface="Consolas" panose="020B0609020204030204" pitchFamily="49" charset="0"/>
              </a:rPr>
              <a:t>="</a:t>
            </a:r>
            <a:r>
              <a:rPr lang="en-US" b="0" i="0" dirty="0" err="1">
                <a:solidFill>
                  <a:srgbClr val="005CC5"/>
                </a:solidFill>
                <a:effectLst/>
                <a:latin typeface="Consolas" panose="020B0609020204030204" pitchFamily="49" charset="0"/>
              </a:rPr>
              <a:t>favcolor</a:t>
            </a:r>
            <a:r>
              <a:rPr lang="en-US" b="0" i="0" dirty="0">
                <a:solidFill>
                  <a:srgbClr val="005CC5"/>
                </a:solidFill>
                <a:effectLst/>
                <a:latin typeface="Consolas" panose="020B0609020204030204" pitchFamily="49" charset="0"/>
              </a:rPr>
              <a:t>"</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/form</a:t>
            </a:r>
            <a:endParaRPr lang="en-IN" dirty="0"/>
          </a:p>
        </p:txBody>
      </p:sp>
      <p:sp>
        <p:nvSpPr>
          <p:cNvPr id="4" name="Rectangle 2">
            <a:extLst>
              <a:ext uri="{FF2B5EF4-FFF2-40B4-BE49-F238E27FC236}">
                <a16:creationId xmlns:a16="http://schemas.microsoft.com/office/drawing/2014/main" id="{FAFF803A-02AD-AAC7-4D16-6ADF73C5554C}"/>
              </a:ext>
            </a:extLst>
          </p:cNvPr>
          <p:cNvSpPr>
            <a:spLocks noChangeArrowheads="1"/>
          </p:cNvSpPr>
          <p:nvPr/>
        </p:nvSpPr>
        <p:spPr bwMode="auto">
          <a:xfrm>
            <a:off x="0" y="79861"/>
            <a:ext cx="51296" cy="2974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7180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DC2C34-D7FD-B809-2BA9-1E906D0168E2}"/>
              </a:ext>
            </a:extLst>
          </p:cNvPr>
          <p:cNvSpPr>
            <a:spLocks noGrp="1"/>
          </p:cNvSpPr>
          <p:nvPr>
            <p:ph type="body" idx="1"/>
          </p:nvPr>
        </p:nvSpPr>
        <p:spPr/>
        <p:txBody>
          <a:bodyPr/>
          <a:lstStyle/>
          <a:p>
            <a:pPr marL="50800" indent="0">
              <a:buNone/>
            </a:pPr>
            <a:r>
              <a:rPr lang="en-US" b="1" dirty="0"/>
              <a:t>Input Type Date</a:t>
            </a:r>
          </a:p>
          <a:p>
            <a:r>
              <a:rPr lang="en-US" dirty="0"/>
              <a:t>The &lt;input type="date"&gt; is used for input fields that should contain a date.</a:t>
            </a:r>
          </a:p>
          <a:p>
            <a:r>
              <a:rPr lang="en-US" dirty="0"/>
              <a:t>Depending on browser support, a date picker can show up in the input field.</a:t>
            </a:r>
          </a:p>
          <a:p>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form</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008000"/>
                </a:solidFill>
                <a:effectLst/>
                <a:latin typeface="Consolas" panose="020B0609020204030204" pitchFamily="49" charset="0"/>
              </a:rPr>
              <a:t> for</a:t>
            </a:r>
            <a:r>
              <a:rPr lang="en-US" b="0" i="0" dirty="0">
                <a:solidFill>
                  <a:srgbClr val="005CC5"/>
                </a:solidFill>
                <a:effectLst/>
                <a:latin typeface="Consolas" panose="020B0609020204030204" pitchFamily="49" charset="0"/>
              </a:rPr>
              <a:t>="birthday"</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Birthday:</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a:t>
            </a:r>
            <a:r>
              <a:rPr lang="en-US" b="0" i="0" dirty="0">
                <a:solidFill>
                  <a:srgbClr val="008000"/>
                </a:solidFill>
                <a:effectLst/>
                <a:latin typeface="Consolas" panose="020B0609020204030204" pitchFamily="49" charset="0"/>
              </a:rPr>
              <a:t> type</a:t>
            </a:r>
            <a:r>
              <a:rPr lang="en-US" b="0" i="0" dirty="0">
                <a:solidFill>
                  <a:srgbClr val="005CC5"/>
                </a:solidFill>
                <a:effectLst/>
                <a:latin typeface="Consolas" panose="020B0609020204030204" pitchFamily="49" charset="0"/>
              </a:rPr>
              <a:t>="date"</a:t>
            </a:r>
            <a:r>
              <a:rPr lang="en-US" b="0" i="0" dirty="0">
                <a:solidFill>
                  <a:srgbClr val="008000"/>
                </a:solidFill>
                <a:effectLst/>
                <a:latin typeface="Consolas" panose="020B0609020204030204" pitchFamily="49" charset="0"/>
              </a:rPr>
              <a:t> id</a:t>
            </a:r>
            <a:r>
              <a:rPr lang="en-US" b="0" i="0" dirty="0">
                <a:solidFill>
                  <a:srgbClr val="005CC5"/>
                </a:solidFill>
                <a:effectLst/>
                <a:latin typeface="Consolas" panose="020B0609020204030204" pitchFamily="49" charset="0"/>
              </a:rPr>
              <a:t>="birthday"</a:t>
            </a:r>
            <a:r>
              <a:rPr lang="en-US" b="0" i="0" dirty="0">
                <a:solidFill>
                  <a:srgbClr val="008000"/>
                </a:solidFill>
                <a:effectLst/>
                <a:latin typeface="Consolas" panose="020B0609020204030204" pitchFamily="49" charset="0"/>
              </a:rPr>
              <a:t> name</a:t>
            </a:r>
            <a:r>
              <a:rPr lang="en-US" b="0" i="0" dirty="0">
                <a:solidFill>
                  <a:srgbClr val="005CC5"/>
                </a:solidFill>
                <a:effectLst/>
                <a:latin typeface="Consolas" panose="020B0609020204030204" pitchFamily="49" charset="0"/>
              </a:rPr>
              <a:t>="birthday"</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/form</a:t>
            </a:r>
            <a:r>
              <a:rPr lang="en-US"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644394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944A46-ABA4-5FB0-174F-5BF551F5294E}"/>
              </a:ext>
            </a:extLst>
          </p:cNvPr>
          <p:cNvSpPr>
            <a:spLocks noGrp="1"/>
          </p:cNvSpPr>
          <p:nvPr>
            <p:ph type="body" idx="1"/>
          </p:nvPr>
        </p:nvSpPr>
        <p:spPr/>
        <p:txBody>
          <a:bodyPr/>
          <a:lstStyle/>
          <a:p>
            <a:r>
              <a:rPr lang="en-US" dirty="0"/>
              <a:t>Input Type Email</a:t>
            </a:r>
          </a:p>
          <a:p>
            <a:r>
              <a:rPr lang="en-US" dirty="0"/>
              <a:t>The &lt;input type="email"&gt; is used for input fields that should contain an e-mail address.</a:t>
            </a:r>
          </a:p>
          <a:p>
            <a:r>
              <a:rPr lang="en-US" dirty="0"/>
              <a:t>Depending on browser support, the e-mail address can be automatically validated when submitted.</a:t>
            </a:r>
          </a:p>
          <a:p>
            <a:r>
              <a:rPr lang="en-US" dirty="0"/>
              <a:t>Some smartphones recognize the email type, and add ".com" to the keyboard to match email input.</a:t>
            </a:r>
          </a:p>
          <a:p>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form</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008000"/>
                </a:solidFill>
                <a:effectLst/>
                <a:latin typeface="Consolas" panose="020B0609020204030204" pitchFamily="49" charset="0"/>
              </a:rPr>
              <a:t> for</a:t>
            </a:r>
            <a:r>
              <a:rPr lang="en-US" b="0" i="0" dirty="0">
                <a:solidFill>
                  <a:srgbClr val="005CC5"/>
                </a:solidFill>
                <a:effectLst/>
                <a:latin typeface="Consolas" panose="020B0609020204030204" pitchFamily="49" charset="0"/>
              </a:rPr>
              <a:t>="email"</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Enter your email: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999999"/>
                </a:solidFill>
                <a:effectLst/>
                <a:latin typeface="Consolas" panose="020B0609020204030204" pitchFamily="49" charset="0"/>
              </a:rPr>
              <a:t>&gt;  </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a:t>
            </a:r>
            <a:r>
              <a:rPr lang="en-US" b="0" i="0" dirty="0">
                <a:solidFill>
                  <a:srgbClr val="008000"/>
                </a:solidFill>
                <a:effectLst/>
                <a:latin typeface="Consolas" panose="020B0609020204030204" pitchFamily="49" charset="0"/>
              </a:rPr>
              <a:t> type</a:t>
            </a:r>
            <a:r>
              <a:rPr lang="en-US" b="0" i="0" dirty="0">
                <a:solidFill>
                  <a:srgbClr val="005CC5"/>
                </a:solidFill>
                <a:effectLst/>
                <a:latin typeface="Consolas" panose="020B0609020204030204" pitchFamily="49" charset="0"/>
              </a:rPr>
              <a:t>="email"</a:t>
            </a:r>
            <a:r>
              <a:rPr lang="en-US" b="0" i="0" dirty="0">
                <a:solidFill>
                  <a:srgbClr val="008000"/>
                </a:solidFill>
                <a:effectLst/>
                <a:latin typeface="Consolas" panose="020B0609020204030204" pitchFamily="49" charset="0"/>
              </a:rPr>
              <a:t> id</a:t>
            </a:r>
            <a:r>
              <a:rPr lang="en-US" b="0" i="0" dirty="0">
                <a:solidFill>
                  <a:srgbClr val="005CC5"/>
                </a:solidFill>
                <a:effectLst/>
                <a:latin typeface="Consolas" panose="020B0609020204030204" pitchFamily="49" charset="0"/>
              </a:rPr>
              <a:t>="email"</a:t>
            </a:r>
            <a:r>
              <a:rPr lang="en-US" b="0" i="0" dirty="0">
                <a:solidFill>
                  <a:srgbClr val="008000"/>
                </a:solidFill>
                <a:effectLst/>
                <a:latin typeface="Consolas" panose="020B0609020204030204" pitchFamily="49" charset="0"/>
              </a:rPr>
              <a:t> name</a:t>
            </a:r>
            <a:r>
              <a:rPr lang="en-US" b="0" i="0" dirty="0">
                <a:solidFill>
                  <a:srgbClr val="005CC5"/>
                </a:solidFill>
                <a:effectLst/>
                <a:latin typeface="Consolas" panose="020B0609020204030204" pitchFamily="49" charset="0"/>
              </a:rPr>
              <a:t>="email"</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/form</a:t>
            </a:r>
            <a:r>
              <a:rPr lang="en-US"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14066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3A79B4-8D0F-E391-E4E7-6BF2840554FC}"/>
              </a:ext>
            </a:extLst>
          </p:cNvPr>
          <p:cNvSpPr>
            <a:spLocks noGrp="1"/>
          </p:cNvSpPr>
          <p:nvPr>
            <p:ph type="body" idx="1"/>
          </p:nvPr>
        </p:nvSpPr>
        <p:spPr>
          <a:xfrm>
            <a:off x="2756042" y="360506"/>
            <a:ext cx="9140393" cy="6154594"/>
          </a:xfrm>
        </p:spPr>
        <p:txBody>
          <a:bodyPr>
            <a:normAutofit fontScale="92500" lnSpcReduction="10000"/>
          </a:bodyPr>
          <a:lstStyle/>
          <a:p>
            <a:pPr marL="50800" indent="0">
              <a:buNone/>
            </a:pPr>
            <a:r>
              <a:rPr lang="en-US" b="1" dirty="0"/>
              <a:t>Input Type Image</a:t>
            </a:r>
          </a:p>
          <a:p>
            <a:r>
              <a:rPr lang="en-US" dirty="0"/>
              <a:t>The &lt;input type="image"&gt; defines an image as a submit button.</a:t>
            </a:r>
          </a:p>
          <a:p>
            <a:r>
              <a:rPr lang="en-US" dirty="0"/>
              <a:t>The path to the image is specified in the </a:t>
            </a:r>
            <a:r>
              <a:rPr lang="en-US" dirty="0" err="1"/>
              <a:t>src</a:t>
            </a:r>
            <a:r>
              <a:rPr lang="en-US" dirty="0"/>
              <a:t> attribute.</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="image"</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src</a:t>
            </a:r>
            <a:r>
              <a:rPr lang="en-IN" b="0" i="0" dirty="0">
                <a:solidFill>
                  <a:srgbClr val="005CC5"/>
                </a:solidFill>
                <a:effectLst/>
                <a:latin typeface="Consolas" panose="020B0609020204030204" pitchFamily="49" charset="0"/>
              </a:rPr>
              <a:t>="img_submit.gif"</a:t>
            </a:r>
            <a:r>
              <a:rPr lang="en-IN" b="0" i="0" dirty="0">
                <a:solidFill>
                  <a:srgbClr val="008000"/>
                </a:solidFill>
                <a:effectLst/>
                <a:latin typeface="Consolas" panose="020B0609020204030204" pitchFamily="49" charset="0"/>
              </a:rPr>
              <a:t> alt</a:t>
            </a:r>
            <a:r>
              <a:rPr lang="en-IN" b="0" i="0" dirty="0">
                <a:solidFill>
                  <a:srgbClr val="005CC5"/>
                </a:solidFill>
                <a:effectLst/>
                <a:latin typeface="Consolas" panose="020B0609020204030204" pitchFamily="49" charset="0"/>
              </a:rPr>
              <a:t>="Submit"</a:t>
            </a:r>
            <a:r>
              <a:rPr lang="en-IN" b="0" i="0" dirty="0">
                <a:solidFill>
                  <a:srgbClr val="008000"/>
                </a:solidFill>
                <a:effectLst/>
                <a:latin typeface="Consolas" panose="020B0609020204030204" pitchFamily="49" charset="0"/>
              </a:rPr>
              <a:t> width</a:t>
            </a:r>
            <a:r>
              <a:rPr lang="en-IN" b="0" i="0" dirty="0">
                <a:solidFill>
                  <a:srgbClr val="005CC5"/>
                </a:solidFill>
                <a:effectLst/>
                <a:latin typeface="Consolas" panose="020B0609020204030204" pitchFamily="49" charset="0"/>
              </a:rPr>
              <a:t>="48"</a:t>
            </a:r>
            <a:r>
              <a:rPr lang="en-IN" b="0" i="0" dirty="0">
                <a:solidFill>
                  <a:srgbClr val="008000"/>
                </a:solidFill>
                <a:effectLst/>
                <a:latin typeface="Consolas" panose="020B0609020204030204" pitchFamily="49" charset="0"/>
              </a:rPr>
              <a:t> height</a:t>
            </a:r>
            <a:r>
              <a:rPr lang="en-IN" b="0" i="0" dirty="0">
                <a:solidFill>
                  <a:srgbClr val="005CC5"/>
                </a:solidFill>
                <a:effectLst/>
                <a:latin typeface="Consolas" panose="020B0609020204030204" pitchFamily="49" charset="0"/>
              </a:rPr>
              <a:t>="48"</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p>
          <a:p>
            <a:pPr marL="50800" indent="0">
              <a:buNone/>
            </a:pPr>
            <a:r>
              <a:rPr lang="en-US" b="1" dirty="0"/>
              <a:t>Input Type File</a:t>
            </a:r>
          </a:p>
          <a:p>
            <a:r>
              <a:rPr lang="en-US" dirty="0"/>
              <a:t>The &lt;input type="file"&gt; defines a file-select field and a "Browse" button for file uploads.</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myfile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Select a file:</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="file"</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myfile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myfile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endParaRPr lang="en-IN" dirty="0"/>
          </a:p>
        </p:txBody>
      </p:sp>
      <p:sp>
        <p:nvSpPr>
          <p:cNvPr id="4" name="Rectangle 2">
            <a:extLst>
              <a:ext uri="{FF2B5EF4-FFF2-40B4-BE49-F238E27FC236}">
                <a16:creationId xmlns:a16="http://schemas.microsoft.com/office/drawing/2014/main" id="{A4560A9D-EE47-A14C-FAE0-2EAB15F60917}"/>
              </a:ext>
            </a:extLst>
          </p:cNvPr>
          <p:cNvSpPr>
            <a:spLocks noChangeArrowheads="1"/>
          </p:cNvSpPr>
          <p:nvPr/>
        </p:nvSpPr>
        <p:spPr bwMode="auto">
          <a:xfrm>
            <a:off x="1361209"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47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5B0CF-E6FF-8924-433E-7FB6A13F1699}"/>
              </a:ext>
            </a:extLst>
          </p:cNvPr>
          <p:cNvSpPr>
            <a:spLocks noGrp="1"/>
          </p:cNvSpPr>
          <p:nvPr>
            <p:ph type="body" idx="1"/>
          </p:nvPr>
        </p:nvSpPr>
        <p:spPr>
          <a:xfrm>
            <a:off x="2753139" y="357809"/>
            <a:ext cx="9074426" cy="6192078"/>
          </a:xfrm>
        </p:spPr>
        <p:txBody>
          <a:bodyPr/>
          <a:lstStyle/>
          <a:p>
            <a:pPr algn="l">
              <a:spcBef>
                <a:spcPts val="750"/>
              </a:spcBef>
              <a:spcAft>
                <a:spcPts val="750"/>
              </a:spcAft>
              <a:buNone/>
            </a:pPr>
            <a:r>
              <a:rPr lang="en-US" b="0" i="0" dirty="0">
                <a:solidFill>
                  <a:srgbClr val="000000"/>
                </a:solidFill>
                <a:effectLst/>
                <a:latin typeface="Segoe UI" panose="020B0502040204020203" pitchFamily="34" charset="0"/>
              </a:rPr>
              <a:t>What is an HTML Element?</a:t>
            </a:r>
          </a:p>
          <a:p>
            <a:pPr algn="l">
              <a:buNone/>
            </a:pPr>
            <a:r>
              <a:rPr lang="en-US" b="0" i="0" dirty="0">
                <a:solidFill>
                  <a:srgbClr val="000000"/>
                </a:solidFill>
                <a:effectLst/>
                <a:latin typeface="Verdana" panose="020B0604030504040204" pitchFamily="34" charset="0"/>
              </a:rPr>
              <a:t>An HTML element is defined by a start tag, some content, and an end tag:</a:t>
            </a:r>
          </a:p>
          <a:p>
            <a:pPr algn="l">
              <a:spcAft>
                <a:spcPts val="750"/>
              </a:spcAft>
              <a:buNone/>
            </a:pPr>
            <a:r>
              <a:rPr lang="en-US" b="0" i="0" dirty="0">
                <a:solidFill>
                  <a:srgbClr val="0000CD"/>
                </a:solidFill>
                <a:effectLst/>
                <a:latin typeface="Verdana" panose="020B0604030504040204" pitchFamily="34" charset="0"/>
              </a:rPr>
              <a:t>&lt;</a:t>
            </a:r>
            <a:r>
              <a:rPr lang="en-US" b="0" i="0" dirty="0" err="1">
                <a:solidFill>
                  <a:srgbClr val="A52A2A"/>
                </a:solidFill>
                <a:effectLst/>
                <a:latin typeface="Verdana" panose="020B0604030504040204" pitchFamily="34" charset="0"/>
              </a:rPr>
              <a:t>tagname</a:t>
            </a:r>
            <a:r>
              <a:rPr lang="en-US" b="0" i="0" dirty="0">
                <a:solidFill>
                  <a:srgbClr val="0000CD"/>
                </a:solidFill>
                <a:effectLst/>
                <a:latin typeface="Verdana" panose="020B0604030504040204" pitchFamily="34" charset="0"/>
              </a:rPr>
              <a:t>&gt;</a:t>
            </a:r>
            <a:r>
              <a:rPr lang="en-US" b="0" i="0" dirty="0">
                <a:solidFill>
                  <a:srgbClr val="000000"/>
                </a:solidFill>
                <a:effectLst/>
                <a:latin typeface="Verdana" panose="020B0604030504040204" pitchFamily="34" charset="0"/>
              </a:rPr>
              <a:t> Content goes here... </a:t>
            </a:r>
            <a:r>
              <a:rPr lang="en-US" b="0" i="0" dirty="0">
                <a:solidFill>
                  <a:srgbClr val="0000CD"/>
                </a:solidFill>
                <a:effectLst/>
                <a:latin typeface="Verdana" panose="020B0604030504040204" pitchFamily="34" charset="0"/>
              </a:rPr>
              <a:t>&lt;</a:t>
            </a:r>
            <a:r>
              <a:rPr lang="en-US" b="0" i="0" dirty="0">
                <a:solidFill>
                  <a:srgbClr val="A52A2A"/>
                </a:solidFill>
                <a:effectLst/>
                <a:latin typeface="Verdana" panose="020B0604030504040204" pitchFamily="34" charset="0"/>
              </a:rPr>
              <a:t>/</a:t>
            </a:r>
            <a:r>
              <a:rPr lang="en-US" b="0" i="0" dirty="0" err="1">
                <a:solidFill>
                  <a:srgbClr val="A52A2A"/>
                </a:solidFill>
                <a:effectLst/>
                <a:latin typeface="Verdana" panose="020B0604030504040204" pitchFamily="34" charset="0"/>
              </a:rPr>
              <a:t>tagname</a:t>
            </a:r>
            <a:r>
              <a:rPr lang="en-US" b="0" i="0" dirty="0">
                <a:solidFill>
                  <a:srgbClr val="0000CD"/>
                </a:solidFill>
                <a:effectLst/>
                <a:latin typeface="Verdana" panose="020B0604030504040204" pitchFamily="34" charset="0"/>
              </a:rPr>
              <a:t>&gt;</a:t>
            </a:r>
            <a:endParaRPr lang="en-US" b="0" i="0" dirty="0">
              <a:solidFill>
                <a:srgbClr val="000000"/>
              </a:solidFill>
              <a:effectLst/>
              <a:latin typeface="Verdana" panose="020B0604030504040204" pitchFamily="34" charset="0"/>
            </a:endParaRPr>
          </a:p>
          <a:p>
            <a:pPr algn="l">
              <a:buNone/>
            </a:pPr>
            <a:r>
              <a:rPr lang="en-US" b="0" i="0" dirty="0">
                <a:solidFill>
                  <a:srgbClr val="000000"/>
                </a:solidFill>
                <a:effectLst/>
                <a:latin typeface="Verdana" panose="020B0604030504040204" pitchFamily="34" charset="0"/>
              </a:rPr>
              <a:t>The HTML </a:t>
            </a:r>
            <a:r>
              <a:rPr lang="en-US" b="1" i="0" dirty="0">
                <a:solidFill>
                  <a:srgbClr val="000000"/>
                </a:solidFill>
                <a:effectLst/>
                <a:latin typeface="Verdana" panose="020B0604030504040204" pitchFamily="34" charset="0"/>
              </a:rPr>
              <a:t>element</a:t>
            </a:r>
            <a:r>
              <a:rPr lang="en-US" b="0" i="0" dirty="0">
                <a:solidFill>
                  <a:srgbClr val="000000"/>
                </a:solidFill>
                <a:effectLst/>
                <a:latin typeface="Verdana" panose="020B0604030504040204" pitchFamily="34" charset="0"/>
              </a:rPr>
              <a:t> is everything from the start tag to the end tag:</a:t>
            </a:r>
          </a:p>
          <a:p>
            <a:pPr algn="l">
              <a:spcAft>
                <a:spcPts val="750"/>
              </a:spcAft>
              <a:buNone/>
            </a:pPr>
            <a:r>
              <a:rPr lang="en-US" b="0" i="0" dirty="0">
                <a:solidFill>
                  <a:srgbClr val="0000CD"/>
                </a:solidFill>
                <a:effectLst/>
                <a:latin typeface="Verdana" panose="020B0604030504040204" pitchFamily="34" charset="0"/>
              </a:rPr>
              <a:t>&lt;</a:t>
            </a:r>
            <a:r>
              <a:rPr lang="en-US" b="0" i="0" dirty="0">
                <a:solidFill>
                  <a:srgbClr val="A52A2A"/>
                </a:solidFill>
                <a:effectLst/>
                <a:latin typeface="Verdana" panose="020B0604030504040204" pitchFamily="34" charset="0"/>
              </a:rPr>
              <a:t>h1</a:t>
            </a:r>
            <a:r>
              <a:rPr lang="en-US" b="0" i="0" dirty="0">
                <a:solidFill>
                  <a:srgbClr val="0000CD"/>
                </a:solidFill>
                <a:effectLst/>
                <a:latin typeface="Verdana" panose="020B0604030504040204" pitchFamily="34" charset="0"/>
              </a:rPr>
              <a:t>&gt;</a:t>
            </a:r>
            <a:r>
              <a:rPr lang="en-US" b="0" i="0" dirty="0">
                <a:solidFill>
                  <a:srgbClr val="000000"/>
                </a:solidFill>
                <a:effectLst/>
                <a:latin typeface="Verdana" panose="020B0604030504040204" pitchFamily="34" charset="0"/>
              </a:rPr>
              <a:t>My First Heading</a:t>
            </a:r>
            <a:r>
              <a:rPr lang="en-US" b="0" i="0" dirty="0">
                <a:solidFill>
                  <a:srgbClr val="0000CD"/>
                </a:solidFill>
                <a:effectLst/>
                <a:latin typeface="Verdana" panose="020B0604030504040204" pitchFamily="34" charset="0"/>
              </a:rPr>
              <a:t>&lt;</a:t>
            </a:r>
            <a:r>
              <a:rPr lang="en-US" b="0" i="0" dirty="0">
                <a:solidFill>
                  <a:srgbClr val="A52A2A"/>
                </a:solidFill>
                <a:effectLst/>
                <a:latin typeface="Verdana" panose="020B0604030504040204" pitchFamily="34" charset="0"/>
              </a:rPr>
              <a:t>/h1</a:t>
            </a:r>
            <a:r>
              <a:rPr lang="en-US" b="0" i="0" dirty="0">
                <a:solidFill>
                  <a:srgbClr val="0000CD"/>
                </a:solidFill>
                <a:effectLst/>
                <a:latin typeface="Verdana" panose="020B0604030504040204" pitchFamily="34" charset="0"/>
              </a:rPr>
              <a:t>&gt;</a:t>
            </a:r>
            <a:endParaRPr lang="en-US" b="0" i="0" dirty="0">
              <a:solidFill>
                <a:srgbClr val="000000"/>
              </a:solidFill>
              <a:effectLst/>
              <a:latin typeface="Verdana" panose="020B0604030504040204" pitchFamily="34" charset="0"/>
            </a:endParaRPr>
          </a:p>
          <a:p>
            <a:pPr algn="l">
              <a:spcAft>
                <a:spcPts val="750"/>
              </a:spcAft>
            </a:pPr>
            <a:r>
              <a:rPr lang="en-US" b="0" i="0" dirty="0">
                <a:solidFill>
                  <a:srgbClr val="0000CD"/>
                </a:solidFill>
                <a:effectLst/>
                <a:latin typeface="Verdana" panose="020B0604030504040204" pitchFamily="34" charset="0"/>
              </a:rPr>
              <a:t>&lt;</a:t>
            </a:r>
            <a:r>
              <a:rPr lang="en-US" b="0" i="0" dirty="0">
                <a:solidFill>
                  <a:srgbClr val="A52A2A"/>
                </a:solidFill>
                <a:effectLst/>
                <a:latin typeface="Verdana" panose="020B0604030504040204" pitchFamily="34" charset="0"/>
              </a:rPr>
              <a:t>p</a:t>
            </a:r>
            <a:r>
              <a:rPr lang="en-US" b="0" i="0" dirty="0">
                <a:solidFill>
                  <a:srgbClr val="0000CD"/>
                </a:solidFill>
                <a:effectLst/>
                <a:latin typeface="Verdana" panose="020B0604030504040204" pitchFamily="34" charset="0"/>
              </a:rPr>
              <a:t>&gt;</a:t>
            </a:r>
            <a:r>
              <a:rPr lang="en-US" b="0" i="0" dirty="0">
                <a:solidFill>
                  <a:srgbClr val="000000"/>
                </a:solidFill>
                <a:effectLst/>
                <a:latin typeface="Verdana" panose="020B0604030504040204" pitchFamily="34" charset="0"/>
              </a:rPr>
              <a:t>My first paragraph.</a:t>
            </a:r>
            <a:r>
              <a:rPr lang="en-US" b="0" i="0" dirty="0">
                <a:solidFill>
                  <a:srgbClr val="0000CD"/>
                </a:solidFill>
                <a:effectLst/>
                <a:latin typeface="Verdana" panose="020B0604030504040204" pitchFamily="34" charset="0"/>
              </a:rPr>
              <a:t>&lt;</a:t>
            </a:r>
            <a:r>
              <a:rPr lang="en-US" b="0" i="0" dirty="0">
                <a:solidFill>
                  <a:srgbClr val="A52A2A"/>
                </a:solidFill>
                <a:effectLst/>
                <a:latin typeface="Verdana" panose="020B0604030504040204" pitchFamily="34" charset="0"/>
              </a:rPr>
              <a:t>/p</a:t>
            </a:r>
            <a:r>
              <a:rPr lang="en-US" b="0" i="0" dirty="0">
                <a:solidFill>
                  <a:srgbClr val="0000CD"/>
                </a:solidFill>
                <a:effectLst/>
                <a:latin typeface="Verdana" panose="020B0604030504040204" pitchFamily="34" charset="0"/>
              </a:rPr>
              <a:t>&gt;</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835178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A93938-DD3C-E0AA-9066-DC5E41A7478A}"/>
              </a:ext>
            </a:extLst>
          </p:cNvPr>
          <p:cNvSpPr>
            <a:spLocks noGrp="1"/>
          </p:cNvSpPr>
          <p:nvPr>
            <p:ph type="body" idx="1"/>
          </p:nvPr>
        </p:nvSpPr>
        <p:spPr/>
        <p:txBody>
          <a:bodyPr>
            <a:normAutofit fontScale="92500" lnSpcReduction="10000"/>
          </a:bodyPr>
          <a:lstStyle/>
          <a:p>
            <a:pPr marL="50800" indent="0">
              <a:buNone/>
            </a:pPr>
            <a:r>
              <a:rPr lang="en-US" dirty="0"/>
              <a:t>Input Type Hidden</a:t>
            </a:r>
          </a:p>
          <a:p>
            <a:r>
              <a:rPr lang="en-US" dirty="0"/>
              <a:t>The &lt;input type="hidden"&gt; defines a hidden input field (not visible to a user).</a:t>
            </a:r>
          </a:p>
          <a:p>
            <a:r>
              <a:rPr lang="en-US" dirty="0"/>
              <a:t>A hidden field lets web developers include data that cannot be seen or modified by users when a form is submitted.</a:t>
            </a:r>
          </a:p>
          <a:p>
            <a:r>
              <a:rPr lang="en-US" dirty="0"/>
              <a:t>A hidden field often stores what database record that needs to be updated when the form is submitted.</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008000"/>
                </a:solidFill>
                <a:effectLst/>
                <a:latin typeface="Consolas" panose="020B0609020204030204" pitchFamily="49" charset="0"/>
              </a:rPr>
              <a:t> for</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/label</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="text"</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fname</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&gt;&lt;</a:t>
            </a:r>
            <a:r>
              <a:rPr lang="en-IN" b="0" i="0" dirty="0" err="1">
                <a:solidFill>
                  <a:srgbClr val="990055"/>
                </a:solidFill>
                <a:effectLst/>
                <a:latin typeface="Consolas" panose="020B0609020204030204" pitchFamily="49" charset="0"/>
              </a:rPr>
              <a:t>br</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="hidden"</a:t>
            </a:r>
            <a:r>
              <a:rPr lang="en-IN" b="0" i="0" dirty="0">
                <a:solidFill>
                  <a:srgbClr val="008000"/>
                </a:solidFill>
                <a:effectLst/>
                <a:latin typeface="Consolas" panose="020B0609020204030204" pitchFamily="49" charset="0"/>
              </a:rPr>
              <a:t> id</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custId</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name</a:t>
            </a:r>
            <a:r>
              <a:rPr lang="en-IN" b="0" i="0" dirty="0">
                <a:solidFill>
                  <a:srgbClr val="005CC5"/>
                </a:solidFill>
                <a:effectLst/>
                <a:latin typeface="Consolas" panose="020B0609020204030204" pitchFamily="49" charset="0"/>
              </a:rPr>
              <a:t>="</a:t>
            </a:r>
            <a:r>
              <a:rPr lang="en-IN" b="0" i="0" dirty="0" err="1">
                <a:solidFill>
                  <a:srgbClr val="005CC5"/>
                </a:solidFill>
                <a:effectLst/>
                <a:latin typeface="Consolas" panose="020B0609020204030204" pitchFamily="49" charset="0"/>
              </a:rPr>
              <a:t>custId</a:t>
            </a:r>
            <a:r>
              <a:rPr lang="en-IN" b="0" i="0" dirty="0">
                <a:solidFill>
                  <a:srgbClr val="005CC5"/>
                </a:solidFill>
                <a:effectLst/>
                <a:latin typeface="Consolas" panose="020B0609020204030204" pitchFamily="49" charset="0"/>
              </a:rPr>
              <a: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="3487"</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input</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="submit"</a:t>
            </a:r>
            <a:r>
              <a:rPr lang="en-IN" b="0" i="0" dirty="0">
                <a:solidFill>
                  <a:srgbClr val="008000"/>
                </a:solidFill>
                <a:effectLst/>
                <a:latin typeface="Consolas" panose="020B0609020204030204" pitchFamily="49" charset="0"/>
              </a:rPr>
              <a:t> value</a:t>
            </a:r>
            <a:r>
              <a:rPr lang="en-IN" b="0" i="0" dirty="0">
                <a:solidFill>
                  <a:srgbClr val="005CC5"/>
                </a:solidFill>
                <a:effectLst/>
                <a:latin typeface="Consolas" panose="020B0609020204030204" pitchFamily="49" charset="0"/>
              </a:rPr>
              <a:t>="Submit"</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/form</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805816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22A481-004D-2BDA-3E5F-B2E29ABEE29A}"/>
              </a:ext>
            </a:extLst>
          </p:cNvPr>
          <p:cNvSpPr>
            <a:spLocks noGrp="1"/>
          </p:cNvSpPr>
          <p:nvPr>
            <p:ph type="body" idx="1"/>
          </p:nvPr>
        </p:nvSpPr>
        <p:spPr>
          <a:xfrm>
            <a:off x="2756042" y="360506"/>
            <a:ext cx="9140393" cy="6185767"/>
          </a:xfrm>
        </p:spPr>
        <p:txBody>
          <a:bodyPr>
            <a:normAutofit lnSpcReduction="10000"/>
          </a:bodyPr>
          <a:lstStyle/>
          <a:p>
            <a:r>
              <a:rPr lang="en-US" dirty="0"/>
              <a:t>Input Type Number</a:t>
            </a:r>
          </a:p>
          <a:p>
            <a:r>
              <a:rPr lang="en-US" dirty="0"/>
              <a:t>The &lt;input type="number"&gt; defines a numeric input field.</a:t>
            </a:r>
          </a:p>
          <a:p>
            <a:r>
              <a:rPr lang="en-US" dirty="0"/>
              <a:t>You can also set restrictions on what numbers are accepted.</a:t>
            </a:r>
          </a:p>
          <a:p>
            <a:r>
              <a:rPr lang="en-US" dirty="0"/>
              <a:t>It also brings up number-specific input controls, like a spinner (up/down arrows), especially on mobile devices and browsers that support it.</a:t>
            </a:r>
          </a:p>
          <a:p>
            <a:r>
              <a:rPr lang="en-US" dirty="0"/>
              <a:t>&lt;form&gt;</a:t>
            </a:r>
          </a:p>
          <a:p>
            <a:r>
              <a:rPr lang="en-US" dirty="0"/>
              <a:t>  &lt;label for="age"&gt;Age (between 18 and 60):&lt;/label&gt;&lt;</a:t>
            </a:r>
            <a:r>
              <a:rPr lang="en-US" dirty="0" err="1"/>
              <a:t>br</a:t>
            </a:r>
            <a:r>
              <a:rPr lang="en-US" dirty="0"/>
              <a:t>&gt;</a:t>
            </a:r>
          </a:p>
          <a:p>
            <a:r>
              <a:rPr lang="en-US" dirty="0"/>
              <a:t>  &lt;input type="number" id="age" name="age" min="18" max="60"&gt;</a:t>
            </a:r>
          </a:p>
          <a:p>
            <a:r>
              <a:rPr lang="en-US" dirty="0"/>
              <a:t>&lt;/form&gt;</a:t>
            </a:r>
          </a:p>
          <a:p>
            <a:endParaRPr lang="en-US" dirty="0"/>
          </a:p>
        </p:txBody>
      </p:sp>
      <p:sp>
        <p:nvSpPr>
          <p:cNvPr id="4" name="Rectangle 2">
            <a:extLst>
              <a:ext uri="{FF2B5EF4-FFF2-40B4-BE49-F238E27FC236}">
                <a16:creationId xmlns:a16="http://schemas.microsoft.com/office/drawing/2014/main" id="{C3FF631B-5D95-5EC4-EE16-E13AC276EB57}"/>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918307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E1F5C5-A6C4-80FD-681E-C8BFD9F403AB}"/>
              </a:ext>
            </a:extLst>
          </p:cNvPr>
          <p:cNvSpPr>
            <a:spLocks noGrp="1"/>
          </p:cNvSpPr>
          <p:nvPr>
            <p:ph type="body" idx="1"/>
          </p:nvPr>
        </p:nvSpPr>
        <p:spPr/>
        <p:txBody>
          <a:bodyPr>
            <a:normAutofit lnSpcReduction="10000"/>
          </a:bodyPr>
          <a:lstStyle/>
          <a:p>
            <a:r>
              <a:rPr lang="en-US" dirty="0"/>
              <a:t>Adding Restrictions</a:t>
            </a:r>
          </a:p>
          <a:p>
            <a:r>
              <a:rPr lang="en-US" dirty="0"/>
              <a:t>can control what kind of numbers are accepted using attributes like</a:t>
            </a:r>
          </a:p>
          <a:p>
            <a:r>
              <a:rPr lang="en-US" dirty="0"/>
              <a:t>:min – minimum value allowed</a:t>
            </a:r>
          </a:p>
          <a:p>
            <a:r>
              <a:rPr lang="en-US" dirty="0"/>
              <a:t>max – maximum value allowed</a:t>
            </a:r>
          </a:p>
          <a:p>
            <a:r>
              <a:rPr lang="en-US" dirty="0"/>
              <a:t>step – interval between legal numbers</a:t>
            </a:r>
          </a:p>
          <a:p>
            <a:r>
              <a:rPr lang="en-IN" dirty="0"/>
              <a:t>Example with Step:</a:t>
            </a:r>
            <a:endParaRPr lang="en-US" dirty="0"/>
          </a:p>
          <a:p>
            <a:pPr marL="50800" indent="0">
              <a:buNone/>
            </a:pPr>
            <a:r>
              <a:rPr lang="en-US" dirty="0"/>
              <a:t>&lt;form&gt;</a:t>
            </a:r>
          </a:p>
          <a:p>
            <a:pPr marL="50800" indent="0">
              <a:buNone/>
            </a:pPr>
            <a:r>
              <a:rPr lang="en-US" dirty="0"/>
              <a:t>  &lt;label for="rating"&gt;Rating (step of 0.5):&lt;/label&gt;&lt;</a:t>
            </a:r>
            <a:r>
              <a:rPr lang="en-US" dirty="0" err="1"/>
              <a:t>br</a:t>
            </a:r>
            <a:r>
              <a:rPr lang="en-US" dirty="0"/>
              <a:t>&gt;</a:t>
            </a:r>
          </a:p>
          <a:p>
            <a:pPr marL="50800" indent="0">
              <a:buNone/>
            </a:pPr>
            <a:r>
              <a:rPr lang="en-US" dirty="0"/>
              <a:t>  &lt;input type="number" id="rating" name="rating" min="1" max="5" step="0.5"&gt;</a:t>
            </a:r>
          </a:p>
          <a:p>
            <a:pPr marL="50800" indent="0">
              <a:buNone/>
            </a:pPr>
            <a:r>
              <a:rPr lang="en-US" dirty="0"/>
              <a:t>&lt;/form&gt;</a:t>
            </a:r>
          </a:p>
          <a:p>
            <a:endParaRPr lang="en-IN" dirty="0"/>
          </a:p>
        </p:txBody>
      </p:sp>
    </p:spTree>
    <p:extLst>
      <p:ext uri="{BB962C8B-B14F-4D97-AF65-F5344CB8AC3E}">
        <p14:creationId xmlns:p14="http://schemas.microsoft.com/office/powerpoint/2010/main" val="3214126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2C5F8-0693-28E9-1484-150C59FBC2AF}"/>
              </a:ext>
            </a:extLst>
          </p:cNvPr>
          <p:cNvSpPr>
            <a:spLocks noGrp="1"/>
          </p:cNvSpPr>
          <p:nvPr>
            <p:ph type="body" idx="1"/>
          </p:nvPr>
        </p:nvSpPr>
        <p:spPr/>
        <p:txBody>
          <a:bodyPr>
            <a:normAutofit lnSpcReduction="10000"/>
          </a:bodyPr>
          <a:lstStyle/>
          <a:p>
            <a:r>
              <a:rPr lang="en-US" dirty="0"/>
              <a:t>Input Type </a:t>
            </a:r>
            <a:r>
              <a:rPr lang="en-US" dirty="0" err="1"/>
              <a:t>Url</a:t>
            </a:r>
            <a:endParaRPr lang="en-US" dirty="0"/>
          </a:p>
          <a:p>
            <a:r>
              <a:rPr lang="en-US" dirty="0"/>
              <a:t>The &lt;input type="</a:t>
            </a:r>
            <a:r>
              <a:rPr lang="en-US" dirty="0" err="1"/>
              <a:t>url</a:t>
            </a:r>
            <a:r>
              <a:rPr lang="en-US" dirty="0"/>
              <a:t>"&gt; is used for input fields that should contain a URL address.</a:t>
            </a:r>
          </a:p>
          <a:p>
            <a:r>
              <a:rPr lang="en-US" dirty="0"/>
              <a:t>Depending on browser support, the </a:t>
            </a:r>
            <a:r>
              <a:rPr lang="en-US" dirty="0" err="1"/>
              <a:t>url</a:t>
            </a:r>
            <a:r>
              <a:rPr lang="en-US" dirty="0"/>
              <a:t> field can be automatically validated when submitted.</a:t>
            </a:r>
          </a:p>
          <a:p>
            <a:r>
              <a:rPr lang="en-US" dirty="0"/>
              <a:t>Some smartphones recognize the </a:t>
            </a:r>
            <a:r>
              <a:rPr lang="en-US" dirty="0" err="1"/>
              <a:t>url</a:t>
            </a:r>
            <a:r>
              <a:rPr lang="en-US" dirty="0"/>
              <a:t> type, and adds ".com" to the keyboard to match </a:t>
            </a:r>
            <a:r>
              <a:rPr lang="en-US" dirty="0" err="1"/>
              <a:t>url</a:t>
            </a:r>
            <a:r>
              <a:rPr lang="en-US" dirty="0"/>
              <a:t> input.</a:t>
            </a:r>
          </a:p>
          <a:p>
            <a:pPr marL="50800" indent="0">
              <a:buNone/>
            </a:pPr>
            <a:r>
              <a:rPr lang="en-IN" dirty="0"/>
              <a:t>&lt;form&gt;</a:t>
            </a:r>
          </a:p>
          <a:p>
            <a:pPr marL="50800" indent="0">
              <a:buNone/>
            </a:pPr>
            <a:r>
              <a:rPr lang="en-IN" dirty="0"/>
              <a:t>  &lt;label for="site"&gt;Your website:&lt;/label&gt;</a:t>
            </a:r>
          </a:p>
          <a:p>
            <a:pPr marL="50800" indent="0">
              <a:buNone/>
            </a:pPr>
            <a:r>
              <a:rPr lang="en-IN" dirty="0"/>
              <a:t>  &lt;input type="</a:t>
            </a:r>
            <a:r>
              <a:rPr lang="en-IN" dirty="0" err="1"/>
              <a:t>url</a:t>
            </a:r>
            <a:r>
              <a:rPr lang="en-IN" dirty="0"/>
              <a:t>" id="site" name="site" required&gt;</a:t>
            </a:r>
          </a:p>
          <a:p>
            <a:pPr marL="50800" indent="0">
              <a:buNone/>
            </a:pPr>
            <a:r>
              <a:rPr lang="en-IN" dirty="0"/>
              <a:t>  &lt;input type="submit" value="Submit"&gt;</a:t>
            </a:r>
          </a:p>
          <a:p>
            <a:pPr marL="50800" indent="0">
              <a:buNone/>
            </a:pPr>
            <a:r>
              <a:rPr lang="en-IN" dirty="0"/>
              <a:t>&lt;/form&gt;</a:t>
            </a:r>
          </a:p>
          <a:p>
            <a:endParaRPr lang="en-IN" dirty="0"/>
          </a:p>
        </p:txBody>
      </p:sp>
    </p:spTree>
    <p:extLst>
      <p:ext uri="{BB962C8B-B14F-4D97-AF65-F5344CB8AC3E}">
        <p14:creationId xmlns:p14="http://schemas.microsoft.com/office/powerpoint/2010/main" val="28193300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31DFD0-2760-13E8-4E8E-48EBA289FA81}"/>
              </a:ext>
            </a:extLst>
          </p:cNvPr>
          <p:cNvSpPr>
            <a:spLocks noGrp="1"/>
          </p:cNvSpPr>
          <p:nvPr>
            <p:ph type="body" idx="1"/>
          </p:nvPr>
        </p:nvSpPr>
        <p:spPr/>
        <p:txBody>
          <a:bodyPr/>
          <a:lstStyle/>
          <a:p>
            <a:r>
              <a:rPr lang="en-US" dirty="0"/>
              <a:t>Input Type Week</a:t>
            </a:r>
          </a:p>
          <a:p>
            <a:r>
              <a:rPr lang="en-US" dirty="0"/>
              <a:t>The &lt;input type="week"&gt; allows the user to select a </a:t>
            </a:r>
            <a:r>
              <a:rPr lang="en-US"/>
              <a:t>week number	 </a:t>
            </a:r>
            <a:r>
              <a:rPr lang="en-US" dirty="0"/>
              <a:t>and year.</a:t>
            </a:r>
          </a:p>
          <a:p>
            <a:r>
              <a:rPr lang="en-US" dirty="0"/>
              <a:t>It’s useful when working with schedules, reports, or data grouped by weeks.</a:t>
            </a:r>
          </a:p>
          <a:p>
            <a:pPr marL="50800" indent="0">
              <a:buNone/>
            </a:pPr>
            <a:r>
              <a:rPr lang="en-US" dirty="0"/>
              <a:t>&lt;form&gt;</a:t>
            </a:r>
          </a:p>
          <a:p>
            <a:pPr marL="50800" indent="0">
              <a:buNone/>
            </a:pPr>
            <a:r>
              <a:rPr lang="en-US" dirty="0"/>
              <a:t>  &lt;label for="week"&gt;Select a week:&lt;/label&gt;&lt;</a:t>
            </a:r>
            <a:r>
              <a:rPr lang="en-US" dirty="0" err="1"/>
              <a:t>br</a:t>
            </a:r>
            <a:r>
              <a:rPr lang="en-US" dirty="0"/>
              <a:t>&gt;</a:t>
            </a:r>
          </a:p>
          <a:p>
            <a:pPr marL="50800" indent="0">
              <a:buNone/>
            </a:pPr>
            <a:r>
              <a:rPr lang="en-US" dirty="0"/>
              <a:t>  &lt;input type="week" id="week" name="week"&gt;</a:t>
            </a:r>
          </a:p>
          <a:p>
            <a:pPr marL="50800" indent="0">
              <a:buNone/>
            </a:pPr>
            <a:r>
              <a:rPr lang="en-US" dirty="0"/>
              <a:t>  &lt;</a:t>
            </a:r>
            <a:r>
              <a:rPr lang="en-US" dirty="0" err="1"/>
              <a:t>br</a:t>
            </a:r>
            <a:r>
              <a:rPr lang="en-US" dirty="0"/>
              <a:t>&gt;&lt;</a:t>
            </a:r>
            <a:r>
              <a:rPr lang="en-US" dirty="0" err="1"/>
              <a:t>br</a:t>
            </a:r>
            <a:r>
              <a:rPr lang="en-US" dirty="0"/>
              <a:t>&gt;</a:t>
            </a:r>
          </a:p>
          <a:p>
            <a:pPr marL="50800" indent="0">
              <a:buNone/>
            </a:pPr>
            <a:r>
              <a:rPr lang="en-US" dirty="0"/>
              <a:t>  &lt;input type="submit" value="Submit"&gt;</a:t>
            </a:r>
          </a:p>
          <a:p>
            <a:pPr marL="50800" indent="0">
              <a:buNone/>
            </a:pPr>
            <a:r>
              <a:rPr lang="en-US" dirty="0"/>
              <a:t>&lt;/form&gt;</a:t>
            </a:r>
          </a:p>
          <a:p>
            <a:endParaRPr lang="en-IN" dirty="0"/>
          </a:p>
        </p:txBody>
      </p:sp>
    </p:spTree>
    <p:extLst>
      <p:ext uri="{BB962C8B-B14F-4D97-AF65-F5344CB8AC3E}">
        <p14:creationId xmlns:p14="http://schemas.microsoft.com/office/powerpoint/2010/main" val="2222556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55D3FA-427B-B88D-E13E-EA5828289928}"/>
              </a:ext>
            </a:extLst>
          </p:cNvPr>
          <p:cNvSpPr>
            <a:spLocks noGrp="1"/>
          </p:cNvSpPr>
          <p:nvPr>
            <p:ph type="title"/>
          </p:nvPr>
        </p:nvSpPr>
        <p:spPr/>
        <p:txBody>
          <a:bodyPr>
            <a:normAutofit/>
          </a:bodyPr>
          <a:lstStyle/>
          <a:p>
            <a:r>
              <a:rPr lang="en-IN" sz="4800" b="1" i="0" dirty="0">
                <a:solidFill>
                  <a:srgbClr val="000000"/>
                </a:solidFill>
                <a:effectLst/>
                <a:latin typeface="+mj-lt"/>
              </a:rPr>
              <a:t>HTML Multimedia</a:t>
            </a:r>
            <a:endParaRPr lang="en-IN" sz="4800" b="1" dirty="0">
              <a:latin typeface="+mj-lt"/>
            </a:endParaRPr>
          </a:p>
        </p:txBody>
      </p:sp>
      <p:sp>
        <p:nvSpPr>
          <p:cNvPr id="2" name="Text Placeholder 1">
            <a:extLst>
              <a:ext uri="{FF2B5EF4-FFF2-40B4-BE49-F238E27FC236}">
                <a16:creationId xmlns:a16="http://schemas.microsoft.com/office/drawing/2014/main" id="{76A07621-3575-2989-999A-3004E9D15026}"/>
              </a:ext>
            </a:extLst>
          </p:cNvPr>
          <p:cNvSpPr>
            <a:spLocks noGrp="1"/>
          </p:cNvSpPr>
          <p:nvPr>
            <p:ph type="body" idx="1"/>
          </p:nvPr>
        </p:nvSpPr>
        <p:spPr>
          <a:xfrm>
            <a:off x="2751426" y="1311563"/>
            <a:ext cx="9059574" cy="5188627"/>
          </a:xfrm>
        </p:spPr>
        <p:txBody>
          <a:bodyPr>
            <a:normAutofit fontScale="85000" lnSpcReduction="20000"/>
          </a:bodyPr>
          <a:lstStyle/>
          <a:p>
            <a:pPr>
              <a:spcBef>
                <a:spcPts val="750"/>
              </a:spcBef>
              <a:spcAft>
                <a:spcPts val="750"/>
              </a:spcAft>
            </a:pPr>
            <a:r>
              <a:rPr lang="en-US" b="0" i="0" dirty="0">
                <a:solidFill>
                  <a:srgbClr val="000000"/>
                </a:solidFill>
                <a:effectLst/>
                <a:latin typeface="+mj-lt"/>
              </a:rPr>
              <a:t>What is Multimedia?</a:t>
            </a:r>
          </a:p>
          <a:p>
            <a:r>
              <a:rPr lang="en-US" b="0" i="0" dirty="0">
                <a:solidFill>
                  <a:srgbClr val="000000"/>
                </a:solidFill>
                <a:effectLst/>
                <a:latin typeface="+mj-lt"/>
              </a:rPr>
              <a:t>Multimedia comes in many different formats. </a:t>
            </a:r>
          </a:p>
          <a:p>
            <a:r>
              <a:rPr lang="en-US" b="0" i="0" dirty="0">
                <a:solidFill>
                  <a:srgbClr val="000000"/>
                </a:solidFill>
                <a:effectLst/>
                <a:latin typeface="+mj-lt"/>
              </a:rPr>
              <a:t>It can be almost anything you can hear or see, like images, music, sound, videos, records, films, animations, and more.</a:t>
            </a:r>
          </a:p>
          <a:p>
            <a:pPr algn="l"/>
            <a:r>
              <a:rPr lang="en-US" b="0" i="0" dirty="0">
                <a:solidFill>
                  <a:srgbClr val="000000"/>
                </a:solidFill>
                <a:effectLst/>
                <a:latin typeface="+mj-lt"/>
              </a:rPr>
              <a:t>Web pages often contain multimedia elements of different types and formats</a:t>
            </a:r>
          </a:p>
          <a:p>
            <a:pPr marL="25400" indent="0" algn="l">
              <a:buNone/>
            </a:pPr>
            <a:r>
              <a:rPr lang="en-US" b="1" i="0" dirty="0">
                <a:solidFill>
                  <a:srgbClr val="000000"/>
                </a:solidFill>
                <a:effectLst/>
                <a:latin typeface="+mj-lt"/>
              </a:rPr>
              <a:t>Multimedia Formats</a:t>
            </a:r>
          </a:p>
          <a:p>
            <a:pPr algn="l"/>
            <a:r>
              <a:rPr lang="en-US" b="0" i="0" dirty="0">
                <a:solidFill>
                  <a:srgbClr val="000000"/>
                </a:solidFill>
                <a:effectLst/>
                <a:latin typeface="+mj-lt"/>
              </a:rPr>
              <a:t>Multimedia elements (like audio or video) are stored in media files.</a:t>
            </a:r>
          </a:p>
          <a:p>
            <a:pPr algn="l"/>
            <a:r>
              <a:rPr lang="en-US" b="0" i="0" dirty="0">
                <a:solidFill>
                  <a:srgbClr val="000000"/>
                </a:solidFill>
                <a:effectLst/>
                <a:latin typeface="+mj-lt"/>
              </a:rPr>
              <a:t>The most common way to discover the type of a file, is to look at the file extension.</a:t>
            </a:r>
          </a:p>
          <a:p>
            <a:pPr algn="l"/>
            <a:r>
              <a:rPr lang="en-US" b="0" i="0" dirty="0">
                <a:solidFill>
                  <a:srgbClr val="000000"/>
                </a:solidFill>
                <a:effectLst/>
                <a:latin typeface="+mj-lt"/>
              </a:rPr>
              <a:t>Multimedia files have formats and different extensions like: .wav, .mp3, .mp4, .mpg, .</a:t>
            </a:r>
            <a:r>
              <a:rPr lang="en-US" b="0" i="0" dirty="0" err="1">
                <a:solidFill>
                  <a:srgbClr val="000000"/>
                </a:solidFill>
                <a:effectLst/>
                <a:latin typeface="+mj-lt"/>
              </a:rPr>
              <a:t>wmv</a:t>
            </a:r>
            <a:r>
              <a:rPr lang="en-US" b="0" i="0" dirty="0">
                <a:solidFill>
                  <a:srgbClr val="000000"/>
                </a:solidFill>
                <a:effectLst/>
                <a:latin typeface="+mj-lt"/>
              </a:rPr>
              <a:t>, and .</a:t>
            </a:r>
            <a:r>
              <a:rPr lang="en-US" b="0" i="0" dirty="0" err="1">
                <a:solidFill>
                  <a:srgbClr val="000000"/>
                </a:solidFill>
                <a:effectLst/>
                <a:latin typeface="+mj-lt"/>
              </a:rPr>
              <a:t>avi</a:t>
            </a:r>
            <a:r>
              <a:rPr lang="en-US" b="0" i="0" dirty="0">
                <a:solidFill>
                  <a:srgbClr val="000000"/>
                </a:solidFill>
                <a:effectLst/>
                <a:latin typeface="+mj-lt"/>
              </a:rPr>
              <a:t>.</a:t>
            </a:r>
          </a:p>
          <a:p>
            <a:endParaRPr lang="en-IN"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32928262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E993BB7-FE7F-61AC-1230-4BA81C15DC3A}"/>
              </a:ext>
            </a:extLst>
          </p:cNvPr>
          <p:cNvSpPr>
            <a:spLocks noGrp="1"/>
          </p:cNvSpPr>
          <p:nvPr>
            <p:ph type="body" idx="1"/>
          </p:nvPr>
        </p:nvSpPr>
        <p:spPr/>
        <p:txBody>
          <a:bodyPr/>
          <a:lstStyle/>
          <a:p>
            <a:r>
              <a:rPr lang="en-US" b="0" i="0" dirty="0">
                <a:solidFill>
                  <a:srgbClr val="273239"/>
                </a:solidFill>
                <a:effectLst/>
                <a:latin typeface="Nunito" pitchFamily="2" charset="0"/>
              </a:rPr>
              <a:t>HTML5 introduced 5 most popular media element tags i.e. </a:t>
            </a:r>
            <a:r>
              <a:rPr lang="en-US" b="1" i="0" dirty="0">
                <a:solidFill>
                  <a:srgbClr val="273239"/>
                </a:solidFill>
                <a:effectLst/>
                <a:latin typeface="Nunito" pitchFamily="2" charset="0"/>
              </a:rPr>
              <a:t>&lt;audio&gt;, &lt;video&gt;, &lt;source&gt;, &lt;embed&gt;, &lt;track&gt;.</a:t>
            </a:r>
          </a:p>
          <a:p>
            <a:endParaRPr lang="en-IN" dirty="0"/>
          </a:p>
        </p:txBody>
      </p:sp>
      <p:pic>
        <p:nvPicPr>
          <p:cNvPr id="3" name="Picture 2">
            <a:extLst>
              <a:ext uri="{FF2B5EF4-FFF2-40B4-BE49-F238E27FC236}">
                <a16:creationId xmlns:a16="http://schemas.microsoft.com/office/drawing/2014/main" id="{6DFE0CA9-4AC9-5FE1-B4E7-1D7B24950B34}"/>
              </a:ext>
            </a:extLst>
          </p:cNvPr>
          <p:cNvPicPr>
            <a:picLocks noChangeAspect="1"/>
          </p:cNvPicPr>
          <p:nvPr/>
        </p:nvPicPr>
        <p:blipFill>
          <a:blip r:embed="rId2"/>
          <a:stretch>
            <a:fillRect/>
          </a:stretch>
        </p:blipFill>
        <p:spPr>
          <a:xfrm>
            <a:off x="2623930" y="1848678"/>
            <a:ext cx="8776253" cy="4466799"/>
          </a:xfrm>
          <a:prstGeom prst="rect">
            <a:avLst/>
          </a:prstGeom>
        </p:spPr>
      </p:pic>
    </p:spTree>
    <p:extLst>
      <p:ext uri="{BB962C8B-B14F-4D97-AF65-F5344CB8AC3E}">
        <p14:creationId xmlns:p14="http://schemas.microsoft.com/office/powerpoint/2010/main" val="2292517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888FF9-579F-05B6-6265-0034FF0614A8}"/>
              </a:ext>
            </a:extLst>
          </p:cNvPr>
          <p:cNvSpPr>
            <a:spLocks noGrp="1"/>
          </p:cNvSpPr>
          <p:nvPr>
            <p:ph type="body" idx="1"/>
          </p:nvPr>
        </p:nvSpPr>
        <p:spPr/>
        <p:txBody>
          <a:bodyPr/>
          <a:lstStyle/>
          <a:p>
            <a:pPr algn="l" fontAlgn="base">
              <a:buNone/>
            </a:pPr>
            <a:r>
              <a:rPr lang="en-US" sz="4000" b="1" i="0" dirty="0">
                <a:solidFill>
                  <a:srgbClr val="273239"/>
                </a:solidFill>
                <a:effectLst/>
                <a:latin typeface="+mj-lt"/>
              </a:rPr>
              <a:t>&lt;audio&gt; Tag:</a:t>
            </a:r>
          </a:p>
          <a:p>
            <a:pPr algn="l" rtl="0" fontAlgn="base">
              <a:spcAft>
                <a:spcPts val="750"/>
              </a:spcAft>
            </a:pPr>
            <a:r>
              <a:rPr lang="en-US" sz="4000" b="0" i="0" dirty="0">
                <a:solidFill>
                  <a:srgbClr val="273239"/>
                </a:solidFill>
                <a:effectLst/>
                <a:latin typeface="+mj-lt"/>
              </a:rPr>
              <a:t>It is a useful tag if we want to add audio such as songs, or any sound files into our webpage.</a:t>
            </a:r>
          </a:p>
          <a:p>
            <a:pPr algn="l" rtl="0" fontAlgn="base">
              <a:spcAft>
                <a:spcPts val="750"/>
              </a:spcAft>
            </a:pPr>
            <a:r>
              <a:rPr lang="en-US" sz="4000" b="0" i="0" dirty="0">
                <a:solidFill>
                  <a:srgbClr val="273239"/>
                </a:solidFill>
                <a:effectLst/>
                <a:latin typeface="+mj-lt"/>
              </a:rPr>
              <a:t>&lt;audio </a:t>
            </a:r>
            <a:r>
              <a:rPr lang="en-IN" sz="2800" b="0" i="0" dirty="0">
                <a:solidFill>
                  <a:srgbClr val="008000"/>
                </a:solidFill>
                <a:effectLst/>
                <a:latin typeface="Consolas" panose="020B0609020204030204" pitchFamily="49" charset="0"/>
              </a:rPr>
              <a:t>controls</a:t>
            </a:r>
            <a:r>
              <a:rPr lang="en-US" sz="4000" b="0" i="0" dirty="0">
                <a:solidFill>
                  <a:srgbClr val="273239"/>
                </a:solidFill>
                <a:effectLst/>
                <a:latin typeface="+mj-lt"/>
              </a:rPr>
              <a:t>&gt;</a:t>
            </a:r>
            <a:br>
              <a:rPr lang="en-US" sz="4000" b="0" i="0" dirty="0">
                <a:solidFill>
                  <a:srgbClr val="273239"/>
                </a:solidFill>
                <a:effectLst/>
                <a:latin typeface="+mj-lt"/>
              </a:rPr>
            </a:br>
            <a:r>
              <a:rPr lang="en-US" sz="4000" b="0" i="0" dirty="0">
                <a:solidFill>
                  <a:srgbClr val="273239"/>
                </a:solidFill>
                <a:effectLst/>
                <a:latin typeface="+mj-lt"/>
              </a:rPr>
              <a:t>&lt;source </a:t>
            </a:r>
            <a:r>
              <a:rPr lang="en-US" sz="4000" b="0" i="0" dirty="0" err="1">
                <a:solidFill>
                  <a:srgbClr val="273239"/>
                </a:solidFill>
                <a:effectLst/>
                <a:latin typeface="+mj-lt"/>
              </a:rPr>
              <a:t>src</a:t>
            </a:r>
            <a:r>
              <a:rPr lang="en-US" sz="4000" b="0" i="0" dirty="0">
                <a:solidFill>
                  <a:srgbClr val="273239"/>
                </a:solidFill>
                <a:effectLst/>
                <a:latin typeface="+mj-lt"/>
              </a:rPr>
              <a:t>="sample.mp3" type="audio/mpeg"&gt;</a:t>
            </a:r>
            <a:br>
              <a:rPr lang="en-US" sz="4000" b="0" i="0" dirty="0">
                <a:solidFill>
                  <a:srgbClr val="273239"/>
                </a:solidFill>
                <a:effectLst/>
                <a:latin typeface="+mj-lt"/>
              </a:rPr>
            </a:br>
            <a:r>
              <a:rPr lang="en-US" sz="4000" b="0" i="0" dirty="0">
                <a:solidFill>
                  <a:srgbClr val="273239"/>
                </a:solidFill>
                <a:effectLst/>
                <a:latin typeface="+mj-lt"/>
              </a:rPr>
              <a:t>&lt;/audio&gt; </a:t>
            </a:r>
          </a:p>
          <a:p>
            <a:pPr algn="l" rtl="0" fontAlgn="base">
              <a:spcAft>
                <a:spcPts val="750"/>
              </a:spcAft>
            </a:pPr>
            <a:endParaRPr lang="en-US" sz="3200" b="0" i="0" dirty="0">
              <a:solidFill>
                <a:srgbClr val="273239"/>
              </a:solidFill>
              <a:effectLst/>
              <a:latin typeface="+mj-lt"/>
            </a:endParaRPr>
          </a:p>
          <a:p>
            <a:endParaRPr lang="en-IN" dirty="0"/>
          </a:p>
        </p:txBody>
      </p:sp>
      <p:sp>
        <p:nvSpPr>
          <p:cNvPr id="3" name="Rectangle 1">
            <a:extLst>
              <a:ext uri="{FF2B5EF4-FFF2-40B4-BE49-F238E27FC236}">
                <a16:creationId xmlns:a16="http://schemas.microsoft.com/office/drawing/2014/main" id="{AC165C8B-DFA0-0B01-65EB-922F160A5A05}"/>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5B2F11D-26EA-C489-2D99-C5632CAE51FA}"/>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026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87AEB-9470-FD5D-1C81-1F069AC18D8A}"/>
              </a:ext>
            </a:extLst>
          </p:cNvPr>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mj-lt"/>
                <a:cs typeface="Segoe UI" panose="020B0502040204020203" pitchFamily="34" charset="0"/>
              </a:rPr>
              <a:t>HTML Audio - How It Works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mj-lt"/>
              </a:rPr>
              <a:t>The </a:t>
            </a:r>
            <a:r>
              <a:rPr kumimoji="0" lang="en-US" altLang="en-US" sz="3200" b="0" i="0" u="none" strike="noStrike" cap="none" normalizeH="0" baseline="0" dirty="0">
                <a:ln>
                  <a:noFill/>
                </a:ln>
                <a:solidFill>
                  <a:srgbClr val="DC143C"/>
                </a:solidFill>
                <a:effectLst/>
                <a:latin typeface="+mj-lt"/>
              </a:rPr>
              <a:t>controls</a:t>
            </a:r>
            <a:r>
              <a:rPr kumimoji="0" lang="en-US" altLang="en-US" sz="3200" b="0" i="0" u="none" strike="noStrike" cap="none" normalizeH="0" baseline="0" dirty="0">
                <a:ln>
                  <a:noFill/>
                </a:ln>
                <a:solidFill>
                  <a:srgbClr val="000000"/>
                </a:solidFill>
                <a:effectLst/>
                <a:latin typeface="+mj-lt"/>
              </a:rPr>
              <a:t> attribute adds audio controls, like play, pause, and volume.</a:t>
            </a:r>
            <a:endParaRPr kumimoji="0" lang="en-US" altLang="en-US" sz="3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mj-lt"/>
              </a:rPr>
              <a:t>The </a:t>
            </a:r>
            <a:r>
              <a:rPr kumimoji="0" lang="en-US" altLang="en-US" sz="3200" b="0" i="0" u="none" strike="noStrike" cap="none" normalizeH="0" baseline="0" dirty="0">
                <a:ln>
                  <a:noFill/>
                </a:ln>
                <a:solidFill>
                  <a:srgbClr val="DC143C"/>
                </a:solidFill>
                <a:effectLst/>
                <a:latin typeface="+mj-lt"/>
              </a:rPr>
              <a:t>&lt;source&gt;</a:t>
            </a:r>
            <a:r>
              <a:rPr kumimoji="0" lang="en-US" altLang="en-US" sz="3200" b="0" i="0" u="none" strike="noStrike" cap="none" normalizeH="0" baseline="0" dirty="0">
                <a:ln>
                  <a:noFill/>
                </a:ln>
                <a:solidFill>
                  <a:srgbClr val="000000"/>
                </a:solidFill>
                <a:effectLst/>
                <a:latin typeface="+mj-lt"/>
              </a:rPr>
              <a:t> element allows you to specify alternative audio files which the browser may choose from. The browser will use the first recognized format.</a:t>
            </a:r>
            <a:endParaRPr kumimoji="0" lang="en-US" altLang="en-US" sz="3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mj-lt"/>
              </a:rPr>
              <a:t>The text between the </a:t>
            </a:r>
            <a:r>
              <a:rPr kumimoji="0" lang="en-US" altLang="en-US" sz="3200" b="0" i="0" u="none" strike="noStrike" cap="none" normalizeH="0" baseline="0" dirty="0">
                <a:ln>
                  <a:noFill/>
                </a:ln>
                <a:solidFill>
                  <a:srgbClr val="DC143C"/>
                </a:solidFill>
                <a:effectLst/>
                <a:latin typeface="+mj-lt"/>
              </a:rPr>
              <a:t>&lt;audio&gt;</a:t>
            </a:r>
            <a:r>
              <a:rPr kumimoji="0" lang="en-US" altLang="en-US" sz="3200" b="0" i="0" u="none" strike="noStrike" cap="none" normalizeH="0" baseline="0" dirty="0">
                <a:ln>
                  <a:noFill/>
                </a:ln>
                <a:solidFill>
                  <a:srgbClr val="000000"/>
                </a:solidFill>
                <a:effectLst/>
                <a:latin typeface="+mj-lt"/>
              </a:rPr>
              <a:t> and </a:t>
            </a:r>
            <a:r>
              <a:rPr kumimoji="0" lang="en-US" altLang="en-US" sz="3200" b="0" i="0" u="none" strike="noStrike" cap="none" normalizeH="0" baseline="0" dirty="0">
                <a:ln>
                  <a:noFill/>
                </a:ln>
                <a:solidFill>
                  <a:srgbClr val="DC143C"/>
                </a:solidFill>
                <a:effectLst/>
                <a:latin typeface="+mj-lt"/>
              </a:rPr>
              <a:t>&lt;/audio&gt;</a:t>
            </a:r>
            <a:r>
              <a:rPr kumimoji="0" lang="en-US" altLang="en-US" sz="3200" b="0" i="0" u="none" strike="noStrike" cap="none" normalizeH="0" baseline="0" dirty="0">
                <a:ln>
                  <a:noFill/>
                </a:ln>
                <a:solidFill>
                  <a:srgbClr val="000000"/>
                </a:solidFill>
                <a:effectLst/>
                <a:latin typeface="+mj-lt"/>
              </a:rPr>
              <a:t> tags will only be displayed in browsers that do not support the </a:t>
            </a:r>
            <a:r>
              <a:rPr kumimoji="0" lang="en-US" altLang="en-US" sz="3200" b="0" i="0" u="none" strike="noStrike" cap="none" normalizeH="0" baseline="0" dirty="0">
                <a:ln>
                  <a:noFill/>
                </a:ln>
                <a:solidFill>
                  <a:srgbClr val="DC143C"/>
                </a:solidFill>
                <a:effectLst/>
                <a:latin typeface="+mj-lt"/>
              </a:rPr>
              <a:t>&lt;audio&gt;</a:t>
            </a:r>
            <a:r>
              <a:rPr kumimoji="0" lang="en-US" altLang="en-US" sz="3200" b="0" i="0" u="none" strike="noStrike" cap="none" normalizeH="0" baseline="0" dirty="0">
                <a:ln>
                  <a:noFill/>
                </a:ln>
                <a:solidFill>
                  <a:srgbClr val="000000"/>
                </a:solidFill>
                <a:effectLst/>
                <a:latin typeface="+mj-lt"/>
              </a:rPr>
              <a:t> element.</a:t>
            </a:r>
            <a:endParaRPr kumimoji="0" lang="en-US" altLang="en-US" sz="3200" b="0" i="0" u="none" strike="noStrike" cap="none" normalizeH="0" baseline="0" dirty="0">
              <a:ln>
                <a:noFill/>
              </a:ln>
              <a:solidFill>
                <a:schemeClr val="tx1"/>
              </a:solidFill>
              <a:effectLst/>
              <a:latin typeface="+mj-lt"/>
            </a:endParaRPr>
          </a:p>
          <a:p>
            <a:endParaRPr lang="en-IN" dirty="0"/>
          </a:p>
        </p:txBody>
      </p:sp>
    </p:spTree>
    <p:extLst>
      <p:ext uri="{BB962C8B-B14F-4D97-AF65-F5344CB8AC3E}">
        <p14:creationId xmlns:p14="http://schemas.microsoft.com/office/powerpoint/2010/main" val="2512413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8E7219-4BB1-4E54-11A0-1CB582FBE546}"/>
              </a:ext>
            </a:extLst>
          </p:cNvPr>
          <p:cNvPicPr>
            <a:picLocks noChangeAspect="1"/>
          </p:cNvPicPr>
          <p:nvPr/>
        </p:nvPicPr>
        <p:blipFill>
          <a:blip r:embed="rId2"/>
          <a:stretch>
            <a:fillRect/>
          </a:stretch>
        </p:blipFill>
        <p:spPr>
          <a:xfrm>
            <a:off x="3101009" y="676419"/>
            <a:ext cx="8408504" cy="5028642"/>
          </a:xfrm>
          <a:prstGeom prst="rect">
            <a:avLst/>
          </a:prstGeom>
        </p:spPr>
      </p:pic>
    </p:spTree>
    <p:extLst>
      <p:ext uri="{BB962C8B-B14F-4D97-AF65-F5344CB8AC3E}">
        <p14:creationId xmlns:p14="http://schemas.microsoft.com/office/powerpoint/2010/main" val="32066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ED55E4-BB79-78BC-6487-29E2B120294C}"/>
              </a:ext>
            </a:extLst>
          </p:cNvPr>
          <p:cNvSpPr>
            <a:spLocks noGrp="1"/>
          </p:cNvSpPr>
          <p:nvPr>
            <p:ph type="body" idx="1"/>
          </p:nvPr>
        </p:nvSpPr>
        <p:spPr>
          <a:xfrm>
            <a:off x="2713383" y="337930"/>
            <a:ext cx="9114182" cy="6172199"/>
          </a:xfrm>
        </p:spPr>
        <p:txBody>
          <a:bodyPr>
            <a:normAutofit fontScale="92500" lnSpcReduction="20000"/>
          </a:bodyPr>
          <a:lstStyle/>
          <a:p>
            <a:pPr marL="25400" indent="0">
              <a:buNone/>
            </a:pPr>
            <a:r>
              <a:rPr lang="en-US" b="1" dirty="0"/>
              <a:t>Nested HTML Elements</a:t>
            </a:r>
          </a:p>
          <a:p>
            <a:r>
              <a:rPr lang="en-US" dirty="0">
                <a:latin typeface="+mj-lt"/>
              </a:rPr>
              <a:t>HTML elements can be nested (this means that elements can contain other elements).</a:t>
            </a:r>
          </a:p>
          <a:p>
            <a:r>
              <a:rPr lang="en-US" dirty="0">
                <a:latin typeface="+mj-lt"/>
              </a:rPr>
              <a:t>All HTML documents consist of nested HTML elements.</a:t>
            </a:r>
          </a:p>
          <a:p>
            <a:r>
              <a:rPr lang="en-US" dirty="0">
                <a:latin typeface="+mj-lt"/>
              </a:rPr>
              <a:t>The following example contains four HTML elements (&lt;html&gt;, &lt;body&gt;, &lt;h1&gt; and &lt;p&gt;):</a:t>
            </a:r>
          </a:p>
          <a:p>
            <a:r>
              <a:rPr lang="en-US" b="0" i="0" dirty="0">
                <a:solidFill>
                  <a:srgbClr val="708090"/>
                </a:solidFill>
                <a:effectLst/>
                <a:latin typeface="+mj-lt"/>
              </a:rPr>
              <a:t>&lt;!DOCTYPE html&gt;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html</a:t>
            </a:r>
            <a:r>
              <a:rPr lang="en-US" b="0" i="0" dirty="0">
                <a:solidFill>
                  <a:srgbClr val="999999"/>
                </a:solidFill>
                <a:effectLst/>
                <a:latin typeface="+mj-lt"/>
              </a:rPr>
              <a:t>&gt;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body</a:t>
            </a:r>
            <a:r>
              <a:rPr lang="en-US" b="0" i="0" dirty="0">
                <a:solidFill>
                  <a:srgbClr val="999999"/>
                </a:solidFill>
                <a:effectLst/>
                <a:latin typeface="+mj-lt"/>
              </a:rPr>
              <a:t>&gt;</a:t>
            </a:r>
            <a:br>
              <a:rPr lang="en-US" dirty="0">
                <a:latin typeface="+mj-lt"/>
              </a:rPr>
            </a:b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h1</a:t>
            </a:r>
            <a:r>
              <a:rPr lang="en-US" b="0" i="0" dirty="0">
                <a:solidFill>
                  <a:srgbClr val="999999"/>
                </a:solidFill>
                <a:effectLst/>
                <a:latin typeface="+mj-lt"/>
              </a:rPr>
              <a:t>&gt;</a:t>
            </a:r>
            <a:r>
              <a:rPr lang="en-US" b="0" i="0" dirty="0">
                <a:solidFill>
                  <a:srgbClr val="000000"/>
                </a:solidFill>
                <a:effectLst/>
                <a:latin typeface="+mj-lt"/>
              </a:rPr>
              <a:t>My First Heading</a:t>
            </a:r>
            <a:r>
              <a:rPr lang="en-US" b="0" i="0" dirty="0">
                <a:solidFill>
                  <a:srgbClr val="999999"/>
                </a:solidFill>
                <a:effectLst/>
                <a:latin typeface="+mj-lt"/>
              </a:rPr>
              <a:t>&lt;</a:t>
            </a:r>
            <a:r>
              <a:rPr lang="en-US" b="0" i="0" dirty="0">
                <a:solidFill>
                  <a:srgbClr val="990055"/>
                </a:solidFill>
                <a:effectLst/>
                <a:latin typeface="+mj-lt"/>
              </a:rPr>
              <a:t>/h1</a:t>
            </a:r>
            <a:r>
              <a:rPr lang="en-US" b="0" i="0" dirty="0">
                <a:solidFill>
                  <a:srgbClr val="999999"/>
                </a:solidFill>
                <a:effectLst/>
                <a:latin typeface="+mj-lt"/>
              </a:rPr>
              <a:t>&gt;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p</a:t>
            </a:r>
            <a:r>
              <a:rPr lang="en-US" b="0" i="0" dirty="0">
                <a:solidFill>
                  <a:srgbClr val="999999"/>
                </a:solidFill>
                <a:effectLst/>
                <a:latin typeface="+mj-lt"/>
              </a:rPr>
              <a:t>&gt;</a:t>
            </a:r>
            <a:r>
              <a:rPr lang="en-US" b="0" i="0" dirty="0">
                <a:solidFill>
                  <a:srgbClr val="000000"/>
                </a:solidFill>
                <a:effectLst/>
                <a:latin typeface="+mj-lt"/>
              </a:rPr>
              <a:t>My first paragraph.</a:t>
            </a:r>
            <a:r>
              <a:rPr lang="en-US" b="0" i="0" dirty="0">
                <a:solidFill>
                  <a:srgbClr val="999999"/>
                </a:solidFill>
                <a:effectLst/>
                <a:latin typeface="+mj-lt"/>
              </a:rPr>
              <a:t>&lt;</a:t>
            </a:r>
            <a:r>
              <a:rPr lang="en-US" b="0" i="0" dirty="0">
                <a:solidFill>
                  <a:srgbClr val="990055"/>
                </a:solidFill>
                <a:effectLst/>
                <a:latin typeface="+mj-lt"/>
              </a:rPr>
              <a:t>/p</a:t>
            </a:r>
            <a:r>
              <a:rPr lang="en-US" b="0" i="0" dirty="0">
                <a:solidFill>
                  <a:srgbClr val="999999"/>
                </a:solidFill>
                <a:effectLst/>
                <a:latin typeface="+mj-lt"/>
              </a:rPr>
              <a:t>&gt;</a:t>
            </a:r>
            <a:br>
              <a:rPr lang="en-US" dirty="0">
                <a:latin typeface="+mj-lt"/>
              </a:rPr>
            </a:b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/body</a:t>
            </a:r>
            <a:r>
              <a:rPr lang="en-US" b="0" i="0" dirty="0">
                <a:solidFill>
                  <a:srgbClr val="999999"/>
                </a:solidFill>
                <a:effectLst/>
                <a:latin typeface="+mj-lt"/>
              </a:rPr>
              <a:t>&gt;</a:t>
            </a:r>
            <a:br>
              <a:rPr lang="en-US" dirty="0">
                <a:latin typeface="+mj-lt"/>
              </a:rPr>
            </a:br>
            <a:r>
              <a:rPr lang="en-US" b="0" i="0" dirty="0">
                <a:solidFill>
                  <a:srgbClr val="999999"/>
                </a:solidFill>
                <a:effectLst/>
                <a:latin typeface="+mj-lt"/>
              </a:rPr>
              <a:t>&lt;</a:t>
            </a:r>
            <a:r>
              <a:rPr lang="en-US" b="0" i="0" dirty="0">
                <a:solidFill>
                  <a:srgbClr val="990055"/>
                </a:solidFill>
                <a:effectLst/>
                <a:latin typeface="+mj-lt"/>
              </a:rPr>
              <a:t>/html</a:t>
            </a:r>
            <a:r>
              <a:rPr lang="en-US" b="0" i="0" dirty="0">
                <a:solidFill>
                  <a:srgbClr val="999999"/>
                </a:solidFill>
                <a:effectLst/>
                <a:latin typeface="+mj-lt"/>
              </a:rPr>
              <a:t>&gt;</a:t>
            </a:r>
            <a:endParaRPr lang="en-IN" dirty="0">
              <a:latin typeface="+mj-lt"/>
            </a:endParaRPr>
          </a:p>
        </p:txBody>
      </p:sp>
    </p:spTree>
    <p:extLst>
      <p:ext uri="{BB962C8B-B14F-4D97-AF65-F5344CB8AC3E}">
        <p14:creationId xmlns:p14="http://schemas.microsoft.com/office/powerpoint/2010/main" val="306046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A43B77-952D-8AD7-904D-6EDFC0479D71}"/>
              </a:ext>
            </a:extLst>
          </p:cNvPr>
          <p:cNvSpPr>
            <a:spLocks noGrp="1"/>
          </p:cNvSpPr>
          <p:nvPr>
            <p:ph type="body" idx="1"/>
          </p:nvPr>
        </p:nvSpPr>
        <p:spPr/>
        <p:txBody>
          <a:bodyPr>
            <a:normAutofit/>
          </a:bodyPr>
          <a:lstStyle/>
          <a:p>
            <a:pPr marL="50800" indent="0">
              <a:buNone/>
            </a:pPr>
            <a:r>
              <a:rPr lang="en-US" dirty="0"/>
              <a:t>1. </a:t>
            </a:r>
            <a:r>
              <a:rPr lang="en-US" dirty="0" err="1"/>
              <a:t>src</a:t>
            </a:r>
            <a:endParaRPr lang="en-US" dirty="0"/>
          </a:p>
          <a:p>
            <a:r>
              <a:rPr lang="en-US" dirty="0"/>
              <a:t>Specifies the path to the audio file.</a:t>
            </a:r>
          </a:p>
          <a:p>
            <a:r>
              <a:rPr lang="en-US" dirty="0"/>
              <a:t>Can also be specified using &lt;source&gt; tags inside the &lt;audio&gt; element. </a:t>
            </a:r>
          </a:p>
          <a:p>
            <a:r>
              <a:rPr lang="en-US" dirty="0"/>
              <a:t>example</a:t>
            </a:r>
          </a:p>
          <a:p>
            <a:pPr marL="50800" indent="0">
              <a:buNone/>
            </a:pPr>
            <a:r>
              <a:rPr lang="en-US" dirty="0"/>
              <a:t>  </a:t>
            </a:r>
            <a:r>
              <a:rPr lang="en-US" dirty="0">
                <a:solidFill>
                  <a:srgbClr val="92D050"/>
                </a:solidFill>
              </a:rPr>
              <a:t>&lt;h2&gt;Audio with </a:t>
            </a:r>
            <a:r>
              <a:rPr lang="en-US" dirty="0" err="1">
                <a:solidFill>
                  <a:srgbClr val="92D050"/>
                </a:solidFill>
              </a:rPr>
              <a:t>src</a:t>
            </a:r>
            <a:r>
              <a:rPr lang="en-US" dirty="0">
                <a:solidFill>
                  <a:srgbClr val="92D050"/>
                </a:solidFill>
              </a:rPr>
              <a:t> attribute&lt;/h2&gt;</a:t>
            </a:r>
          </a:p>
          <a:p>
            <a:pPr marL="50800" indent="0">
              <a:buNone/>
            </a:pPr>
            <a:r>
              <a:rPr lang="en-US" dirty="0">
                <a:solidFill>
                  <a:srgbClr val="92D050"/>
                </a:solidFill>
              </a:rPr>
              <a:t>  &lt;!-- Audio tag with </a:t>
            </a:r>
            <a:r>
              <a:rPr lang="en-US" dirty="0" err="1">
                <a:solidFill>
                  <a:srgbClr val="92D050"/>
                </a:solidFill>
              </a:rPr>
              <a:t>src</a:t>
            </a:r>
            <a:r>
              <a:rPr lang="en-US" dirty="0">
                <a:solidFill>
                  <a:srgbClr val="92D050"/>
                </a:solidFill>
              </a:rPr>
              <a:t> and controls --&gt;</a:t>
            </a:r>
          </a:p>
          <a:p>
            <a:pPr marL="50800" indent="0">
              <a:buNone/>
            </a:pPr>
            <a:r>
              <a:rPr lang="en-US" dirty="0">
                <a:solidFill>
                  <a:srgbClr val="92D050"/>
                </a:solidFill>
              </a:rPr>
              <a:t>	&lt;audio </a:t>
            </a:r>
            <a:r>
              <a:rPr lang="en-US" dirty="0" err="1">
                <a:solidFill>
                  <a:srgbClr val="92D050"/>
                </a:solidFill>
              </a:rPr>
              <a:t>src</a:t>
            </a:r>
            <a:r>
              <a:rPr lang="en-US" dirty="0">
                <a:solidFill>
                  <a:srgbClr val="92D050"/>
                </a:solidFill>
              </a:rPr>
              <a:t> ="https://www.soundhelix.com/examples/mp3/SoundHelix-Song-1.mp3" controls&gt; </a:t>
            </a:r>
          </a:p>
          <a:p>
            <a:pPr marL="50800" indent="0">
              <a:buNone/>
            </a:pPr>
            <a:r>
              <a:rPr lang="en-US" dirty="0">
                <a:solidFill>
                  <a:srgbClr val="92D050"/>
                </a:solidFill>
              </a:rPr>
              <a:t>	&lt;/audio&gt;</a:t>
            </a:r>
          </a:p>
        </p:txBody>
      </p:sp>
    </p:spTree>
    <p:extLst>
      <p:ext uri="{BB962C8B-B14F-4D97-AF65-F5344CB8AC3E}">
        <p14:creationId xmlns:p14="http://schemas.microsoft.com/office/powerpoint/2010/main" val="26345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01B6DA-CC23-18B3-88D3-E17CA0447700}"/>
              </a:ext>
            </a:extLst>
          </p:cNvPr>
          <p:cNvSpPr>
            <a:spLocks noGrp="1"/>
          </p:cNvSpPr>
          <p:nvPr>
            <p:ph type="body" idx="1"/>
          </p:nvPr>
        </p:nvSpPr>
        <p:spPr/>
        <p:txBody>
          <a:bodyPr>
            <a:normAutofit fontScale="92500" lnSpcReduction="20000"/>
          </a:bodyPr>
          <a:lstStyle/>
          <a:p>
            <a:pPr marL="50800" indent="0">
              <a:buNone/>
            </a:pPr>
            <a:r>
              <a:rPr lang="en-US" b="1" dirty="0">
                <a:latin typeface="Times New Roman" panose="02020603050405020304" pitchFamily="18" charset="0"/>
                <a:cs typeface="Times New Roman" panose="02020603050405020304" pitchFamily="18" charset="0"/>
              </a:rPr>
              <a:t>2. controls</a:t>
            </a:r>
          </a:p>
          <a:p>
            <a:r>
              <a:rPr lang="en-US" dirty="0">
                <a:latin typeface="Times New Roman" panose="02020603050405020304" pitchFamily="18" charset="0"/>
                <a:cs typeface="Times New Roman" panose="02020603050405020304" pitchFamily="18" charset="0"/>
              </a:rPr>
              <a:t>Adds audio playback controls like play, pause, volume, etc.</a:t>
            </a:r>
          </a:p>
          <a:p>
            <a:r>
              <a:rPr lang="en-US" dirty="0">
                <a:latin typeface="Times New Roman" panose="02020603050405020304" pitchFamily="18" charset="0"/>
                <a:cs typeface="Times New Roman" panose="02020603050405020304" pitchFamily="18" charset="0"/>
              </a:rPr>
              <a:t>The controls attribute in the &lt;audio&gt; (and &lt;video&gt;) tag is used to display built-in browser controls for media playback — such as:</a:t>
            </a:r>
          </a:p>
          <a:p>
            <a:r>
              <a:rPr lang="en-US" dirty="0">
                <a:latin typeface="Times New Roman" panose="02020603050405020304" pitchFamily="18" charset="0"/>
                <a:cs typeface="Times New Roman" panose="02020603050405020304" pitchFamily="18" charset="0"/>
              </a:rPr>
              <a:t>▶️ Play / ⏸️ Pause button</a:t>
            </a:r>
          </a:p>
          <a:p>
            <a:r>
              <a:rPr lang="en-US" dirty="0">
                <a:latin typeface="Times New Roman" panose="02020603050405020304" pitchFamily="18" charset="0"/>
                <a:cs typeface="Times New Roman" panose="02020603050405020304" pitchFamily="18" charset="0"/>
              </a:rPr>
              <a:t>🔊 Volume control</a:t>
            </a:r>
          </a:p>
          <a:p>
            <a:r>
              <a:rPr lang="en-US" dirty="0">
                <a:latin typeface="Times New Roman" panose="02020603050405020304" pitchFamily="18" charset="0"/>
                <a:cs typeface="Times New Roman" panose="02020603050405020304" pitchFamily="18" charset="0"/>
              </a:rPr>
              <a:t>⏩ Seek bar (timeline)</a:t>
            </a:r>
          </a:p>
          <a:p>
            <a:r>
              <a:rPr lang="en-US" dirty="0">
                <a:latin typeface="Times New Roman" panose="02020603050405020304" pitchFamily="18" charset="0"/>
                <a:cs typeface="Times New Roman" panose="02020603050405020304" pitchFamily="18" charset="0"/>
              </a:rPr>
              <a:t>⏹ Stop button (in some browsers)</a:t>
            </a:r>
          </a:p>
          <a:p>
            <a:r>
              <a:rPr lang="en-US" dirty="0">
                <a:latin typeface="Times New Roman" panose="02020603050405020304" pitchFamily="18" charset="0"/>
                <a:cs typeface="Times New Roman" panose="02020603050405020304" pitchFamily="18" charset="0"/>
              </a:rPr>
              <a:t>Without this, users won't see a way to play the audio.</a:t>
            </a:r>
          </a:p>
          <a:p>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audio</a:t>
            </a:r>
            <a:r>
              <a:rPr lang="en-IN" b="0" i="0" dirty="0">
                <a:solidFill>
                  <a:srgbClr val="008000"/>
                </a:solidFill>
                <a:effectLst/>
                <a:latin typeface="Consolas" panose="020B0609020204030204" pitchFamily="49" charset="0"/>
              </a:rPr>
              <a:t> controls</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source</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src</a:t>
            </a:r>
            <a:r>
              <a:rPr lang="en-IN" b="0" i="0" dirty="0">
                <a:solidFill>
                  <a:srgbClr val="005CC5"/>
                </a:solidFill>
                <a:effectLst/>
                <a:latin typeface="Consolas" panose="020B0609020204030204" pitchFamily="49" charset="0"/>
              </a:rPr>
              <a:t>="horse.ogg"</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="audio/</a:t>
            </a:r>
            <a:r>
              <a:rPr lang="en-IN" b="0" i="0" dirty="0" err="1">
                <a:solidFill>
                  <a:srgbClr val="005CC5"/>
                </a:solidFill>
                <a:effectLst/>
                <a:latin typeface="Consolas" panose="020B0609020204030204" pitchFamily="49" charset="0"/>
              </a:rPr>
              <a:t>ogg</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source</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src</a:t>
            </a:r>
            <a:r>
              <a:rPr lang="en-IN" b="0" i="0" dirty="0">
                <a:solidFill>
                  <a:srgbClr val="005CC5"/>
                </a:solidFill>
                <a:effectLst/>
                <a:latin typeface="Consolas" panose="020B0609020204030204" pitchFamily="49" charset="0"/>
              </a:rPr>
              <a:t>="horse.mp3"</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="audio/mpeg"</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Your browser does not support the audio element.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/audio</a:t>
            </a:r>
            <a:r>
              <a:rPr lang="en-IN" b="0" i="0" dirty="0">
                <a:solidFill>
                  <a:srgbClr val="999999"/>
                </a:solidFill>
                <a:effectLst/>
                <a:latin typeface="Consolas" panose="020B0609020204030204" pitchFamily="49" charset="0"/>
              </a:rPr>
              <a:t>&gt;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4029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3EE7A-0D8A-8798-7E9B-E064616FDD51}"/>
              </a:ext>
            </a:extLst>
          </p:cNvPr>
          <p:cNvSpPr>
            <a:spLocks noGrp="1"/>
          </p:cNvSpPr>
          <p:nvPr>
            <p:ph type="body" idx="1"/>
          </p:nvPr>
        </p:nvSpPr>
        <p:spPr/>
        <p:txBody>
          <a:bodyPr>
            <a:normAutofit lnSpcReduction="10000"/>
          </a:bodyPr>
          <a:lstStyle/>
          <a:p>
            <a:pPr marL="50800" indent="0">
              <a:buNone/>
            </a:pPr>
            <a:r>
              <a:rPr lang="en-US" dirty="0">
                <a:latin typeface="Times New Roman" panose="02020603050405020304" pitchFamily="18" charset="0"/>
                <a:cs typeface="Times New Roman" panose="02020603050405020304" pitchFamily="18" charset="0"/>
              </a:rPr>
              <a:t>3. autoplay</a:t>
            </a:r>
          </a:p>
          <a:p>
            <a:r>
              <a:rPr lang="en-US" dirty="0">
                <a:latin typeface="Times New Roman" panose="02020603050405020304" pitchFamily="18" charset="0"/>
                <a:cs typeface="Times New Roman" panose="02020603050405020304" pitchFamily="18" charset="0"/>
              </a:rPr>
              <a:t>Makes the audio start playing automatically when the page loads.</a:t>
            </a:r>
          </a:p>
          <a:p>
            <a:r>
              <a:rPr lang="en-US" dirty="0">
                <a:latin typeface="Times New Roman" panose="02020603050405020304" pitchFamily="18" charset="0"/>
                <a:cs typeface="Times New Roman" panose="02020603050405020304" pitchFamily="18" charset="0"/>
              </a:rPr>
              <a:t>Modern browsers often block autoplay unless muted or triggered by user interaction.</a:t>
            </a:r>
          </a:p>
          <a:p>
            <a:r>
              <a:rPr lang="en-US" dirty="0">
                <a:latin typeface="Times New Roman" panose="02020603050405020304" pitchFamily="18" charset="0"/>
                <a:cs typeface="Times New Roman" panose="02020603050405020304" pitchFamily="18" charset="0"/>
              </a:rPr>
              <a:t>Example</a:t>
            </a:r>
          </a:p>
          <a:p>
            <a:pPr marL="50800" indent="0">
              <a:buNone/>
            </a:pP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&lt;h2&gt;Autoplay Audio&lt;/h2&gt;</a:t>
            </a:r>
          </a:p>
          <a:p>
            <a:pPr marL="50800" indent="0">
              <a:buNone/>
            </a:pPr>
            <a:r>
              <a:rPr lang="en-US" dirty="0">
                <a:solidFill>
                  <a:srgbClr val="00B0F0"/>
                </a:solidFill>
                <a:latin typeface="Times New Roman" panose="02020603050405020304" pitchFamily="18" charset="0"/>
                <a:cs typeface="Times New Roman" panose="02020603050405020304" pitchFamily="18" charset="0"/>
              </a:rPr>
              <a:t> &lt;!-- The audio will start playing automatically when the page loads --&gt;</a:t>
            </a:r>
          </a:p>
          <a:p>
            <a:pPr marL="50800" indent="0">
              <a:buNone/>
            </a:pPr>
            <a:r>
              <a:rPr lang="en-US" dirty="0">
                <a:solidFill>
                  <a:srgbClr val="00B0F0"/>
                </a:solidFill>
                <a:latin typeface="Times New Roman" panose="02020603050405020304" pitchFamily="18" charset="0"/>
                <a:cs typeface="Times New Roman" panose="02020603050405020304" pitchFamily="18" charset="0"/>
              </a:rPr>
              <a:t> 	&lt;audio </a:t>
            </a:r>
            <a:r>
              <a:rPr lang="en-US" dirty="0" err="1">
                <a:solidFill>
                  <a:srgbClr val="00B0F0"/>
                </a:solidFill>
                <a:latin typeface="Times New Roman" panose="02020603050405020304" pitchFamily="18" charset="0"/>
                <a:cs typeface="Times New Roman" panose="02020603050405020304" pitchFamily="18" charset="0"/>
              </a:rPr>
              <a:t>src</a:t>
            </a:r>
            <a:r>
              <a:rPr lang="en-US" dirty="0">
                <a:solidFill>
                  <a:srgbClr val="00B0F0"/>
                </a:solidFill>
                <a:latin typeface="Times New Roman" panose="02020603050405020304" pitchFamily="18" charset="0"/>
                <a:cs typeface="Times New Roman" panose="02020603050405020304" pitchFamily="18" charset="0"/>
              </a:rPr>
              <a:t> ="https://www.soundhelix.com/examples/mp3/SoundHelix-Song-1.mp3" autoplay controls&gt;</a:t>
            </a:r>
          </a:p>
          <a:p>
            <a:pPr marL="50800" indent="0">
              <a:buNone/>
            </a:pPr>
            <a:r>
              <a:rPr lang="en-US" dirty="0">
                <a:solidFill>
                  <a:srgbClr val="00B0F0"/>
                </a:solidFill>
                <a:latin typeface="Times New Roman" panose="02020603050405020304" pitchFamily="18" charset="0"/>
                <a:cs typeface="Times New Roman" panose="02020603050405020304" pitchFamily="18" charset="0"/>
              </a:rPr>
              <a:t>	&lt;/audio&gt;</a:t>
            </a:r>
            <a:endParaRPr lang="en-IN"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825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945FF8-B227-2988-3D5F-9645749A8B22}"/>
              </a:ext>
            </a:extLst>
          </p:cNvPr>
          <p:cNvSpPr>
            <a:spLocks noGrp="1"/>
          </p:cNvSpPr>
          <p:nvPr>
            <p:ph type="body" idx="1"/>
          </p:nvPr>
        </p:nvSpPr>
        <p:spPr/>
        <p:txBody>
          <a:bodyPr/>
          <a:lstStyle/>
          <a:p>
            <a:pPr marL="50800" indent="0">
              <a:buNone/>
            </a:pPr>
            <a:r>
              <a:rPr lang="en-US" dirty="0"/>
              <a:t>4. Muted</a:t>
            </a:r>
          </a:p>
          <a:p>
            <a:pPr marL="50800" indent="0">
              <a:buNone/>
            </a:pPr>
            <a:r>
              <a:rPr lang="en-US" dirty="0"/>
              <a:t>Starts the audio in a muted state.</a:t>
            </a:r>
          </a:p>
          <a:p>
            <a:pPr marL="50800" indent="0">
              <a:buNone/>
            </a:pPr>
            <a:r>
              <a:rPr lang="en-US" dirty="0"/>
              <a:t>Useful with autoplay, because many browsers allow autoplay only if muted.</a:t>
            </a:r>
          </a:p>
          <a:p>
            <a:pPr marL="50800" indent="0">
              <a:buNone/>
            </a:pP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audio</a:t>
            </a:r>
            <a:r>
              <a:rPr lang="en-IN" b="0" i="0" dirty="0">
                <a:solidFill>
                  <a:srgbClr val="008000"/>
                </a:solidFill>
                <a:effectLst/>
                <a:latin typeface="Consolas" panose="020B0609020204030204" pitchFamily="49" charset="0"/>
              </a:rPr>
              <a:t> controls autoplay muted</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source</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src</a:t>
            </a:r>
            <a:r>
              <a:rPr lang="en-IN" b="0" i="0" dirty="0">
                <a:solidFill>
                  <a:srgbClr val="005CC5"/>
                </a:solidFill>
                <a:effectLst/>
                <a:latin typeface="Consolas" panose="020B0609020204030204" pitchFamily="49" charset="0"/>
              </a:rPr>
              <a:t>="horse.ogg"</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="audio/</a:t>
            </a:r>
            <a:r>
              <a:rPr lang="en-IN" b="0" i="0" dirty="0" err="1">
                <a:solidFill>
                  <a:srgbClr val="005CC5"/>
                </a:solidFill>
                <a:effectLst/>
                <a:latin typeface="Consolas" panose="020B0609020204030204" pitchFamily="49" charset="0"/>
              </a:rPr>
              <a:t>ogg</a:t>
            </a:r>
            <a:r>
              <a:rPr lang="en-IN" b="0" i="0" dirty="0">
                <a:solidFill>
                  <a:srgbClr val="005CC5"/>
                </a:solidFill>
                <a:effectLst/>
                <a:latin typeface="Consolas" panose="020B0609020204030204" pitchFamily="49" charset="0"/>
              </a:rPr>
              <a:t>"</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source</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src</a:t>
            </a:r>
            <a:r>
              <a:rPr lang="en-IN" b="0" i="0" dirty="0">
                <a:solidFill>
                  <a:srgbClr val="005CC5"/>
                </a:solidFill>
                <a:effectLst/>
                <a:latin typeface="Consolas" panose="020B0609020204030204" pitchFamily="49" charset="0"/>
              </a:rPr>
              <a:t>="horse.mp3"</a:t>
            </a:r>
            <a:r>
              <a:rPr lang="en-IN" b="0" i="0" dirty="0">
                <a:solidFill>
                  <a:srgbClr val="008000"/>
                </a:solidFill>
                <a:effectLst/>
                <a:latin typeface="Consolas" panose="020B0609020204030204" pitchFamily="49" charset="0"/>
              </a:rPr>
              <a:t> type</a:t>
            </a:r>
            <a:r>
              <a:rPr lang="en-IN" b="0" i="0" dirty="0">
                <a:solidFill>
                  <a:srgbClr val="005CC5"/>
                </a:solidFill>
                <a:effectLst/>
                <a:latin typeface="Consolas" panose="020B0609020204030204" pitchFamily="49" charset="0"/>
              </a:rPr>
              <a:t>="audio/mpeg"</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Your browser does not support the audio element.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/audio</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2429466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F5D3D1-F45A-46D0-6AFB-184AF2B2203F}"/>
              </a:ext>
            </a:extLst>
          </p:cNvPr>
          <p:cNvSpPr>
            <a:spLocks noGrp="1"/>
          </p:cNvSpPr>
          <p:nvPr>
            <p:ph type="body" idx="1"/>
          </p:nvPr>
        </p:nvSpPr>
        <p:spPr/>
        <p:txBody>
          <a:bodyPr>
            <a:normAutofit/>
          </a:bodyPr>
          <a:lstStyle/>
          <a:p>
            <a:r>
              <a:rPr lang="en-US" dirty="0"/>
              <a:t>5. loop</a:t>
            </a:r>
          </a:p>
          <a:p>
            <a:r>
              <a:rPr lang="en-US" dirty="0"/>
              <a:t>Makes the audio repeat continuously after it ends.</a:t>
            </a:r>
          </a:p>
          <a:p>
            <a:r>
              <a:rPr lang="en-US" dirty="0"/>
              <a:t>Example</a:t>
            </a:r>
          </a:p>
          <a:p>
            <a:pPr>
              <a:lnSpc>
                <a:spcPct val="100000"/>
              </a:lnSpc>
              <a:buNone/>
            </a:pPr>
            <a:r>
              <a:rPr lang="en-US" b="0" dirty="0">
                <a:solidFill>
                  <a:srgbClr val="808080"/>
                </a:solidFill>
                <a:effectLst/>
                <a:latin typeface="Consolas" panose="020B0609020204030204" pitchFamily="49" charset="0"/>
              </a:rPr>
              <a:t>		&lt;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loop</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808080"/>
                </a:solidFill>
                <a:effectLst/>
                <a:latin typeface="Consolas" panose="020B0609020204030204" pitchFamily="49" charset="0"/>
              </a:rPr>
              <a:t>			&lt;</a:t>
            </a:r>
            <a:r>
              <a:rPr lang="en-US" b="0" dirty="0">
                <a:solidFill>
                  <a:srgbClr val="569CD6"/>
                </a:solidFill>
                <a:effectLst/>
                <a:latin typeface="Consolas" panose="020B0609020204030204" pitchFamily="49" charset="0"/>
              </a:rPr>
              <a:t>audio</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controls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loop</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ct val="100000"/>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source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9CDCFE"/>
                </a:solidFill>
                <a:effectLst/>
                <a:latin typeface="Consolas" panose="020B0609020204030204" pitchFamily="49" charset="0"/>
              </a:rPr>
              <a:t> </a:t>
            </a:r>
          </a:p>
          <a:p>
            <a:pPr>
              <a:lnSpc>
                <a:spcPct val="100000"/>
              </a:lnSpc>
              <a:buNone/>
            </a:pP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"https://media.geeksforgeeks.org/wp-</a:t>
            </a:r>
          </a:p>
          <a:p>
            <a:pPr>
              <a:lnSpc>
                <a:spcPct val="100000"/>
              </a:lnSpc>
              <a:buNone/>
            </a:pPr>
            <a:r>
              <a:rPr lang="en-US" b="0" dirty="0">
                <a:solidFill>
                  <a:srgbClr val="CE9178"/>
                </a:solidFill>
                <a:effectLst/>
                <a:latin typeface="Consolas" panose="020B0609020204030204" pitchFamily="49" charset="0"/>
              </a:rPr>
              <a:t>content/uploads/20190531165842/Recording1514.</a:t>
            </a:r>
          </a:p>
          <a:p>
            <a:pPr>
              <a:lnSpc>
                <a:spcPct val="100000"/>
              </a:lnSpc>
              <a:buNone/>
            </a:pPr>
            <a:r>
              <a:rPr lang="en-US" b="0" dirty="0" err="1">
                <a:solidFill>
                  <a:srgbClr val="CE9178"/>
                </a:solidFill>
                <a:effectLst/>
                <a:latin typeface="Consolas" panose="020B0609020204030204" pitchFamily="49" charset="0"/>
              </a:rPr>
              <a:t>ogg</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"audio/</a:t>
            </a:r>
            <a:r>
              <a:rPr lang="en-US" b="0" dirty="0" err="1">
                <a:solidFill>
                  <a:srgbClr val="CE9178"/>
                </a:solidFill>
                <a:effectLst/>
                <a:latin typeface="Consolas" panose="020B0609020204030204" pitchFamily="49" charset="0"/>
              </a:rPr>
              <a:t>ogg</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marL="50800" indent="0">
              <a:lnSpc>
                <a:spcPct val="100000"/>
              </a:lnSpc>
              <a:buNone/>
            </a:pPr>
            <a:r>
              <a:rPr lang="en-US" b="0">
                <a:solidFill>
                  <a:srgbClr val="808080"/>
                </a:solidFill>
                <a:effectLst/>
                <a:latin typeface="Consolas" panose="020B0609020204030204" pitchFamily="49" charset="0"/>
              </a:rPr>
              <a:t>		&lt;/</a:t>
            </a:r>
            <a:r>
              <a:rPr lang="en-US" b="0" dirty="0">
                <a:solidFill>
                  <a:srgbClr val="569CD6"/>
                </a:solidFill>
                <a:effectLst/>
                <a:latin typeface="Consolas" panose="020B0609020204030204" pitchFamily="49" charset="0"/>
              </a:rPr>
              <a:t>audio</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0705125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69A1C5-BECA-16D3-8685-26FA1E2EB168}"/>
              </a:ext>
            </a:extLst>
          </p:cNvPr>
          <p:cNvSpPr>
            <a:spLocks noGrp="1"/>
          </p:cNvSpPr>
          <p:nvPr>
            <p:ph type="body" idx="1"/>
          </p:nvPr>
        </p:nvSpPr>
        <p:spPr/>
        <p:txBody>
          <a:bodyPr>
            <a:normAutofit lnSpcReduction="10000"/>
          </a:bodyPr>
          <a:lstStyle/>
          <a:p>
            <a:r>
              <a:rPr lang="en-IN" b="0" i="0" dirty="0">
                <a:solidFill>
                  <a:srgbClr val="000000"/>
                </a:solidFill>
                <a:effectLst/>
                <a:latin typeface="Segoe UI" panose="020B0502040204020203" pitchFamily="34" charset="0"/>
              </a:rPr>
              <a:t>HTML Video</a:t>
            </a:r>
          </a:p>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&lt;video&gt; tag in HTML is used to embed video content into a web page. </a:t>
            </a:r>
          </a:p>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a powerful feature in HTML5 that allows you to play videos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needing a plugin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Flash. </a:t>
            </a:r>
          </a:p>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h2&gt;Sample Video&lt;/h2&gt;</a:t>
            </a:r>
          </a:p>
          <a:p>
            <a:pPr marL="50800" indent="0">
              <a:buNone/>
            </a:pP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&lt;video &gt;</a:t>
            </a:r>
          </a:p>
          <a:p>
            <a:pPr marL="50800" indent="0">
              <a:buNone/>
            </a:pP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&lt;source </a:t>
            </a:r>
            <a:r>
              <a:rPr kumimoji="0" lang="en-US" altLang="en-US" b="0" i="0" u="none" strike="noStrike" cap="none" normalizeH="0" baseline="0" dirty="0" err="1">
                <a:ln>
                  <a:noFill/>
                </a:ln>
                <a:solidFill>
                  <a:srgbClr val="00B0F0"/>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="https://www.w3schools.com/html/mov_bbb.mp4" type="video/mp4"&gt;</a:t>
            </a:r>
          </a:p>
          <a:p>
            <a:pPr marL="50800" indent="0">
              <a:buNone/>
            </a:pP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&lt;source </a:t>
            </a:r>
            <a:r>
              <a:rPr kumimoji="0" lang="en-US" altLang="en-US" b="0" i="0" u="none" strike="noStrike" cap="none" normalizeH="0" baseline="0" dirty="0" err="1">
                <a:ln>
                  <a:noFill/>
                </a:ln>
                <a:solidFill>
                  <a:srgbClr val="00B0F0"/>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="movie.ogg" type="video/</a:t>
            </a:r>
            <a:r>
              <a:rPr kumimoji="0" lang="en-US" altLang="en-US" b="0" i="0" u="none" strike="noStrike" cap="none" normalizeH="0" baseline="0" dirty="0" err="1">
                <a:ln>
                  <a:noFill/>
                </a:ln>
                <a:solidFill>
                  <a:srgbClr val="00B0F0"/>
                </a:solidFill>
                <a:effectLst/>
                <a:latin typeface="Times New Roman" panose="02020603050405020304" pitchFamily="18" charset="0"/>
                <a:cs typeface="Times New Roman" panose="02020603050405020304" pitchFamily="18" charset="0"/>
              </a:rPr>
              <a:t>ogg</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"&gt;</a:t>
            </a:r>
          </a:p>
          <a:p>
            <a:pPr marL="50800" indent="0">
              <a:buNone/>
            </a:pP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Your browser does not support the video tag.</a:t>
            </a:r>
          </a:p>
          <a:p>
            <a:pPr marL="50800" indent="0">
              <a:buNone/>
            </a:pP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&lt;/video&gt;</a:t>
            </a:r>
          </a:p>
          <a:p>
            <a:endParaRPr lang="en-IN" dirty="0"/>
          </a:p>
        </p:txBody>
      </p:sp>
    </p:spTree>
    <p:extLst>
      <p:ext uri="{BB962C8B-B14F-4D97-AF65-F5344CB8AC3E}">
        <p14:creationId xmlns:p14="http://schemas.microsoft.com/office/powerpoint/2010/main" val="2730461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DC6E7E-81E8-3BCE-F8F3-1FD58455EFF7}"/>
              </a:ext>
            </a:extLst>
          </p:cNvPr>
          <p:cNvPicPr>
            <a:picLocks noChangeAspect="1"/>
          </p:cNvPicPr>
          <p:nvPr/>
        </p:nvPicPr>
        <p:blipFill>
          <a:blip r:embed="rId2"/>
          <a:stretch>
            <a:fillRect/>
          </a:stretch>
        </p:blipFill>
        <p:spPr>
          <a:xfrm>
            <a:off x="2595709" y="337930"/>
            <a:ext cx="8883987" cy="5953540"/>
          </a:xfrm>
          <a:prstGeom prst="rect">
            <a:avLst/>
          </a:prstGeom>
        </p:spPr>
      </p:pic>
    </p:spTree>
    <p:extLst>
      <p:ext uri="{BB962C8B-B14F-4D97-AF65-F5344CB8AC3E}">
        <p14:creationId xmlns:p14="http://schemas.microsoft.com/office/powerpoint/2010/main" val="30690897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D43569-5633-B072-B70B-2C5932A2A9E6}"/>
              </a:ext>
            </a:extLst>
          </p:cNvPr>
          <p:cNvSpPr>
            <a:spLocks noGrp="1"/>
          </p:cNvSpPr>
          <p:nvPr>
            <p:ph type="body" idx="1"/>
          </p:nvPr>
        </p:nvSpPr>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dirty="0"/>
              <a:t>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 and height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the width and height of the video player (in pixels).</a:t>
            </a:r>
            <a:endParaRPr lang="en-IN" sz="3200" dirty="0">
              <a:latin typeface="Times New Roman" panose="02020603050405020304" pitchFamily="18" charset="0"/>
              <a:cs typeface="Times New Roman" panose="02020603050405020304" pitchFamily="18" charset="0"/>
            </a:endParaRPr>
          </a:p>
          <a:p>
            <a:pPr marL="50800" indent="0">
              <a:buNone/>
            </a:pPr>
            <a:r>
              <a:rPr lang="en-IN" sz="3200" dirty="0">
                <a:latin typeface="Times New Roman" panose="02020603050405020304" pitchFamily="18" charset="0"/>
                <a:cs typeface="Times New Roman" panose="02020603050405020304" pitchFamily="18" charset="0"/>
              </a:rPr>
              <a:t>&lt;</a:t>
            </a:r>
            <a:r>
              <a:rPr lang="en-IN" sz="3200" dirty="0" err="1">
                <a:latin typeface="Times New Roman" panose="02020603050405020304" pitchFamily="18" charset="0"/>
                <a:cs typeface="Times New Roman" panose="02020603050405020304" pitchFamily="18" charset="0"/>
              </a:rPr>
              <a:t>center</a:t>
            </a:r>
            <a:r>
              <a:rPr lang="en-IN" sz="3200" dirty="0">
                <a:latin typeface="Times New Roman" panose="02020603050405020304" pitchFamily="18" charset="0"/>
                <a:cs typeface="Times New Roman" panose="02020603050405020304" pitchFamily="18" charset="0"/>
              </a:rPr>
              <a:t>&gt;    </a:t>
            </a:r>
          </a:p>
          <a:p>
            <a:pPr marL="50800" indent="0">
              <a:buNone/>
            </a:pPr>
            <a:r>
              <a:rPr lang="en-IN" sz="3200" dirty="0">
                <a:latin typeface="Times New Roman" panose="02020603050405020304" pitchFamily="18" charset="0"/>
                <a:cs typeface="Times New Roman" panose="02020603050405020304" pitchFamily="18" charset="0"/>
              </a:rPr>
              <a:t> 	&lt;h1&gt;</a:t>
            </a:r>
            <a:r>
              <a:rPr lang="en-IN" sz="3200" dirty="0" err="1">
                <a:latin typeface="Times New Roman" panose="02020603050405020304" pitchFamily="18" charset="0"/>
                <a:cs typeface="Times New Roman" panose="02020603050405020304" pitchFamily="18" charset="0"/>
              </a:rPr>
              <a:t>GeeksforGeeks</a:t>
            </a:r>
            <a:r>
              <a:rPr lang="en-IN" sz="3200" dirty="0">
                <a:latin typeface="Times New Roman" panose="02020603050405020304" pitchFamily="18" charset="0"/>
                <a:cs typeface="Times New Roman" panose="02020603050405020304" pitchFamily="18" charset="0"/>
              </a:rPr>
              <a:t>&lt;/h1&gt;</a:t>
            </a:r>
          </a:p>
          <a:p>
            <a:pPr marL="50800" indent="0">
              <a:buNone/>
            </a:pPr>
            <a:r>
              <a:rPr lang="en-IN" sz="3200" dirty="0">
                <a:latin typeface="Times New Roman" panose="02020603050405020304" pitchFamily="18" charset="0"/>
                <a:cs typeface="Times New Roman" panose="02020603050405020304" pitchFamily="18" charset="0"/>
              </a:rPr>
              <a:t>	&lt;p&gt;Video Sample&lt;/p&gt;    </a:t>
            </a:r>
          </a:p>
          <a:p>
            <a:pPr marL="50800" indent="0">
              <a:buNone/>
            </a:pPr>
            <a:r>
              <a:rPr lang="en-IN" sz="3200" dirty="0">
                <a:latin typeface="Times New Roman" panose="02020603050405020304" pitchFamily="18" charset="0"/>
                <a:cs typeface="Times New Roman" panose="02020603050405020304" pitchFamily="18" charset="0"/>
              </a:rPr>
              <a:t> 	&lt;video width="400" height ="350" controls preload&gt;</a:t>
            </a:r>
          </a:p>
          <a:p>
            <a:pPr marL="50800" indent="0">
              <a:buNone/>
            </a:pPr>
            <a:r>
              <a:rPr lang="en-IN" sz="3200" dirty="0">
                <a:latin typeface="Times New Roman" panose="02020603050405020304" pitchFamily="18" charset="0"/>
                <a:cs typeface="Times New Roman" panose="02020603050405020304" pitchFamily="18" charset="0"/>
              </a:rPr>
              <a:t>&lt;source </a:t>
            </a:r>
            <a:r>
              <a:rPr lang="en-IN" sz="3200" dirty="0" err="1">
                <a:latin typeface="Times New Roman" panose="02020603050405020304" pitchFamily="18" charset="0"/>
                <a:cs typeface="Times New Roman" panose="02020603050405020304" pitchFamily="18" charset="0"/>
              </a:rPr>
              <a:t>src</a:t>
            </a:r>
            <a:r>
              <a:rPr lang="en-IN" sz="3200" dirty="0">
                <a:latin typeface="Times New Roman" panose="02020603050405020304" pitchFamily="18" charset="0"/>
                <a:cs typeface="Times New Roman" panose="02020603050405020304" pitchFamily="18" charset="0"/>
              </a:rPr>
              <a:t>="myvid.mp4" type="video/mp4"&gt;</a:t>
            </a:r>
          </a:p>
          <a:p>
            <a:pPr marL="50800" indent="0">
              <a:buNone/>
            </a:pPr>
            <a:r>
              <a:rPr lang="en-IN" sz="3200" dirty="0">
                <a:latin typeface="Times New Roman" panose="02020603050405020304" pitchFamily="18" charset="0"/>
                <a:cs typeface="Times New Roman" panose="02020603050405020304" pitchFamily="18" charset="0"/>
              </a:rPr>
              <a:t> &lt;source </a:t>
            </a:r>
            <a:r>
              <a:rPr lang="en-IN" sz="3200" dirty="0" err="1">
                <a:latin typeface="Times New Roman" panose="02020603050405020304" pitchFamily="18" charset="0"/>
                <a:cs typeface="Times New Roman" panose="02020603050405020304" pitchFamily="18" charset="0"/>
              </a:rPr>
              <a:t>src</a:t>
            </a:r>
            <a:r>
              <a:rPr lang="en-IN" sz="3200" dirty="0">
                <a:latin typeface="Times New Roman" panose="02020603050405020304" pitchFamily="18" charset="0"/>
                <a:cs typeface="Times New Roman" panose="02020603050405020304" pitchFamily="18" charset="0"/>
              </a:rPr>
              <a:t>="myvid.ogg" type="video/</a:t>
            </a:r>
            <a:r>
              <a:rPr lang="en-IN" sz="3200" dirty="0" err="1">
                <a:latin typeface="Times New Roman" panose="02020603050405020304" pitchFamily="18" charset="0"/>
                <a:cs typeface="Times New Roman" panose="02020603050405020304" pitchFamily="18" charset="0"/>
              </a:rPr>
              <a:t>ogg</a:t>
            </a:r>
            <a:r>
              <a:rPr lang="en-IN" sz="3200" dirty="0">
                <a:latin typeface="Times New Roman" panose="02020603050405020304" pitchFamily="18" charset="0"/>
                <a:cs typeface="Times New Roman" panose="02020603050405020304" pitchFamily="18" charset="0"/>
              </a:rPr>
              <a:t>"&gt;</a:t>
            </a:r>
          </a:p>
          <a:p>
            <a:pPr marL="50800" indent="0">
              <a:buNone/>
            </a:pPr>
            <a:r>
              <a:rPr lang="en-IN" sz="3200" dirty="0">
                <a:latin typeface="Times New Roman" panose="02020603050405020304" pitchFamily="18" charset="0"/>
                <a:cs typeface="Times New Roman" panose="02020603050405020304" pitchFamily="18" charset="0"/>
              </a:rPr>
              <a:t>        &lt;/video&gt;</a:t>
            </a:r>
          </a:p>
          <a:p>
            <a:pPr marL="50800" indent="0">
              <a:buNone/>
            </a:pPr>
            <a:r>
              <a:rPr lang="en-IN" sz="3200" dirty="0">
                <a:latin typeface="Times New Roman" panose="02020603050405020304" pitchFamily="18" charset="0"/>
                <a:cs typeface="Times New Roman" panose="02020603050405020304" pitchFamily="18" charset="0"/>
              </a:rPr>
              <a:t>    &lt;/</a:t>
            </a:r>
            <a:r>
              <a:rPr lang="en-IN" sz="3200" dirty="0" err="1">
                <a:latin typeface="Times New Roman" panose="02020603050405020304" pitchFamily="18" charset="0"/>
                <a:cs typeface="Times New Roman" panose="02020603050405020304" pitchFamily="18" charset="0"/>
              </a:rPr>
              <a:t>center</a:t>
            </a:r>
            <a:r>
              <a:rPr lang="en-IN" sz="32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159712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9FB35-7000-D003-E304-E853E9BC4233}"/>
              </a:ext>
            </a:extLst>
          </p:cNvPr>
          <p:cNvSpPr>
            <a:spLocks noGrp="1"/>
          </p:cNvSpPr>
          <p:nvPr>
            <p:ph type="body" idx="1"/>
          </p:nvPr>
        </p:nvSpPr>
        <p:spPr>
          <a:xfrm>
            <a:off x="2756042" y="360506"/>
            <a:ext cx="9140393" cy="6338468"/>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Hints how much of the video should be loaded when the page loads</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preload="none“</a:t>
            </a:r>
          </a:p>
          <a:p>
            <a:r>
              <a:rPr lang="en-US" sz="3000" dirty="0">
                <a:latin typeface="Times New Roman" panose="02020603050405020304" pitchFamily="18" charset="0"/>
                <a:cs typeface="Times New Roman" panose="02020603050405020304" pitchFamily="18" charset="0"/>
              </a:rPr>
              <a:t>The browser will not preload any part of the video.</a:t>
            </a:r>
          </a:p>
          <a:p>
            <a:r>
              <a:rPr lang="en-US" sz="3000" b="1" dirty="0">
                <a:latin typeface="Times New Roman" panose="02020603050405020304" pitchFamily="18" charset="0"/>
                <a:cs typeface="Times New Roman" panose="02020603050405020304" pitchFamily="18" charset="0"/>
              </a:rPr>
              <a:t>Best for saving bandwidth</a:t>
            </a:r>
            <a:r>
              <a:rPr lang="en-US" sz="3000" dirty="0">
                <a:latin typeface="Times New Roman" panose="02020603050405020304" pitchFamily="18" charset="0"/>
                <a:cs typeface="Times New Roman" panose="02020603050405020304" pitchFamily="18" charset="0"/>
              </a:rPr>
              <a:t> if the user may not play the video.</a:t>
            </a:r>
          </a:p>
          <a:p>
            <a:pPr marL="50800" indent="0">
              <a:buNone/>
            </a:pPr>
            <a:r>
              <a:rPr lang="en-US" sz="3200" dirty="0">
                <a:solidFill>
                  <a:srgbClr val="00B0F0"/>
                </a:solidFill>
                <a:latin typeface="Times New Roman" panose="02020603050405020304" pitchFamily="18" charset="0"/>
                <a:cs typeface="Times New Roman" panose="02020603050405020304" pitchFamily="18" charset="0"/>
              </a:rPr>
              <a:t>	&lt;h3&gt;Preload = "none"&lt;/h3&gt;</a:t>
            </a:r>
          </a:p>
          <a:p>
            <a:pPr marL="50800" indent="0">
              <a:buNone/>
            </a:pPr>
            <a:r>
              <a:rPr lang="en-US" sz="3200" dirty="0">
                <a:solidFill>
                  <a:srgbClr val="00B0F0"/>
                </a:solidFill>
                <a:latin typeface="Times New Roman" panose="02020603050405020304" pitchFamily="18" charset="0"/>
                <a:cs typeface="Times New Roman" panose="02020603050405020304" pitchFamily="18" charset="0"/>
              </a:rPr>
              <a:t>		&lt;video width="320" height="240" controls preload="none"&gt;</a:t>
            </a:r>
          </a:p>
          <a:p>
            <a:pPr marL="50800" indent="0">
              <a:buNone/>
            </a:pPr>
            <a:r>
              <a:rPr lang="en-US" sz="3200" dirty="0">
                <a:solidFill>
                  <a:srgbClr val="00B0F0"/>
                </a:solidFill>
                <a:latin typeface="Times New Roman" panose="02020603050405020304" pitchFamily="18" charset="0"/>
                <a:cs typeface="Times New Roman" panose="02020603050405020304" pitchFamily="18" charset="0"/>
              </a:rPr>
              <a:t>  			&lt;source </a:t>
            </a:r>
            <a:r>
              <a:rPr lang="en-US" sz="3200" dirty="0" err="1">
                <a:solidFill>
                  <a:srgbClr val="00B0F0"/>
                </a:solidFill>
                <a:latin typeface="Times New Roman" panose="02020603050405020304" pitchFamily="18" charset="0"/>
                <a:cs typeface="Times New Roman" panose="02020603050405020304" pitchFamily="18" charset="0"/>
              </a:rPr>
              <a:t>src</a:t>
            </a:r>
            <a:r>
              <a:rPr lang="en-US" sz="3200" dirty="0">
                <a:solidFill>
                  <a:srgbClr val="00B0F0"/>
                </a:solidFill>
                <a:latin typeface="Times New Roman" panose="02020603050405020304" pitchFamily="18" charset="0"/>
                <a:cs typeface="Times New Roman" panose="02020603050405020304" pitchFamily="18" charset="0"/>
              </a:rPr>
              <a:t> ="https://www.w3schools.com/html/mov_bbb.mp4" type="video/mp4"&gt;</a:t>
            </a:r>
          </a:p>
          <a:p>
            <a:pPr marL="50800" indent="0">
              <a:buNone/>
            </a:pPr>
            <a:r>
              <a:rPr lang="en-US" sz="3200" dirty="0">
                <a:solidFill>
                  <a:srgbClr val="00B0F0"/>
                </a:solidFill>
                <a:latin typeface="Times New Roman" panose="02020603050405020304" pitchFamily="18" charset="0"/>
                <a:cs typeface="Times New Roman" panose="02020603050405020304" pitchFamily="18" charset="0"/>
              </a:rPr>
              <a:t>  Your browser does not support the video tag.</a:t>
            </a:r>
          </a:p>
          <a:p>
            <a:pPr marL="50800" indent="0">
              <a:buNone/>
            </a:pPr>
            <a:r>
              <a:rPr lang="en-US" sz="3200" dirty="0">
                <a:solidFill>
                  <a:srgbClr val="00B0F0"/>
                </a:solidFill>
                <a:latin typeface="Times New Roman" panose="02020603050405020304" pitchFamily="18" charset="0"/>
                <a:cs typeface="Times New Roman" panose="02020603050405020304" pitchFamily="18" charset="0"/>
              </a:rPr>
              <a:t>		&lt;/video&gt;</a:t>
            </a:r>
            <a:endParaRPr lang="en-IN" sz="3200" dirty="0">
              <a:solidFill>
                <a:srgbClr val="00B0F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DA69481-C479-50F5-E7B4-64D30B65AF65}"/>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02198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A0A27-2467-625D-6BC6-F1909F0C40D7}"/>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preload="metadata”</a:t>
            </a:r>
          </a:p>
          <a:p>
            <a:r>
              <a:rPr lang="en-US" dirty="0">
                <a:latin typeface="Times New Roman" panose="02020603050405020304" pitchFamily="18" charset="0"/>
                <a:cs typeface="Times New Roman" panose="02020603050405020304" pitchFamily="18" charset="0"/>
              </a:rPr>
              <a:t>Only loads video metadata like duration and dimensions, not the video itself.</a:t>
            </a:r>
          </a:p>
          <a:p>
            <a:pPr marL="50800" indent="0">
              <a:buNone/>
            </a:pPr>
            <a:r>
              <a:rPr lang="en-IN" dirty="0">
                <a:solidFill>
                  <a:srgbClr val="00B0F0"/>
                </a:solidFill>
                <a:latin typeface="Times New Roman" panose="02020603050405020304" pitchFamily="18" charset="0"/>
                <a:cs typeface="Times New Roman" panose="02020603050405020304" pitchFamily="18" charset="0"/>
              </a:rPr>
              <a:t>	&lt;h3&gt;Preload = "metadata"&lt;/h3&gt;</a:t>
            </a:r>
          </a:p>
          <a:p>
            <a:pPr marL="50800" indent="0">
              <a:buNone/>
            </a:pPr>
            <a:r>
              <a:rPr lang="en-IN" dirty="0">
                <a:solidFill>
                  <a:srgbClr val="00B0F0"/>
                </a:solidFill>
                <a:latin typeface="Times New Roman" panose="02020603050405020304" pitchFamily="18" charset="0"/>
                <a:cs typeface="Times New Roman" panose="02020603050405020304" pitchFamily="18" charset="0"/>
              </a:rPr>
              <a:t>		&lt;video width="320" height="240" controls preload="metadata"&gt;</a:t>
            </a:r>
          </a:p>
          <a:p>
            <a:pPr marL="50800" indent="0">
              <a:buNone/>
            </a:pPr>
            <a:r>
              <a:rPr lang="en-IN" dirty="0">
                <a:solidFill>
                  <a:srgbClr val="00B0F0"/>
                </a:solidFill>
                <a:latin typeface="Times New Roman" panose="02020603050405020304" pitchFamily="18" charset="0"/>
                <a:cs typeface="Times New Roman" panose="02020603050405020304" pitchFamily="18" charset="0"/>
              </a:rPr>
              <a:t> 			 &lt;source </a:t>
            </a:r>
            <a:r>
              <a:rPr lang="en-IN" dirty="0" err="1">
                <a:solidFill>
                  <a:srgbClr val="00B0F0"/>
                </a:solidFill>
                <a:latin typeface="Times New Roman" panose="02020603050405020304" pitchFamily="18" charset="0"/>
                <a:cs typeface="Times New Roman" panose="02020603050405020304" pitchFamily="18" charset="0"/>
              </a:rPr>
              <a:t>src</a:t>
            </a:r>
            <a:r>
              <a:rPr lang="en-IN" dirty="0">
                <a:solidFill>
                  <a:srgbClr val="00B0F0"/>
                </a:solidFill>
                <a:latin typeface="Times New Roman" panose="02020603050405020304" pitchFamily="18" charset="0"/>
                <a:cs typeface="Times New Roman" panose="02020603050405020304" pitchFamily="18" charset="0"/>
              </a:rPr>
              <a:t> ="https://www.w3schools.com/html/mov_bbb.mp4" type="video/mp4"&gt;</a:t>
            </a:r>
          </a:p>
          <a:p>
            <a:pPr marL="50800" indent="0">
              <a:buNone/>
            </a:pPr>
            <a:r>
              <a:rPr lang="en-IN" dirty="0">
                <a:solidFill>
                  <a:srgbClr val="00B0F0"/>
                </a:solidFill>
                <a:latin typeface="Times New Roman" panose="02020603050405020304" pitchFamily="18" charset="0"/>
                <a:cs typeface="Times New Roman" panose="02020603050405020304" pitchFamily="18" charset="0"/>
              </a:rPr>
              <a:t>  Your browser does not support the video tag.</a:t>
            </a:r>
          </a:p>
          <a:p>
            <a:pPr marL="50800" indent="0">
              <a:buNone/>
            </a:pPr>
            <a:r>
              <a:rPr lang="en-IN" dirty="0">
                <a:solidFill>
                  <a:srgbClr val="00B0F0"/>
                </a:solidFill>
                <a:latin typeface="Times New Roman" panose="02020603050405020304" pitchFamily="18" charset="0"/>
                <a:cs typeface="Times New Roman" panose="02020603050405020304" pitchFamily="18" charset="0"/>
              </a:rPr>
              <a:t>		&lt;/video&gt;</a:t>
            </a:r>
          </a:p>
        </p:txBody>
      </p:sp>
    </p:spTree>
    <p:extLst>
      <p:ext uri="{BB962C8B-B14F-4D97-AF65-F5344CB8AC3E}">
        <p14:creationId xmlns:p14="http://schemas.microsoft.com/office/powerpoint/2010/main" val="164068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AC5883-F47B-1AEC-3A8C-C1600126E3EA}"/>
              </a:ext>
            </a:extLst>
          </p:cNvPr>
          <p:cNvSpPr>
            <a:spLocks noGrp="1"/>
          </p:cNvSpPr>
          <p:nvPr>
            <p:ph type="body" idx="1"/>
          </p:nvPr>
        </p:nvSpPr>
        <p:spPr>
          <a:xfrm>
            <a:off x="2663687" y="347871"/>
            <a:ext cx="9163878" cy="6112564"/>
          </a:xfrm>
        </p:spPr>
        <p:txBody>
          <a:bodyPr/>
          <a:lstStyle/>
          <a:p>
            <a:pPr marL="25400" indent="0">
              <a:buNone/>
            </a:pPr>
            <a:r>
              <a:rPr lang="en-US" b="1" dirty="0">
                <a:latin typeface="+mj-lt"/>
              </a:rPr>
              <a:t>Empty HTML Elements</a:t>
            </a:r>
          </a:p>
          <a:p>
            <a:r>
              <a:rPr lang="en-US" dirty="0">
                <a:latin typeface="+mj-lt"/>
              </a:rPr>
              <a:t>HTML elements with no content are called empty elements.</a:t>
            </a:r>
          </a:p>
          <a:p>
            <a:r>
              <a:rPr lang="en-US" dirty="0">
                <a:latin typeface="+mj-lt"/>
              </a:rPr>
              <a:t>The &lt;</a:t>
            </a:r>
            <a:r>
              <a:rPr lang="en-US" dirty="0" err="1">
                <a:latin typeface="+mj-lt"/>
              </a:rPr>
              <a:t>br</a:t>
            </a:r>
            <a:r>
              <a:rPr lang="en-US" dirty="0">
                <a:latin typeface="+mj-lt"/>
              </a:rPr>
              <a:t>&gt; tag defines a line break, and is an empty element without a closing tag.</a:t>
            </a:r>
          </a:p>
          <a:p>
            <a:r>
              <a:rPr lang="en-US" dirty="0" err="1">
                <a:latin typeface="+mj-lt"/>
              </a:rPr>
              <a:t>Eg</a:t>
            </a:r>
            <a:r>
              <a:rPr lang="en-US" dirty="0">
                <a:latin typeface="+mj-lt"/>
              </a:rPr>
              <a:t>:</a:t>
            </a:r>
          </a:p>
          <a:p>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a:t>
            </a:r>
            <a:r>
              <a:rPr lang="en-US" b="0" i="0" dirty="0">
                <a:solidFill>
                  <a:srgbClr val="999999"/>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br</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 paragraph with a line break.</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endParaRPr lang="en-US" dirty="0">
              <a:latin typeface="+mj-lt"/>
            </a:endParaRPr>
          </a:p>
          <a:p>
            <a:endParaRPr lang="en-IN" dirty="0">
              <a:latin typeface="+mj-lt"/>
            </a:endParaRPr>
          </a:p>
        </p:txBody>
      </p:sp>
    </p:spTree>
    <p:extLst>
      <p:ext uri="{BB962C8B-B14F-4D97-AF65-F5344CB8AC3E}">
        <p14:creationId xmlns:p14="http://schemas.microsoft.com/office/powerpoint/2010/main" val="3476651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795F4E-173A-E364-F596-B68784B3069C}"/>
              </a:ext>
            </a:extLst>
          </p:cNvPr>
          <p:cNvSpPr>
            <a:spLocks noGrp="1"/>
          </p:cNvSpPr>
          <p:nvPr>
            <p:ph type="body" idx="1"/>
          </p:nvPr>
        </p:nvSpPr>
        <p:spPr/>
        <p:txBody>
          <a:bodyPr/>
          <a:lstStyle/>
          <a:p>
            <a:r>
              <a:rPr lang="en-US" dirty="0"/>
              <a:t>When the page loads:</a:t>
            </a:r>
          </a:p>
          <a:p>
            <a:r>
              <a:rPr lang="en-US" dirty="0"/>
              <a:t>The first frame is displayed.</a:t>
            </a:r>
          </a:p>
          <a:p>
            <a:r>
              <a:rPr lang="en-US" dirty="0"/>
              <a:t>The length of the video is visible.</a:t>
            </a:r>
          </a:p>
          <a:p>
            <a:r>
              <a:rPr lang="en-US" dirty="0"/>
              <a:t>But the full video hasn't been downloaded yet.</a:t>
            </a:r>
          </a:p>
          <a:p>
            <a:r>
              <a:rPr lang="en-US" dirty="0"/>
              <a:t>When you press Play:</a:t>
            </a:r>
          </a:p>
          <a:p>
            <a:r>
              <a:rPr lang="en-US" dirty="0"/>
              <a:t>The browser starts streaming the video from the server.</a:t>
            </a:r>
            <a:endParaRPr lang="en-IN" dirty="0"/>
          </a:p>
        </p:txBody>
      </p:sp>
    </p:spTree>
    <p:extLst>
      <p:ext uri="{BB962C8B-B14F-4D97-AF65-F5344CB8AC3E}">
        <p14:creationId xmlns:p14="http://schemas.microsoft.com/office/powerpoint/2010/main" val="39003754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F1CD6B-BE8D-0A9E-31F0-7B0AABCF911A}"/>
              </a:ext>
            </a:extLst>
          </p:cNvPr>
          <p:cNvPicPr>
            <a:picLocks noChangeAspect="1"/>
          </p:cNvPicPr>
          <p:nvPr/>
        </p:nvPicPr>
        <p:blipFill>
          <a:blip r:embed="rId2"/>
          <a:stretch>
            <a:fillRect/>
          </a:stretch>
        </p:blipFill>
        <p:spPr>
          <a:xfrm>
            <a:off x="2910785" y="298174"/>
            <a:ext cx="8360190" cy="6202017"/>
          </a:xfrm>
          <a:prstGeom prst="rect">
            <a:avLst/>
          </a:prstGeom>
        </p:spPr>
      </p:pic>
    </p:spTree>
    <p:extLst>
      <p:ext uri="{BB962C8B-B14F-4D97-AF65-F5344CB8AC3E}">
        <p14:creationId xmlns:p14="http://schemas.microsoft.com/office/powerpoint/2010/main" val="21126656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1569-AA4D-FCA8-313C-0A4EFEB43C8D}"/>
              </a:ext>
            </a:extLst>
          </p:cNvPr>
          <p:cNvSpPr>
            <a:spLocks noGrp="1"/>
          </p:cNvSpPr>
          <p:nvPr>
            <p:ph type="title"/>
          </p:nvPr>
        </p:nvSpPr>
        <p:spPr>
          <a:xfrm>
            <a:off x="2663551" y="984181"/>
            <a:ext cx="8683899" cy="2852737"/>
          </a:xfrm>
        </p:spPr>
        <p:txBody>
          <a:bodyPr/>
          <a:lstStyle/>
          <a:p>
            <a:r>
              <a:rPr lang="en-IN" dirty="0"/>
              <a:t>Advanced HTML5</a:t>
            </a:r>
          </a:p>
        </p:txBody>
      </p:sp>
      <p:sp>
        <p:nvSpPr>
          <p:cNvPr id="3" name="Text Placeholder 2">
            <a:extLst>
              <a:ext uri="{FF2B5EF4-FFF2-40B4-BE49-F238E27FC236}">
                <a16:creationId xmlns:a16="http://schemas.microsoft.com/office/drawing/2014/main" id="{9D09C861-5408-B84A-8D6A-888E4DF1819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376716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4AFE5-6791-6C10-C1DC-7DE53991E488}"/>
              </a:ext>
            </a:extLst>
          </p:cNvPr>
          <p:cNvSpPr>
            <a:spLocks noGrp="1"/>
          </p:cNvSpPr>
          <p:nvPr>
            <p:ph type="title"/>
          </p:nvPr>
        </p:nvSpPr>
        <p:spPr>
          <a:xfrm>
            <a:off x="2708694" y="365125"/>
            <a:ext cx="8645106" cy="688423"/>
          </a:xfrm>
        </p:spPr>
        <p:txBody>
          <a:bodyPr>
            <a:normAutofit fontScale="90000"/>
          </a:bodyPr>
          <a:lstStyle/>
          <a:p>
            <a:r>
              <a:rPr lang="en-US" b="1" dirty="0"/>
              <a:t>SVG</a:t>
            </a:r>
            <a:endParaRPr lang="en-IN" dirty="0"/>
          </a:p>
        </p:txBody>
      </p:sp>
      <p:sp>
        <p:nvSpPr>
          <p:cNvPr id="5" name="Text Placeholder 4">
            <a:extLst>
              <a:ext uri="{FF2B5EF4-FFF2-40B4-BE49-F238E27FC236}">
                <a16:creationId xmlns:a16="http://schemas.microsoft.com/office/drawing/2014/main" id="{9D174F37-D0EA-8A5E-4A29-9CA7602D86C3}"/>
              </a:ext>
            </a:extLst>
          </p:cNvPr>
          <p:cNvSpPr>
            <a:spLocks noGrp="1"/>
          </p:cNvSpPr>
          <p:nvPr>
            <p:ph type="body" idx="1"/>
          </p:nvPr>
        </p:nvSpPr>
        <p:spPr>
          <a:xfrm>
            <a:off x="2708694" y="964096"/>
            <a:ext cx="8645106" cy="5528779"/>
          </a:xfrm>
        </p:spPr>
        <p:txBody>
          <a:bodyPr/>
          <a:lstStyle/>
          <a:p>
            <a:pPr algn="just">
              <a:buNone/>
            </a:pPr>
            <a:r>
              <a:rPr lang="en-US" sz="3200" b="1" dirty="0"/>
              <a:t>What is SVG?</a:t>
            </a:r>
          </a:p>
          <a:p>
            <a:pPr algn="just">
              <a:buNone/>
            </a:pPr>
            <a:r>
              <a:rPr lang="en-US" sz="3200" b="1" dirty="0"/>
              <a:t>SVG</a:t>
            </a:r>
            <a:r>
              <a:rPr lang="en-US" sz="3200" dirty="0"/>
              <a:t> stands for </a:t>
            </a:r>
            <a:r>
              <a:rPr lang="en-US" sz="3200" b="1" dirty="0"/>
              <a:t>Scalable Vector Graphics</a:t>
            </a:r>
            <a:r>
              <a:rPr lang="en-US" sz="3200" dirty="0"/>
              <a:t>.</a:t>
            </a:r>
          </a:p>
          <a:p>
            <a:pPr algn="just">
              <a:buFont typeface="Arial" panose="020B0604020202020204" pitchFamily="34" charset="0"/>
              <a:buChar char="•"/>
            </a:pPr>
            <a:r>
              <a:rPr lang="en-US" sz="3200" dirty="0"/>
              <a:t>It is used to draw </a:t>
            </a:r>
            <a:r>
              <a:rPr lang="en-US" sz="3200" b="1" dirty="0"/>
              <a:t>2D graphics</a:t>
            </a:r>
            <a:r>
              <a:rPr lang="en-US" sz="3200" dirty="0"/>
              <a:t> like shapes, lines, text, and more.</a:t>
            </a:r>
          </a:p>
          <a:p>
            <a:pPr algn="just">
              <a:buFont typeface="Arial" panose="020B0604020202020204" pitchFamily="34" charset="0"/>
              <a:buChar char="•"/>
            </a:pPr>
            <a:r>
              <a:rPr lang="en-US" sz="3200" dirty="0"/>
              <a:t>SVG is </a:t>
            </a:r>
            <a:r>
              <a:rPr lang="en-US" sz="3200" b="1" dirty="0"/>
              <a:t>resolution independent</a:t>
            </a:r>
            <a:r>
              <a:rPr lang="en-US" sz="3200" dirty="0"/>
              <a:t>, meaning it looks sharp on any screen size.</a:t>
            </a:r>
          </a:p>
          <a:p>
            <a:pPr algn="just">
              <a:buFont typeface="Arial" panose="020B0604020202020204" pitchFamily="34" charset="0"/>
              <a:buChar char="•"/>
            </a:pPr>
            <a:r>
              <a:rPr lang="en-US" sz="3200" dirty="0"/>
              <a:t>You can style SVG with </a:t>
            </a:r>
            <a:r>
              <a:rPr lang="en-US" sz="3200" b="1" dirty="0"/>
              <a:t>CSS</a:t>
            </a:r>
            <a:r>
              <a:rPr lang="en-US" sz="3200" dirty="0"/>
              <a:t> and make it interactive with </a:t>
            </a:r>
            <a:r>
              <a:rPr lang="en-US" sz="3200" b="1" dirty="0"/>
              <a:t>JavaScript</a:t>
            </a:r>
            <a:r>
              <a:rPr lang="en-US" sz="3200" dirty="0"/>
              <a:t>.</a:t>
            </a:r>
          </a:p>
          <a:p>
            <a:pPr algn="just">
              <a:buFont typeface="Arial" panose="020B0604020202020204" pitchFamily="34" charset="0"/>
              <a:buChar char="•"/>
            </a:pPr>
            <a:r>
              <a:rPr lang="en-US" sz="3200" dirty="0"/>
              <a:t>It is XML-based and written directly in the HTML.</a:t>
            </a:r>
          </a:p>
          <a:p>
            <a:pPr algn="just">
              <a:buFont typeface="Arial" panose="020B0604020202020204" pitchFamily="34" charset="0"/>
              <a:buChar char="•"/>
            </a:pPr>
            <a:endParaRPr lang="en-US" sz="3200" dirty="0"/>
          </a:p>
          <a:p>
            <a:endParaRPr lang="en-IN" dirty="0"/>
          </a:p>
        </p:txBody>
      </p:sp>
    </p:spTree>
    <p:extLst>
      <p:ext uri="{BB962C8B-B14F-4D97-AF65-F5344CB8AC3E}">
        <p14:creationId xmlns:p14="http://schemas.microsoft.com/office/powerpoint/2010/main" val="30486468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E278D9-AC99-CAFC-AE6C-2D300686547B}"/>
              </a:ext>
            </a:extLst>
          </p:cNvPr>
          <p:cNvSpPr>
            <a:spLocks noGrp="1"/>
          </p:cNvSpPr>
          <p:nvPr>
            <p:ph type="body" idx="1"/>
          </p:nvPr>
        </p:nvSpPr>
        <p:spPr/>
        <p:txBody>
          <a:bodyPr>
            <a:normAutofit/>
          </a:bodyPr>
          <a:lstStyle/>
          <a:p>
            <a:r>
              <a:rPr lang="en-US" sz="4000" b="1" dirty="0">
                <a:latin typeface="Times New Roman" panose="02020603050405020304" pitchFamily="18" charset="0"/>
                <a:cs typeface="Times New Roman" panose="02020603050405020304" pitchFamily="18" charset="0"/>
              </a:rPr>
              <a:t>The &lt;</a:t>
            </a:r>
            <a:r>
              <a:rPr lang="en-US" sz="4000" b="1" dirty="0" err="1">
                <a:latin typeface="Times New Roman" panose="02020603050405020304" pitchFamily="18" charset="0"/>
                <a:cs typeface="Times New Roman" panose="02020603050405020304" pitchFamily="18" charset="0"/>
              </a:rPr>
              <a:t>svg</a:t>
            </a:r>
            <a:r>
              <a:rPr lang="en-US" sz="4000" b="1" dirty="0">
                <a:latin typeface="Times New Roman" panose="02020603050405020304" pitchFamily="18" charset="0"/>
                <a:cs typeface="Times New Roman" panose="02020603050405020304" pitchFamily="18" charset="0"/>
              </a:rPr>
              <a:t>&gt; Element</a:t>
            </a:r>
          </a:p>
          <a:p>
            <a:r>
              <a:rPr lang="en-US" sz="4000" dirty="0">
                <a:latin typeface="Times New Roman" panose="02020603050405020304" pitchFamily="18" charset="0"/>
                <a:cs typeface="Times New Roman" panose="02020603050405020304" pitchFamily="18" charset="0"/>
              </a:rPr>
              <a:t>The HTML &lt;</a:t>
            </a:r>
            <a:r>
              <a:rPr lang="en-US" sz="4000" dirty="0" err="1">
                <a:latin typeface="Times New Roman" panose="02020603050405020304" pitchFamily="18" charset="0"/>
                <a:cs typeface="Times New Roman" panose="02020603050405020304" pitchFamily="18" charset="0"/>
              </a:rPr>
              <a:t>svg</a:t>
            </a:r>
            <a:r>
              <a:rPr lang="en-US" sz="4000" dirty="0">
                <a:latin typeface="Times New Roman" panose="02020603050405020304" pitchFamily="18" charset="0"/>
                <a:cs typeface="Times New Roman" panose="02020603050405020304" pitchFamily="18" charset="0"/>
              </a:rPr>
              <a:t>&gt; element is a container for SVG graphics.</a:t>
            </a:r>
          </a:p>
          <a:p>
            <a:r>
              <a:rPr lang="en-US" sz="4000" dirty="0">
                <a:latin typeface="Times New Roman" panose="02020603050405020304" pitchFamily="18" charset="0"/>
                <a:cs typeface="Times New Roman" panose="02020603050405020304" pitchFamily="18" charset="0"/>
              </a:rPr>
              <a:t>The &lt;</a:t>
            </a:r>
            <a:r>
              <a:rPr lang="en-US" sz="4000" dirty="0" err="1">
                <a:latin typeface="Times New Roman" panose="02020603050405020304" pitchFamily="18" charset="0"/>
                <a:cs typeface="Times New Roman" panose="02020603050405020304" pitchFamily="18" charset="0"/>
              </a:rPr>
              <a:t>svg</a:t>
            </a:r>
            <a:r>
              <a:rPr lang="en-US" sz="4000" dirty="0">
                <a:latin typeface="Times New Roman" panose="02020603050405020304" pitchFamily="18" charset="0"/>
                <a:cs typeface="Times New Roman" panose="02020603050405020304" pitchFamily="18" charset="0"/>
              </a:rPr>
              <a:t>&gt; element is a container that holds SVG graphics. </a:t>
            </a:r>
          </a:p>
          <a:p>
            <a:r>
              <a:rPr lang="en-US" sz="4000" dirty="0">
                <a:latin typeface="Times New Roman" panose="02020603050405020304" pitchFamily="18" charset="0"/>
                <a:cs typeface="Times New Roman" panose="02020603050405020304" pitchFamily="18" charset="0"/>
              </a:rPr>
              <a:t>It can contain shapes like &lt;circle&gt;, &lt;</a:t>
            </a:r>
            <a:r>
              <a:rPr lang="en-US" sz="4000" dirty="0" err="1">
                <a:latin typeface="Times New Roman" panose="02020603050405020304" pitchFamily="18" charset="0"/>
                <a:cs typeface="Times New Roman" panose="02020603050405020304" pitchFamily="18" charset="0"/>
              </a:rPr>
              <a:t>rect</a:t>
            </a:r>
            <a:r>
              <a:rPr lang="en-US" sz="4000" dirty="0">
                <a:latin typeface="Times New Roman" panose="02020603050405020304" pitchFamily="18" charset="0"/>
                <a:cs typeface="Times New Roman" panose="02020603050405020304" pitchFamily="18" charset="0"/>
              </a:rPr>
              <a:t>&gt;, &lt;line&gt;, &lt;path&gt;, and more. </a:t>
            </a:r>
          </a:p>
        </p:txBody>
      </p:sp>
    </p:spTree>
    <p:extLst>
      <p:ext uri="{BB962C8B-B14F-4D97-AF65-F5344CB8AC3E}">
        <p14:creationId xmlns:p14="http://schemas.microsoft.com/office/powerpoint/2010/main" val="2343348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B88A5B-0BBC-CF15-A2CA-CDAE89F6603B}"/>
              </a:ext>
            </a:extLst>
          </p:cNvPr>
          <p:cNvSpPr>
            <a:spLocks noGrp="1"/>
          </p:cNvSpPr>
          <p:nvPr>
            <p:ph type="body" idx="1"/>
          </p:nvPr>
        </p:nvSpPr>
        <p:spPr/>
        <p:txBody>
          <a:bodyPr/>
          <a:lstStyle/>
          <a:p>
            <a:r>
              <a:rPr lang="en-IN" dirty="0">
                <a:latin typeface="+mj-lt"/>
              </a:rPr>
              <a:t>Common Attributes of &lt;</a:t>
            </a:r>
            <a:r>
              <a:rPr lang="en-IN" dirty="0" err="1">
                <a:latin typeface="+mj-lt"/>
              </a:rPr>
              <a:t>svg</a:t>
            </a:r>
            <a:r>
              <a:rPr lang="en-IN" dirty="0">
                <a:latin typeface="+mj-lt"/>
              </a:rPr>
              <a:t>&gt;</a:t>
            </a:r>
          </a:p>
          <a:p>
            <a:endParaRPr lang="en-IN" dirty="0">
              <a:latin typeface="+mj-lt"/>
            </a:endParaRPr>
          </a:p>
        </p:txBody>
      </p:sp>
      <p:pic>
        <p:nvPicPr>
          <p:cNvPr id="5" name="Picture 4">
            <a:extLst>
              <a:ext uri="{FF2B5EF4-FFF2-40B4-BE49-F238E27FC236}">
                <a16:creationId xmlns:a16="http://schemas.microsoft.com/office/drawing/2014/main" id="{48EF4CD5-30BC-2BD4-E2FE-36F5B50E7FA0}"/>
              </a:ext>
            </a:extLst>
          </p:cNvPr>
          <p:cNvPicPr>
            <a:picLocks noChangeAspect="1"/>
          </p:cNvPicPr>
          <p:nvPr/>
        </p:nvPicPr>
        <p:blipFill>
          <a:blip r:embed="rId2"/>
          <a:stretch>
            <a:fillRect/>
          </a:stretch>
        </p:blipFill>
        <p:spPr>
          <a:xfrm>
            <a:off x="2842591" y="1037891"/>
            <a:ext cx="8666922" cy="5362909"/>
          </a:xfrm>
          <a:prstGeom prst="rect">
            <a:avLst/>
          </a:prstGeom>
        </p:spPr>
      </p:pic>
    </p:spTree>
    <p:extLst>
      <p:ext uri="{BB962C8B-B14F-4D97-AF65-F5344CB8AC3E}">
        <p14:creationId xmlns:p14="http://schemas.microsoft.com/office/powerpoint/2010/main" val="672311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5F9DE2-7D7B-95FA-533D-3CD7013D3216}"/>
              </a:ext>
            </a:extLst>
          </p:cNvPr>
          <p:cNvSpPr>
            <a:spLocks noGrp="1"/>
          </p:cNvSpPr>
          <p:nvPr>
            <p:ph type="body" idx="1"/>
          </p:nvPr>
        </p:nvSpPr>
        <p:spPr/>
        <p:txBody>
          <a:bodyPr/>
          <a:lstStyle/>
          <a:p>
            <a:pPr marL="50800" indent="0">
              <a:buNone/>
            </a:pPr>
            <a:r>
              <a:rPr lang="en-US" b="1" dirty="0">
                <a:latin typeface="+mn-lt"/>
              </a:rPr>
              <a:t>SVG Shapes</a:t>
            </a:r>
          </a:p>
          <a:p>
            <a:r>
              <a:rPr lang="en-US" dirty="0">
                <a:latin typeface="+mn-lt"/>
              </a:rPr>
              <a:t>SVG has some predefined shape elements that can be used by developers:</a:t>
            </a:r>
          </a:p>
          <a:p>
            <a:r>
              <a:rPr lang="en-US" dirty="0">
                <a:latin typeface="+mn-lt"/>
              </a:rPr>
              <a:t>Rectangle &lt;</a:t>
            </a:r>
            <a:r>
              <a:rPr lang="en-US" dirty="0" err="1">
                <a:latin typeface="+mn-lt"/>
              </a:rPr>
              <a:t>rect</a:t>
            </a:r>
            <a:r>
              <a:rPr lang="en-US" dirty="0">
                <a:latin typeface="+mn-lt"/>
              </a:rPr>
              <a:t>&gt;</a:t>
            </a:r>
          </a:p>
          <a:p>
            <a:r>
              <a:rPr lang="en-US" dirty="0">
                <a:latin typeface="+mn-lt"/>
              </a:rPr>
              <a:t>Circle &lt;circle&gt;</a:t>
            </a:r>
          </a:p>
          <a:p>
            <a:r>
              <a:rPr lang="en-US" dirty="0">
                <a:latin typeface="+mn-lt"/>
              </a:rPr>
              <a:t>Ellipse &lt;ellipse&gt;</a:t>
            </a:r>
          </a:p>
          <a:p>
            <a:r>
              <a:rPr lang="en-US" dirty="0">
                <a:latin typeface="+mn-lt"/>
              </a:rPr>
              <a:t>Line &lt;line&gt;</a:t>
            </a:r>
          </a:p>
          <a:p>
            <a:r>
              <a:rPr lang="en-US" dirty="0">
                <a:latin typeface="+mn-lt"/>
              </a:rPr>
              <a:t>Polyline &lt;polyline&gt;</a:t>
            </a:r>
          </a:p>
          <a:p>
            <a:r>
              <a:rPr lang="en-US" dirty="0">
                <a:latin typeface="+mn-lt"/>
              </a:rPr>
              <a:t>Polygon &lt;polygon&gt;</a:t>
            </a:r>
          </a:p>
          <a:p>
            <a:r>
              <a:rPr lang="en-US" dirty="0">
                <a:latin typeface="+mn-lt"/>
              </a:rPr>
              <a:t>Path &lt;path&gt;</a:t>
            </a:r>
            <a:endParaRPr lang="en-IN" dirty="0">
              <a:latin typeface="+mn-lt"/>
            </a:endParaRPr>
          </a:p>
        </p:txBody>
      </p:sp>
    </p:spTree>
    <p:extLst>
      <p:ext uri="{BB962C8B-B14F-4D97-AF65-F5344CB8AC3E}">
        <p14:creationId xmlns:p14="http://schemas.microsoft.com/office/powerpoint/2010/main" val="13484936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B0F548-E3FD-8F88-5E20-B129FF14CD0B}"/>
              </a:ext>
            </a:extLst>
          </p:cNvPr>
          <p:cNvSpPr>
            <a:spLocks noGrp="1"/>
          </p:cNvSpPr>
          <p:nvPr>
            <p:ph type="body" idx="1"/>
          </p:nvPr>
        </p:nvSpPr>
        <p:spPr/>
        <p:txBody>
          <a:bodyPr/>
          <a:lstStyle/>
          <a:p>
            <a:r>
              <a:rPr lang="en-US" b="1" dirty="0"/>
              <a:t>SVG Rectangle - &lt;</a:t>
            </a:r>
            <a:r>
              <a:rPr lang="en-US" b="1" dirty="0" err="1"/>
              <a:t>rect</a:t>
            </a:r>
            <a:r>
              <a:rPr lang="en-US" b="1" dirty="0"/>
              <a:t>&gt;</a:t>
            </a:r>
          </a:p>
          <a:p>
            <a:r>
              <a:rPr lang="en-US" dirty="0"/>
              <a:t>The &lt;</a:t>
            </a:r>
            <a:r>
              <a:rPr lang="en-US" dirty="0" err="1"/>
              <a:t>rect</a:t>
            </a:r>
            <a:r>
              <a:rPr lang="en-US" dirty="0"/>
              <a:t>&gt; element is used to create a rectangle and variations of a rectangle shape.</a:t>
            </a:r>
          </a:p>
          <a:p>
            <a:r>
              <a:rPr lang="en-US" dirty="0"/>
              <a:t>The &lt;</a:t>
            </a:r>
            <a:r>
              <a:rPr lang="en-US" dirty="0" err="1"/>
              <a:t>rect</a:t>
            </a:r>
            <a:r>
              <a:rPr lang="en-US" dirty="0"/>
              <a:t>&gt; element has six basic attributes to position and shape the rectangle:</a:t>
            </a:r>
            <a:endParaRPr lang="en-IN" dirty="0"/>
          </a:p>
        </p:txBody>
      </p:sp>
      <p:pic>
        <p:nvPicPr>
          <p:cNvPr id="5" name="Picture 4">
            <a:extLst>
              <a:ext uri="{FF2B5EF4-FFF2-40B4-BE49-F238E27FC236}">
                <a16:creationId xmlns:a16="http://schemas.microsoft.com/office/drawing/2014/main" id="{A1229F65-E2B5-717B-5272-0269BF6823B3}"/>
              </a:ext>
            </a:extLst>
          </p:cNvPr>
          <p:cNvPicPr>
            <a:picLocks noChangeAspect="1"/>
          </p:cNvPicPr>
          <p:nvPr/>
        </p:nvPicPr>
        <p:blipFill>
          <a:blip r:embed="rId2"/>
          <a:stretch>
            <a:fillRect/>
          </a:stretch>
        </p:blipFill>
        <p:spPr>
          <a:xfrm>
            <a:off x="2756042" y="2952155"/>
            <a:ext cx="9220610" cy="3408888"/>
          </a:xfrm>
          <a:prstGeom prst="rect">
            <a:avLst/>
          </a:prstGeom>
        </p:spPr>
      </p:pic>
    </p:spTree>
    <p:extLst>
      <p:ext uri="{BB962C8B-B14F-4D97-AF65-F5344CB8AC3E}">
        <p14:creationId xmlns:p14="http://schemas.microsoft.com/office/powerpoint/2010/main" val="39790835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D56CD-B488-70B8-AC77-FA9C736B4575}"/>
              </a:ext>
            </a:extLst>
          </p:cNvPr>
          <p:cNvSpPr>
            <a:spLocks noGrp="1"/>
          </p:cNvSpPr>
          <p:nvPr>
            <p:ph type="body" idx="1"/>
          </p:nvPr>
        </p:nvSpPr>
        <p:spPr/>
        <p:txBody>
          <a:bodyPr/>
          <a:lstStyle/>
          <a:p>
            <a:r>
              <a:rPr lang="en-IN" dirty="0" err="1"/>
              <a:t>Eg</a:t>
            </a:r>
            <a:r>
              <a:rPr lang="en-IN" dirty="0"/>
              <a:t>:</a:t>
            </a:r>
          </a:p>
          <a:p>
            <a:r>
              <a:rPr lang="en-IN" sz="3600" b="0" i="0" dirty="0">
                <a:solidFill>
                  <a:srgbClr val="999999"/>
                </a:solidFill>
                <a:effectLst/>
                <a:latin typeface="+mj-lt"/>
              </a:rPr>
              <a:t>&lt;</a:t>
            </a:r>
            <a:r>
              <a:rPr lang="en-IN" sz="3600" b="0" i="0" dirty="0" err="1">
                <a:solidFill>
                  <a:srgbClr val="990055"/>
                </a:solidFill>
                <a:effectLst/>
                <a:latin typeface="+mj-lt"/>
              </a:rPr>
              <a:t>svg</a:t>
            </a:r>
            <a:r>
              <a:rPr lang="en-IN" sz="3600" b="0" i="0" dirty="0">
                <a:solidFill>
                  <a:srgbClr val="008000"/>
                </a:solidFill>
                <a:effectLst/>
                <a:latin typeface="+mj-lt"/>
              </a:rPr>
              <a:t> width</a:t>
            </a:r>
            <a:r>
              <a:rPr lang="en-IN" sz="3600" b="0" i="0" dirty="0">
                <a:solidFill>
                  <a:srgbClr val="005CC5"/>
                </a:solidFill>
                <a:effectLst/>
                <a:latin typeface="+mj-lt"/>
              </a:rPr>
              <a:t>="300"</a:t>
            </a:r>
            <a:r>
              <a:rPr lang="en-IN" sz="3600" b="0" i="0" dirty="0">
                <a:solidFill>
                  <a:srgbClr val="008000"/>
                </a:solidFill>
                <a:effectLst/>
                <a:latin typeface="+mj-lt"/>
              </a:rPr>
              <a:t> height</a:t>
            </a:r>
            <a:r>
              <a:rPr lang="en-IN" sz="3600" b="0" i="0" dirty="0">
                <a:solidFill>
                  <a:srgbClr val="005CC5"/>
                </a:solidFill>
                <a:effectLst/>
                <a:latin typeface="+mj-lt"/>
              </a:rPr>
              <a:t>="130"</a:t>
            </a:r>
            <a:r>
              <a:rPr lang="en-IN" sz="3600" b="0" i="0" dirty="0">
                <a:solidFill>
                  <a:srgbClr val="008000"/>
                </a:solidFill>
                <a:effectLst/>
                <a:latin typeface="+mj-lt"/>
              </a:rPr>
              <a:t> </a:t>
            </a:r>
            <a:r>
              <a:rPr lang="en-IN" sz="3600" b="0" i="0" dirty="0" err="1">
                <a:solidFill>
                  <a:srgbClr val="008000"/>
                </a:solidFill>
                <a:effectLst/>
                <a:latin typeface="+mj-lt"/>
              </a:rPr>
              <a:t>xmlns</a:t>
            </a:r>
            <a:r>
              <a:rPr lang="en-IN" sz="3600" b="0" i="0" dirty="0">
                <a:solidFill>
                  <a:srgbClr val="005CC5"/>
                </a:solidFill>
                <a:effectLst/>
                <a:latin typeface="+mj-lt"/>
              </a:rPr>
              <a:t>="http://www.w3.org/2000/svg"</a:t>
            </a:r>
            <a:r>
              <a:rPr lang="en-IN" sz="3600" b="0" i="0" dirty="0">
                <a:solidFill>
                  <a:srgbClr val="999999"/>
                </a:solidFill>
                <a:effectLst/>
                <a:latin typeface="+mj-lt"/>
              </a:rPr>
              <a:t>&gt;</a:t>
            </a:r>
            <a:br>
              <a:rPr lang="en-IN" sz="3600" dirty="0">
                <a:latin typeface="+mj-lt"/>
              </a:rPr>
            </a:br>
            <a:r>
              <a:rPr lang="en-IN" sz="3600" b="0" i="0" dirty="0">
                <a:solidFill>
                  <a:srgbClr val="000000"/>
                </a:solidFill>
                <a:effectLst/>
                <a:latin typeface="+mj-lt"/>
              </a:rPr>
              <a:t>  </a:t>
            </a:r>
            <a:r>
              <a:rPr lang="en-IN" sz="3600" b="0" i="0" dirty="0">
                <a:solidFill>
                  <a:srgbClr val="999999"/>
                </a:solidFill>
                <a:effectLst/>
                <a:latin typeface="+mj-lt"/>
              </a:rPr>
              <a:t>&lt;</a:t>
            </a:r>
            <a:r>
              <a:rPr lang="en-IN" sz="3600" b="0" i="0" dirty="0" err="1">
                <a:solidFill>
                  <a:srgbClr val="990055"/>
                </a:solidFill>
                <a:effectLst/>
                <a:latin typeface="+mj-lt"/>
              </a:rPr>
              <a:t>rect</a:t>
            </a:r>
            <a:r>
              <a:rPr lang="en-IN" sz="3600" b="0" i="0" dirty="0">
                <a:solidFill>
                  <a:srgbClr val="008000"/>
                </a:solidFill>
                <a:effectLst/>
                <a:latin typeface="+mj-lt"/>
              </a:rPr>
              <a:t> width</a:t>
            </a:r>
            <a:r>
              <a:rPr lang="en-IN" sz="3600" b="0" i="0" dirty="0">
                <a:solidFill>
                  <a:srgbClr val="005CC5"/>
                </a:solidFill>
                <a:effectLst/>
                <a:latin typeface="+mj-lt"/>
              </a:rPr>
              <a:t>="200"</a:t>
            </a:r>
            <a:r>
              <a:rPr lang="en-IN" sz="3600" b="0" i="0" dirty="0">
                <a:solidFill>
                  <a:srgbClr val="008000"/>
                </a:solidFill>
                <a:effectLst/>
                <a:latin typeface="+mj-lt"/>
              </a:rPr>
              <a:t> height</a:t>
            </a:r>
            <a:r>
              <a:rPr lang="en-IN" sz="3600" b="0" i="0" dirty="0">
                <a:solidFill>
                  <a:srgbClr val="005CC5"/>
                </a:solidFill>
                <a:effectLst/>
                <a:latin typeface="+mj-lt"/>
              </a:rPr>
              <a:t>="100"</a:t>
            </a:r>
            <a:r>
              <a:rPr lang="en-IN" sz="3600" b="0" i="0" dirty="0">
                <a:solidFill>
                  <a:srgbClr val="008000"/>
                </a:solidFill>
                <a:effectLst/>
                <a:latin typeface="+mj-lt"/>
              </a:rPr>
              <a:t> x</a:t>
            </a:r>
            <a:r>
              <a:rPr lang="en-IN" sz="3600" b="0" i="0" dirty="0">
                <a:solidFill>
                  <a:srgbClr val="005CC5"/>
                </a:solidFill>
                <a:effectLst/>
                <a:latin typeface="+mj-lt"/>
              </a:rPr>
              <a:t>="10"</a:t>
            </a:r>
            <a:r>
              <a:rPr lang="en-IN" sz="3600" b="0" i="0" dirty="0">
                <a:solidFill>
                  <a:srgbClr val="008000"/>
                </a:solidFill>
                <a:effectLst/>
                <a:latin typeface="+mj-lt"/>
              </a:rPr>
              <a:t> y</a:t>
            </a:r>
            <a:r>
              <a:rPr lang="en-IN" sz="3600" b="0" i="0" dirty="0">
                <a:solidFill>
                  <a:srgbClr val="005CC5"/>
                </a:solidFill>
                <a:effectLst/>
                <a:latin typeface="+mj-lt"/>
              </a:rPr>
              <a:t>="10"</a:t>
            </a:r>
            <a:r>
              <a:rPr lang="en-IN" sz="3600" b="0" i="0" dirty="0">
                <a:solidFill>
                  <a:srgbClr val="008000"/>
                </a:solidFill>
                <a:effectLst/>
                <a:latin typeface="+mj-lt"/>
              </a:rPr>
              <a:t> </a:t>
            </a:r>
            <a:r>
              <a:rPr lang="en-IN" sz="3600" b="0" i="0" dirty="0" err="1">
                <a:solidFill>
                  <a:srgbClr val="008000"/>
                </a:solidFill>
                <a:effectLst/>
                <a:latin typeface="+mj-lt"/>
              </a:rPr>
              <a:t>rx</a:t>
            </a:r>
            <a:r>
              <a:rPr lang="en-IN" sz="3600" b="0" i="0" dirty="0">
                <a:solidFill>
                  <a:srgbClr val="005CC5"/>
                </a:solidFill>
                <a:effectLst/>
                <a:latin typeface="+mj-lt"/>
              </a:rPr>
              <a:t>="20"</a:t>
            </a:r>
            <a:r>
              <a:rPr lang="en-IN" sz="3600" b="0" i="0" dirty="0">
                <a:solidFill>
                  <a:srgbClr val="008000"/>
                </a:solidFill>
                <a:effectLst/>
                <a:latin typeface="+mj-lt"/>
              </a:rPr>
              <a:t> </a:t>
            </a:r>
            <a:r>
              <a:rPr lang="en-IN" sz="3600" b="0" i="0" dirty="0" err="1">
                <a:solidFill>
                  <a:srgbClr val="008000"/>
                </a:solidFill>
                <a:effectLst/>
                <a:latin typeface="+mj-lt"/>
              </a:rPr>
              <a:t>ry</a:t>
            </a:r>
            <a:r>
              <a:rPr lang="en-IN" sz="3600" b="0" i="0" dirty="0">
                <a:solidFill>
                  <a:srgbClr val="005CC5"/>
                </a:solidFill>
                <a:effectLst/>
                <a:latin typeface="+mj-lt"/>
              </a:rPr>
              <a:t>="20"</a:t>
            </a:r>
            <a:r>
              <a:rPr lang="en-IN" sz="3600" b="0" i="0" dirty="0">
                <a:solidFill>
                  <a:srgbClr val="008000"/>
                </a:solidFill>
                <a:effectLst/>
                <a:latin typeface="+mj-lt"/>
              </a:rPr>
              <a:t> fill</a:t>
            </a:r>
            <a:r>
              <a:rPr lang="en-IN" sz="3600" b="0" i="0" dirty="0">
                <a:solidFill>
                  <a:srgbClr val="005CC5"/>
                </a:solidFill>
                <a:effectLst/>
                <a:latin typeface="+mj-lt"/>
              </a:rPr>
              <a:t>="blue"</a:t>
            </a:r>
            <a:r>
              <a:rPr lang="en-IN" sz="3600" b="0" i="0" dirty="0">
                <a:solidFill>
                  <a:srgbClr val="008000"/>
                </a:solidFill>
                <a:effectLst/>
                <a:latin typeface="+mj-lt"/>
              </a:rPr>
              <a:t> /</a:t>
            </a:r>
            <a:r>
              <a:rPr lang="en-IN" sz="3600" b="0" i="0" dirty="0">
                <a:solidFill>
                  <a:srgbClr val="999999"/>
                </a:solidFill>
                <a:effectLst/>
                <a:latin typeface="+mj-lt"/>
              </a:rPr>
              <a:t>&gt;</a:t>
            </a:r>
            <a:br>
              <a:rPr lang="en-IN" sz="3600" dirty="0">
                <a:latin typeface="+mj-lt"/>
              </a:rPr>
            </a:br>
            <a:r>
              <a:rPr lang="en-IN" sz="3600" b="0" i="0" dirty="0">
                <a:solidFill>
                  <a:srgbClr val="999999"/>
                </a:solidFill>
                <a:effectLst/>
                <a:latin typeface="+mj-lt"/>
              </a:rPr>
              <a:t>&lt;</a:t>
            </a:r>
            <a:r>
              <a:rPr lang="en-IN" sz="3600" b="0" i="0" dirty="0">
                <a:solidFill>
                  <a:srgbClr val="990055"/>
                </a:solidFill>
                <a:effectLst/>
                <a:latin typeface="+mj-lt"/>
              </a:rPr>
              <a:t>/</a:t>
            </a:r>
            <a:r>
              <a:rPr lang="en-IN" sz="3600" b="0" i="0" dirty="0" err="1">
                <a:solidFill>
                  <a:srgbClr val="990055"/>
                </a:solidFill>
                <a:effectLst/>
                <a:latin typeface="+mj-lt"/>
              </a:rPr>
              <a:t>svg</a:t>
            </a:r>
            <a:r>
              <a:rPr lang="en-IN" sz="3600" b="0" i="0" dirty="0">
                <a:solidFill>
                  <a:srgbClr val="999999"/>
                </a:solidFill>
                <a:effectLst/>
                <a:latin typeface="+mj-lt"/>
              </a:rPr>
              <a:t>&gt;</a:t>
            </a:r>
            <a:endParaRPr lang="en-IN" sz="3600" dirty="0">
              <a:latin typeface="+mj-lt"/>
            </a:endParaRPr>
          </a:p>
        </p:txBody>
      </p:sp>
    </p:spTree>
    <p:extLst>
      <p:ext uri="{BB962C8B-B14F-4D97-AF65-F5344CB8AC3E}">
        <p14:creationId xmlns:p14="http://schemas.microsoft.com/office/powerpoint/2010/main" val="24334729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D8971-72C1-9C47-FFE5-CB5A986DBC90}"/>
              </a:ext>
            </a:extLst>
          </p:cNvPr>
          <p:cNvSpPr>
            <a:spLocks noGrp="1"/>
          </p:cNvSpPr>
          <p:nvPr>
            <p:ph type="body" idx="1"/>
          </p:nvPr>
        </p:nvSpPr>
        <p:spPr/>
        <p:txBody>
          <a:bodyPr>
            <a:normAutofit fontScale="85000" lnSpcReduction="20000"/>
          </a:bodyPr>
          <a:lstStyle/>
          <a:p>
            <a:r>
              <a:rPr lang="en-IN" b="0" i="0" dirty="0">
                <a:solidFill>
                  <a:srgbClr val="000000"/>
                </a:solidFill>
                <a:effectLst/>
                <a:latin typeface="Segoe UI" panose="020B0502040204020203" pitchFamily="34" charset="0"/>
              </a:rPr>
              <a:t>A Rectangle With Border</a:t>
            </a:r>
          </a:p>
          <a:p>
            <a:pPr marL="50800" indent="0">
              <a:buNone/>
            </a:pPr>
            <a:r>
              <a:rPr lang="en-US" dirty="0"/>
              <a:t> </a:t>
            </a:r>
            <a:r>
              <a:rPr lang="en-US" dirty="0">
                <a:solidFill>
                  <a:srgbClr val="FF0000"/>
                </a:solidFill>
              </a:rPr>
              <a:t>&lt;</a:t>
            </a:r>
            <a:r>
              <a:rPr lang="en-US" dirty="0" err="1">
                <a:solidFill>
                  <a:srgbClr val="FF0000"/>
                </a:solidFill>
              </a:rPr>
              <a:t>svg</a:t>
            </a:r>
            <a:r>
              <a:rPr lang="en-US" dirty="0">
                <a:solidFill>
                  <a:srgbClr val="FF0000"/>
                </a:solidFill>
              </a:rPr>
              <a:t> width="220" height="120" </a:t>
            </a:r>
            <a:r>
              <a:rPr lang="en-US" dirty="0" err="1">
                <a:solidFill>
                  <a:srgbClr val="FF0000"/>
                </a:solidFill>
              </a:rPr>
              <a:t>viewBox</a:t>
            </a:r>
            <a:r>
              <a:rPr lang="en-US" dirty="0">
                <a:solidFill>
                  <a:srgbClr val="FF0000"/>
                </a:solidFill>
              </a:rPr>
              <a:t>="0 0 220 120" </a:t>
            </a:r>
            <a:r>
              <a:rPr lang="en-US" dirty="0" err="1">
                <a:solidFill>
                  <a:srgbClr val="FF0000"/>
                </a:solidFill>
              </a:rPr>
              <a:t>xmlns</a:t>
            </a:r>
            <a:r>
              <a:rPr lang="en-US" dirty="0">
                <a:solidFill>
                  <a:srgbClr val="FF0000"/>
                </a:solidFill>
              </a:rPr>
              <a:t>="http://www.w3.org/2000/svg"&gt;</a:t>
            </a:r>
          </a:p>
          <a:p>
            <a:pPr marL="50800" indent="0">
              <a:buNone/>
            </a:pPr>
            <a:r>
              <a:rPr lang="en-US" dirty="0">
                <a:solidFill>
                  <a:srgbClr val="FF0000"/>
                </a:solidFill>
              </a:rPr>
              <a:t>    &lt;</a:t>
            </a:r>
            <a:r>
              <a:rPr lang="en-US" dirty="0" err="1">
                <a:solidFill>
                  <a:srgbClr val="FF0000"/>
                </a:solidFill>
              </a:rPr>
              <a:t>rect</a:t>
            </a:r>
            <a:endParaRPr lang="en-US" dirty="0">
              <a:solidFill>
                <a:srgbClr val="FF0000"/>
              </a:solidFill>
            </a:endParaRPr>
          </a:p>
          <a:p>
            <a:pPr marL="50800" indent="0">
              <a:buNone/>
            </a:pPr>
            <a:r>
              <a:rPr lang="en-US" dirty="0">
                <a:solidFill>
                  <a:srgbClr val="FF0000"/>
                </a:solidFill>
              </a:rPr>
              <a:t>      width="200"</a:t>
            </a:r>
          </a:p>
          <a:p>
            <a:pPr marL="50800" indent="0">
              <a:buNone/>
            </a:pPr>
            <a:r>
              <a:rPr lang="en-US" dirty="0">
                <a:solidFill>
                  <a:srgbClr val="FF0000"/>
                </a:solidFill>
              </a:rPr>
              <a:t>      height="100"</a:t>
            </a:r>
          </a:p>
          <a:p>
            <a:pPr marL="50800" indent="0">
              <a:buNone/>
            </a:pPr>
            <a:r>
              <a:rPr lang="en-US" dirty="0">
                <a:solidFill>
                  <a:srgbClr val="FF0000"/>
                </a:solidFill>
              </a:rPr>
              <a:t>      x="10"</a:t>
            </a:r>
          </a:p>
          <a:p>
            <a:pPr marL="50800" indent="0">
              <a:buNone/>
            </a:pPr>
            <a:r>
              <a:rPr lang="en-US" dirty="0">
                <a:solidFill>
                  <a:srgbClr val="FF0000"/>
                </a:solidFill>
              </a:rPr>
              <a:t>      y="10"</a:t>
            </a:r>
          </a:p>
          <a:p>
            <a:pPr marL="50800" indent="0">
              <a:buNone/>
            </a:pPr>
            <a:r>
              <a:rPr lang="en-US" dirty="0">
                <a:solidFill>
                  <a:srgbClr val="FF0000"/>
                </a:solidFill>
              </a:rPr>
              <a:t>      </a:t>
            </a:r>
            <a:r>
              <a:rPr lang="en-US" dirty="0" err="1">
                <a:solidFill>
                  <a:srgbClr val="FF0000"/>
                </a:solidFill>
              </a:rPr>
              <a:t>rx</a:t>
            </a:r>
            <a:r>
              <a:rPr lang="en-US" dirty="0">
                <a:solidFill>
                  <a:srgbClr val="FF0000"/>
                </a:solidFill>
              </a:rPr>
              <a:t>="20"</a:t>
            </a:r>
          </a:p>
          <a:p>
            <a:pPr marL="50800" indent="0">
              <a:buNone/>
            </a:pPr>
            <a:r>
              <a:rPr lang="en-US" dirty="0">
                <a:solidFill>
                  <a:srgbClr val="FF0000"/>
                </a:solidFill>
              </a:rPr>
              <a:t>      </a:t>
            </a:r>
            <a:r>
              <a:rPr lang="en-US" dirty="0" err="1">
                <a:solidFill>
                  <a:srgbClr val="FF0000"/>
                </a:solidFill>
              </a:rPr>
              <a:t>ry</a:t>
            </a:r>
            <a:r>
              <a:rPr lang="en-US" dirty="0">
                <a:solidFill>
                  <a:srgbClr val="FF0000"/>
                </a:solidFill>
              </a:rPr>
              <a:t>="20"</a:t>
            </a:r>
          </a:p>
          <a:p>
            <a:pPr marL="50800" indent="0">
              <a:buNone/>
            </a:pPr>
            <a:r>
              <a:rPr lang="en-US" dirty="0">
                <a:solidFill>
                  <a:srgbClr val="FF0000"/>
                </a:solidFill>
              </a:rPr>
              <a:t>      fill="blue"</a:t>
            </a:r>
          </a:p>
          <a:p>
            <a:pPr marL="50800" indent="0">
              <a:buNone/>
            </a:pPr>
            <a:r>
              <a:rPr lang="en-US" dirty="0">
                <a:solidFill>
                  <a:srgbClr val="FF0000"/>
                </a:solidFill>
              </a:rPr>
              <a:t>      stroke=“yellow"</a:t>
            </a:r>
          </a:p>
          <a:p>
            <a:pPr marL="50800" indent="0">
              <a:buNone/>
            </a:pPr>
            <a:r>
              <a:rPr lang="en-US" dirty="0">
                <a:solidFill>
                  <a:srgbClr val="FF0000"/>
                </a:solidFill>
              </a:rPr>
              <a:t>      stroke-width="4"</a:t>
            </a:r>
          </a:p>
          <a:p>
            <a:pPr marL="50800" indent="0">
              <a:buNone/>
            </a:pPr>
            <a:r>
              <a:rPr lang="en-US" dirty="0">
                <a:solidFill>
                  <a:srgbClr val="FF0000"/>
                </a:solidFill>
              </a:rPr>
              <a:t>    /&gt;</a:t>
            </a:r>
          </a:p>
          <a:p>
            <a:pPr marL="50800" indent="0">
              <a:buNone/>
            </a:pPr>
            <a:r>
              <a:rPr lang="en-US" dirty="0">
                <a:solidFill>
                  <a:srgbClr val="FF0000"/>
                </a:solidFill>
              </a:rPr>
              <a:t>  &lt;/</a:t>
            </a:r>
            <a:r>
              <a:rPr lang="en-US" dirty="0" err="1">
                <a:solidFill>
                  <a:srgbClr val="FF0000"/>
                </a:solidFill>
              </a:rPr>
              <a:t>svg</a:t>
            </a:r>
            <a:r>
              <a:rPr lang="en-US" dirty="0">
                <a:solidFill>
                  <a:srgbClr val="FF0000"/>
                </a:solidFill>
              </a:rPr>
              <a:t>&gt;</a:t>
            </a:r>
            <a:endParaRPr lang="en-IN" dirty="0">
              <a:solidFill>
                <a:srgbClr val="FF0000"/>
              </a:solidFill>
            </a:endParaRPr>
          </a:p>
        </p:txBody>
      </p:sp>
    </p:spTree>
    <p:extLst>
      <p:ext uri="{BB962C8B-B14F-4D97-AF65-F5344CB8AC3E}">
        <p14:creationId xmlns:p14="http://schemas.microsoft.com/office/powerpoint/2010/main" val="308962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492456-BF31-0D89-42C3-EA4DF613FF25}"/>
              </a:ext>
            </a:extLst>
          </p:cNvPr>
          <p:cNvSpPr>
            <a:spLocks noGrp="1"/>
          </p:cNvSpPr>
          <p:nvPr>
            <p:ph type="body" idx="1"/>
          </p:nvPr>
        </p:nvSpPr>
        <p:spPr>
          <a:xfrm>
            <a:off x="2751424" y="308112"/>
            <a:ext cx="9264919" cy="6211957"/>
          </a:xfrm>
        </p:spPr>
        <p:txBody>
          <a:bodyPr>
            <a:noAutofit/>
          </a:bodyPr>
          <a:lstStyle/>
          <a:p>
            <a:r>
              <a:rPr lang="en-IN" sz="2800" b="1" i="0" dirty="0">
                <a:solidFill>
                  <a:srgbClr val="000000"/>
                </a:solidFill>
                <a:effectLst/>
                <a:latin typeface="+mj-lt"/>
              </a:rPr>
              <a:t>HTML Attributes</a:t>
            </a:r>
          </a:p>
          <a:p>
            <a:pPr marL="685800" indent="-457200" algn="l">
              <a:buFont typeface="Arial" panose="020B0604020202020204" pitchFamily="34" charset="0"/>
              <a:buChar char="•"/>
            </a:pPr>
            <a:r>
              <a:rPr lang="en-US" sz="2800" b="0" i="0" dirty="0">
                <a:solidFill>
                  <a:srgbClr val="000000"/>
                </a:solidFill>
                <a:effectLst/>
                <a:latin typeface="+mj-lt"/>
              </a:rPr>
              <a:t>All HTML elements can have </a:t>
            </a:r>
            <a:r>
              <a:rPr lang="en-US" sz="2800" b="1" i="0" dirty="0">
                <a:solidFill>
                  <a:srgbClr val="000000"/>
                </a:solidFill>
                <a:effectLst/>
                <a:latin typeface="+mj-lt"/>
              </a:rPr>
              <a:t>attributes</a:t>
            </a:r>
            <a:endParaRPr lang="en-US" sz="2800" b="0" i="0" dirty="0">
              <a:solidFill>
                <a:srgbClr val="000000"/>
              </a:solidFill>
              <a:effectLst/>
              <a:latin typeface="+mj-lt"/>
            </a:endParaRPr>
          </a:p>
          <a:p>
            <a:pPr algn="l">
              <a:buFont typeface="Arial" panose="020B0604020202020204" pitchFamily="34" charset="0"/>
              <a:buChar char="•"/>
            </a:pPr>
            <a:r>
              <a:rPr lang="en-US" sz="2800" b="0" i="0" dirty="0">
                <a:solidFill>
                  <a:srgbClr val="000000"/>
                </a:solidFill>
                <a:effectLst/>
                <a:latin typeface="+mj-lt"/>
              </a:rPr>
              <a:t>Attributes provide </a:t>
            </a:r>
            <a:r>
              <a:rPr lang="en-US" sz="2800" b="1" i="0" dirty="0">
                <a:solidFill>
                  <a:srgbClr val="000000"/>
                </a:solidFill>
                <a:effectLst/>
                <a:latin typeface="+mj-lt"/>
              </a:rPr>
              <a:t>additional information</a:t>
            </a:r>
            <a:r>
              <a:rPr lang="en-US" sz="2800" b="0" i="0" dirty="0">
                <a:solidFill>
                  <a:srgbClr val="000000"/>
                </a:solidFill>
                <a:effectLst/>
                <a:latin typeface="+mj-lt"/>
              </a:rPr>
              <a:t> about elements</a:t>
            </a:r>
          </a:p>
          <a:p>
            <a:pPr algn="l">
              <a:buFont typeface="Arial" panose="020B0604020202020204" pitchFamily="34" charset="0"/>
              <a:buChar char="•"/>
            </a:pPr>
            <a:r>
              <a:rPr lang="en-US" sz="2800" b="0" i="0" dirty="0">
                <a:solidFill>
                  <a:srgbClr val="000000"/>
                </a:solidFill>
                <a:effectLst/>
                <a:latin typeface="+mj-lt"/>
              </a:rPr>
              <a:t>Attributes are always specified in </a:t>
            </a:r>
            <a:r>
              <a:rPr lang="en-US" sz="2800" b="1" i="0" dirty="0">
                <a:solidFill>
                  <a:srgbClr val="000000"/>
                </a:solidFill>
                <a:effectLst/>
                <a:latin typeface="+mj-lt"/>
              </a:rPr>
              <a:t>the start tag</a:t>
            </a:r>
            <a:endParaRPr lang="en-US" sz="2800" b="0" i="0" dirty="0">
              <a:solidFill>
                <a:srgbClr val="000000"/>
              </a:solidFill>
              <a:effectLst/>
              <a:latin typeface="+mj-lt"/>
            </a:endParaRPr>
          </a:p>
          <a:p>
            <a:pPr algn="l">
              <a:buFont typeface="Arial" panose="020B0604020202020204" pitchFamily="34" charset="0"/>
              <a:buChar char="•"/>
            </a:pPr>
            <a:r>
              <a:rPr lang="en-US" sz="2800" b="0" i="0" dirty="0">
                <a:solidFill>
                  <a:srgbClr val="000000"/>
                </a:solidFill>
                <a:effectLst/>
                <a:latin typeface="+mj-lt"/>
              </a:rPr>
              <a:t>Attributes usually come in name/value pairs like: </a:t>
            </a:r>
            <a:r>
              <a:rPr lang="en-US" sz="2800" b="1" i="0" dirty="0">
                <a:solidFill>
                  <a:srgbClr val="000000"/>
                </a:solidFill>
                <a:effectLst/>
                <a:latin typeface="+mj-lt"/>
              </a:rPr>
              <a:t>name="value“</a:t>
            </a:r>
          </a:p>
          <a:p>
            <a:pPr marL="228600" indent="0" algn="l"/>
            <a:r>
              <a:rPr lang="en-US" sz="2800" b="1" i="0" dirty="0">
                <a:solidFill>
                  <a:srgbClr val="000000"/>
                </a:solidFill>
                <a:effectLst/>
                <a:latin typeface="+mj-lt"/>
              </a:rPr>
              <a:t>The </a:t>
            </a:r>
            <a:r>
              <a:rPr lang="en-US" sz="2800" b="1" i="0" dirty="0" err="1">
                <a:solidFill>
                  <a:srgbClr val="000000"/>
                </a:solidFill>
                <a:effectLst/>
                <a:latin typeface="+mj-lt"/>
              </a:rPr>
              <a:t>href</a:t>
            </a:r>
            <a:r>
              <a:rPr lang="en-US" sz="2800" b="1" i="0" dirty="0">
                <a:solidFill>
                  <a:srgbClr val="000000"/>
                </a:solidFill>
                <a:effectLst/>
                <a:latin typeface="+mj-lt"/>
              </a:rPr>
              <a:t> Attribute</a:t>
            </a:r>
          </a:p>
          <a:p>
            <a:pPr algn="l">
              <a:buFont typeface="Arial" panose="020B0604020202020204" pitchFamily="34" charset="0"/>
              <a:buChar char="•"/>
            </a:pPr>
            <a:r>
              <a:rPr lang="en-US" sz="2800" b="0" i="0" dirty="0">
                <a:solidFill>
                  <a:srgbClr val="000000"/>
                </a:solidFill>
                <a:effectLst/>
                <a:latin typeface="+mj-lt"/>
              </a:rPr>
              <a:t>The &lt;a&gt; tag defines a hyperlink.</a:t>
            </a:r>
          </a:p>
          <a:p>
            <a:pPr algn="l">
              <a:buFont typeface="Arial" panose="020B0604020202020204" pitchFamily="34" charset="0"/>
              <a:buChar char="•"/>
            </a:pPr>
            <a:r>
              <a:rPr lang="en-US" sz="2800" b="0" i="0" dirty="0">
                <a:solidFill>
                  <a:srgbClr val="000000"/>
                </a:solidFill>
                <a:effectLst/>
                <a:latin typeface="+mj-lt"/>
              </a:rPr>
              <a:t> The </a:t>
            </a:r>
            <a:r>
              <a:rPr lang="en-US" sz="2800" b="0" i="0" dirty="0" err="1">
                <a:solidFill>
                  <a:srgbClr val="000000"/>
                </a:solidFill>
                <a:effectLst/>
                <a:latin typeface="+mj-lt"/>
              </a:rPr>
              <a:t>href</a:t>
            </a:r>
            <a:r>
              <a:rPr lang="en-US" sz="2800" b="0" i="0" dirty="0">
                <a:solidFill>
                  <a:srgbClr val="000000"/>
                </a:solidFill>
                <a:effectLst/>
                <a:latin typeface="+mj-lt"/>
              </a:rPr>
              <a:t> attribute specifies the URL of the page the link goes to:</a:t>
            </a:r>
          </a:p>
          <a:p>
            <a:pPr algn="l">
              <a:buFont typeface="Arial" panose="020B0604020202020204" pitchFamily="34" charset="0"/>
              <a:buChar char="•"/>
            </a:pPr>
            <a:r>
              <a:rPr lang="en-US" sz="2800" b="0" i="0" dirty="0">
                <a:solidFill>
                  <a:srgbClr val="999999"/>
                </a:solidFill>
                <a:effectLst/>
                <a:latin typeface="+mj-lt"/>
              </a:rPr>
              <a:t>&lt;</a:t>
            </a:r>
            <a:r>
              <a:rPr lang="en-US" sz="2800" b="0" i="0" dirty="0">
                <a:solidFill>
                  <a:srgbClr val="990055"/>
                </a:solidFill>
                <a:effectLst/>
                <a:latin typeface="+mj-lt"/>
              </a:rPr>
              <a:t>a</a:t>
            </a:r>
            <a:r>
              <a:rPr lang="en-US" sz="2800" b="0" i="0" dirty="0">
                <a:solidFill>
                  <a:srgbClr val="008000"/>
                </a:solidFill>
                <a:effectLst/>
                <a:latin typeface="+mj-lt"/>
              </a:rPr>
              <a:t> </a:t>
            </a:r>
            <a:r>
              <a:rPr lang="en-US" sz="2800" b="0" i="0" dirty="0" err="1">
                <a:solidFill>
                  <a:srgbClr val="008000"/>
                </a:solidFill>
                <a:effectLst/>
                <a:latin typeface="+mj-lt"/>
              </a:rPr>
              <a:t>href</a:t>
            </a:r>
            <a:r>
              <a:rPr lang="en-US" sz="2800" b="0" i="0" dirty="0">
                <a:solidFill>
                  <a:srgbClr val="005CC5"/>
                </a:solidFill>
                <a:effectLst/>
                <a:latin typeface="+mj-lt"/>
              </a:rPr>
              <a:t>="https://www.w3schools.com"</a:t>
            </a:r>
            <a:r>
              <a:rPr lang="en-US" sz="2800" b="0" i="0" dirty="0">
                <a:solidFill>
                  <a:srgbClr val="999999"/>
                </a:solidFill>
                <a:effectLst/>
                <a:latin typeface="+mj-lt"/>
              </a:rPr>
              <a:t>&gt;</a:t>
            </a:r>
            <a:r>
              <a:rPr lang="en-US" sz="2800" b="0" i="0" dirty="0">
                <a:solidFill>
                  <a:srgbClr val="000000"/>
                </a:solidFill>
                <a:effectLst/>
                <a:latin typeface="+mj-lt"/>
              </a:rPr>
              <a:t>Visit W3Schools</a:t>
            </a:r>
            <a:r>
              <a:rPr lang="en-US" sz="2800" b="0" i="0" dirty="0">
                <a:solidFill>
                  <a:srgbClr val="999999"/>
                </a:solidFill>
                <a:effectLst/>
                <a:latin typeface="+mj-lt"/>
              </a:rPr>
              <a:t>&lt;</a:t>
            </a:r>
            <a:r>
              <a:rPr lang="en-US" sz="2800" b="0" i="0" dirty="0">
                <a:solidFill>
                  <a:srgbClr val="990055"/>
                </a:solidFill>
                <a:effectLst/>
                <a:latin typeface="+mj-lt"/>
              </a:rPr>
              <a:t>/a</a:t>
            </a:r>
            <a:r>
              <a:rPr lang="en-US" sz="2800" b="0" i="0" dirty="0">
                <a:solidFill>
                  <a:srgbClr val="999999"/>
                </a:solidFill>
                <a:effectLst/>
                <a:latin typeface="+mj-lt"/>
              </a:rPr>
              <a:t>&gt;</a:t>
            </a:r>
            <a:endParaRPr lang="en-US" sz="2800" b="0" i="0" dirty="0">
              <a:solidFill>
                <a:srgbClr val="000000"/>
              </a:solidFill>
              <a:effectLst/>
              <a:latin typeface="+mj-lt"/>
            </a:endParaRPr>
          </a:p>
          <a:p>
            <a:pPr algn="l">
              <a:buFont typeface="Arial" panose="020B0604020202020204" pitchFamily="34" charset="0"/>
              <a:buChar char="•"/>
            </a:pPr>
            <a:endParaRPr lang="en-US" sz="3200" b="0" i="0" dirty="0">
              <a:solidFill>
                <a:srgbClr val="000000"/>
              </a:solidFill>
              <a:effectLst/>
              <a:latin typeface="+mj-lt"/>
            </a:endParaRPr>
          </a:p>
          <a:p>
            <a:pPr>
              <a:buNone/>
            </a:pPr>
            <a:br>
              <a:rPr lang="en-US" sz="3200" dirty="0">
                <a:latin typeface="+mj-lt"/>
              </a:rPr>
            </a:br>
            <a:br>
              <a:rPr lang="en-IN" sz="3200" dirty="0">
                <a:latin typeface="+mj-lt"/>
              </a:rPr>
            </a:br>
            <a:endParaRPr lang="en-IN" sz="3200" dirty="0">
              <a:latin typeface="+mj-lt"/>
            </a:endParaRPr>
          </a:p>
        </p:txBody>
      </p:sp>
      <p:sp>
        <p:nvSpPr>
          <p:cNvPr id="6" name="Rectangle 2">
            <a:extLst>
              <a:ext uri="{FF2B5EF4-FFF2-40B4-BE49-F238E27FC236}">
                <a16:creationId xmlns:a16="http://schemas.microsoft.com/office/drawing/2014/main" id="{D5158C34-B31A-E0CB-CC4A-FB37082E5944}"/>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03963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C614C3-9D55-BD8A-E3F7-7E9E33FEAF9D}"/>
              </a:ext>
            </a:extLst>
          </p:cNvPr>
          <p:cNvSpPr>
            <a:spLocks noGrp="1"/>
          </p:cNvSpPr>
          <p:nvPr>
            <p:ph type="body" idx="1"/>
          </p:nvPr>
        </p:nvSpPr>
        <p:spPr/>
        <p:txBody>
          <a:bodyPr/>
          <a:lstStyle/>
          <a:p>
            <a:r>
              <a:rPr lang="en-US" dirty="0"/>
              <a:t>SVG Circle - &lt;circle&gt;</a:t>
            </a:r>
          </a:p>
          <a:p>
            <a:r>
              <a:rPr lang="en-US" dirty="0"/>
              <a:t>The &lt;circle&gt; element is used to create a circle.</a:t>
            </a:r>
          </a:p>
          <a:p>
            <a:r>
              <a:rPr lang="en-US" dirty="0"/>
              <a:t>The &lt;circle&gt; element has three basic attributes to position and set the size of the circle:</a:t>
            </a:r>
            <a:endParaRPr lang="en-IN" dirty="0"/>
          </a:p>
        </p:txBody>
      </p:sp>
      <p:pic>
        <p:nvPicPr>
          <p:cNvPr id="5" name="Picture 4">
            <a:extLst>
              <a:ext uri="{FF2B5EF4-FFF2-40B4-BE49-F238E27FC236}">
                <a16:creationId xmlns:a16="http://schemas.microsoft.com/office/drawing/2014/main" id="{872F7C94-72FA-853A-FB66-BDDCF1E204F8}"/>
              </a:ext>
            </a:extLst>
          </p:cNvPr>
          <p:cNvPicPr>
            <a:picLocks noChangeAspect="1"/>
          </p:cNvPicPr>
          <p:nvPr/>
        </p:nvPicPr>
        <p:blipFill>
          <a:blip r:embed="rId2"/>
          <a:stretch>
            <a:fillRect/>
          </a:stretch>
        </p:blipFill>
        <p:spPr>
          <a:xfrm>
            <a:off x="3255439" y="2552768"/>
            <a:ext cx="7846570" cy="1991003"/>
          </a:xfrm>
          <a:prstGeom prst="rect">
            <a:avLst/>
          </a:prstGeom>
        </p:spPr>
      </p:pic>
    </p:spTree>
    <p:extLst>
      <p:ext uri="{BB962C8B-B14F-4D97-AF65-F5344CB8AC3E}">
        <p14:creationId xmlns:p14="http://schemas.microsoft.com/office/powerpoint/2010/main" val="31357266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CCA4D1-9473-29A0-8AF1-8CFE95DD97C0}"/>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An SVG Circle</a:t>
            </a:r>
          </a:p>
          <a:p>
            <a:pPr algn="l">
              <a:spcBef>
                <a:spcPts val="750"/>
              </a:spcBef>
              <a:spcAft>
                <a:spcPts val="750"/>
              </a:spcAft>
              <a:buNone/>
            </a:pPr>
            <a:r>
              <a:rPr lang="en-IN" b="0" i="0" dirty="0">
                <a:solidFill>
                  <a:srgbClr val="000000"/>
                </a:solidFill>
                <a:effectLst/>
                <a:latin typeface="Segoe UI" panose="020B0502040204020203" pitchFamily="34" charset="0"/>
              </a:rPr>
              <a:t>Example</a:t>
            </a:r>
          </a:p>
          <a:p>
            <a:pPr marL="50800" indent="0" algn="l">
              <a:spcBef>
                <a:spcPts val="1200"/>
              </a:spcBef>
              <a:spcAft>
                <a:spcPts val="1200"/>
              </a:spcAft>
              <a:buNone/>
            </a:pPr>
            <a:r>
              <a:rPr lang="en-IN" b="0" i="0" dirty="0">
                <a:solidFill>
                  <a:srgbClr val="999999"/>
                </a:solidFill>
                <a:effectLst/>
                <a:latin typeface="Consolas" panose="020B0609020204030204" pitchFamily="49" charset="0"/>
              </a:rPr>
              <a:t>&lt;</a:t>
            </a:r>
            <a:r>
              <a:rPr lang="en-IN" b="0" i="0" dirty="0" err="1">
                <a:solidFill>
                  <a:srgbClr val="990055"/>
                </a:solidFill>
                <a:effectLst/>
                <a:latin typeface="Consolas" panose="020B0609020204030204" pitchFamily="49" charset="0"/>
              </a:rPr>
              <a:t>svg</a:t>
            </a:r>
            <a:r>
              <a:rPr lang="en-IN" b="0" i="0" dirty="0">
                <a:solidFill>
                  <a:srgbClr val="008000"/>
                </a:solidFill>
                <a:effectLst/>
                <a:latin typeface="Consolas" panose="020B0609020204030204" pitchFamily="49" charset="0"/>
              </a:rPr>
              <a:t> height</a:t>
            </a:r>
            <a:r>
              <a:rPr lang="en-IN" b="0" i="0" dirty="0">
                <a:solidFill>
                  <a:srgbClr val="005CC5"/>
                </a:solidFill>
                <a:effectLst/>
                <a:latin typeface="Consolas" panose="020B0609020204030204" pitchFamily="49" charset="0"/>
              </a:rPr>
              <a:t>="100"</a:t>
            </a:r>
            <a:r>
              <a:rPr lang="en-IN" b="0" i="0" dirty="0">
                <a:solidFill>
                  <a:srgbClr val="008000"/>
                </a:solidFill>
                <a:effectLst/>
                <a:latin typeface="Consolas" panose="020B0609020204030204" pitchFamily="49" charset="0"/>
              </a:rPr>
              <a:t> width</a:t>
            </a:r>
            <a:r>
              <a:rPr lang="en-IN" b="0" i="0" dirty="0">
                <a:solidFill>
                  <a:srgbClr val="005CC5"/>
                </a:solidFill>
                <a:effectLst/>
                <a:latin typeface="Consolas" panose="020B0609020204030204" pitchFamily="49" charset="0"/>
              </a:rPr>
              <a:t>="100"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xmlns</a:t>
            </a:r>
            <a:r>
              <a:rPr lang="en-IN" b="0" i="0" dirty="0">
                <a:solidFill>
                  <a:srgbClr val="005CC5"/>
                </a:solidFill>
                <a:effectLst/>
                <a:latin typeface="Consolas" panose="020B0609020204030204" pitchFamily="49" charset="0"/>
              </a:rPr>
              <a:t>="http://www.w3.org/2000/svg"</a:t>
            </a:r>
            <a:r>
              <a:rPr lang="en-IN" b="0" i="0" dirty="0">
                <a:solidFill>
                  <a:srgbClr val="999999"/>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circle</a:t>
            </a:r>
            <a:r>
              <a:rPr lang="en-IN" b="0" i="0" dirty="0">
                <a:solidFill>
                  <a:srgbClr val="008000"/>
                </a:solidFill>
                <a:effectLst/>
                <a:latin typeface="Consolas" panose="020B0609020204030204" pitchFamily="49" charset="0"/>
              </a:rPr>
              <a:t> r</a:t>
            </a:r>
            <a:r>
              <a:rPr lang="en-IN" b="0" i="0" dirty="0">
                <a:solidFill>
                  <a:srgbClr val="005CC5"/>
                </a:solidFill>
                <a:effectLst/>
                <a:latin typeface="Consolas" panose="020B0609020204030204" pitchFamily="49" charset="0"/>
              </a:rPr>
              <a:t>="45"</a:t>
            </a:r>
            <a:r>
              <a:rPr lang="en-IN" b="0" i="0" dirty="0">
                <a:solidFill>
                  <a:srgbClr val="008000"/>
                </a:solidFill>
                <a:effectLst/>
                <a:latin typeface="Consolas" panose="020B0609020204030204" pitchFamily="49" charset="0"/>
              </a:rPr>
              <a:t> cx</a:t>
            </a:r>
            <a:r>
              <a:rPr lang="en-IN" b="0" i="0" dirty="0">
                <a:solidFill>
                  <a:srgbClr val="005CC5"/>
                </a:solidFill>
                <a:effectLst/>
                <a:latin typeface="Consolas" panose="020B0609020204030204" pitchFamily="49" charset="0"/>
              </a:rPr>
              <a:t>="50"</a:t>
            </a:r>
            <a:r>
              <a:rPr lang="en-IN" b="0" i="0" dirty="0">
                <a:solidFill>
                  <a:srgbClr val="008000"/>
                </a:solidFill>
                <a:effectLst/>
                <a:latin typeface="Consolas" panose="020B0609020204030204" pitchFamily="49" charset="0"/>
              </a:rPr>
              <a:t> cy</a:t>
            </a:r>
            <a:r>
              <a:rPr lang="en-IN" b="0" i="0" dirty="0">
                <a:solidFill>
                  <a:srgbClr val="005CC5"/>
                </a:solidFill>
                <a:effectLst/>
                <a:latin typeface="Consolas" panose="020B0609020204030204" pitchFamily="49" charset="0"/>
              </a:rPr>
              <a:t>="50"</a:t>
            </a:r>
            <a:r>
              <a:rPr lang="en-IN" b="0" i="0" dirty="0">
                <a:solidFill>
                  <a:srgbClr val="008000"/>
                </a:solidFill>
                <a:effectLst/>
                <a:latin typeface="Consolas" panose="020B0609020204030204" pitchFamily="49" charset="0"/>
              </a:rPr>
              <a:t> fill</a:t>
            </a:r>
            <a:r>
              <a:rPr lang="en-IN" b="0" i="0" dirty="0">
                <a:solidFill>
                  <a:srgbClr val="005CC5"/>
                </a:solidFill>
                <a:effectLst/>
                <a:latin typeface="Consolas" panose="020B0609020204030204" pitchFamily="49" charset="0"/>
              </a:rPr>
              <a:t>="</a:t>
            </a:r>
            <a:r>
              <a:rPr lang="en-IN" b="0" i="0">
                <a:solidFill>
                  <a:srgbClr val="005CC5"/>
                </a:solidFill>
                <a:effectLst/>
                <a:latin typeface="Consolas" panose="020B0609020204030204" pitchFamily="49" charset="0"/>
              </a:rPr>
              <a:t>red"</a:t>
            </a:r>
            <a:r>
              <a:rPr lang="en-IN" b="0" i="0">
                <a:solidFill>
                  <a:srgbClr val="008000"/>
                </a:solidFill>
                <a:effectLst/>
                <a:latin typeface="Consolas" panose="020B0609020204030204" pitchFamily="49" charset="0"/>
              </a:rPr>
              <a:t>/</a:t>
            </a:r>
            <a:r>
              <a:rPr lang="en-IN" b="0" i="0">
                <a:solidFill>
                  <a:srgbClr val="999999"/>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t>
            </a:r>
            <a:r>
              <a:rPr lang="en-IN" b="0" i="0" dirty="0" err="1">
                <a:solidFill>
                  <a:srgbClr val="990055"/>
                </a:solidFill>
                <a:effectLst/>
                <a:latin typeface="Consolas" panose="020B0609020204030204" pitchFamily="49" charset="0"/>
              </a:rPr>
              <a:t>svg</a:t>
            </a:r>
            <a:r>
              <a:rPr lang="en-IN" b="0" i="0" dirty="0">
                <a:solidFill>
                  <a:srgbClr val="999999"/>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0331901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ED8EAF-A60C-25C3-B777-48B6341C80D8}"/>
              </a:ext>
            </a:extLst>
          </p:cNvPr>
          <p:cNvSpPr>
            <a:spLocks noGrp="1"/>
          </p:cNvSpPr>
          <p:nvPr>
            <p:ph type="body" idx="1"/>
          </p:nvPr>
        </p:nvSpPr>
        <p:spPr/>
        <p:txBody>
          <a:bodyPr/>
          <a:lstStyle/>
          <a:p>
            <a:pPr marL="50800" indent="0">
              <a:buNone/>
            </a:pPr>
            <a:r>
              <a:rPr lang="en-US" b="1" dirty="0"/>
              <a:t>SVG Ellipse - &lt;ellipse&gt;</a:t>
            </a:r>
          </a:p>
          <a:p>
            <a:r>
              <a:rPr lang="en-US" dirty="0">
                <a:latin typeface="+mn-lt"/>
              </a:rPr>
              <a:t>The &lt;ellipse&gt; element is used to create an ellipse.</a:t>
            </a:r>
          </a:p>
          <a:p>
            <a:r>
              <a:rPr lang="en-US" dirty="0">
                <a:latin typeface="+mn-lt"/>
              </a:rPr>
              <a:t>An ellipse is closely related to a circle. The difference is that an ellipse has an x and a y radius that differs from each other, while a circle has equal x and y radius.</a:t>
            </a:r>
          </a:p>
          <a:p>
            <a:r>
              <a:rPr lang="en-US" dirty="0">
                <a:latin typeface="+mn-lt"/>
              </a:rPr>
              <a:t>The &lt;ellipse&gt; element has four basic attributes to position and set the size of the ellipse:</a:t>
            </a:r>
          </a:p>
          <a:p>
            <a:endParaRPr lang="en-IN" dirty="0">
              <a:latin typeface="+mn-lt"/>
            </a:endParaRPr>
          </a:p>
        </p:txBody>
      </p:sp>
      <p:pic>
        <p:nvPicPr>
          <p:cNvPr id="5" name="Picture 4">
            <a:extLst>
              <a:ext uri="{FF2B5EF4-FFF2-40B4-BE49-F238E27FC236}">
                <a16:creationId xmlns:a16="http://schemas.microsoft.com/office/drawing/2014/main" id="{3F0DEC24-8DAE-5CD6-6DC1-AABCAB3B9872}"/>
              </a:ext>
            </a:extLst>
          </p:cNvPr>
          <p:cNvPicPr>
            <a:picLocks noChangeAspect="1"/>
          </p:cNvPicPr>
          <p:nvPr/>
        </p:nvPicPr>
        <p:blipFill>
          <a:blip r:embed="rId2"/>
          <a:stretch>
            <a:fillRect/>
          </a:stretch>
        </p:blipFill>
        <p:spPr>
          <a:xfrm>
            <a:off x="3231210" y="3772772"/>
            <a:ext cx="6544588" cy="2333951"/>
          </a:xfrm>
          <a:prstGeom prst="rect">
            <a:avLst/>
          </a:prstGeom>
        </p:spPr>
      </p:pic>
    </p:spTree>
    <p:extLst>
      <p:ext uri="{BB962C8B-B14F-4D97-AF65-F5344CB8AC3E}">
        <p14:creationId xmlns:p14="http://schemas.microsoft.com/office/powerpoint/2010/main" val="39987709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7A79CF-19C9-52CE-E0D8-D0B61F63913F}"/>
              </a:ext>
            </a:extLst>
          </p:cNvPr>
          <p:cNvSpPr>
            <a:spLocks noGrp="1"/>
          </p:cNvSpPr>
          <p:nvPr>
            <p:ph type="body" idx="1"/>
          </p:nvPr>
        </p:nvSpPr>
        <p:spPr/>
        <p:txBody>
          <a:bodyPr>
            <a:normAutofit fontScale="92500"/>
          </a:bodyPr>
          <a:lstStyle/>
          <a:p>
            <a:r>
              <a:rPr lang="en-IN" b="0" i="0" dirty="0">
                <a:solidFill>
                  <a:srgbClr val="000000"/>
                </a:solidFill>
                <a:effectLst/>
                <a:latin typeface="Segoe UI" panose="020B0502040204020203" pitchFamily="34" charset="0"/>
              </a:rPr>
              <a:t>An SVG Ellipse</a:t>
            </a:r>
          </a:p>
          <a:p>
            <a:r>
              <a:rPr lang="en-IN" dirty="0">
                <a:solidFill>
                  <a:srgbClr val="000000"/>
                </a:solidFill>
                <a:latin typeface="Segoe UI" panose="020B0502040204020203" pitchFamily="34" charset="0"/>
              </a:rPr>
              <a:t>Example:</a:t>
            </a:r>
            <a:endParaRPr lang="en-IN" b="0" i="0" dirty="0">
              <a:solidFill>
                <a:srgbClr val="000000"/>
              </a:solidFill>
              <a:effectLst/>
              <a:latin typeface="Segoe UI" panose="020B0502040204020203" pitchFamily="34" charset="0"/>
            </a:endParaRPr>
          </a:p>
          <a:p>
            <a:r>
              <a:rPr lang="en-US" b="0" i="0" dirty="0">
                <a:solidFill>
                  <a:srgbClr val="999999"/>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svg</a:t>
            </a:r>
            <a:r>
              <a:rPr lang="en-US" b="0" i="0" dirty="0">
                <a:solidFill>
                  <a:srgbClr val="008000"/>
                </a:solidFill>
                <a:effectLst/>
                <a:latin typeface="Consolas" panose="020B0609020204030204" pitchFamily="49" charset="0"/>
              </a:rPr>
              <a:t> height</a:t>
            </a:r>
            <a:r>
              <a:rPr lang="en-US" b="0" i="0" dirty="0">
                <a:solidFill>
                  <a:srgbClr val="005CC5"/>
                </a:solidFill>
                <a:effectLst/>
                <a:latin typeface="Consolas" panose="020B0609020204030204" pitchFamily="49" charset="0"/>
              </a:rPr>
              <a:t>="140"</a:t>
            </a:r>
            <a:r>
              <a:rPr lang="en-US" b="0" i="0" dirty="0">
                <a:solidFill>
                  <a:srgbClr val="008000"/>
                </a:solidFill>
                <a:effectLst/>
                <a:latin typeface="Consolas" panose="020B0609020204030204" pitchFamily="49" charset="0"/>
              </a:rPr>
              <a:t> width</a:t>
            </a:r>
            <a:r>
              <a:rPr lang="en-US" b="0" i="0" dirty="0">
                <a:solidFill>
                  <a:srgbClr val="005CC5"/>
                </a:solidFill>
                <a:effectLst/>
                <a:latin typeface="Consolas" panose="020B0609020204030204" pitchFamily="49" charset="0"/>
              </a:rPr>
              <a:t>="500"</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xmlns</a:t>
            </a:r>
            <a:r>
              <a:rPr lang="en-US" b="0" i="0" dirty="0">
                <a:solidFill>
                  <a:srgbClr val="005CC5"/>
                </a:solidFill>
                <a:effectLst/>
                <a:latin typeface="Consolas" panose="020B0609020204030204" pitchFamily="49" charset="0"/>
              </a:rPr>
              <a:t>="http://www.w3.org/2000/svg"</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ellipse</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rx</a:t>
            </a:r>
            <a:r>
              <a:rPr lang="en-US" b="0" i="0" dirty="0">
                <a:solidFill>
                  <a:srgbClr val="005CC5"/>
                </a:solidFill>
                <a:effectLst/>
                <a:latin typeface="Consolas" panose="020B0609020204030204" pitchFamily="49" charset="0"/>
              </a:rPr>
              <a:t>="100"</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ry</a:t>
            </a:r>
            <a:r>
              <a:rPr lang="en-US" b="0" i="0" dirty="0">
                <a:solidFill>
                  <a:srgbClr val="005CC5"/>
                </a:solidFill>
                <a:effectLst/>
                <a:latin typeface="Consolas" panose="020B0609020204030204" pitchFamily="49" charset="0"/>
              </a:rPr>
              <a:t>="50"</a:t>
            </a:r>
            <a:r>
              <a:rPr lang="en-US" b="0" i="0" dirty="0">
                <a:solidFill>
                  <a:srgbClr val="008000"/>
                </a:solidFill>
                <a:effectLst/>
                <a:latin typeface="Consolas" panose="020B0609020204030204" pitchFamily="49" charset="0"/>
              </a:rPr>
              <a:t> cx</a:t>
            </a:r>
            <a:r>
              <a:rPr lang="en-US" b="0" i="0" dirty="0">
                <a:solidFill>
                  <a:srgbClr val="005CC5"/>
                </a:solidFill>
                <a:effectLst/>
                <a:latin typeface="Consolas" panose="020B0609020204030204" pitchFamily="49" charset="0"/>
              </a:rPr>
              <a:t>="120"</a:t>
            </a:r>
            <a:r>
              <a:rPr lang="en-US" b="0" i="0" dirty="0">
                <a:solidFill>
                  <a:srgbClr val="008000"/>
                </a:solidFill>
                <a:effectLst/>
                <a:latin typeface="Consolas" panose="020B0609020204030204" pitchFamily="49" charset="0"/>
              </a:rPr>
              <a:t> cy</a:t>
            </a:r>
            <a:r>
              <a:rPr lang="en-US" b="0" i="0" dirty="0">
                <a:solidFill>
                  <a:srgbClr val="005CC5"/>
                </a:solidFill>
                <a:effectLst/>
                <a:latin typeface="Consolas" panose="020B0609020204030204" pitchFamily="49" charset="0"/>
              </a:rPr>
              <a:t>="80"</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  style</a:t>
            </a:r>
            <a:r>
              <a:rPr lang="en-US" b="0" i="0" dirty="0">
                <a:solidFill>
                  <a:srgbClr val="005CC5"/>
                </a:solidFill>
                <a:effectLst/>
                <a:latin typeface="Consolas" panose="020B0609020204030204" pitchFamily="49" charset="0"/>
              </a:rPr>
              <a:t>="fill:yellow;stroke:green;stroke-width:3"</a:t>
            </a:r>
            <a:r>
              <a:rPr lang="en-US" b="0" i="0" dirty="0">
                <a:solidFill>
                  <a:srgbClr val="008000"/>
                </a:solidFill>
                <a:effectLst/>
                <a:latin typeface="Consolas" panose="020B0609020204030204" pitchFamily="49" charset="0"/>
              </a:rPr>
              <a:t> /</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a:t>
            </a:r>
            <a:r>
              <a:rPr lang="en-US" b="0" i="0" dirty="0" err="1">
                <a:solidFill>
                  <a:srgbClr val="990055"/>
                </a:solidFill>
                <a:effectLst/>
                <a:latin typeface="Consolas" panose="020B0609020204030204" pitchFamily="49" charset="0"/>
              </a:rPr>
              <a:t>svg</a:t>
            </a:r>
            <a:r>
              <a:rPr lang="en-US" b="0" i="0" dirty="0">
                <a:solidFill>
                  <a:srgbClr val="999999"/>
                </a:solidFill>
                <a:effectLst/>
                <a:latin typeface="Consolas" panose="020B0609020204030204" pitchFamily="49" charset="0"/>
              </a:rPr>
              <a:t>&gt;</a:t>
            </a:r>
          </a:p>
          <a:p>
            <a:r>
              <a:rPr lang="en-US" dirty="0"/>
              <a:t>The </a:t>
            </a:r>
            <a:r>
              <a:rPr lang="en-US" dirty="0" err="1"/>
              <a:t>rx</a:t>
            </a:r>
            <a:r>
              <a:rPr lang="en-US" dirty="0"/>
              <a:t> attribute defines the x (horizontal) radius</a:t>
            </a:r>
          </a:p>
          <a:p>
            <a:r>
              <a:rPr lang="en-US" dirty="0"/>
              <a:t>The </a:t>
            </a:r>
            <a:r>
              <a:rPr lang="en-US" dirty="0" err="1"/>
              <a:t>ry</a:t>
            </a:r>
            <a:r>
              <a:rPr lang="en-US" dirty="0"/>
              <a:t> attribute defines the y (vertical) radius</a:t>
            </a:r>
          </a:p>
          <a:p>
            <a:r>
              <a:rPr lang="en-US" dirty="0"/>
              <a:t>The cx attribute defines the </a:t>
            </a:r>
            <a:r>
              <a:rPr lang="en-US" b="1" dirty="0"/>
              <a:t>x-coordinate</a:t>
            </a:r>
            <a:r>
              <a:rPr lang="en-US" dirty="0"/>
              <a:t> of the center</a:t>
            </a:r>
          </a:p>
          <a:p>
            <a:r>
              <a:rPr lang="en-US" dirty="0"/>
              <a:t>The cy attribute defines the </a:t>
            </a:r>
            <a:r>
              <a:rPr lang="en-US" b="1" dirty="0"/>
              <a:t>y-coordinate</a:t>
            </a:r>
            <a:r>
              <a:rPr lang="en-US" dirty="0"/>
              <a:t> of the center</a:t>
            </a:r>
          </a:p>
          <a:p>
            <a:endParaRPr lang="en-IN" dirty="0"/>
          </a:p>
        </p:txBody>
      </p:sp>
      <p:sp>
        <p:nvSpPr>
          <p:cNvPr id="3" name="Rectangle 1">
            <a:extLst>
              <a:ext uri="{FF2B5EF4-FFF2-40B4-BE49-F238E27FC236}">
                <a16:creationId xmlns:a16="http://schemas.microsoft.com/office/drawing/2014/main" id="{1702BA0C-4168-E302-C625-D587ED5653F2}"/>
              </a:ext>
            </a:extLst>
          </p:cNvPr>
          <p:cNvSpPr>
            <a:spLocks noChangeArrowheads="1"/>
          </p:cNvSpPr>
          <p:nvPr/>
        </p:nvSpPr>
        <p:spPr bwMode="auto">
          <a:xfrm>
            <a:off x="0" y="-3231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53426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76161A-C05D-B838-45C6-92DA667D8821}"/>
              </a:ext>
            </a:extLst>
          </p:cNvPr>
          <p:cNvSpPr>
            <a:spLocks noGrp="1"/>
          </p:cNvSpPr>
          <p:nvPr>
            <p:ph type="body" idx="1"/>
          </p:nvPr>
        </p:nvSpPr>
        <p:spPr/>
        <p:txBody>
          <a:bodyPr/>
          <a:lstStyle/>
          <a:p>
            <a:r>
              <a:rPr lang="en-IN" b="0" i="0" dirty="0">
                <a:solidFill>
                  <a:srgbClr val="999999"/>
                </a:solidFill>
                <a:effectLst/>
                <a:latin typeface="Consolas" panose="020B0609020204030204" pitchFamily="49" charset="0"/>
              </a:rPr>
              <a:t>&lt;</a:t>
            </a:r>
            <a:r>
              <a:rPr lang="en-IN" b="0" i="0" dirty="0" err="1">
                <a:solidFill>
                  <a:srgbClr val="990055"/>
                </a:solidFill>
                <a:effectLst/>
                <a:latin typeface="Consolas" panose="020B0609020204030204" pitchFamily="49" charset="0"/>
              </a:rPr>
              <a:t>svg</a:t>
            </a:r>
            <a:r>
              <a:rPr lang="en-IN" b="0" i="0" dirty="0">
                <a:solidFill>
                  <a:srgbClr val="008000"/>
                </a:solidFill>
                <a:effectLst/>
                <a:latin typeface="Consolas" panose="020B0609020204030204" pitchFamily="49" charset="0"/>
              </a:rPr>
              <a:t> height</a:t>
            </a:r>
            <a:r>
              <a:rPr lang="en-IN" b="0" i="0" dirty="0">
                <a:solidFill>
                  <a:srgbClr val="005CC5"/>
                </a:solidFill>
                <a:effectLst/>
                <a:latin typeface="Consolas" panose="020B0609020204030204" pitchFamily="49" charset="0"/>
              </a:rPr>
              <a:t>="150"</a:t>
            </a:r>
            <a:r>
              <a:rPr lang="en-IN" b="0" i="0" dirty="0">
                <a:solidFill>
                  <a:srgbClr val="008000"/>
                </a:solidFill>
                <a:effectLst/>
                <a:latin typeface="Consolas" panose="020B0609020204030204" pitchFamily="49" charset="0"/>
              </a:rPr>
              <a:t> width</a:t>
            </a:r>
            <a:r>
              <a:rPr lang="en-IN" b="0" i="0" dirty="0">
                <a:solidFill>
                  <a:srgbClr val="005CC5"/>
                </a:solidFill>
                <a:effectLst/>
                <a:latin typeface="Consolas" panose="020B0609020204030204" pitchFamily="49" charset="0"/>
              </a:rPr>
              <a:t>="500"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xmlns</a:t>
            </a:r>
            <a:r>
              <a:rPr lang="en-IN" b="0" i="0" dirty="0">
                <a:solidFill>
                  <a:srgbClr val="005CC5"/>
                </a:solidFill>
                <a:effectLst/>
                <a:latin typeface="Consolas" panose="020B0609020204030204" pitchFamily="49" charset="0"/>
              </a:rPr>
              <a:t>="http://www.w3.org/2000/svg"</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ellipse</a:t>
            </a:r>
            <a:r>
              <a:rPr lang="en-IN" b="0" i="0" dirty="0">
                <a:solidFill>
                  <a:srgbClr val="008000"/>
                </a:solidFill>
                <a:effectLst/>
                <a:latin typeface="Consolas" panose="020B0609020204030204" pitchFamily="49" charset="0"/>
              </a:rPr>
              <a:t> cx</a:t>
            </a:r>
            <a:r>
              <a:rPr lang="en-IN" b="0" i="0" dirty="0">
                <a:solidFill>
                  <a:srgbClr val="005CC5"/>
                </a:solidFill>
                <a:effectLst/>
                <a:latin typeface="Consolas" panose="020B0609020204030204" pitchFamily="49" charset="0"/>
              </a:rPr>
              <a:t>="240"</a:t>
            </a:r>
            <a:r>
              <a:rPr lang="en-IN" b="0" i="0" dirty="0">
                <a:solidFill>
                  <a:srgbClr val="008000"/>
                </a:solidFill>
                <a:effectLst/>
                <a:latin typeface="Consolas" panose="020B0609020204030204" pitchFamily="49" charset="0"/>
              </a:rPr>
              <a:t> cy</a:t>
            </a:r>
            <a:r>
              <a:rPr lang="en-IN" b="0" i="0" dirty="0">
                <a:solidFill>
                  <a:srgbClr val="005CC5"/>
                </a:solidFill>
                <a:effectLst/>
                <a:latin typeface="Consolas" panose="020B0609020204030204" pitchFamily="49" charset="0"/>
              </a:rPr>
              <a:t>="100"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rx</a:t>
            </a:r>
            <a:r>
              <a:rPr lang="en-IN" b="0" i="0" dirty="0">
                <a:solidFill>
                  <a:srgbClr val="005CC5"/>
                </a:solidFill>
                <a:effectLst/>
                <a:latin typeface="Consolas" panose="020B0609020204030204" pitchFamily="49" charset="0"/>
              </a:rPr>
              <a:t>="220"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ry</a:t>
            </a:r>
            <a:r>
              <a:rPr lang="en-IN" b="0" i="0" dirty="0">
                <a:solidFill>
                  <a:srgbClr val="005CC5"/>
                </a:solidFill>
                <a:effectLst/>
                <a:latin typeface="Consolas" panose="020B0609020204030204" pitchFamily="49" charset="0"/>
              </a:rPr>
              <a:t>="30"</a:t>
            </a:r>
            <a:r>
              <a:rPr lang="en-IN" b="0" i="0" dirty="0">
                <a:solidFill>
                  <a:srgbClr val="008000"/>
                </a:solidFill>
                <a:effectLst/>
                <a:latin typeface="Consolas" panose="020B0609020204030204" pitchFamily="49" charset="0"/>
              </a:rPr>
              <a:t> fill</a:t>
            </a:r>
            <a:r>
              <a:rPr lang="en-IN" b="0" i="0" dirty="0">
                <a:solidFill>
                  <a:srgbClr val="005CC5"/>
                </a:solidFill>
                <a:effectLst/>
                <a:latin typeface="Consolas" panose="020B0609020204030204" pitchFamily="49" charset="0"/>
              </a:rPr>
              <a:t>="purple"</a:t>
            </a:r>
            <a:r>
              <a:rPr lang="en-IN" b="0" i="0" dirty="0">
                <a:solidFill>
                  <a:srgbClr val="008000"/>
                </a:solidFill>
                <a:effectLst/>
                <a:latin typeface="Consolas" panose="020B0609020204030204" pitchFamily="49" charset="0"/>
              </a:rPr>
              <a:t> /</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ellipse</a:t>
            </a:r>
            <a:r>
              <a:rPr lang="en-IN" b="0" i="0" dirty="0">
                <a:solidFill>
                  <a:srgbClr val="008000"/>
                </a:solidFill>
                <a:effectLst/>
                <a:latin typeface="Consolas" panose="020B0609020204030204" pitchFamily="49" charset="0"/>
              </a:rPr>
              <a:t> cx</a:t>
            </a:r>
            <a:r>
              <a:rPr lang="en-IN" b="0" i="0" dirty="0">
                <a:solidFill>
                  <a:srgbClr val="005CC5"/>
                </a:solidFill>
                <a:effectLst/>
                <a:latin typeface="Consolas" panose="020B0609020204030204" pitchFamily="49" charset="0"/>
              </a:rPr>
              <a:t>="220"</a:t>
            </a:r>
            <a:r>
              <a:rPr lang="en-IN" b="0" i="0" dirty="0">
                <a:solidFill>
                  <a:srgbClr val="008000"/>
                </a:solidFill>
                <a:effectLst/>
                <a:latin typeface="Consolas" panose="020B0609020204030204" pitchFamily="49" charset="0"/>
              </a:rPr>
              <a:t> cy</a:t>
            </a:r>
            <a:r>
              <a:rPr lang="en-IN" b="0" i="0" dirty="0">
                <a:solidFill>
                  <a:srgbClr val="005CC5"/>
                </a:solidFill>
                <a:effectLst/>
                <a:latin typeface="Consolas" panose="020B0609020204030204" pitchFamily="49" charset="0"/>
              </a:rPr>
              <a:t>="70"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rx</a:t>
            </a:r>
            <a:r>
              <a:rPr lang="en-IN" b="0" i="0" dirty="0">
                <a:solidFill>
                  <a:srgbClr val="005CC5"/>
                </a:solidFill>
                <a:effectLst/>
                <a:latin typeface="Consolas" panose="020B0609020204030204" pitchFamily="49" charset="0"/>
              </a:rPr>
              <a:t>="190"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ry</a:t>
            </a:r>
            <a:r>
              <a:rPr lang="en-IN" b="0" i="0" dirty="0">
                <a:solidFill>
                  <a:srgbClr val="005CC5"/>
                </a:solidFill>
                <a:effectLst/>
                <a:latin typeface="Consolas" panose="020B0609020204030204" pitchFamily="49" charset="0"/>
              </a:rPr>
              <a:t>="20"</a:t>
            </a:r>
            <a:r>
              <a:rPr lang="en-IN" b="0" i="0" dirty="0">
                <a:solidFill>
                  <a:srgbClr val="008000"/>
                </a:solidFill>
                <a:effectLst/>
                <a:latin typeface="Consolas" panose="020B0609020204030204" pitchFamily="49" charset="0"/>
              </a:rPr>
              <a:t> fill</a:t>
            </a:r>
            <a:r>
              <a:rPr lang="en-IN" b="0" i="0" dirty="0">
                <a:solidFill>
                  <a:srgbClr val="005CC5"/>
                </a:solidFill>
                <a:effectLst/>
                <a:latin typeface="Consolas" panose="020B0609020204030204" pitchFamily="49" charset="0"/>
              </a:rPr>
              <a:t>="lime"</a:t>
            </a:r>
            <a:r>
              <a:rPr lang="en-IN" b="0" i="0" dirty="0">
                <a:solidFill>
                  <a:srgbClr val="008000"/>
                </a:solidFill>
                <a:effectLst/>
                <a:latin typeface="Consolas" panose="020B0609020204030204" pitchFamily="49" charset="0"/>
              </a:rPr>
              <a:t> /</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ellipse</a:t>
            </a:r>
            <a:r>
              <a:rPr lang="en-IN" b="0" i="0" dirty="0">
                <a:solidFill>
                  <a:srgbClr val="008000"/>
                </a:solidFill>
                <a:effectLst/>
                <a:latin typeface="Consolas" panose="020B0609020204030204" pitchFamily="49" charset="0"/>
              </a:rPr>
              <a:t> cx</a:t>
            </a:r>
            <a:r>
              <a:rPr lang="en-IN" b="0" i="0" dirty="0">
                <a:solidFill>
                  <a:srgbClr val="005CC5"/>
                </a:solidFill>
                <a:effectLst/>
                <a:latin typeface="Consolas" panose="020B0609020204030204" pitchFamily="49" charset="0"/>
              </a:rPr>
              <a:t>="210"</a:t>
            </a:r>
            <a:r>
              <a:rPr lang="en-IN" b="0" i="0" dirty="0">
                <a:solidFill>
                  <a:srgbClr val="008000"/>
                </a:solidFill>
                <a:effectLst/>
                <a:latin typeface="Consolas" panose="020B0609020204030204" pitchFamily="49" charset="0"/>
              </a:rPr>
              <a:t> cy</a:t>
            </a:r>
            <a:r>
              <a:rPr lang="en-IN" b="0" i="0" dirty="0">
                <a:solidFill>
                  <a:srgbClr val="005CC5"/>
                </a:solidFill>
                <a:effectLst/>
                <a:latin typeface="Consolas" panose="020B0609020204030204" pitchFamily="49" charset="0"/>
              </a:rPr>
              <a:t>="45"</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rx</a:t>
            </a:r>
            <a:r>
              <a:rPr lang="en-IN" b="0" i="0" dirty="0">
                <a:solidFill>
                  <a:srgbClr val="005CC5"/>
                </a:solidFill>
                <a:effectLst/>
                <a:latin typeface="Consolas" panose="020B0609020204030204" pitchFamily="49" charset="0"/>
              </a:rPr>
              <a:t>="170"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ry</a:t>
            </a:r>
            <a:r>
              <a:rPr lang="en-IN" b="0" i="0" dirty="0">
                <a:solidFill>
                  <a:srgbClr val="005CC5"/>
                </a:solidFill>
                <a:effectLst/>
                <a:latin typeface="Consolas" panose="020B0609020204030204" pitchFamily="49" charset="0"/>
              </a:rPr>
              <a:t>="15"</a:t>
            </a:r>
            <a:r>
              <a:rPr lang="en-IN" b="0" i="0" dirty="0">
                <a:solidFill>
                  <a:srgbClr val="008000"/>
                </a:solidFill>
                <a:effectLst/>
                <a:latin typeface="Consolas" panose="020B0609020204030204" pitchFamily="49" charset="0"/>
              </a:rPr>
              <a:t> fill</a:t>
            </a:r>
            <a:r>
              <a:rPr lang="en-IN" b="0" i="0" dirty="0">
                <a:solidFill>
                  <a:srgbClr val="005CC5"/>
                </a:solidFill>
                <a:effectLst/>
                <a:latin typeface="Consolas" panose="020B0609020204030204" pitchFamily="49" charset="0"/>
              </a:rPr>
              <a:t>="yellow"</a:t>
            </a:r>
            <a:r>
              <a:rPr lang="en-IN" b="0" i="0" dirty="0">
                <a:solidFill>
                  <a:srgbClr val="008000"/>
                </a:solidFill>
                <a:effectLst/>
                <a:latin typeface="Consolas" panose="020B0609020204030204" pitchFamily="49" charset="0"/>
              </a:rPr>
              <a:t> /</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t>
            </a:r>
            <a:r>
              <a:rPr lang="en-IN" b="0" i="0" dirty="0" err="1">
                <a:solidFill>
                  <a:srgbClr val="990055"/>
                </a:solidFill>
                <a:effectLst/>
                <a:latin typeface="Consolas" panose="020B0609020204030204" pitchFamily="49" charset="0"/>
              </a:rPr>
              <a:t>svg</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60199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4AF4D5-40AF-529D-96F3-D954FB17AD06}"/>
              </a:ext>
            </a:extLst>
          </p:cNvPr>
          <p:cNvSpPr>
            <a:spLocks noGrp="1"/>
          </p:cNvSpPr>
          <p:nvPr>
            <p:ph type="body" idx="1"/>
          </p:nvPr>
        </p:nvSpPr>
        <p:spPr/>
        <p:txBody>
          <a:bodyPr/>
          <a:lstStyle/>
          <a:p>
            <a:r>
              <a:rPr lang="en-US" b="1" dirty="0"/>
              <a:t>SVG Line - &lt;line&gt;</a:t>
            </a:r>
          </a:p>
          <a:p>
            <a:r>
              <a:rPr lang="en-US" dirty="0"/>
              <a:t>The &lt;line&gt; element is used to create a line.</a:t>
            </a:r>
          </a:p>
          <a:p>
            <a:r>
              <a:rPr lang="en-US" dirty="0"/>
              <a:t>The &lt;line&gt; element creates a line between the start position (x1,y1) and the end position (x2,y2).</a:t>
            </a:r>
          </a:p>
          <a:p>
            <a:r>
              <a:rPr lang="en-US" dirty="0"/>
              <a:t>The &lt;line&gt; element has four basic attributes to position and set the length of the line:</a:t>
            </a:r>
            <a:endParaRPr lang="en-IN" dirty="0"/>
          </a:p>
        </p:txBody>
      </p:sp>
      <p:pic>
        <p:nvPicPr>
          <p:cNvPr id="5" name="Picture 4">
            <a:extLst>
              <a:ext uri="{FF2B5EF4-FFF2-40B4-BE49-F238E27FC236}">
                <a16:creationId xmlns:a16="http://schemas.microsoft.com/office/drawing/2014/main" id="{1CF68E90-F629-0391-2A78-681BD5C7E664}"/>
              </a:ext>
            </a:extLst>
          </p:cNvPr>
          <p:cNvPicPr>
            <a:picLocks noChangeAspect="1"/>
          </p:cNvPicPr>
          <p:nvPr/>
        </p:nvPicPr>
        <p:blipFill>
          <a:blip r:embed="rId3"/>
          <a:stretch>
            <a:fillRect/>
          </a:stretch>
        </p:blipFill>
        <p:spPr>
          <a:xfrm>
            <a:off x="3290496" y="3548523"/>
            <a:ext cx="5611008" cy="2305372"/>
          </a:xfrm>
          <a:prstGeom prst="rect">
            <a:avLst/>
          </a:prstGeom>
        </p:spPr>
      </p:pic>
    </p:spTree>
    <p:extLst>
      <p:ext uri="{BB962C8B-B14F-4D97-AF65-F5344CB8AC3E}">
        <p14:creationId xmlns:p14="http://schemas.microsoft.com/office/powerpoint/2010/main" val="17637268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725463-84B7-64C7-1DEE-8F3E5E03B186}"/>
              </a:ext>
            </a:extLst>
          </p:cNvPr>
          <p:cNvSpPr>
            <a:spLocks noGrp="1"/>
          </p:cNvSpPr>
          <p:nvPr>
            <p:ph type="body" idx="1"/>
          </p:nvPr>
        </p:nvSpPr>
        <p:spPr/>
        <p:txBody>
          <a:bodyPr/>
          <a:lstStyle/>
          <a:p>
            <a:r>
              <a:rPr lang="en-IN" b="0" i="0" dirty="0">
                <a:solidFill>
                  <a:srgbClr val="999999"/>
                </a:solidFill>
                <a:effectLst/>
                <a:latin typeface="Consolas" panose="020B0609020204030204" pitchFamily="49" charset="0"/>
              </a:rPr>
              <a:t>&lt;</a:t>
            </a:r>
            <a:r>
              <a:rPr lang="en-IN" b="0" i="0" dirty="0" err="1">
                <a:solidFill>
                  <a:srgbClr val="990055"/>
                </a:solidFill>
                <a:effectLst/>
                <a:latin typeface="Consolas" panose="020B0609020204030204" pitchFamily="49" charset="0"/>
              </a:rPr>
              <a:t>svg</a:t>
            </a:r>
            <a:r>
              <a:rPr lang="en-IN" b="0" i="0" dirty="0">
                <a:solidFill>
                  <a:srgbClr val="008000"/>
                </a:solidFill>
                <a:effectLst/>
                <a:latin typeface="Consolas" panose="020B0609020204030204" pitchFamily="49" charset="0"/>
              </a:rPr>
              <a:t> height</a:t>
            </a:r>
            <a:r>
              <a:rPr lang="en-IN" b="0" i="0" dirty="0">
                <a:solidFill>
                  <a:srgbClr val="005CC5"/>
                </a:solidFill>
                <a:effectLst/>
                <a:latin typeface="Consolas" panose="020B0609020204030204" pitchFamily="49" charset="0"/>
              </a:rPr>
              <a:t>="200"</a:t>
            </a:r>
            <a:r>
              <a:rPr lang="en-IN" b="0" i="0" dirty="0">
                <a:solidFill>
                  <a:srgbClr val="008000"/>
                </a:solidFill>
                <a:effectLst/>
                <a:latin typeface="Consolas" panose="020B0609020204030204" pitchFamily="49" charset="0"/>
              </a:rPr>
              <a:t> width</a:t>
            </a:r>
            <a:r>
              <a:rPr lang="en-IN" b="0" i="0" dirty="0">
                <a:solidFill>
                  <a:srgbClr val="005CC5"/>
                </a:solidFill>
                <a:effectLst/>
                <a:latin typeface="Consolas" panose="020B0609020204030204" pitchFamily="49" charset="0"/>
              </a:rPr>
              <a:t>="300"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xmlns</a:t>
            </a:r>
            <a:r>
              <a:rPr lang="en-IN" b="0" i="0" dirty="0">
                <a:solidFill>
                  <a:srgbClr val="005CC5"/>
                </a:solidFill>
                <a:effectLst/>
                <a:latin typeface="Consolas" panose="020B0609020204030204" pitchFamily="49" charset="0"/>
              </a:rPr>
              <a:t>="http://www.w3.org/2000/svg"</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line</a:t>
            </a:r>
            <a:r>
              <a:rPr lang="en-IN" b="0" i="0" dirty="0">
                <a:solidFill>
                  <a:srgbClr val="008000"/>
                </a:solidFill>
                <a:effectLst/>
                <a:latin typeface="Consolas" panose="020B0609020204030204" pitchFamily="49" charset="0"/>
              </a:rPr>
              <a:t> x1</a:t>
            </a:r>
            <a:r>
              <a:rPr lang="en-IN" b="0" i="0" dirty="0">
                <a:solidFill>
                  <a:srgbClr val="005CC5"/>
                </a:solidFill>
                <a:effectLst/>
                <a:latin typeface="Consolas" panose="020B0609020204030204" pitchFamily="49" charset="0"/>
              </a:rPr>
              <a:t>="0"</a:t>
            </a:r>
            <a:r>
              <a:rPr lang="en-IN" b="0" i="0" dirty="0">
                <a:solidFill>
                  <a:srgbClr val="008000"/>
                </a:solidFill>
                <a:effectLst/>
                <a:latin typeface="Consolas" panose="020B0609020204030204" pitchFamily="49" charset="0"/>
              </a:rPr>
              <a:t> y1</a:t>
            </a:r>
            <a:r>
              <a:rPr lang="en-IN" b="0" i="0" dirty="0">
                <a:solidFill>
                  <a:srgbClr val="005CC5"/>
                </a:solidFill>
                <a:effectLst/>
                <a:latin typeface="Consolas" panose="020B0609020204030204" pitchFamily="49" charset="0"/>
              </a:rPr>
              <a:t>="0"</a:t>
            </a:r>
            <a:r>
              <a:rPr lang="en-IN" b="0" i="0" dirty="0">
                <a:solidFill>
                  <a:srgbClr val="008000"/>
                </a:solidFill>
                <a:effectLst/>
                <a:latin typeface="Consolas" panose="020B0609020204030204" pitchFamily="49" charset="0"/>
              </a:rPr>
              <a:t> x2</a:t>
            </a:r>
            <a:r>
              <a:rPr lang="en-IN" b="0" i="0" dirty="0">
                <a:solidFill>
                  <a:srgbClr val="005CC5"/>
                </a:solidFill>
                <a:effectLst/>
                <a:latin typeface="Consolas" panose="020B0609020204030204" pitchFamily="49" charset="0"/>
              </a:rPr>
              <a:t>="300"</a:t>
            </a:r>
            <a:r>
              <a:rPr lang="en-IN" b="0" i="0" dirty="0">
                <a:solidFill>
                  <a:srgbClr val="008000"/>
                </a:solidFill>
                <a:effectLst/>
                <a:latin typeface="Consolas" panose="020B0609020204030204" pitchFamily="49" charset="0"/>
              </a:rPr>
              <a:t> y2</a:t>
            </a:r>
            <a:r>
              <a:rPr lang="en-IN" b="0" i="0" dirty="0">
                <a:solidFill>
                  <a:srgbClr val="005CC5"/>
                </a:solidFill>
                <a:effectLst/>
                <a:latin typeface="Consolas" panose="020B0609020204030204" pitchFamily="49" charset="0"/>
              </a:rPr>
              <a:t>="200"</a:t>
            </a:r>
            <a:r>
              <a:rPr lang="en-IN" b="0" i="0" dirty="0">
                <a:solidFill>
                  <a:srgbClr val="008000"/>
                </a:solidFill>
                <a:effectLst/>
                <a:latin typeface="Consolas" panose="020B0609020204030204" pitchFamily="49" charset="0"/>
              </a:rPr>
              <a:t> style</a:t>
            </a:r>
            <a:r>
              <a:rPr lang="en-IN" b="0" i="0" dirty="0">
                <a:solidFill>
                  <a:srgbClr val="005CC5"/>
                </a:solidFill>
                <a:effectLst/>
                <a:latin typeface="Consolas" panose="020B0609020204030204" pitchFamily="49" charset="0"/>
              </a:rPr>
              <a:t>="stroke:red;stroke-width:2"</a:t>
            </a:r>
            <a:r>
              <a:rPr lang="en-IN" b="0" i="0" dirty="0">
                <a:solidFill>
                  <a:srgbClr val="008000"/>
                </a:solidFill>
                <a:effectLst/>
                <a:latin typeface="Consolas" panose="020B0609020204030204" pitchFamily="49" charset="0"/>
              </a:rPr>
              <a:t> /</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t>
            </a:r>
            <a:r>
              <a:rPr lang="en-IN" b="0" i="0" dirty="0" err="1">
                <a:solidFill>
                  <a:srgbClr val="990055"/>
                </a:solidFill>
                <a:effectLst/>
                <a:latin typeface="Consolas" panose="020B0609020204030204" pitchFamily="49" charset="0"/>
              </a:rPr>
              <a:t>svg</a:t>
            </a:r>
            <a:r>
              <a:rPr lang="en-IN" b="0" i="0" dirty="0">
                <a:solidFill>
                  <a:srgbClr val="999999"/>
                </a:solidFill>
                <a:effectLst/>
                <a:latin typeface="Consolas" panose="020B0609020204030204" pitchFamily="49" charset="0"/>
              </a:rPr>
              <a:t>&gt;</a:t>
            </a:r>
            <a:endParaRPr lang="en-US" dirty="0"/>
          </a:p>
          <a:p>
            <a:r>
              <a:rPr lang="en-US" dirty="0"/>
              <a:t>The &lt;x1&gt; and &lt;y1&gt; attributes define the start of the line (0,0)</a:t>
            </a:r>
          </a:p>
          <a:p>
            <a:r>
              <a:rPr lang="en-US" dirty="0"/>
              <a:t>The &lt;x2&gt; and &lt;y2&gt; attributes define the end of the line (300,200)</a:t>
            </a:r>
          </a:p>
          <a:p>
            <a:endParaRPr lang="en-IN" dirty="0"/>
          </a:p>
        </p:txBody>
      </p:sp>
      <p:sp>
        <p:nvSpPr>
          <p:cNvPr id="3" name="Rectangle 1">
            <a:extLst>
              <a:ext uri="{FF2B5EF4-FFF2-40B4-BE49-F238E27FC236}">
                <a16:creationId xmlns:a16="http://schemas.microsoft.com/office/drawing/2014/main" id="{AC777077-F191-7653-C2D9-6BE5FA27E34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08532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8D2EBC-A12A-DA05-0CC1-53576AE75918}"/>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A Horizontal Line</a:t>
            </a:r>
            <a:endParaRPr lang="en-IN" b="0" i="0" dirty="0">
              <a:solidFill>
                <a:srgbClr val="999999"/>
              </a:solidFill>
              <a:effectLst/>
              <a:latin typeface="Consolas" panose="020B0609020204030204" pitchFamily="49" charset="0"/>
            </a:endParaRPr>
          </a:p>
          <a:p>
            <a:r>
              <a:rPr lang="en-IN" b="0" i="0" dirty="0">
                <a:solidFill>
                  <a:srgbClr val="999999"/>
                </a:solidFill>
                <a:effectLst/>
                <a:latin typeface="Consolas" panose="020B0609020204030204" pitchFamily="49" charset="0"/>
              </a:rPr>
              <a:t>&lt;</a:t>
            </a:r>
            <a:r>
              <a:rPr lang="en-IN" b="0" i="0" dirty="0" err="1">
                <a:solidFill>
                  <a:srgbClr val="990055"/>
                </a:solidFill>
                <a:effectLst/>
                <a:latin typeface="Consolas" panose="020B0609020204030204" pitchFamily="49" charset="0"/>
              </a:rPr>
              <a:t>svg</a:t>
            </a:r>
            <a:r>
              <a:rPr lang="en-IN" b="0" i="0" dirty="0">
                <a:solidFill>
                  <a:srgbClr val="008000"/>
                </a:solidFill>
                <a:effectLst/>
                <a:latin typeface="Consolas" panose="020B0609020204030204" pitchFamily="49" charset="0"/>
              </a:rPr>
              <a:t> height</a:t>
            </a:r>
            <a:r>
              <a:rPr lang="en-IN" b="0" i="0" dirty="0">
                <a:solidFill>
                  <a:srgbClr val="005CC5"/>
                </a:solidFill>
                <a:effectLst/>
                <a:latin typeface="Consolas" panose="020B0609020204030204" pitchFamily="49" charset="0"/>
              </a:rPr>
              <a:t>="50"</a:t>
            </a:r>
            <a:r>
              <a:rPr lang="en-IN" b="0" i="0" dirty="0">
                <a:solidFill>
                  <a:srgbClr val="008000"/>
                </a:solidFill>
                <a:effectLst/>
                <a:latin typeface="Consolas" panose="020B0609020204030204" pitchFamily="49" charset="0"/>
              </a:rPr>
              <a:t> width</a:t>
            </a:r>
            <a:r>
              <a:rPr lang="en-IN" b="0" i="0" dirty="0">
                <a:solidFill>
                  <a:srgbClr val="005CC5"/>
                </a:solidFill>
                <a:effectLst/>
                <a:latin typeface="Consolas" panose="020B0609020204030204" pitchFamily="49" charset="0"/>
              </a:rPr>
              <a:t>="300"</a:t>
            </a:r>
            <a:r>
              <a:rPr lang="en-IN" b="0" i="0" dirty="0">
                <a:solidFill>
                  <a:srgbClr val="008000"/>
                </a:solidFill>
                <a:effectLst/>
                <a:latin typeface="Consolas" panose="020B0609020204030204" pitchFamily="49" charset="0"/>
              </a:rPr>
              <a:t> </a:t>
            </a:r>
            <a:r>
              <a:rPr lang="en-IN" b="0" i="0" dirty="0" err="1">
                <a:solidFill>
                  <a:srgbClr val="008000"/>
                </a:solidFill>
                <a:effectLst/>
                <a:latin typeface="Consolas" panose="020B0609020204030204" pitchFamily="49" charset="0"/>
              </a:rPr>
              <a:t>xmlns</a:t>
            </a:r>
            <a:r>
              <a:rPr lang="en-IN" b="0" i="0" dirty="0">
                <a:solidFill>
                  <a:srgbClr val="005CC5"/>
                </a:solidFill>
                <a:effectLst/>
                <a:latin typeface="Consolas" panose="020B0609020204030204" pitchFamily="49" charset="0"/>
              </a:rPr>
              <a:t>="http://www.w3.org/2000/svg"</a:t>
            </a:r>
            <a:r>
              <a:rPr lang="en-IN" b="0" i="0" dirty="0">
                <a:solidFill>
                  <a:srgbClr val="999999"/>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line</a:t>
            </a:r>
            <a:r>
              <a:rPr lang="en-IN" b="0" i="0" dirty="0">
                <a:solidFill>
                  <a:srgbClr val="008000"/>
                </a:solidFill>
                <a:effectLst/>
                <a:latin typeface="Consolas" panose="020B0609020204030204" pitchFamily="49" charset="0"/>
              </a:rPr>
              <a:t> x1</a:t>
            </a:r>
            <a:r>
              <a:rPr lang="en-IN" b="0" i="0" dirty="0">
                <a:solidFill>
                  <a:srgbClr val="005CC5"/>
                </a:solidFill>
                <a:effectLst/>
                <a:latin typeface="Consolas" panose="020B0609020204030204" pitchFamily="49" charset="0"/>
              </a:rPr>
              <a:t>="0"</a:t>
            </a:r>
            <a:r>
              <a:rPr lang="en-IN" b="0" i="0" dirty="0">
                <a:solidFill>
                  <a:srgbClr val="008000"/>
                </a:solidFill>
                <a:effectLst/>
                <a:latin typeface="Consolas" panose="020B0609020204030204" pitchFamily="49" charset="0"/>
              </a:rPr>
              <a:t> y1</a:t>
            </a:r>
            <a:r>
              <a:rPr lang="en-IN" b="0" i="0" dirty="0">
                <a:solidFill>
                  <a:srgbClr val="005CC5"/>
                </a:solidFill>
                <a:effectLst/>
                <a:latin typeface="Consolas" panose="020B0609020204030204" pitchFamily="49" charset="0"/>
              </a:rPr>
              <a:t>="10"</a:t>
            </a:r>
            <a:r>
              <a:rPr lang="en-IN" b="0" i="0" dirty="0">
                <a:solidFill>
                  <a:srgbClr val="008000"/>
                </a:solidFill>
                <a:effectLst/>
                <a:latin typeface="Consolas" panose="020B0609020204030204" pitchFamily="49" charset="0"/>
              </a:rPr>
              <a:t> x2</a:t>
            </a:r>
            <a:r>
              <a:rPr lang="en-IN" b="0" i="0" dirty="0">
                <a:solidFill>
                  <a:srgbClr val="005CC5"/>
                </a:solidFill>
                <a:effectLst/>
                <a:latin typeface="Consolas" panose="020B0609020204030204" pitchFamily="49" charset="0"/>
              </a:rPr>
              <a:t>="250"</a:t>
            </a:r>
            <a:r>
              <a:rPr lang="en-IN" b="0" i="0" dirty="0">
                <a:solidFill>
                  <a:srgbClr val="008000"/>
                </a:solidFill>
                <a:effectLst/>
                <a:latin typeface="Consolas" panose="020B0609020204030204" pitchFamily="49" charset="0"/>
              </a:rPr>
              <a:t> y2</a:t>
            </a:r>
            <a:r>
              <a:rPr lang="en-IN" b="0" i="0" dirty="0">
                <a:solidFill>
                  <a:srgbClr val="005CC5"/>
                </a:solidFill>
                <a:effectLst/>
                <a:latin typeface="Consolas" panose="020B0609020204030204" pitchFamily="49" charset="0"/>
              </a:rPr>
              <a:t>="10"</a:t>
            </a:r>
            <a:r>
              <a:rPr lang="en-IN" b="0" i="0" dirty="0">
                <a:solidFill>
                  <a:srgbClr val="008000"/>
                </a:solidFill>
                <a:effectLst/>
                <a:latin typeface="Consolas" panose="020B0609020204030204" pitchFamily="49" charset="0"/>
              </a:rPr>
              <a:t> style</a:t>
            </a:r>
            <a:r>
              <a:rPr lang="en-IN" b="0" i="0" dirty="0">
                <a:solidFill>
                  <a:srgbClr val="005CC5"/>
                </a:solidFill>
                <a:effectLst/>
                <a:latin typeface="Consolas" panose="020B0609020204030204" pitchFamily="49" charset="0"/>
              </a:rPr>
              <a:t>="stroke:red;stroke-width:12"</a:t>
            </a:r>
            <a:r>
              <a:rPr lang="en-IN" b="0" i="0" dirty="0">
                <a:solidFill>
                  <a:srgbClr val="008000"/>
                </a:solidFill>
                <a:effectLst/>
                <a:latin typeface="Consolas" panose="020B0609020204030204" pitchFamily="49" charset="0"/>
              </a:rPr>
              <a:t> /</a:t>
            </a:r>
            <a:r>
              <a:rPr lang="en-IN" b="0" i="0" dirty="0">
                <a:solidFill>
                  <a:srgbClr val="999999"/>
                </a:solidFill>
                <a:effectLst/>
                <a:latin typeface="Consolas" panose="020B0609020204030204" pitchFamily="49" charset="0"/>
              </a:rPr>
              <a:t>&gt;</a:t>
            </a:r>
            <a:br>
              <a:rPr lang="en-IN" dirty="0"/>
            </a:br>
            <a:r>
              <a:rPr lang="en-IN" b="0" i="0" dirty="0">
                <a:solidFill>
                  <a:srgbClr val="999999"/>
                </a:solidFill>
                <a:effectLst/>
                <a:latin typeface="Consolas" panose="020B0609020204030204" pitchFamily="49" charset="0"/>
              </a:rPr>
              <a:t>&lt;</a:t>
            </a:r>
            <a:r>
              <a:rPr lang="en-IN" b="0" i="0" dirty="0">
                <a:solidFill>
                  <a:srgbClr val="990055"/>
                </a:solidFill>
                <a:effectLst/>
                <a:latin typeface="Consolas" panose="020B0609020204030204" pitchFamily="49" charset="0"/>
              </a:rPr>
              <a:t>/</a:t>
            </a:r>
            <a:r>
              <a:rPr lang="en-IN" b="0" i="0" dirty="0" err="1">
                <a:solidFill>
                  <a:srgbClr val="990055"/>
                </a:solidFill>
                <a:effectLst/>
                <a:latin typeface="Consolas" panose="020B0609020204030204" pitchFamily="49" charset="0"/>
              </a:rPr>
              <a:t>svg</a:t>
            </a:r>
            <a:r>
              <a:rPr lang="en-IN"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479741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63D807-07A5-F4BC-404E-6E2A16FA31DB}"/>
              </a:ext>
            </a:extLst>
          </p:cNvPr>
          <p:cNvSpPr>
            <a:spLocks noGrp="1"/>
          </p:cNvSpPr>
          <p:nvPr>
            <p:ph type="body" idx="1"/>
          </p:nvPr>
        </p:nvSpPr>
        <p:spPr/>
        <p:txBody>
          <a:bodyPr/>
          <a:lstStyle/>
          <a:p>
            <a:r>
              <a:rPr lang="en-US" b="1" dirty="0"/>
              <a:t>SVG Polygon - &lt;polygon&gt;</a:t>
            </a:r>
          </a:p>
          <a:p>
            <a:r>
              <a:rPr lang="en-US" dirty="0"/>
              <a:t>The &lt;polygon&gt; element is used to create a graphic that contains at least three sides.</a:t>
            </a:r>
          </a:p>
          <a:p>
            <a:r>
              <a:rPr lang="en-US" dirty="0"/>
              <a:t>Polygons are made of straight lines, and the shape is "closed" (it automatically connects the last point with the first).</a:t>
            </a:r>
          </a:p>
          <a:p>
            <a:r>
              <a:rPr lang="en-US" dirty="0"/>
              <a:t>The &lt;polygon&gt; element has one basic attribute that defines the points of the polygon:</a:t>
            </a:r>
          </a:p>
          <a:p>
            <a:endParaRPr lang="en-IN" dirty="0"/>
          </a:p>
        </p:txBody>
      </p:sp>
      <p:pic>
        <p:nvPicPr>
          <p:cNvPr id="6" name="Picture 5">
            <a:extLst>
              <a:ext uri="{FF2B5EF4-FFF2-40B4-BE49-F238E27FC236}">
                <a16:creationId xmlns:a16="http://schemas.microsoft.com/office/drawing/2014/main" id="{62185D3E-1079-4A6E-D212-D0E05682150A}"/>
              </a:ext>
            </a:extLst>
          </p:cNvPr>
          <p:cNvPicPr>
            <a:picLocks noChangeAspect="1"/>
          </p:cNvPicPr>
          <p:nvPr/>
        </p:nvPicPr>
        <p:blipFill>
          <a:blip r:embed="rId3"/>
          <a:stretch>
            <a:fillRect/>
          </a:stretch>
        </p:blipFill>
        <p:spPr>
          <a:xfrm>
            <a:off x="2921399" y="4338350"/>
            <a:ext cx="8975036" cy="1143160"/>
          </a:xfrm>
          <a:prstGeom prst="rect">
            <a:avLst/>
          </a:prstGeom>
        </p:spPr>
      </p:pic>
    </p:spTree>
    <p:extLst>
      <p:ext uri="{BB962C8B-B14F-4D97-AF65-F5344CB8AC3E}">
        <p14:creationId xmlns:p14="http://schemas.microsoft.com/office/powerpoint/2010/main" val="22598986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7B2F5E-D382-20D0-69AD-52BC01D796A7}"/>
              </a:ext>
            </a:extLst>
          </p:cNvPr>
          <p:cNvSpPr>
            <a:spLocks noGrp="1"/>
          </p:cNvSpPr>
          <p:nvPr>
            <p:ph type="body" idx="1"/>
          </p:nvPr>
        </p:nvSpPr>
        <p:spPr/>
        <p:txBody>
          <a:bodyPr/>
          <a:lstStyle/>
          <a:p>
            <a:r>
              <a:rPr lang="en-IN" b="0" i="0" dirty="0">
                <a:solidFill>
                  <a:srgbClr val="000000"/>
                </a:solidFill>
                <a:effectLst/>
                <a:latin typeface="Segoe UI" panose="020B0502040204020203" pitchFamily="34" charset="0"/>
              </a:rPr>
              <a:t>A Polygon Star</a:t>
            </a:r>
          </a:p>
          <a:p>
            <a:r>
              <a:rPr lang="en-US" b="0" i="0" dirty="0">
                <a:solidFill>
                  <a:srgbClr val="999999"/>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svg</a:t>
            </a:r>
            <a:r>
              <a:rPr lang="en-US" b="0" i="0" dirty="0">
                <a:solidFill>
                  <a:srgbClr val="008000"/>
                </a:solidFill>
                <a:effectLst/>
                <a:latin typeface="Consolas" panose="020B0609020204030204" pitchFamily="49" charset="0"/>
              </a:rPr>
              <a:t> height</a:t>
            </a:r>
            <a:r>
              <a:rPr lang="en-US" b="0" i="0" dirty="0">
                <a:solidFill>
                  <a:srgbClr val="005CC5"/>
                </a:solidFill>
                <a:effectLst/>
                <a:latin typeface="Consolas" panose="020B0609020204030204" pitchFamily="49" charset="0"/>
              </a:rPr>
              <a:t>="210"</a:t>
            </a:r>
            <a:r>
              <a:rPr lang="en-US" b="0" i="0" dirty="0">
                <a:solidFill>
                  <a:srgbClr val="008000"/>
                </a:solidFill>
                <a:effectLst/>
                <a:latin typeface="Consolas" panose="020B0609020204030204" pitchFamily="49" charset="0"/>
              </a:rPr>
              <a:t> width</a:t>
            </a:r>
            <a:r>
              <a:rPr lang="en-US" b="0" i="0" dirty="0">
                <a:solidFill>
                  <a:srgbClr val="005CC5"/>
                </a:solidFill>
                <a:effectLst/>
                <a:latin typeface="Consolas" panose="020B0609020204030204" pitchFamily="49" charset="0"/>
              </a:rPr>
              <a:t>="500"</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xmlns</a:t>
            </a:r>
            <a:r>
              <a:rPr lang="en-US" b="0" i="0" dirty="0">
                <a:solidFill>
                  <a:srgbClr val="005CC5"/>
                </a:solidFill>
                <a:effectLst/>
                <a:latin typeface="Consolas" panose="020B0609020204030204" pitchFamily="49" charset="0"/>
              </a:rPr>
              <a:t>="http://www.w3.org/2000/svg"</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polygon</a:t>
            </a:r>
            <a:r>
              <a:rPr lang="en-US" b="0" i="0" dirty="0">
                <a:solidFill>
                  <a:srgbClr val="008000"/>
                </a:solidFill>
                <a:effectLst/>
                <a:latin typeface="Consolas" panose="020B0609020204030204" pitchFamily="49" charset="0"/>
              </a:rPr>
              <a:t> points</a:t>
            </a:r>
            <a:r>
              <a:rPr lang="en-US" b="0" i="0" dirty="0">
                <a:solidFill>
                  <a:srgbClr val="005CC5"/>
                </a:solidFill>
                <a:effectLst/>
                <a:latin typeface="Consolas" panose="020B0609020204030204" pitchFamily="49" charset="0"/>
              </a:rPr>
              <a:t>="100,10 40,198 190,78 10,78 160,198"</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  style</a:t>
            </a:r>
            <a:r>
              <a:rPr lang="en-US" b="0" i="0" dirty="0">
                <a:solidFill>
                  <a:srgbClr val="005CC5"/>
                </a:solidFill>
                <a:effectLst/>
                <a:latin typeface="Consolas" panose="020B0609020204030204" pitchFamily="49" charset="0"/>
              </a:rPr>
              <a:t>="fill:lime;stroke:purple;stroke-width:5;"</a:t>
            </a:r>
            <a:r>
              <a:rPr lang="en-US" b="0" i="0" dirty="0">
                <a:solidFill>
                  <a:srgbClr val="008000"/>
                </a:solidFill>
                <a:effectLst/>
                <a:latin typeface="Consolas" panose="020B0609020204030204" pitchFamily="49" charset="0"/>
              </a:rPr>
              <a:t> /</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a:t>
            </a:r>
            <a:r>
              <a:rPr lang="en-US" b="0" i="0" dirty="0" err="1">
                <a:solidFill>
                  <a:srgbClr val="990055"/>
                </a:solidFill>
                <a:effectLst/>
                <a:latin typeface="Consolas" panose="020B0609020204030204" pitchFamily="49" charset="0"/>
              </a:rPr>
              <a:t>svg</a:t>
            </a:r>
            <a:r>
              <a:rPr lang="en-US" b="0" i="0" dirty="0">
                <a:solidFill>
                  <a:srgbClr val="999999"/>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513925361"/>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 MODULE_4 [Autosaved]</Template>
  <TotalTime>12414</TotalTime>
  <Words>10136</Words>
  <Application>Microsoft Office PowerPoint</Application>
  <PresentationFormat>Widescreen</PresentationFormat>
  <Paragraphs>783</Paragraphs>
  <Slides>153</Slides>
  <Notes>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153</vt:i4>
      </vt:variant>
    </vt:vector>
  </HeadingPairs>
  <TitlesOfParts>
    <vt:vector size="167" baseType="lpstr">
      <vt:lpstr>Arial</vt:lpstr>
      <vt:lpstr>Calibri</vt:lpstr>
      <vt:lpstr>Calibri Light</vt:lpstr>
      <vt:lpstr>Consolas</vt:lpstr>
      <vt:lpstr>Nunito</vt:lpstr>
      <vt:lpstr>Segoe UI</vt:lpstr>
      <vt:lpstr>Times New Roman</vt:lpstr>
      <vt:lpstr>Verdana</vt:lpstr>
      <vt:lpstr>Z@RBC45.tmp</vt:lpstr>
      <vt:lpstr>2_Custom Design</vt:lpstr>
      <vt:lpstr>3_Custom Design</vt:lpstr>
      <vt:lpstr>Custom Design</vt:lpstr>
      <vt:lpstr>1_Custom Design</vt:lpstr>
      <vt:lpstr>Office Theme</vt:lpstr>
      <vt:lpstr>Introduction to Web Development and HTML5</vt:lpstr>
      <vt:lpstr>HTML5 Fundamentals:</vt:lpstr>
      <vt:lpstr>Html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Semantic Elements</vt:lpstr>
      <vt:lpstr>PowerPoint Presentation</vt:lpstr>
      <vt:lpstr>section&gt; &lt;h1&gt;WWF&lt;/h1&gt; &lt;p&gt;The World Wide Fund for Nature (WWF) is an international organization working on issues regarding the conservation, research and restoration of the environment, formerly named the World Wildlife Fund. WWF was founded in 1961.&lt;/p&gt; &lt;/section&gt;  &lt;section&gt; &lt;h1&gt;WWF's Panda symbol&lt;/h1&gt; &lt;p&gt;The Panda has become the symbol of WWF. The well-known panda logo of WWF originated from a panda named Chi Chi that was transferred from the Beijing Zoo to the London Zoo in the same year of the establishment of WWF.&lt;/p&gt; &lt;/section&gt;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Multimedia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HTML5</vt:lpstr>
      <vt:lpstr>SVG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for parallel &amp; distributed computing</dc:title>
  <dc:creator>admin</dc:creator>
  <cp:lastModifiedBy>Anila Raveendran</cp:lastModifiedBy>
  <cp:revision>141</cp:revision>
  <dcterms:created xsi:type="dcterms:W3CDTF">2023-12-19T06:42:16Z</dcterms:created>
  <dcterms:modified xsi:type="dcterms:W3CDTF">2025-05-28T08:58:47Z</dcterms:modified>
</cp:coreProperties>
</file>