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66" r:id="rId4"/>
    <p:sldId id="277" r:id="rId5"/>
    <p:sldId id="265" r:id="rId6"/>
    <p:sldId id="264" r:id="rId7"/>
    <p:sldId id="263" r:id="rId8"/>
    <p:sldId id="262" r:id="rId9"/>
    <p:sldId id="278" r:id="rId10"/>
    <p:sldId id="279" r:id="rId11"/>
    <p:sldId id="280" r:id="rId12"/>
    <p:sldId id="281" r:id="rId13"/>
    <p:sldId id="282" r:id="rId14"/>
    <p:sldId id="288" r:id="rId15"/>
    <p:sldId id="289" r:id="rId16"/>
    <p:sldId id="290" r:id="rId17"/>
    <p:sldId id="291" r:id="rId18"/>
    <p:sldId id="283" r:id="rId19"/>
    <p:sldId id="284" r:id="rId20"/>
    <p:sldId id="285" r:id="rId21"/>
    <p:sldId id="286" r:id="rId22"/>
    <p:sldId id="287" r:id="rId23"/>
    <p:sldId id="292" r:id="rId24"/>
    <p:sldId id="293" r:id="rId25"/>
    <p:sldId id="294" r:id="rId26"/>
    <p:sldId id="295" r:id="rId27"/>
    <p:sldId id="296" r:id="rId28"/>
    <p:sldId id="297" r:id="rId29"/>
    <p:sldId id="298" r:id="rId30"/>
    <p:sldId id="299" r:id="rId31"/>
    <p:sldId id="30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7695" y="398145"/>
            <a:ext cx="11007725" cy="526224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Q.1)</a:t>
            </a:r>
            <a:r>
              <a:rPr lang="en-US"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कोड</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भाषामा</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पानीलाई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कालोलाई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रुख</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रुखलाई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सेतो</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सेतोलाई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निलो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निलोलाई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दूध</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भनिन्छ</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त्यो</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भाषामा</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दूधको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रंग</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कस्तो</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हुन्छ</a:t>
            </a:r>
            <a:r>
              <a:rPr lang="en-US" altLang="en-GB" sz="2400" b="1">
                <a:latin typeface="Nirmala UI" panose="020B0502040204020203" charset="0"/>
                <a:cs typeface="Nirmala UI" panose="020B0502040204020203" charset="0"/>
              </a:rPr>
              <a:t> ?[Nasu: 2073]</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If in a code language, 'water' is called 'black', black is called 'tree', tree is called 'white', white is called 'blue' and 'blue' is called 'milk' then what is the colour of milk in that language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a:t>
            </a:r>
            <a:r>
              <a:rPr lang="en-US" altLang="en-US" sz="2400" b="1">
                <a:latin typeface="Nirmala UI" panose="020B0502040204020203" charset="0"/>
                <a:cs typeface="Nirmala UI" panose="020B0502040204020203" charset="0"/>
              </a:rPr>
              <a:t>निलो</a:t>
            </a:r>
            <a:r>
              <a:rPr lang="en-US" altLang="en-GB" sz="2400" b="1">
                <a:latin typeface="Nirmala UI" panose="020B0502040204020203" charset="0"/>
                <a:cs typeface="Nirmala UI" panose="020B0502040204020203" charset="0"/>
              </a:rPr>
              <a:t> (Blue)</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sym typeface="+mn-ea"/>
              </a:rPr>
              <a:t>(b) </a:t>
            </a:r>
            <a:r>
              <a:rPr lang="en-US" altLang="en-US" sz="2400" b="1">
                <a:latin typeface="Nirmala UI" panose="020B0502040204020203" charset="0"/>
                <a:cs typeface="Nirmala UI" panose="020B0502040204020203" charset="0"/>
                <a:sym typeface="+mn-ea"/>
              </a:rPr>
              <a:t>कालो</a:t>
            </a:r>
            <a:r>
              <a:rPr lang="en-US" altLang="en-GB" sz="2400" b="1">
                <a:latin typeface="Nirmala UI" panose="020B0502040204020203" charset="0"/>
                <a:cs typeface="Nirmala UI" panose="020B0502040204020203" charset="0"/>
                <a:sym typeface="+mn-ea"/>
              </a:rPr>
              <a:t> (Black)</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a:t>
            </a:r>
            <a:r>
              <a:rPr lang="en-US" altLang="en-US" sz="2400" b="1">
                <a:latin typeface="Nirmala UI" panose="020B0502040204020203" charset="0"/>
                <a:cs typeface="Nirmala UI" panose="020B0502040204020203" charset="0"/>
              </a:rPr>
              <a:t>सेतो</a:t>
            </a:r>
            <a:r>
              <a:rPr lang="en-US" altLang="en-GB" sz="2400" b="1">
                <a:latin typeface="Nirmala UI" panose="020B0502040204020203" charset="0"/>
                <a:cs typeface="Nirmala UI" panose="020B0502040204020203" charset="0"/>
              </a:rPr>
              <a:t> (White)</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a:t>
            </a:r>
            <a:r>
              <a:rPr lang="en-US" altLang="en-US" sz="2400" b="1">
                <a:latin typeface="Nirmala UI" panose="020B0502040204020203" charset="0"/>
                <a:cs typeface="Nirmala UI" panose="020B0502040204020203" charset="0"/>
              </a:rPr>
              <a:t>रातो</a:t>
            </a:r>
            <a:r>
              <a:rPr lang="en-US" altLang="en-GB" sz="2400" b="1">
                <a:latin typeface="Nirmala UI" panose="020B0502040204020203" charset="0"/>
                <a:cs typeface="Nirmala UI" panose="020B0502040204020203" charset="0"/>
              </a:rPr>
              <a:t> (Red)</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71195" y="382905"/>
            <a:ext cx="10775315" cy="452310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Q.10 )If in a language, 'finger' is called 'toe' ,'toe' is called 'foot', 'foot' is called 'thumb', 'thumb' is called 'ankle','ankle' is called 'palm' and 'palm' is called 'knee', then in that languages, what will an illiterate man put to mark his signatures?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sym typeface="+mn-ea"/>
              </a:rPr>
              <a:t>(a) Toc</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Knee</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Ankle</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Thumb</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110" y="281305"/>
            <a:ext cx="10775315" cy="452310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Q.11)</a:t>
            </a:r>
            <a:r>
              <a:rPr lang="en-US"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ब्याट</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रकेट</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रकेट</a:t>
            </a:r>
            <a:r>
              <a:rPr lang="en-US"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फुटबल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फुटबल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शटल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शटल</a:t>
            </a:r>
            <a:r>
              <a:rPr lang="en-US"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जुडो</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जुडो</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क्यारम</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क्रिकेट</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खेल्छ</a:t>
            </a:r>
            <a:r>
              <a:rPr lang="en-US" altLang="en-GB" sz="2400" b="1">
                <a:latin typeface="Nirmala UI" panose="020B0502040204020203" charset="0"/>
                <a:cs typeface="Nirmala UI" panose="020B0502040204020203" charset="0"/>
              </a:rPr>
              <a:t> ?</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If bat is racket, racket is football, football is shuttle,shuttle is Zudo and Zudo is carrom, what is cricket played with?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a:t>
            </a:r>
            <a:r>
              <a:rPr lang="en-US" altLang="en-US" sz="2400" b="1">
                <a:latin typeface="Nirmala UI" panose="020B0502040204020203" charset="0"/>
                <a:cs typeface="Nirmala UI" panose="020B0502040204020203" charset="0"/>
              </a:rPr>
              <a:t>रकेट</a:t>
            </a:r>
            <a:r>
              <a:rPr lang="en-US" altLang="en-GB" sz="2400" b="1">
                <a:latin typeface="Nirmala UI" panose="020B0502040204020203" charset="0"/>
                <a:cs typeface="Nirmala UI" panose="020B0502040204020203" charset="0"/>
              </a:rPr>
              <a:t> (Racket)</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a:t>
            </a:r>
            <a:r>
              <a:rPr lang="en-US" altLang="en-US" sz="2400" b="1">
                <a:latin typeface="Nirmala UI" panose="020B0502040204020203" charset="0"/>
                <a:cs typeface="Nirmala UI" panose="020B0502040204020203" charset="0"/>
              </a:rPr>
              <a:t>ब्याट</a:t>
            </a:r>
            <a:r>
              <a:rPr lang="en-US" altLang="en-GB" sz="2400" b="1">
                <a:latin typeface="Nirmala UI" panose="020B0502040204020203" charset="0"/>
                <a:cs typeface="Nirmala UI" panose="020B0502040204020203" charset="0"/>
              </a:rPr>
              <a:t> ( Bat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a:t>
            </a:r>
            <a:r>
              <a:rPr lang="en-US" altLang="en-US" sz="2400" b="1">
                <a:latin typeface="Nirmala UI" panose="020B0502040204020203" charset="0"/>
                <a:cs typeface="Nirmala UI" panose="020B0502040204020203" charset="0"/>
              </a:rPr>
              <a:t>फुटबल</a:t>
            </a:r>
            <a:r>
              <a:rPr lang="en-US" altLang="en-GB" sz="2400" b="1">
                <a:latin typeface="Nirmala UI" panose="020B0502040204020203" charset="0"/>
                <a:cs typeface="Nirmala UI" panose="020B0502040204020203" charset="0"/>
              </a:rPr>
              <a:t> (Football)</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a:t>
            </a:r>
            <a:r>
              <a:rPr lang="en-US" altLang="en-US" sz="2400" b="1">
                <a:latin typeface="Nirmala UI" panose="020B0502040204020203" charset="0"/>
                <a:cs typeface="Nirmala UI" panose="020B0502040204020203" charset="0"/>
              </a:rPr>
              <a:t>शटल</a:t>
            </a:r>
            <a:r>
              <a:rPr lang="en-US" altLang="en-GB" sz="2400" b="1">
                <a:latin typeface="Nirmala UI" panose="020B0502040204020203" charset="0"/>
                <a:cs typeface="Nirmala UI" panose="020B0502040204020203" charset="0"/>
              </a:rPr>
              <a:t> (Shuttle)</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110" y="292735"/>
            <a:ext cx="10775315" cy="489267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Q.12)</a:t>
            </a:r>
            <a:r>
              <a:rPr lang="en-US"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हरियोको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अर्थ</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रातो</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रातोको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अर्थ</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पहेलो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पहेँलोको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अर्थ</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निलो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निलोको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अर्थ</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सुन्तला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सुन्तलाको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अर्थ</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हरियो</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a:t>
            </a:r>
            <a:r>
              <a:rPr lang="en-US" altLang="en-US" sz="2400" b="1">
                <a:latin typeface="Nirmala UI" panose="020B0502040204020203" charset="0"/>
                <a:cs typeface="Nirmala UI" panose="020B0502040204020203" charset="0"/>
              </a:rPr>
              <a:t>सफा</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आकाशको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रंग</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If green means red,red means yellow, yellow means</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blue, blue means orange and orange means green,what is the colour of clear sky?</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a:t>
            </a:r>
            <a:r>
              <a:rPr lang="en-US" altLang="en-US" sz="2400" b="1">
                <a:latin typeface="Nirmala UI" panose="020B0502040204020203" charset="0"/>
                <a:cs typeface="Nirmala UI" panose="020B0502040204020203" charset="0"/>
              </a:rPr>
              <a:t>निलो</a:t>
            </a:r>
            <a:r>
              <a:rPr lang="en-US" altLang="en-GB" sz="2400" b="1">
                <a:latin typeface="Nirmala UI" panose="020B0502040204020203" charset="0"/>
                <a:cs typeface="Nirmala UI" panose="020B0502040204020203" charset="0"/>
              </a:rPr>
              <a:t> (Blue)</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a:t>
            </a:r>
            <a:r>
              <a:rPr lang="en-US" altLang="en-US" sz="2400" b="1">
                <a:latin typeface="Nirmala UI" panose="020B0502040204020203" charset="0"/>
                <a:cs typeface="Nirmala UI" panose="020B0502040204020203" charset="0"/>
              </a:rPr>
              <a:t>पहेँलो</a:t>
            </a:r>
            <a:r>
              <a:rPr lang="en-US" altLang="en-GB" sz="2400" b="1">
                <a:latin typeface="Nirmala UI" panose="020B0502040204020203" charset="0"/>
                <a:cs typeface="Nirmala UI" panose="020B0502040204020203" charset="0"/>
              </a:rPr>
              <a:t> (Yellow)</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a:t>
            </a:r>
            <a:r>
              <a:rPr lang="en-US" altLang="en-US" sz="2400" b="1">
                <a:latin typeface="Nirmala UI" panose="020B0502040204020203" charset="0"/>
                <a:cs typeface="Nirmala UI" panose="020B0502040204020203" charset="0"/>
              </a:rPr>
              <a:t>रातो</a:t>
            </a:r>
            <a:r>
              <a:rPr lang="en-US" altLang="en-GB" sz="2400" b="1">
                <a:latin typeface="Nirmala UI" panose="020B0502040204020203" charset="0"/>
                <a:cs typeface="Nirmala UI" panose="020B0502040204020203" charset="0"/>
              </a:rPr>
              <a:t> (Red)</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a:t>
            </a:r>
            <a:r>
              <a:rPr lang="en-US" altLang="en-US" sz="2400" b="1">
                <a:latin typeface="Nirmala UI" panose="020B0502040204020203" charset="0"/>
                <a:cs typeface="Nirmala UI" panose="020B0502040204020203" charset="0"/>
              </a:rPr>
              <a:t>हरियो</a:t>
            </a:r>
            <a:r>
              <a:rPr lang="en-US" altLang="en-GB" sz="2400" b="1">
                <a:latin typeface="Nirmala UI" panose="020B0502040204020203" charset="0"/>
                <a:cs typeface="Nirmala UI" panose="020B0502040204020203" charset="0"/>
              </a:rPr>
              <a:t> (Green)</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592455" y="382905"/>
            <a:ext cx="10775315" cy="452310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Q.13)</a:t>
            </a:r>
            <a:r>
              <a:rPr lang="en-US"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वर्षा</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सड़क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सडक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बादल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बादल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आकाश</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आकाश</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समुद्र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समुद्र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मार्ग</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हवाइजहाज</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उडाउने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गर्छन्</a:t>
            </a:r>
            <a:r>
              <a:rPr lang="en-US" altLang="en-GB" sz="2400" b="1">
                <a:latin typeface="Nirmala UI" panose="020B0502040204020203" charset="0"/>
                <a:cs typeface="Nirmala UI" panose="020B0502040204020203" charset="0"/>
              </a:rPr>
              <a:t> ?</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If rain is water, water is road, road is cloud, cloud is sky, sky is sea and sea is path, where do aeroplanes fly?</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a:t>
            </a:r>
            <a:r>
              <a:rPr lang="en-US" altLang="en-US" sz="2400" b="1">
                <a:latin typeface="Nirmala UI" panose="020B0502040204020203" charset="0"/>
                <a:cs typeface="Nirmala UI" panose="020B0502040204020203" charset="0"/>
              </a:rPr>
              <a:t>सडक</a:t>
            </a:r>
            <a:r>
              <a:rPr lang="en-US" altLang="en-GB" sz="2400" b="1">
                <a:latin typeface="Nirmala UI" panose="020B0502040204020203" charset="0"/>
                <a:cs typeface="Nirmala UI" panose="020B0502040204020203" charset="0"/>
              </a:rPr>
              <a:t> (Road)</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a:t>
            </a:r>
            <a:r>
              <a:rPr lang="en-US" altLang="en-US" sz="2400" b="1">
                <a:latin typeface="Nirmala UI" panose="020B0502040204020203" charset="0"/>
                <a:cs typeface="Nirmala UI" panose="020B0502040204020203" charset="0"/>
              </a:rPr>
              <a:t>समुद्र</a:t>
            </a:r>
            <a:r>
              <a:rPr lang="en-US" altLang="en-GB" sz="2400" b="1">
                <a:latin typeface="Nirmala UI" panose="020B0502040204020203" charset="0"/>
                <a:cs typeface="Nirmala UI" panose="020B0502040204020203" charset="0"/>
              </a:rPr>
              <a:t> (Sea)</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a:t>
            </a:r>
            <a:r>
              <a:rPr lang="en-US" altLang="en-US" sz="2400" b="1">
                <a:latin typeface="Nirmala UI" panose="020B0502040204020203" charset="0"/>
                <a:cs typeface="Nirmala UI" panose="020B0502040204020203" charset="0"/>
              </a:rPr>
              <a:t>बादल</a:t>
            </a:r>
            <a:r>
              <a:rPr lang="en-US" altLang="en-GB" sz="2400" b="1">
                <a:latin typeface="Nirmala UI" panose="020B0502040204020203" charset="0"/>
                <a:cs typeface="Nirmala UI" panose="020B0502040204020203" charset="0"/>
              </a:rPr>
              <a:t> (Cloud)</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a:t>
            </a:r>
            <a:r>
              <a:rPr lang="en-US" altLang="en-US" sz="2400" b="1">
                <a:latin typeface="Nirmala UI" panose="020B0502040204020203" charset="0"/>
                <a:cs typeface="Nirmala UI" panose="020B0502040204020203" charset="0"/>
              </a:rPr>
              <a:t>पानी</a:t>
            </a:r>
            <a:r>
              <a:rPr lang="en-US" altLang="en-GB" sz="2400" b="1">
                <a:latin typeface="Nirmala UI" panose="020B0502040204020203" charset="0"/>
                <a:cs typeface="Nirmala UI" panose="020B0502040204020203" charset="0"/>
              </a:rPr>
              <a:t> (Water)</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110" y="281305"/>
            <a:ext cx="10775315" cy="489267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Q.14)  In a certain code language, '123' means 'hot filtered coffee, '356' means 'very hot day' and '589' means 'day and night'. How will 'very' be</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coded as in that code language?</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1. 6</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2. 7</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3. 1</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4. 2</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5. None of the above</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110" y="247650"/>
            <a:ext cx="10775315" cy="489267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Q.15)In a certain code language, 'try something new' is coded as 'db kl jk' and 'something hurt him' is coded as 'db pt uk'. How is 'something' coded in that language?</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1. kl</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2. db</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3. uk</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4. jk</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5. None of the above</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8025" y="355600"/>
            <a:ext cx="10775315" cy="4154170"/>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Q.16)In a code language, 'milk is white' is coded a 'pal hi sul'; 'rose is red' is coded as 'pul hi jul'; and 'the white rose' is coded as 'al sul pul'. In that code language, what is the code used for 'red'?</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1. Sul</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2. Jul</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3. Pul</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4. Hi</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110" y="281305"/>
            <a:ext cx="10775315" cy="4154170"/>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Q.17)In a certain code language, 'India is my country' means '8573', 'Sam is my friend' means '8634', 'My country' means '73' and 'Team India' means '59'. What number is the code for 'Country'?</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1. 5</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2. 7</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3. 8</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4. 3</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110" y="404495"/>
            <a:ext cx="10775315" cy="489267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Q.18)If 789 means "truth always trumps", 567 </a:t>
            </a:r>
            <a:r>
              <a:rPr lang="en-US" altLang="en-GB" sz="2400" b="1">
                <a:latin typeface="Nirmala UI" panose="020B0502040204020203" charset="0"/>
                <a:cs typeface="Nirmala UI" panose="020B0502040204020203" charset="0"/>
                <a:sym typeface="+mn-ea"/>
              </a:rPr>
              <a:t>means "speak the truth", </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523 means "speak no lies", 5814 means "speak always in the time"then "speak truth in time" for this what digits will be used?</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1. 5789</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2. 8157</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3. 9864</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4. 5714</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5. None of the above</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110" y="326390"/>
            <a:ext cx="10775315" cy="4154170"/>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Q.19)In a certain code language, 3224 means 'Taj is </a:t>
            </a:r>
            <a:r>
              <a:rPr lang="en-US" altLang="en-GB" sz="2400" b="1">
                <a:latin typeface="Nirmala UI" panose="020B0502040204020203" charset="0"/>
                <a:cs typeface="Nirmala UI" panose="020B0502040204020203" charset="0"/>
                <a:sym typeface="+mn-ea"/>
              </a:rPr>
              <a:t>in Agra', and 4245 mean </a:t>
            </a:r>
            <a:r>
              <a:rPr lang="en-US" altLang="en-GB" sz="2400" b="1">
                <a:latin typeface="Nirmala UI" panose="020B0502040204020203" charset="0"/>
                <a:cs typeface="Nirmala UI" panose="020B0502040204020203" charset="0"/>
              </a:rPr>
              <a:t>'Agra is near Delhi'.Which of the following is the code for 'l like all fruits'?</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1. 2534</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2. 2425</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3. 1526</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4. 1436</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7695" y="382905"/>
            <a:ext cx="11007725" cy="4892675"/>
          </a:xfrm>
          <a:prstGeom prst="rect">
            <a:avLst/>
          </a:prstGeom>
          <a:noFill/>
        </p:spPr>
        <p:txBody>
          <a:bodyPr wrap="square" rtlCol="0">
            <a:spAutoFit/>
          </a:bodyPr>
          <a:p>
            <a:r>
              <a:rPr lang="en-US" altLang="en-US" sz="2400" b="1">
                <a:latin typeface="Nirmala UI" panose="020B0502040204020203" charset="0"/>
                <a:cs typeface="Nirmala UI" panose="020B0502040204020203" charset="0"/>
              </a:rPr>
              <a:t>Q 2.यदि</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कोठालाई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ओछ्यान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ओछ्यानलाई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आकाश</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आकाशलाई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फूल</a:t>
            </a:r>
            <a:r>
              <a:rPr lang="en-US" altLang="en-GB" sz="2400" b="1">
                <a:latin typeface="Nirmala UI" panose="020B0502040204020203" charset="0"/>
                <a:cs typeface="Nirmala UI" panose="020B0502040204020203" charset="0"/>
              </a:rPr>
              <a:t>,</a:t>
            </a:r>
            <a:r>
              <a:rPr lang="en-US" altLang="en-US" sz="2400" b="1">
                <a:latin typeface="Nirmala UI" panose="020B0502040204020203" charset="0"/>
                <a:cs typeface="Nirmala UI" panose="020B0502040204020203" charset="0"/>
              </a:rPr>
              <a:t>फूललाई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रुख</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भनिन्छ</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मान्छे</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सुत्छ</a:t>
            </a:r>
            <a:r>
              <a:rPr lang="en-US" altLang="en-GB" sz="2400" b="1">
                <a:latin typeface="Nirmala UI" panose="020B0502040204020203" charset="0"/>
                <a:cs typeface="Nirmala UI" panose="020B0502040204020203" charset="0"/>
              </a:rPr>
              <a:t> ?</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If 'room' is called 'bed', 'bed' is called 'sky', sky is called</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'flower' and 'flower' is called 'tree', on what would a man</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sleep ? ) Bed : is called Sky (Kharidar: 2075]</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a:t>
            </a:r>
            <a:r>
              <a:rPr lang="en-US" altLang="en-US" sz="2400" b="1">
                <a:latin typeface="Nirmala UI" panose="020B0502040204020203" charset="0"/>
                <a:cs typeface="Nirmala UI" panose="020B0502040204020203" charset="0"/>
              </a:rPr>
              <a:t>ढोका</a:t>
            </a:r>
            <a:r>
              <a:rPr lang="en-US" altLang="en-GB" sz="2400" b="1">
                <a:latin typeface="Nirmala UI" panose="020B0502040204020203" charset="0"/>
                <a:cs typeface="Nirmala UI" panose="020B0502040204020203" charset="0"/>
              </a:rPr>
              <a:t> (Door)</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sym typeface="+mn-ea"/>
              </a:rPr>
              <a:t>(b) </a:t>
            </a:r>
            <a:r>
              <a:rPr lang="en-US" altLang="en-US" sz="2400" b="1">
                <a:latin typeface="Nirmala UI" panose="020B0502040204020203" charset="0"/>
                <a:cs typeface="Nirmala UI" panose="020B0502040204020203" charset="0"/>
                <a:sym typeface="+mn-ea"/>
              </a:rPr>
              <a:t>कालो</a:t>
            </a:r>
            <a:r>
              <a:rPr lang="en-US" altLang="en-GB" sz="2400" b="1">
                <a:latin typeface="Nirmala UI" panose="020B0502040204020203" charset="0"/>
                <a:cs typeface="Nirmala UI" panose="020B0502040204020203" charset="0"/>
                <a:sym typeface="+mn-ea"/>
              </a:rPr>
              <a:t> (Black)</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a:t>
            </a:r>
            <a:r>
              <a:rPr lang="en-US" altLang="en-US" sz="2400" b="1">
                <a:latin typeface="Nirmala UI" panose="020B0502040204020203" charset="0"/>
                <a:cs typeface="Nirmala UI" panose="020B0502040204020203" charset="0"/>
              </a:rPr>
              <a:t>फूल</a:t>
            </a:r>
            <a:r>
              <a:rPr lang="en-US" altLang="en-GB" sz="2400" b="1">
                <a:latin typeface="Nirmala UI" panose="020B0502040204020203" charset="0"/>
                <a:cs typeface="Nirmala UI" panose="020B0502040204020203" charset="0"/>
              </a:rPr>
              <a:t> (Flower)</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a:t>
            </a:r>
            <a:r>
              <a:rPr lang="en-US" altLang="en-US" sz="2400" b="1">
                <a:latin typeface="Nirmala UI" panose="020B0502040204020203" charset="0"/>
                <a:cs typeface="Nirmala UI" panose="020B0502040204020203" charset="0"/>
              </a:rPr>
              <a:t>आकाश</a:t>
            </a:r>
            <a:r>
              <a:rPr lang="en-US" altLang="en-GB" sz="2400" b="1">
                <a:latin typeface="Nirmala UI" panose="020B0502040204020203" charset="0"/>
                <a:cs typeface="Nirmala UI" panose="020B0502040204020203" charset="0"/>
              </a:rPr>
              <a:t> (Sky)</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110" y="314960"/>
            <a:ext cx="10775315" cy="4154170"/>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Q.20) In a certain code language, 253 means 'MD looks bad'</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'554' means 'Sumit looks good', and  '433' mean ' good and bad'.Which of the following is the code for 'l like all fruits'?</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1. 2534</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2. 2425</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3. 1526</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4. 1436</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110" y="213995"/>
            <a:ext cx="10775315" cy="4154170"/>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Q.21) In a certain code language, 3224 means 'Taj is in Agra', and 4245 means 'Agra is near Delhi'. Which of the following is the code for 'I like all fruits'?</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1. 2534</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2. 2425</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3. 1526</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4. 1436</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8025" y="314960"/>
            <a:ext cx="10775315" cy="526224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Q.22)  35 </a:t>
            </a:r>
            <a:r>
              <a:rPr lang="" altLang="en-US" sz="2400" b="1">
                <a:latin typeface="Nirmala UI" panose="020B0502040204020203" charset="0"/>
                <a:cs typeface="Nirmala UI" panose="020B0502040204020203" charset="0"/>
              </a:rPr>
              <a:t>जनाको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एउटा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कक्षामा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कमल</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पुछारबाट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पर्दछ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जबकी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सुनिल</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शीर्षबाट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नवौं</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पर्दछ।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a:t>
            </a:r>
            <a:r>
              <a:rPr lang="en-US"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दुईको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ठिक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बीचमा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मनोजको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पर्दछ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मनोजबाट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कमलको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हुन्छ</a:t>
            </a:r>
            <a:r>
              <a:rPr lang="en-US" altLang="en-GB" sz="2400" b="1">
                <a:latin typeface="Nirmala UI" panose="020B0502040204020203" charset="0"/>
                <a:cs typeface="Nirmala UI" panose="020B0502040204020203" charset="0"/>
              </a:rPr>
              <a:t>?</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In a class of 35 students, Kamal is placed seventh from the bottom wherea as Sunil is placed ninth from the top. Manoj is placed exactly in between the two. What is Kamal's position from Manoj?</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a)7th</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b) 9th</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c)10th</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12th</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8025" y="314960"/>
            <a:ext cx="10775315" cy="6000750"/>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Q.23)  </a:t>
            </a:r>
            <a:r>
              <a:rPr lang="" altLang="en-US" sz="2400" b="1">
                <a:latin typeface="Nirmala UI" panose="020B0502040204020203" charset="0"/>
                <a:cs typeface="Nirmala UI" panose="020B0502040204020203" charset="0"/>
              </a:rPr>
              <a:t>एउटा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ताँतीमा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अरुण</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अगाडिबाट</a:t>
            </a:r>
            <a:r>
              <a:rPr lang="en-US" altLang="en-GB" sz="2400" b="1">
                <a:latin typeface="Nirmala UI" panose="020B0502040204020203" charset="0"/>
                <a:cs typeface="Nirmala UI" panose="020B0502040204020203" charset="0"/>
              </a:rPr>
              <a:t> 10 </a:t>
            </a:r>
            <a:r>
              <a:rPr lang="" altLang="en-US" sz="2400" b="1">
                <a:latin typeface="Nirmala UI" panose="020B0502040204020203" charset="0"/>
                <a:cs typeface="Nirmala UI" panose="020B0502040204020203" charset="0"/>
              </a:rPr>
              <a:t>औं</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जबकी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मुकेश</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पछाडिबाट</a:t>
            </a:r>
            <a:r>
              <a:rPr lang="en-US" altLang="en-GB" sz="2400" b="1">
                <a:latin typeface="Nirmala UI" panose="020B0502040204020203" charset="0"/>
                <a:cs typeface="Nirmala UI" panose="020B0502040204020203" charset="0"/>
              </a:rPr>
              <a:t> 25 </a:t>
            </a:r>
            <a:r>
              <a:rPr lang="" altLang="en-US" sz="2400" b="1">
                <a:latin typeface="Nirmala UI" panose="020B0502040204020203" charset="0"/>
                <a:cs typeface="Nirmala UI" panose="020B0502040204020203" charset="0"/>
              </a:rPr>
              <a:t>औं</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तथा</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दुईको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ठिक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मध्यमा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माहा</a:t>
            </a:r>
            <a:r>
              <a:rPr lang="en-US"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ताँतीसा</a:t>
            </a:r>
            <a:r>
              <a:rPr lang="en-US" altLang="en-GB" sz="2400" b="1">
                <a:latin typeface="Nirmala UI" panose="020B0502040204020203" charset="0"/>
                <a:cs typeface="Nirmala UI" panose="020B0502040204020203" charset="0"/>
              </a:rPr>
              <a:t> 50 </a:t>
            </a:r>
            <a:r>
              <a:rPr lang=""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व्यक्तिहर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माहाले</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अगाडिबाट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ओगटेको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रहेछिन्</a:t>
            </a:r>
            <a:r>
              <a:rPr lang="en-US" altLang="en-GB" sz="2400" b="1">
                <a:latin typeface="Nirmala UI" panose="020B0502040204020203" charset="0"/>
                <a:cs typeface="Nirmala UI" panose="020B0502040204020203" charset="0"/>
              </a:rPr>
              <a:t>?</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In a queue, Arun is 10th from the front while Mukesh is 25th from behind and Maha is just in the middle of the two. If there be 50 persons in the queue, What position does Maha occupy from</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the front?</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a)17th</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b) 18th</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c)19th</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d) 20th</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8025" y="314960"/>
            <a:ext cx="10775315" cy="6000750"/>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Q.24)  </a:t>
            </a:r>
            <a:r>
              <a:rPr lang="" altLang="en-US" sz="2400" b="1">
                <a:latin typeface="Nirmala UI" panose="020B0502040204020203" charset="0"/>
                <a:cs typeface="Nirmala UI" panose="020B0502040204020203" charset="0"/>
              </a:rPr>
              <a:t>एउटा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ताँतीमा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X </a:t>
            </a:r>
            <a:r>
              <a:rPr lang="" altLang="en-US" sz="2400" b="1">
                <a:latin typeface="Nirmala UI" panose="020B0502040204020203" charset="0"/>
                <a:cs typeface="Nirmala UI" panose="020B0502040204020203" charset="0"/>
              </a:rPr>
              <a:t>अगाडिबाट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बीसौं</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Y </a:t>
            </a:r>
            <a:r>
              <a:rPr lang="" altLang="en-US" sz="2400" b="1">
                <a:latin typeface="Nirmala UI" panose="020B0502040204020203" charset="0"/>
                <a:cs typeface="Nirmala UI" panose="020B0502040204020203" charset="0"/>
              </a:rPr>
              <a:t>अन्त्यबाट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एक्काईसौ</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जबकी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.Z </a:t>
            </a:r>
            <a:r>
              <a:rPr lang="" altLang="en-US" sz="2400" b="1">
                <a:latin typeface="Nirmala UI" panose="020B0502040204020203" charset="0"/>
                <a:cs typeface="Nirmala UI" panose="020B0502040204020203" charset="0"/>
              </a:rPr>
              <a:t>को</a:t>
            </a:r>
            <a:r>
              <a:rPr lang="en-US"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x </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Y </a:t>
            </a:r>
            <a:r>
              <a:rPr lang="" altLang="en-US" sz="2400" b="1">
                <a:latin typeface="Nirmala UI" panose="020B0502040204020203" charset="0"/>
                <a:cs typeface="Nirmala UI" panose="020B0502040204020203" charset="0"/>
              </a:rPr>
              <a:t>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ठिक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बीचमा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X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Y </a:t>
            </a:r>
            <a:r>
              <a:rPr lang="" altLang="en-US" sz="2400" b="1">
                <a:latin typeface="Nirmala UI" panose="020B0502040204020203" charset="0"/>
                <a:cs typeface="Nirmala UI" panose="020B0502040204020203" charset="0"/>
              </a:rPr>
              <a:t>भन्दा</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अगाडि</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तथा</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ताँतीमा</a:t>
            </a:r>
            <a:r>
              <a:rPr lang="en-US" altLang="en-GB" sz="2400" b="1">
                <a:latin typeface="Nirmala UI" panose="020B0502040204020203" charset="0"/>
                <a:cs typeface="Nirmala UI" panose="020B0502040204020203" charset="0"/>
              </a:rPr>
              <a:t> 50 </a:t>
            </a:r>
            <a:r>
              <a:rPr lang=""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व्यक्तिहरु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X</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Z </a:t>
            </a:r>
            <a:r>
              <a:rPr lang="" altLang="en-US" sz="2400" b="1">
                <a:latin typeface="Nirmala UI" panose="020B0502040204020203" charset="0"/>
                <a:cs typeface="Nirmala UI" panose="020B0502040204020203" charset="0"/>
              </a:rPr>
              <a:t>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बीचमा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व्यक्तिहरु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In a queue, Mr. X is twentieth position from the front and Mr. Y is twenty-one position from the end, while Mr. Z is exactly in between Mr. X and Mr. Y. If Mr. X ahead of Mr. Y and there are 50 persons in the queue, how many persons are there between Mr. X and Mr. Z</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sym typeface="+mn-ea"/>
              </a:rPr>
              <a:t>a) 8</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c) 4</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d) 3</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5</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8025" y="314960"/>
            <a:ext cx="10775315" cy="452310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Q.25)  </a:t>
            </a:r>
            <a:r>
              <a:rPr lang=""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विद्यार्थीहरुको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एक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ताँतीमा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 </a:t>
            </a:r>
            <a:r>
              <a:rPr lang="" altLang="en-US" sz="2400" b="1">
                <a:latin typeface="Nirmala UI" panose="020B0502040204020203" charset="0"/>
                <a:cs typeface="Nirmala UI" panose="020B0502040204020203" charset="0"/>
              </a:rPr>
              <a:t>अगाडिबाट</a:t>
            </a:r>
            <a:r>
              <a:rPr lang="en-US" altLang="en-GB" sz="2400" b="1">
                <a:latin typeface="Nirmala UI" panose="020B0502040204020203" charset="0"/>
                <a:cs typeface="Nirmala UI" panose="020B0502040204020203" charset="0"/>
              </a:rPr>
              <a:t> 7 </a:t>
            </a:r>
            <a:r>
              <a:rPr lang="" altLang="en-US" sz="2400" b="1">
                <a:latin typeface="Nirmala UI" panose="020B0502040204020203" charset="0"/>
                <a:cs typeface="Nirmala UI" panose="020B0502040204020203" charset="0"/>
              </a:rPr>
              <a:t>औ</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B </a:t>
            </a:r>
            <a:r>
              <a:rPr lang="" altLang="en-US" sz="2400" b="1">
                <a:latin typeface="Nirmala UI" panose="020B0502040204020203" charset="0"/>
                <a:cs typeface="Nirmala UI" panose="020B0502040204020203" charset="0"/>
              </a:rPr>
              <a:t>पछाडिबाट</a:t>
            </a:r>
            <a:r>
              <a:rPr lang="en-US" altLang="en-GB" sz="2400" b="1">
                <a:latin typeface="Nirmala UI" panose="020B0502040204020203" charset="0"/>
                <a:cs typeface="Nirmala UI" panose="020B0502040204020203" charset="0"/>
              </a:rPr>
              <a:t> 10 </a:t>
            </a:r>
            <a:r>
              <a:rPr lang="" altLang="en-US" sz="2400" b="1">
                <a:latin typeface="Nirmala UI" panose="020B0502040204020203" charset="0"/>
                <a:cs typeface="Nirmala UI" panose="020B0502040204020203" charset="0"/>
              </a:rPr>
              <a:t>औं</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भए</a:t>
            </a:r>
            <a:r>
              <a:rPr lang="en-US" altLang="en-GB" sz="2400" b="1">
                <a:latin typeface="Nirmala UI" panose="020B0502040204020203" charset="0"/>
                <a:cs typeface="Nirmala UI" panose="020B0502040204020203" charset="0"/>
              </a:rPr>
              <a:t> A </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B </a:t>
            </a:r>
            <a:r>
              <a:rPr lang="" altLang="en-US" sz="2400" b="1">
                <a:latin typeface="Nirmala UI" panose="020B0502040204020203" charset="0"/>
                <a:cs typeface="Nirmala UI" panose="020B0502040204020203" charset="0"/>
              </a:rPr>
              <a:t>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बीचमा</a:t>
            </a:r>
            <a:r>
              <a:rPr lang="en-US"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विद्यार्थीहरुको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संख्या</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रहेछन्</a:t>
            </a:r>
            <a:r>
              <a:rPr lang="en-US" altLang="en-GB" sz="2400" b="1">
                <a:latin typeface="Nirmala UI" panose="020B0502040204020203" charset="0"/>
                <a:cs typeface="Nirmala UI" panose="020B0502040204020203" charset="0"/>
              </a:rPr>
              <a:t>?</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In a queue of 25 students. If A is 7th from front and B is 10th from end then number of students between A and B is:</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6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8</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7</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9</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8025" y="314960"/>
            <a:ext cx="10775315" cy="526224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Q.26)  </a:t>
            </a:r>
            <a:r>
              <a:rPr lang="" altLang="en-US" sz="2400" b="1">
                <a:latin typeface="Nirmala UI" panose="020B0502040204020203" charset="0"/>
                <a:cs typeface="Nirmala UI" panose="020B0502040204020203" charset="0"/>
              </a:rPr>
              <a:t>कुनै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गोठमा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एक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लहरमा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गाई</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बाँधिएका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कालो</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रडको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गाई</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अगाडिबाट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खैरो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रडको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गाई</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पछाडिबाट</a:t>
            </a:r>
            <a:r>
              <a:rPr lang="en-US"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एघारौंमा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पर्दछ।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बाहेक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उक्त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गोठमा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अरु</a:t>
            </a:r>
            <a:r>
              <a:rPr lang="en-US" altLang="en-GB" sz="2400" b="1">
                <a:latin typeface="Nirmala UI" panose="020B0502040204020203" charset="0"/>
                <a:cs typeface="Nirmala UI" panose="020B0502040204020203" charset="0"/>
              </a:rPr>
              <a:t>, 32 </a:t>
            </a:r>
            <a:r>
              <a:rPr lang="" altLang="en-US" sz="2400" b="1">
                <a:latin typeface="Nirmala UI" panose="020B0502040204020203" charset="0"/>
                <a:cs typeface="Nirmala UI" panose="020B0502040204020203" charset="0"/>
              </a:rPr>
              <a:t>वटा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गाईहरु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तिनीहरुको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बीचमा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अरु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गाई</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होलान्</a:t>
            </a:r>
            <a:r>
              <a:rPr lang="en-US" altLang="en-GB" sz="2400" b="1">
                <a:latin typeface="Nirmala UI" panose="020B0502040204020203" charset="0"/>
                <a:cs typeface="Nirmala UI" panose="020B0502040204020203" charset="0"/>
              </a:rPr>
              <a:t>?</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Cows were tied up in a queue at a cowshed. One of a black cow is seventh from front and a brown cow is seventh from behind. If there are 32 more cows except them then how many cows are between them ? [Nasu: 2073]</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a) 14</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16</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18</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None of these</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8025" y="314960"/>
            <a:ext cx="10775315" cy="5631180"/>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Q.27)  </a:t>
            </a:r>
            <a:r>
              <a:rPr lang="" altLang="en-US" sz="2400" b="1">
                <a:latin typeface="Nirmala UI" panose="020B0502040204020203" charset="0"/>
                <a:cs typeface="Nirmala UI" panose="020B0502040204020203" charset="0"/>
              </a:rPr>
              <a:t>एउटा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ताँतीमा</a:t>
            </a:r>
            <a:r>
              <a:rPr lang="en-US" altLang="en-GB" sz="2400" b="1">
                <a:latin typeface="Nirmala UI" panose="020B0502040204020203" charset="0"/>
                <a:cs typeface="Nirmala UI" panose="020B0502040204020203" charset="0"/>
              </a:rPr>
              <a:t> A </a:t>
            </a:r>
            <a:r>
              <a:rPr lang="" altLang="en-US" sz="2400" b="1">
                <a:latin typeface="Nirmala UI" panose="020B0502040204020203" charset="0"/>
                <a:cs typeface="Nirmala UI" panose="020B0502040204020203" charset="0"/>
              </a:rPr>
              <a:t>अगाडिबाट</a:t>
            </a:r>
            <a:r>
              <a:rPr lang="en-US" altLang="en-GB" sz="2400" b="1">
                <a:latin typeface="Nirmala UI" panose="020B0502040204020203" charset="0"/>
                <a:cs typeface="Nirmala UI" panose="020B0502040204020203" charset="0"/>
              </a:rPr>
              <a:t> 35 </a:t>
            </a:r>
            <a:r>
              <a:rPr lang="" altLang="en-US" sz="2400" b="1">
                <a:latin typeface="Nirmala UI" panose="020B0502040204020203" charset="0"/>
                <a:cs typeface="Nirmala UI" panose="020B0502040204020203" charset="0"/>
              </a:rPr>
              <a:t>औं</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B </a:t>
            </a:r>
            <a:r>
              <a:rPr lang="" altLang="en-US" sz="2400" b="1">
                <a:latin typeface="Nirmala UI" panose="020B0502040204020203" charset="0"/>
                <a:cs typeface="Nirmala UI" panose="020B0502040204020203" charset="0"/>
              </a:rPr>
              <a:t>पछाडिबाट</a:t>
            </a:r>
            <a:r>
              <a:rPr lang="en-US" altLang="en-GB" sz="2400" b="1">
                <a:latin typeface="Nirmala UI" panose="020B0502040204020203" charset="0"/>
                <a:cs typeface="Nirmala UI" panose="020B0502040204020203" charset="0"/>
              </a:rPr>
              <a:t> 22 </a:t>
            </a:r>
            <a:r>
              <a:rPr lang="" altLang="en-US" sz="2400" b="1">
                <a:latin typeface="Nirmala UI" panose="020B0502040204020203" charset="0"/>
                <a:cs typeface="Nirmala UI" panose="020B0502040204020203" charset="0"/>
              </a:rPr>
              <a:t>औं</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ताँतीमा</a:t>
            </a:r>
            <a:r>
              <a:rPr lang="en-US" altLang="en-GB" sz="2400" b="1">
                <a:latin typeface="Nirmala UI" panose="020B0502040204020203" charset="0"/>
                <a:cs typeface="Nirmala UI" panose="020B0502040204020203" charset="0"/>
              </a:rPr>
              <a:t> 54 </a:t>
            </a:r>
            <a:r>
              <a:rPr lang=""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व्यक्तिहरु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B </a:t>
            </a:r>
            <a:r>
              <a:rPr lang="" altLang="en-US" sz="2400" b="1">
                <a:latin typeface="Nirmala UI" panose="020B0502040204020203" charset="0"/>
                <a:cs typeface="Nirmala UI" panose="020B0502040204020203" charset="0"/>
              </a:rPr>
              <a:t>को</a:t>
            </a:r>
            <a:endParaRPr lang="" altLang="en-US" sz="2400" b="1">
              <a:latin typeface="Nirmala UI" panose="020B0502040204020203" charset="0"/>
              <a:cs typeface="Nirmala UI" panose="020B0502040204020203" charset="0"/>
            </a:endParaRPr>
          </a:p>
          <a:p>
            <a:r>
              <a:rPr lang="" altLang="en-US" sz="2400" b="1">
                <a:latin typeface="Nirmala UI" panose="020B0502040204020203" charset="0"/>
                <a:cs typeface="Nirmala UI" panose="020B0502040204020203" charset="0"/>
              </a:rPr>
              <a:t>बीचमा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विद्यार्थीहरु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रहेछन्</a:t>
            </a:r>
            <a:r>
              <a:rPr lang="en-US" altLang="en-GB" sz="2400" b="1">
                <a:latin typeface="Nirmala UI" panose="020B0502040204020203" charset="0"/>
                <a:cs typeface="Nirmala UI" panose="020B0502040204020203" charset="0"/>
              </a:rPr>
              <a:t>?</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In a queue A is 35th from front and B is 22nd from behind. If there are 54 persons in the queue</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then number of persons between A and B is:</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1</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2</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c) 3</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d) 4</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8025" y="314960"/>
            <a:ext cx="10775315" cy="636968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Q.28)  </a:t>
            </a:r>
            <a:r>
              <a:rPr lang="" altLang="en-US" sz="2400" b="1">
                <a:latin typeface="Nirmala UI" panose="020B0502040204020203" charset="0"/>
                <a:cs typeface="Nirmala UI" panose="020B0502040204020203" charset="0"/>
              </a:rPr>
              <a:t>एउटा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लहरमा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X </a:t>
            </a:r>
            <a:r>
              <a:rPr lang="" altLang="en-US" sz="2400" b="1">
                <a:latin typeface="Nirmala UI" panose="020B0502040204020203" charset="0"/>
                <a:cs typeface="Nirmala UI" panose="020B0502040204020203" charset="0"/>
              </a:rPr>
              <a:t>अगाडिबाट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बीसौं</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Y </a:t>
            </a:r>
            <a:r>
              <a:rPr lang="" altLang="en-US" sz="2400" b="1">
                <a:latin typeface="Nirmala UI" panose="020B0502040204020203" charset="0"/>
                <a:cs typeface="Nirmala UI" panose="020B0502040204020203" charset="0"/>
              </a:rPr>
              <a:t>अन्तिमबाट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एक्काइसौं</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जबकि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Z </a:t>
            </a:r>
            <a:r>
              <a:rPr lang="" altLang="en-US" sz="2400" b="1">
                <a:latin typeface="Nirmala UI" panose="020B0502040204020203" charset="0"/>
                <a:cs typeface="Nirmala UI" panose="020B0502040204020203" charset="0"/>
              </a:rPr>
              <a:t>को</a:t>
            </a:r>
            <a:r>
              <a:rPr lang="en-US"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x </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Y </a:t>
            </a:r>
            <a:r>
              <a:rPr lang="" altLang="en-US" sz="2400" b="1">
                <a:latin typeface="Nirmala UI" panose="020B0502040204020203" charset="0"/>
                <a:cs typeface="Nirmala UI" panose="020B0502040204020203" charset="0"/>
              </a:rPr>
              <a:t>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ठिक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बीचमा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X,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Y </a:t>
            </a:r>
            <a:r>
              <a:rPr lang="" altLang="en-US" sz="2400" b="1">
                <a:latin typeface="Nirmala UI" panose="020B0502040204020203" charset="0"/>
                <a:cs typeface="Nirmala UI" panose="020B0502040204020203" charset="0"/>
              </a:rPr>
              <a:t>भन्दा</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अगाडि</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तथा</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लहरमा</a:t>
            </a:r>
            <a:r>
              <a:rPr lang="en-US" altLang="en-GB" sz="2400" b="1">
                <a:latin typeface="Nirmala UI" panose="020B0502040204020203" charset="0"/>
                <a:cs typeface="Nirmala UI" panose="020B0502040204020203" charset="0"/>
              </a:rPr>
              <a:t> 60 </a:t>
            </a:r>
            <a:r>
              <a:rPr lang=""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व्यक्तिहरु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a:t>
            </a:r>
            <a:r>
              <a:rPr lang="en-US" altLang="en-GB" sz="2400" b="1">
                <a:latin typeface="Nirmala UI" panose="020B0502040204020203" charset="0"/>
                <a:cs typeface="Nirmala UI" panose="020B0502040204020203" charset="0"/>
              </a:rPr>
              <a:t>. X </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Z </a:t>
            </a:r>
            <a:r>
              <a:rPr lang="" altLang="en-US" sz="2400" b="1">
                <a:latin typeface="Nirmala UI" panose="020B0502040204020203" charset="0"/>
                <a:cs typeface="Nirmala UI" panose="020B0502040204020203" charset="0"/>
              </a:rPr>
              <a:t>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बीचमा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व्यक्तिहर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In a queue Mr. X is twentieth position from the front and Mr. Y is twenty-one from the last. While Mr. Z is exactly between Mr. X and Y. If Mr. X is ahead of Mr. Y and there are 60 persons in a queue. How many persons are there between Mr. X and Z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a) 18</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b) 10</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9</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d) 8</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08025" y="314960"/>
            <a:ext cx="10775315" cy="6000750"/>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Q.29)  </a:t>
            </a:r>
            <a:r>
              <a:rPr lang="" altLang="en-US" sz="2400" b="1">
                <a:latin typeface="Nirmala UI" panose="020B0502040204020203" charset="0"/>
                <a:cs typeface="Nirmala UI" panose="020B0502040204020203" charset="0"/>
              </a:rPr>
              <a:t>एउटा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लाईनमा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विराट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अगाडिबाट</a:t>
            </a:r>
            <a:r>
              <a:rPr lang="en-US" altLang="en-GB" sz="2400" b="1">
                <a:latin typeface="Nirmala UI" panose="020B0502040204020203" charset="0"/>
                <a:cs typeface="Nirmala UI" panose="020B0502040204020203" charset="0"/>
              </a:rPr>
              <a:t> 14 </a:t>
            </a:r>
            <a:r>
              <a:rPr lang="" altLang="en-US" sz="2400" b="1">
                <a:latin typeface="Nirmala UI" panose="020B0502040204020203" charset="0"/>
                <a:cs typeface="Nirmala UI" panose="020B0502040204020203" charset="0"/>
              </a:rPr>
              <a:t>औं</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जीवन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अन्तिमबाट</a:t>
            </a:r>
            <a:r>
              <a:rPr lang="en-US" altLang="en-GB" sz="2400" b="1">
                <a:latin typeface="Nirmala UI" panose="020B0502040204020203" charset="0"/>
                <a:cs typeface="Nirmala UI" panose="020B0502040204020203" charset="0"/>
              </a:rPr>
              <a:t> 17 </a:t>
            </a:r>
            <a:r>
              <a:rPr lang="" altLang="en-US" sz="2400" b="1">
                <a:latin typeface="Nirmala UI" panose="020B0502040204020203" charset="0"/>
                <a:cs typeface="Nirmala UI" panose="020B0502040204020203" charset="0"/>
              </a:rPr>
              <a:t>औं</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स्थानमा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पर्छन्।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जबकी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विराट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a:t>
            </a:r>
            <a:r>
              <a:rPr lang="en-US"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जीवनको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बीचमा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पर्दछिन।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विराट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जीवन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भन्दा</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अगाडि</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सो</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लाइनमा</a:t>
            </a:r>
            <a:r>
              <a:rPr lang="en-US" altLang="en-GB" sz="2400" b="1">
                <a:latin typeface="Nirmala UI" panose="020B0502040204020203" charset="0"/>
                <a:cs typeface="Nirmala UI" panose="020B0502040204020203" charset="0"/>
              </a:rPr>
              <a:t> 48 </a:t>
            </a:r>
            <a:r>
              <a:rPr lang=""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व्यक्तिहर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विराट</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र</a:t>
            </a:r>
            <a:r>
              <a:rPr lang="en-US"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मीराको</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बिचमा</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कति</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व्यक्तिहरु</a:t>
            </a:r>
            <a:r>
              <a:rPr lang="en-US" altLang="en-GB" sz="2400" b="1">
                <a:latin typeface="Nirmala UI" panose="020B0502040204020203" charset="0"/>
                <a:cs typeface="Nirmala UI" panose="020B0502040204020203" charset="0"/>
              </a:rPr>
              <a:t> </a:t>
            </a:r>
            <a:r>
              <a:rPr lang=""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In a queue. Virat is fourteenth from the front and Jeevan is seventeenth from the end, while Meera is in between Virat and Jeevan. If Virat be ahead of Jeevan and there be 48 persons in the queue, how many persons are there between Virat and Meera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8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7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6</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5</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36270" y="416560"/>
            <a:ext cx="10785475" cy="4154170"/>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 3. P </a:t>
            </a:r>
            <a:r>
              <a:rPr lang="en-US" altLang="en-US" sz="2400" b="1">
                <a:latin typeface="Nirmala UI" panose="020B0502040204020203" charset="0"/>
                <a:cs typeface="Nirmala UI" panose="020B0502040204020203" charset="0"/>
              </a:rPr>
              <a:t>बाया</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छेउवाट</a:t>
            </a:r>
            <a:r>
              <a:rPr lang="en-US" altLang="en-GB" sz="2400" b="1">
                <a:latin typeface="Nirmala UI" panose="020B0502040204020203" charset="0"/>
                <a:cs typeface="Nirmala UI" panose="020B0502040204020203" charset="0"/>
              </a:rPr>
              <a:t> 18 </a:t>
            </a:r>
            <a:r>
              <a:rPr lang="en-US" altLang="en-US" sz="2400" b="1">
                <a:latin typeface="Nirmala UI" panose="020B0502040204020203" charset="0"/>
                <a:cs typeface="Nirmala UI" panose="020B0502040204020203" charset="0"/>
              </a:rPr>
              <a:t>औ</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S </a:t>
            </a:r>
            <a:r>
              <a:rPr lang="en-US" altLang="en-US" sz="2400" b="1">
                <a:latin typeface="Nirmala UI" panose="020B0502040204020203" charset="0"/>
                <a:cs typeface="Nirmala UI" panose="020B0502040204020203" charset="0"/>
              </a:rPr>
              <a:t>दायाँ</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छेउबाट</a:t>
            </a:r>
            <a:r>
              <a:rPr lang="en-US" altLang="en-GB" sz="2400" b="1">
                <a:latin typeface="Nirmala UI" panose="020B0502040204020203" charset="0"/>
                <a:cs typeface="Nirmala UI" panose="020B0502040204020203" charset="0"/>
              </a:rPr>
              <a:t> 10 </a:t>
            </a:r>
            <a:r>
              <a:rPr lang="en-US" altLang="en-US" sz="2400" b="1">
                <a:latin typeface="Nirmala UI" panose="020B0502040204020203" charset="0"/>
                <a:cs typeface="Nirmala UI" panose="020B0502040204020203" charset="0"/>
              </a:rPr>
              <a:t>औं</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क्रममा</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छन्।</a:t>
            </a:r>
            <a:r>
              <a:rPr lang="en-US"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तिनीहरुको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बीचमा</a:t>
            </a:r>
            <a:r>
              <a:rPr lang="en-US" altLang="en-GB" sz="2400" b="1">
                <a:latin typeface="Nirmala UI" panose="020B0502040204020203" charset="0"/>
                <a:cs typeface="Nirmala UI" panose="020B0502040204020203" charset="0"/>
              </a:rPr>
              <a:t> 7 </a:t>
            </a:r>
            <a:r>
              <a:rPr lang="en-US"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विद्यार्थीहरु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पंक्तिमा</a:t>
            </a:r>
            <a:r>
              <a:rPr lang="en-US"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जम्मा</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कति</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विद्यार्थीहरु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रहेछन</a:t>
            </a:r>
            <a:r>
              <a:rPr lang="en-US" altLang="en-GB" sz="2400" b="1">
                <a:latin typeface="Nirmala UI" panose="020B0502040204020203" charset="0"/>
                <a:cs typeface="Nirmala UI" panose="020B0502040204020203" charset="0"/>
              </a:rPr>
              <a:t>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(a) 35	</a:t>
            </a:r>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sym typeface="+mn-ea"/>
              </a:rPr>
              <a:t>			</a:t>
            </a:r>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sym typeface="+mn-ea"/>
              </a:rPr>
              <a:t>(b) 19</a:t>
            </a:r>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sym typeface="+mn-ea"/>
              </a:rPr>
              <a:t>			</a:t>
            </a:r>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sym typeface="+mn-ea"/>
              </a:rPr>
              <a:t>(c) Both a &amp; b</a:t>
            </a:r>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sym typeface="+mn-ea"/>
              </a:rPr>
              <a:t>		</a:t>
            </a:r>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sym typeface="+mn-ea"/>
              </a:rPr>
              <a:t>(d) None of these</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7695" y="358775"/>
            <a:ext cx="11007725" cy="452310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Q.4)</a:t>
            </a:r>
            <a:r>
              <a:rPr lang="en-US"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रातोलाई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पहेँलो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पहेँलोलाई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हरियो</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हरियोलाई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कालोलाई</a:t>
            </a:r>
            <a:endParaRPr lang="en-US" altLang="en-US" sz="2400" b="1">
              <a:latin typeface="Nirmala UI" panose="020B0502040204020203" charset="0"/>
              <a:cs typeface="Nirmala UI" panose="020B0502040204020203" charset="0"/>
            </a:endParaRPr>
          </a:p>
          <a:p>
            <a:r>
              <a:rPr lang="en-US" altLang="en-US" sz="2400" b="1">
                <a:latin typeface="Nirmala UI" panose="020B0502040204020203" charset="0"/>
                <a:cs typeface="Nirmala UI" panose="020B0502040204020203" charset="0"/>
              </a:rPr>
              <a:t>सेतो</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भनिन्छ</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मानव</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रगतको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रंग</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कस्तो</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हुन्छ</a:t>
            </a:r>
            <a:r>
              <a:rPr lang="en-US" altLang="en-GB" sz="2400" b="1">
                <a:latin typeface="Nirmala UI" panose="020B0502040204020203" charset="0"/>
                <a:cs typeface="Nirmala UI" panose="020B0502040204020203" charset="0"/>
              </a:rPr>
              <a:t> ? [Inspector 20731</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Red is called yellow, yellow is called green, green is called black, black is called white. White is the colour of human blood?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a:t>
            </a:r>
            <a:r>
              <a:rPr lang="en-US" altLang="en-US" sz="2400" b="1">
                <a:latin typeface="Nirmala UI" panose="020B0502040204020203" charset="0"/>
                <a:cs typeface="Nirmala UI" panose="020B0502040204020203" charset="0"/>
              </a:rPr>
              <a:t>रातो</a:t>
            </a:r>
            <a:r>
              <a:rPr lang="en-US" altLang="en-GB" sz="2400" b="1">
                <a:latin typeface="Nirmala UI" panose="020B0502040204020203" charset="0"/>
                <a:cs typeface="Nirmala UI" panose="020B0502040204020203" charset="0"/>
              </a:rPr>
              <a:t> (Red)</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sym typeface="+mn-ea"/>
              </a:rPr>
              <a:t>(b) </a:t>
            </a:r>
            <a:r>
              <a:rPr lang="en-US" altLang="en-US" sz="2400" b="1">
                <a:latin typeface="Nirmala UI" panose="020B0502040204020203" charset="0"/>
                <a:cs typeface="Nirmala UI" panose="020B0502040204020203" charset="0"/>
                <a:sym typeface="+mn-ea"/>
              </a:rPr>
              <a:t>कालो</a:t>
            </a:r>
            <a:r>
              <a:rPr lang="en-US" altLang="en-GB" sz="2400" b="1">
                <a:latin typeface="Nirmala UI" panose="020B0502040204020203" charset="0"/>
                <a:cs typeface="Nirmala UI" panose="020B0502040204020203" charset="0"/>
                <a:sym typeface="+mn-ea"/>
              </a:rPr>
              <a:t> (Black)</a:t>
            </a:r>
            <a:r>
              <a:rPr lang="en-US" altLang="en-GB" sz="2400" b="1">
                <a:latin typeface="Nirmala UI" panose="020B0502040204020203" charset="0"/>
                <a:cs typeface="Nirmala UI" panose="020B0502040204020203" charset="0"/>
              </a:rPr>
              <a:t>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a:t>
            </a:r>
            <a:r>
              <a:rPr lang="en-US" altLang="en-US" sz="2400" b="1">
                <a:latin typeface="Nirmala UI" panose="020B0502040204020203" charset="0"/>
                <a:cs typeface="Nirmala UI" panose="020B0502040204020203" charset="0"/>
              </a:rPr>
              <a:t>पहेलो</a:t>
            </a:r>
            <a:r>
              <a:rPr lang="en-US" altLang="en-GB" sz="2400" b="1">
                <a:latin typeface="Nirmala UI" panose="020B0502040204020203" charset="0"/>
                <a:cs typeface="Nirmala UI" panose="020B0502040204020203" charset="0"/>
              </a:rPr>
              <a:t> (Yellow)</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a:t>
            </a:r>
            <a:r>
              <a:rPr lang="en-US" altLang="en-US" sz="2400" b="1">
                <a:latin typeface="Nirmala UI" panose="020B0502040204020203" charset="0"/>
                <a:cs typeface="Nirmala UI" panose="020B0502040204020203" charset="0"/>
              </a:rPr>
              <a:t>सेतो</a:t>
            </a:r>
            <a:r>
              <a:rPr lang="en-US" altLang="en-GB" sz="2400" b="1">
                <a:latin typeface="Nirmala UI" panose="020B0502040204020203" charset="0"/>
                <a:cs typeface="Nirmala UI" panose="020B0502040204020203" charset="0"/>
              </a:rPr>
              <a:t> (White)</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7695" y="220980"/>
            <a:ext cx="11007725" cy="526224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 5.</a:t>
            </a:r>
            <a:r>
              <a:rPr lang="en-US" altLang="en-US" sz="2400" b="1">
                <a:latin typeface="Nirmala UI" panose="020B0502040204020203" charset="0"/>
                <a:cs typeface="Nirmala UI" panose="020B0502040204020203" charset="0"/>
              </a:rPr>
              <a:t>एउटा</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पंक्तिमा</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केटाहरु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बसेका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P </a:t>
            </a:r>
            <a:r>
              <a:rPr lang="en-US" altLang="en-US" sz="2400" b="1">
                <a:latin typeface="Nirmala UI" panose="020B0502040204020203" charset="0"/>
                <a:cs typeface="Nirmala UI" panose="020B0502040204020203" charset="0"/>
              </a:rPr>
              <a:t>बायाँबाट</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चौधौंमा</a:t>
            </a:r>
            <a:r>
              <a:rPr lang="en-US"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Q </a:t>
            </a:r>
            <a:r>
              <a:rPr lang="en-US" altLang="en-US" sz="2400" b="1">
                <a:latin typeface="Nirmala UI" panose="020B0502040204020203" charset="0"/>
                <a:cs typeface="Nirmala UI" panose="020B0502040204020203" charset="0"/>
              </a:rPr>
              <a:t>दायाँबाट</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सातौंमा</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बसेका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P </a:t>
            </a:r>
            <a:r>
              <a:rPr lang="en-US" altLang="en-US" sz="2400" b="1">
                <a:latin typeface="Nirmala UI" panose="020B0502040204020203" charset="0"/>
                <a:cs typeface="Nirmala UI" panose="020B0502040204020203" charset="0"/>
              </a:rPr>
              <a:t>₹</a:t>
            </a:r>
            <a:r>
              <a:rPr lang="en-US" altLang="en-GB" sz="2400" b="1">
                <a:latin typeface="Nirmala UI" panose="020B0502040204020203" charset="0"/>
                <a:cs typeface="Nirmala UI" panose="020B0502040204020203" charset="0"/>
              </a:rPr>
              <a:t> Q </a:t>
            </a:r>
            <a:r>
              <a:rPr lang="en-US" altLang="en-US" sz="2400" b="1">
                <a:latin typeface="Nirmala UI" panose="020B0502040204020203" charset="0"/>
                <a:cs typeface="Nirmala UI" panose="020B0502040204020203" charset="0"/>
              </a:rPr>
              <a:t>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बीचमा</a:t>
            </a:r>
            <a:r>
              <a:rPr lang="en-US"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चार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केटाहरु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पंक्तिमा</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कति</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जना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केटाहरु</a:t>
            </a:r>
            <a:r>
              <a:rPr lang="en-US"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छन्</a:t>
            </a:r>
            <a:r>
              <a:rPr lang="en-US" altLang="en-GB" sz="2400" b="1">
                <a:latin typeface="Nirmala UI" panose="020B0502040204020203" charset="0"/>
                <a:cs typeface="Nirmala UI" panose="020B0502040204020203" charset="0"/>
              </a:rPr>
              <a:t> ?</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Some boys are sitting in a row. P is sitting fourteenth from the left and Q is seventh from the right. If there are four boys between P and Q, how many boys are there in the row?</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19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sym typeface="+mn-ea"/>
              </a:rPr>
              <a:t>(b) 21			</a:t>
            </a:r>
            <a:endParaRPr lang="en-US" altLang="en-GB" sz="2400" b="1">
              <a:latin typeface="Nirmala UI" panose="020B0502040204020203" charset="0"/>
              <a:cs typeface="Nirmala UI" panose="020B0502040204020203" charset="0"/>
              <a:sym typeface="+mn-ea"/>
            </a:endParaRPr>
          </a:p>
          <a:p>
            <a:endParaRPr lang="en-US" altLang="en-GB" sz="2400" b="1">
              <a:latin typeface="Nirmala UI" panose="020B0502040204020203" charset="0"/>
              <a:cs typeface="Nirmala UI" panose="020B0502040204020203" charset="0"/>
              <a:sym typeface="+mn-ea"/>
            </a:endParaRPr>
          </a:p>
          <a:p>
            <a:r>
              <a:rPr lang="en-US" altLang="en-GB" sz="2400" b="1">
                <a:latin typeface="Nirmala UI" panose="020B0502040204020203" charset="0"/>
                <a:cs typeface="Nirmala UI" panose="020B0502040204020203" charset="0"/>
              </a:rPr>
              <a:t>(c) 23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15</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7695" y="285750"/>
            <a:ext cx="11007725" cy="452310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Q.6)</a:t>
            </a:r>
            <a:r>
              <a:rPr lang="en-US"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मुसालाई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कुकुर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कुकुरलाई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मोंगुस</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मोंगुसलाई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सिंहलाई</a:t>
            </a:r>
            <a:endParaRPr lang="en-US" altLang="en-US" sz="2400" b="1">
              <a:latin typeface="Nirmala UI" panose="020B0502040204020203" charset="0"/>
              <a:cs typeface="Nirmala UI" panose="020B0502040204020203" charset="0"/>
            </a:endParaRPr>
          </a:p>
          <a:p>
            <a:r>
              <a:rPr lang="en-US" altLang="en-US" sz="2400" b="1">
                <a:latin typeface="Nirmala UI" panose="020B0502040204020203" charset="0"/>
                <a:cs typeface="Nirmala UI" panose="020B0502040204020203" charset="0"/>
              </a:rPr>
              <a:t>सर्प</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सर्पलाई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हात्ती</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भनिन्छ</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घरपालुवा</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जनावरको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रूपमा</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पालिन्छ</a:t>
            </a:r>
            <a:r>
              <a:rPr lang="en-US" altLang="en-GB" sz="2400" b="1">
                <a:latin typeface="Nirmala UI" panose="020B0502040204020203" charset="0"/>
                <a:cs typeface="Nirmala UI" panose="020B0502040204020203" charset="0"/>
              </a:rPr>
              <a:t> ?</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If Rat is called Dog, Dog is called Mongoose,Mongoose is called Lion, Lion is called Snake and Snake is called Elephant, which is reared as a pet?</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a:t>
            </a:r>
            <a:r>
              <a:rPr lang="en-US" altLang="en-US" sz="2400" b="1">
                <a:latin typeface="Nirmala UI" panose="020B0502040204020203" charset="0"/>
                <a:cs typeface="Nirmala UI" panose="020B0502040204020203" charset="0"/>
              </a:rPr>
              <a:t>मुसा</a:t>
            </a:r>
            <a:r>
              <a:rPr lang="en-US" altLang="en-GB" sz="2400" b="1">
                <a:latin typeface="Nirmala UI" panose="020B0502040204020203" charset="0"/>
                <a:cs typeface="Nirmala UI" panose="020B0502040204020203" charset="0"/>
              </a:rPr>
              <a:t> (Rat)</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a:t>
            </a:r>
            <a:r>
              <a:rPr lang="en-US" altLang="en-US" sz="2400" b="1">
                <a:latin typeface="Nirmala UI" panose="020B0502040204020203" charset="0"/>
                <a:cs typeface="Nirmala UI" panose="020B0502040204020203" charset="0"/>
              </a:rPr>
              <a:t>कुकुर</a:t>
            </a:r>
            <a:r>
              <a:rPr lang="en-US" altLang="en-GB" sz="2400" b="1">
                <a:latin typeface="Nirmala UI" panose="020B0502040204020203" charset="0"/>
                <a:cs typeface="Nirmala UI" panose="020B0502040204020203" charset="0"/>
              </a:rPr>
              <a:t> (Dog)</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a:t>
            </a:r>
            <a:r>
              <a:rPr lang="en-US" altLang="en-US" sz="2400" b="1">
                <a:latin typeface="Nirmala UI" panose="020B0502040204020203" charset="0"/>
                <a:cs typeface="Nirmala UI" panose="020B0502040204020203" charset="0"/>
              </a:rPr>
              <a:t>मोंगुस</a:t>
            </a:r>
            <a:r>
              <a:rPr lang="en-US" altLang="en-GB" sz="2400" b="1">
                <a:latin typeface="Nirmala UI" panose="020B0502040204020203" charset="0"/>
                <a:cs typeface="Nirmala UI" panose="020B0502040204020203" charset="0"/>
              </a:rPr>
              <a:t> (Mongoose)</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a:t>
            </a:r>
            <a:r>
              <a:rPr lang="en-US" altLang="en-US" sz="2400" b="1">
                <a:latin typeface="Nirmala UI" panose="020B0502040204020203" charset="0"/>
                <a:cs typeface="Nirmala UI" panose="020B0502040204020203" charset="0"/>
              </a:rPr>
              <a:t>सिंह</a:t>
            </a:r>
            <a:r>
              <a:rPr lang="en-US" altLang="en-GB" sz="2400" b="1">
                <a:latin typeface="Nirmala UI" panose="020B0502040204020203" charset="0"/>
                <a:cs typeface="Nirmala UI" panose="020B0502040204020203" charset="0"/>
              </a:rPr>
              <a:t> (Lion)</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607695" y="175260"/>
            <a:ext cx="11007725" cy="452310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Q.7) </a:t>
            </a:r>
            <a:r>
              <a:rPr lang="en-US"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बिर्कोलाई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स्टिक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स्टिकलाई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निब</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निबलाई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सुईलाई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डोरी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डोरीलाई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धागो</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भनिन्छ</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कलममा</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लेख्न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प्रयोग</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हुन्छ</a:t>
            </a:r>
            <a:r>
              <a:rPr lang="en-US" altLang="en-GB" sz="2400" b="1">
                <a:latin typeface="Nirmala UI" panose="020B0502040204020203" charset="0"/>
                <a:cs typeface="Nirmala UI" panose="020B0502040204020203" charset="0"/>
              </a:rPr>
              <a:t> ?</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If Lead is called stick, stick is called nib, nib is called needle, needle is called rope and rope is called thread, What will be fitted in a pen to write with it?</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a:t>
            </a:r>
            <a:r>
              <a:rPr lang="en-US" altLang="en-US" sz="2400" b="1">
                <a:latin typeface="Nirmala UI" panose="020B0502040204020203" charset="0"/>
                <a:cs typeface="Nirmala UI" panose="020B0502040204020203" charset="0"/>
              </a:rPr>
              <a:t>स्टिक</a:t>
            </a:r>
            <a:r>
              <a:rPr lang="en-US" altLang="en-GB" sz="2400" b="1">
                <a:latin typeface="Nirmala UI" panose="020B0502040204020203" charset="0"/>
                <a:cs typeface="Nirmala UI" panose="020B0502040204020203" charset="0"/>
              </a:rPr>
              <a:t> (Stick)</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a:t>
            </a:r>
            <a:r>
              <a:rPr lang="en-US" altLang="en-US" sz="2400" b="1">
                <a:latin typeface="Nirmala UI" panose="020B0502040204020203" charset="0"/>
                <a:cs typeface="Nirmala UI" panose="020B0502040204020203" charset="0"/>
              </a:rPr>
              <a:t>सुइ</a:t>
            </a:r>
            <a:r>
              <a:rPr lang="en-US" altLang="en-GB" sz="2400" b="1">
                <a:latin typeface="Nirmala UI" panose="020B0502040204020203" charset="0"/>
                <a:cs typeface="Nirmala UI" panose="020B0502040204020203" charset="0"/>
              </a:rPr>
              <a:t> (Needle)</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a:t>
            </a:r>
            <a:r>
              <a:rPr lang="en-US" altLang="en-US" sz="2400" b="1">
                <a:latin typeface="Nirmala UI" panose="020B0502040204020203" charset="0"/>
                <a:cs typeface="Nirmala UI" panose="020B0502040204020203" charset="0"/>
              </a:rPr>
              <a:t>बिर्को</a:t>
            </a:r>
            <a:r>
              <a:rPr lang="en-US" altLang="en-GB" sz="2400" b="1">
                <a:latin typeface="Nirmala UI" panose="020B0502040204020203" charset="0"/>
                <a:cs typeface="Nirmala UI" panose="020B0502040204020203" charset="0"/>
              </a:rPr>
              <a:t> (Lead)</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a:t>
            </a:r>
            <a:r>
              <a:rPr lang="en-US" altLang="en-US" sz="2400" b="1">
                <a:latin typeface="Nirmala UI" panose="020B0502040204020203" charset="0"/>
                <a:cs typeface="Nirmala UI" panose="020B0502040204020203" charset="0"/>
              </a:rPr>
              <a:t>निब</a:t>
            </a:r>
            <a:r>
              <a:rPr lang="en-US" altLang="en-GB" sz="2400" b="1">
                <a:latin typeface="Nirmala UI" panose="020B0502040204020203" charset="0"/>
                <a:cs typeface="Nirmala UI" panose="020B0502040204020203" charset="0"/>
              </a:rPr>
              <a:t> (Nib)</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110" y="292735"/>
            <a:ext cx="10775315" cy="452310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Q.8)</a:t>
            </a:r>
            <a:r>
              <a:rPr lang="en-US" altLang="en-US" sz="2400" b="1">
                <a:latin typeface="Nirmala UI" panose="020B0502040204020203" charset="0"/>
                <a:cs typeface="Nirmala UI" panose="020B0502040204020203" charset="0"/>
              </a:rPr>
              <a:t>यदि</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गुलाबलाई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पोपी</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पोपीलाई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लिली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लिलीलाई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कमल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कमललाई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ग्लान्डियोला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भनिन्छ</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फूलको</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राजा</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हो</a:t>
            </a:r>
            <a:r>
              <a:rPr lang="en-US" altLang="en-GB" sz="2400" b="1">
                <a:latin typeface="Nirmala UI" panose="020B0502040204020203" charset="0"/>
                <a:cs typeface="Nirmala UI" panose="020B0502040204020203" charset="0"/>
              </a:rPr>
              <a:t> ?</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If rose is called popy, popy is called lily, lily is called lotus and lotus is called glandiola, which is the king of flowers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a:t>
            </a:r>
            <a:r>
              <a:rPr lang="en-US" altLang="en-US" sz="2400" b="1">
                <a:latin typeface="Nirmala UI" panose="020B0502040204020203" charset="0"/>
                <a:cs typeface="Nirmala UI" panose="020B0502040204020203" charset="0"/>
              </a:rPr>
              <a:t>गुलाब</a:t>
            </a:r>
            <a:r>
              <a:rPr lang="en-US" altLang="en-GB" sz="2400" b="1">
                <a:latin typeface="Nirmala UI" panose="020B0502040204020203" charset="0"/>
                <a:cs typeface="Nirmala UI" panose="020B0502040204020203" charset="0"/>
              </a:rPr>
              <a:t> (Rose)</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a:t>
            </a:r>
            <a:r>
              <a:rPr lang="en-US" altLang="en-US" sz="2400" b="1">
                <a:latin typeface="Nirmala UI" panose="020B0502040204020203" charset="0"/>
                <a:cs typeface="Nirmala UI" panose="020B0502040204020203" charset="0"/>
              </a:rPr>
              <a:t>कमल</a:t>
            </a:r>
            <a:r>
              <a:rPr lang="en-US" altLang="en-GB" sz="2400" b="1">
                <a:latin typeface="Nirmala UI" panose="020B0502040204020203" charset="0"/>
                <a:cs typeface="Nirmala UI" panose="020B0502040204020203" charset="0"/>
              </a:rPr>
              <a:t> (Lotus)</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a:t>
            </a:r>
            <a:r>
              <a:rPr lang="en-US" altLang="en-US" sz="2400" b="1">
                <a:latin typeface="Nirmala UI" panose="020B0502040204020203" charset="0"/>
                <a:cs typeface="Nirmala UI" panose="020B0502040204020203" charset="0"/>
              </a:rPr>
              <a:t>ग्लान्डियोला</a:t>
            </a:r>
            <a:r>
              <a:rPr lang="en-US" altLang="en-GB" sz="2400" b="1">
                <a:latin typeface="Nirmala UI" panose="020B0502040204020203" charset="0"/>
                <a:cs typeface="Nirmala UI" panose="020B0502040204020203" charset="0"/>
              </a:rPr>
              <a:t> (Glandiola)</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 (d) </a:t>
            </a:r>
            <a:r>
              <a:rPr lang="en-US" altLang="en-US" sz="2400" b="1">
                <a:latin typeface="Nirmala UI" panose="020B0502040204020203" charset="0"/>
                <a:cs typeface="Nirmala UI" panose="020B0502040204020203" charset="0"/>
              </a:rPr>
              <a:t>लिली</a:t>
            </a:r>
            <a:r>
              <a:rPr lang="en-US" altLang="en-GB" sz="2400" b="1">
                <a:latin typeface="Nirmala UI" panose="020B0502040204020203" charset="0"/>
                <a:cs typeface="Nirmala UI" panose="020B0502040204020203" charset="0"/>
              </a:rPr>
              <a:t> (Lily)</a:t>
            </a:r>
            <a:endParaRPr lang="en-US" altLang="en-GB" sz="2400" b="1">
              <a:latin typeface="Nirmala UI" panose="020B0502040204020203" charset="0"/>
              <a:cs typeface="Nirmala UI" panose="020B0502040204020203"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626110" y="213995"/>
            <a:ext cx="10775315" cy="5262245"/>
          </a:xfrm>
          <a:prstGeom prst="rect">
            <a:avLst/>
          </a:prstGeom>
          <a:noFill/>
        </p:spPr>
        <p:txBody>
          <a:bodyPr wrap="square" rtlCol="0">
            <a:spAutoFit/>
          </a:bodyPr>
          <a:p>
            <a:r>
              <a:rPr lang="en-US" altLang="en-GB" sz="2400" b="1">
                <a:latin typeface="Nirmala UI" panose="020B0502040204020203" charset="0"/>
                <a:cs typeface="Nirmala UI" panose="020B0502040204020203" charset="0"/>
              </a:rPr>
              <a:t>Q.9) </a:t>
            </a:r>
            <a:r>
              <a:rPr lang="en-US" altLang="en-US" sz="2400" b="1">
                <a:latin typeface="Nirmala UI" panose="020B0502040204020203" charset="0"/>
                <a:cs typeface="Nirmala UI" panose="020B0502040204020203" charset="0"/>
              </a:rPr>
              <a:t>परिवारलाई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सेतो</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भनिन्छ</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सेतोलाई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वर्षा</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भनिन्छ</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वर्षालाई</a:t>
            </a:r>
            <a:r>
              <a:rPr lang="en-US"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sym typeface="+mn-ea"/>
              </a:rPr>
              <a:t>हरियो</a:t>
            </a:r>
            <a:r>
              <a:rPr lang="en-US" altLang="en-GB" sz="2400" b="1">
                <a:latin typeface="Nirmala UI" panose="020B0502040204020203" charset="0"/>
                <a:cs typeface="Nirmala UI" panose="020B0502040204020203" charset="0"/>
                <a:sym typeface="+mn-ea"/>
              </a:rPr>
              <a:t> </a:t>
            </a:r>
            <a:r>
              <a:rPr lang="en-US" altLang="en-US" sz="2400" b="1">
                <a:latin typeface="Nirmala UI" panose="020B0502040204020203" charset="0"/>
                <a:cs typeface="Nirmala UI" panose="020B0502040204020203" charset="0"/>
                <a:sym typeface="+mn-ea"/>
              </a:rPr>
              <a:t>भनिन्छ</a:t>
            </a:r>
            <a:r>
              <a:rPr lang="en-US" altLang="en-GB" sz="2400" b="1">
                <a:latin typeface="Nirmala UI" panose="020B0502040204020203" charset="0"/>
                <a:cs typeface="Nirmala UI" panose="020B0502040204020203" charset="0"/>
                <a:sym typeface="+mn-ea"/>
              </a:rPr>
              <a:t>, </a:t>
            </a:r>
            <a:r>
              <a:rPr lang="en-US" altLang="en-US" sz="2400" b="1">
                <a:latin typeface="Nirmala UI" panose="020B0502040204020203" charset="0"/>
                <a:cs typeface="Nirmala UI" panose="020B0502040204020203" charset="0"/>
                <a:sym typeface="+mn-ea"/>
              </a:rPr>
              <a:t>हरियोलाई</a:t>
            </a:r>
            <a:r>
              <a:rPr lang="en-US" altLang="en-GB" sz="2400" b="1">
                <a:latin typeface="Nirmala UI" panose="020B0502040204020203" charset="0"/>
                <a:cs typeface="Nirmala UI" panose="020B0502040204020203" charset="0"/>
                <a:sym typeface="+mn-ea"/>
              </a:rPr>
              <a:t> </a:t>
            </a:r>
            <a:r>
              <a:rPr lang="en-US" altLang="en-US" sz="2400" b="1">
                <a:latin typeface="Nirmala UI" panose="020B0502040204020203" charset="0"/>
                <a:cs typeface="Nirmala UI" panose="020B0502040204020203" charset="0"/>
              </a:rPr>
              <a:t>वायु</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भनिन्छ</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वायुलाई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निलो</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निलोलाई</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पानी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भनिन्छ</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भने</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चराहरू</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कहाँ</a:t>
            </a:r>
            <a:r>
              <a:rPr lang="en-US" altLang="en-GB" sz="2400" b="1">
                <a:latin typeface="Nirmala UI" panose="020B0502040204020203" charset="0"/>
                <a:cs typeface="Nirmala UI" panose="020B0502040204020203" charset="0"/>
              </a:rPr>
              <a:t> </a:t>
            </a:r>
            <a:r>
              <a:rPr lang="en-US" altLang="en-US" sz="2400" b="1">
                <a:latin typeface="Nirmala UI" panose="020B0502040204020203" charset="0"/>
                <a:cs typeface="Nirmala UI" panose="020B0502040204020203" charset="0"/>
              </a:rPr>
              <a:t>उड्छन</a:t>
            </a:r>
            <a:r>
              <a:rPr lang="en-US" altLang="en-GB" sz="2400" b="1">
                <a:latin typeface="Nirmala UI" panose="020B0502040204020203" charset="0"/>
                <a:cs typeface="Nirmala UI" panose="020B0502040204020203" charset="0"/>
              </a:rPr>
              <a:t> ?</a:t>
            </a:r>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If cloud is called white, white is called rain, rain is A called green, green is called air, air is called blue and 'blue is called water, where will the birds fly ?</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a) </a:t>
            </a:r>
            <a:r>
              <a:rPr lang="en-US" altLang="en-US" sz="2400" b="1">
                <a:latin typeface="Nirmala UI" panose="020B0502040204020203" charset="0"/>
                <a:cs typeface="Nirmala UI" panose="020B0502040204020203" charset="0"/>
              </a:rPr>
              <a:t>वायु</a:t>
            </a:r>
            <a:r>
              <a:rPr lang="en-US" altLang="en-GB" sz="2400" b="1">
                <a:latin typeface="Nirmala UI" panose="020B0502040204020203" charset="0"/>
                <a:cs typeface="Nirmala UI" panose="020B0502040204020203" charset="0"/>
              </a:rPr>
              <a:t> (Air)</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(b) </a:t>
            </a:r>
            <a:r>
              <a:rPr lang="en-US" altLang="en-US" sz="2400" b="1">
                <a:latin typeface="Nirmala UI" panose="020B0502040204020203" charset="0"/>
                <a:cs typeface="Nirmala UI" panose="020B0502040204020203" charset="0"/>
              </a:rPr>
              <a:t>बादल</a:t>
            </a:r>
            <a:r>
              <a:rPr lang="en-US" altLang="en-GB" sz="2400" b="1">
                <a:latin typeface="Nirmala UI" panose="020B0502040204020203" charset="0"/>
                <a:cs typeface="Nirmala UI" panose="020B0502040204020203" charset="0"/>
              </a:rPr>
              <a:t> (Cloud)</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(c) </a:t>
            </a:r>
            <a:r>
              <a:rPr lang="en-US" altLang="en-US" sz="2400" b="1">
                <a:latin typeface="Nirmala UI" panose="020B0502040204020203" charset="0"/>
                <a:cs typeface="Nirmala UI" panose="020B0502040204020203" charset="0"/>
              </a:rPr>
              <a:t>वर्षा</a:t>
            </a:r>
            <a:r>
              <a:rPr lang="en-US" altLang="en-GB" sz="2400" b="1">
                <a:latin typeface="Nirmala UI" panose="020B0502040204020203" charset="0"/>
                <a:cs typeface="Nirmala UI" panose="020B0502040204020203" charset="0"/>
              </a:rPr>
              <a:t> (Rain)</a:t>
            </a:r>
            <a:endParaRPr lang="en-US" altLang="en-GB" sz="2400" b="1">
              <a:latin typeface="Nirmala UI" panose="020B0502040204020203" charset="0"/>
              <a:cs typeface="Nirmala UI" panose="020B0502040204020203" charset="0"/>
            </a:endParaRPr>
          </a:p>
          <a:p>
            <a:endParaRPr lang="en-US" altLang="en-GB" sz="2400" b="1">
              <a:latin typeface="Nirmala UI" panose="020B0502040204020203" charset="0"/>
              <a:cs typeface="Nirmala UI" panose="020B0502040204020203" charset="0"/>
            </a:endParaRPr>
          </a:p>
          <a:p>
            <a:r>
              <a:rPr lang="en-US" altLang="en-GB" sz="2400" b="1">
                <a:latin typeface="Nirmala UI" panose="020B0502040204020203" charset="0"/>
                <a:cs typeface="Nirmala UI" panose="020B0502040204020203" charset="0"/>
              </a:rPr>
              <a:t>(d) </a:t>
            </a:r>
            <a:r>
              <a:rPr lang="en-US" altLang="en-US" sz="2400" b="1">
                <a:latin typeface="Nirmala UI" panose="020B0502040204020203" charset="0"/>
                <a:cs typeface="Nirmala UI" panose="020B0502040204020203" charset="0"/>
              </a:rPr>
              <a:t>निलो</a:t>
            </a:r>
            <a:r>
              <a:rPr lang="en-US" altLang="en-GB" sz="2400" b="1">
                <a:latin typeface="Nirmala UI" panose="020B0502040204020203" charset="0"/>
                <a:cs typeface="Nirmala UI" panose="020B0502040204020203" charset="0"/>
              </a:rPr>
              <a:t> (Blue)</a:t>
            </a:r>
            <a:endParaRPr lang="en-US" altLang="en-GB" sz="2400" b="1">
              <a:latin typeface="Nirmala UI" panose="020B0502040204020203" charset="0"/>
              <a:cs typeface="Nirmala UI" panose="020B0502040204020203" charset="0"/>
            </a:endParaRPr>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9279</Words>
  <Application>WPS Slides</Application>
  <PresentationFormat>Widescreen</PresentationFormat>
  <Paragraphs>331</Paragraphs>
  <Slides>30</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30</vt:i4>
      </vt:variant>
    </vt:vector>
  </HeadingPairs>
  <TitlesOfParts>
    <vt:vector size="38" baseType="lpstr">
      <vt:lpstr>Arial</vt:lpstr>
      <vt:lpstr>SimSun</vt:lpstr>
      <vt:lpstr>Wingdings</vt:lpstr>
      <vt:lpstr>Nirmala UI</vt:lpstr>
      <vt:lpstr>Microsoft YaHei</vt:lpstr>
      <vt:lpstr>Arial Unicode MS</vt:lpstr>
      <vt:lpstr>Calibri</vt:lpstr>
      <vt:lpstr>Orange Waves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Mahesh Kohar</dc:creator>
  <cp:lastModifiedBy>Etutorclass All Video</cp:lastModifiedBy>
  <cp:revision>8</cp:revision>
  <dcterms:created xsi:type="dcterms:W3CDTF">2025-03-29T10:35:00Z</dcterms:created>
  <dcterms:modified xsi:type="dcterms:W3CDTF">2025-04-07T09:56:33Z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700ACD27B82446798B15E0E8E5F7CB1D_13</vt:lpwstr>
  </property>
  <property fmtid="{D5CDD505-2E9C-101B-9397-08002B2CF9AE}" pid="3" name="KSOProductBuildVer">
    <vt:lpwstr>2057-12.2.0.20755</vt:lpwstr>
  </property>
</Properties>
</file>