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0" r:id="rId5"/>
    <p:sldId id="261" r:id="rId6"/>
    <p:sldId id="271" r:id="rId7"/>
    <p:sldId id="272" r:id="rId8"/>
    <p:sldId id="273" r:id="rId9"/>
    <p:sldId id="262" r:id="rId10"/>
    <p:sldId id="263" r:id="rId11"/>
    <p:sldId id="264" r:id="rId12"/>
    <p:sldId id="265" r:id="rId13"/>
    <p:sldId id="266" r:id="rId14"/>
    <p:sldId id="267" r:id="rId15"/>
    <p:sldId id="268" r:id="rId16"/>
    <p:sldId id="274" r:id="rId17"/>
    <p:sldId id="277" r:id="rId18"/>
    <p:sldId id="278" r:id="rId19"/>
    <p:sldId id="269" r:id="rId20"/>
    <p:sldId id="270"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7" r:id="rId36"/>
    <p:sldId id="298" r:id="rId37"/>
    <p:sldId id="299" r:id="rId38"/>
    <p:sldId id="300" r:id="rId39"/>
    <p:sldId id="301" r:id="rId40"/>
    <p:sldId id="302" r:id="rId41"/>
    <p:sldId id="303" r:id="rId42"/>
    <p:sldId id="30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875407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501373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1139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681099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93336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985181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490065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07162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13163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82032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CA271C-94AB-4F01-9154-9BAB15E4C5DB}" type="datetimeFigureOut">
              <a:rPr lang="en-IN" smtClean="0"/>
              <a:t>27-06-2022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789693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CA271C-94AB-4F01-9154-9BAB15E4C5DB}" type="datetimeFigureOut">
              <a:rPr lang="en-IN" smtClean="0"/>
              <a:t>27-06-2022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39994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CA271C-94AB-4F01-9154-9BAB15E4C5DB}" type="datetimeFigureOut">
              <a:rPr lang="en-IN" smtClean="0"/>
              <a:t>27-06-2022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36893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27-06-2022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496377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27-06-2022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95132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
        <p:nvSpPr>
          <p:cNvPr id="5" name="Date Placeholder 4"/>
          <p:cNvSpPr>
            <a:spLocks noGrp="1"/>
          </p:cNvSpPr>
          <p:nvPr>
            <p:ph type="dt" sz="half" idx="10"/>
          </p:nvPr>
        </p:nvSpPr>
        <p:spPr/>
        <p:txBody>
          <a:bodyPr/>
          <a:lstStyle/>
          <a:p>
            <a:fld id="{C6CA271C-94AB-4F01-9154-9BAB15E4C5DB}" type="datetimeFigureOut">
              <a:rPr lang="en-IN" smtClean="0"/>
              <a:t>27-06-2022</a:t>
            </a:fld>
            <a:endParaRPr lang="en-IN" dirty="0"/>
          </a:p>
        </p:txBody>
      </p:sp>
    </p:spTree>
    <p:extLst>
      <p:ext uri="{BB962C8B-B14F-4D97-AF65-F5344CB8AC3E}">
        <p14:creationId xmlns:p14="http://schemas.microsoft.com/office/powerpoint/2010/main" val="1049539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CA271C-94AB-4F01-9154-9BAB15E4C5DB}" type="datetimeFigureOut">
              <a:rPr lang="en-IN" smtClean="0"/>
              <a:t>27-06-2022</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375039532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Conditional_entropy"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714898" y="2609887"/>
            <a:ext cx="10735574" cy="1583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15000"/>
              </a:lnSpc>
              <a:spcAft>
                <a:spcPts val="1000"/>
              </a:spcAft>
            </a:pPr>
            <a:r>
              <a:rPr lang="en-US" sz="3600" b="1" u="sng" dirty="0" smtClean="0">
                <a:latin typeface="Times New Roman" panose="02020603050405020304" pitchFamily="18" charset="0"/>
                <a:ea typeface="Calibri" panose="020F0502020204030204" pitchFamily="34" charset="0"/>
                <a:cs typeface="Times New Roman" panose="02020603050405020304" pitchFamily="18" charset="0"/>
              </a:rPr>
              <a:t>PHISHING WEBSITE DETECTION USING MACHINE LEARNING </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2565805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6677CBA-7C11-467D-8314-4A6BF8FE92FE}"/>
              </a:ext>
            </a:extLst>
          </p:cNvPr>
          <p:cNvSpPr txBox="1">
            <a:spLocks/>
          </p:cNvSpPr>
          <p:nvPr/>
        </p:nvSpPr>
        <p:spPr>
          <a:xfrm>
            <a:off x="1074060" y="0"/>
            <a:ext cx="9477784"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a16="http://schemas.microsoft.com/office/drawing/2014/main" xmlns="" id="{63CF0535-79C2-41EC-A641-509023C32CF8}"/>
              </a:ext>
            </a:extLst>
          </p:cNvPr>
          <p:cNvSpPr/>
          <p:nvPr/>
        </p:nvSpPr>
        <p:spPr>
          <a:xfrm>
            <a:off x="791571" y="719827"/>
            <a:ext cx="10764326" cy="878895"/>
          </a:xfrm>
          <a:prstGeom prst="rect">
            <a:avLst/>
          </a:prstGeom>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Machine Learning is cutting edge and trending for different kinds of diverse application in the society where it can deal with tons of data, refined and revised algorithms, available heavy processing power in terms of GPU.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404ED934-6AFC-418C-B067-0274905E09CD}"/>
              </a:ext>
            </a:extLst>
          </p:cNvPr>
          <p:cNvSpPr txBox="1"/>
          <p:nvPr/>
        </p:nvSpPr>
        <p:spPr>
          <a:xfrm>
            <a:off x="905871" y="2316733"/>
            <a:ext cx="6736440" cy="3467616"/>
          </a:xfrm>
          <a:prstGeom prst="rect">
            <a:avLst/>
          </a:prstGeom>
          <a:noFill/>
        </p:spPr>
        <p:txBody>
          <a:bodyPr wrap="square">
            <a:spAutoFit/>
          </a:bodyPr>
          <a:lstStyle/>
          <a:p>
            <a:pPr algn="just">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Advantages:</a:t>
            </a:r>
          </a:p>
          <a:p>
            <a:pPr marL="285750" indent="-285750" algn="just">
              <a:lnSpc>
                <a:spcPct val="150000"/>
              </a:lnSpc>
              <a:spcAft>
                <a:spcPts val="1000"/>
              </a:spcAft>
              <a:buFont typeface="Wingdings" panose="05000000000000000000" pitchFamily="2" charset="2"/>
              <a:buChar char="Ø"/>
            </a:pPr>
            <a:r>
              <a:rPr lang="en-US" dirty="0" smtClean="0">
                <a:latin typeface="Times New Roman" panose="02020603050405020304" pitchFamily="18" charset="0"/>
                <a:ea typeface="Calibri" panose="020F0502020204030204" pitchFamily="34" charset="0"/>
                <a:cs typeface="Times New Roman" panose="02020603050405020304" pitchFamily="18" charset="0"/>
              </a:rPr>
              <a:t>Fast </a:t>
            </a:r>
            <a:r>
              <a:rPr lang="en-US" dirty="0">
                <a:latin typeface="Times New Roman" panose="02020603050405020304" pitchFamily="18" charset="0"/>
                <a:ea typeface="Calibri" panose="020F0502020204030204" pitchFamily="34" charset="0"/>
                <a:cs typeface="Times New Roman" panose="02020603050405020304" pitchFamily="18" charset="0"/>
              </a:rPr>
              <a:t>process</a:t>
            </a:r>
          </a:p>
          <a:p>
            <a:pPr marL="285750" indent="-285750" algn="just">
              <a:lnSpc>
                <a:spcPct val="150000"/>
              </a:lnSpc>
              <a:spcAft>
                <a:spcPts val="1000"/>
              </a:spcAft>
              <a:buFont typeface="Wingdings" panose="05000000000000000000" pitchFamily="2" charset="2"/>
              <a:buChar char="Ø"/>
            </a:pPr>
            <a:r>
              <a:rPr lang="en-US" dirty="0" smtClean="0">
                <a:latin typeface="Times New Roman" panose="02020603050405020304" pitchFamily="18" charset="0"/>
                <a:ea typeface="Calibri" panose="020F0502020204030204" pitchFamily="34" charset="0"/>
                <a:cs typeface="Times New Roman" panose="02020603050405020304" pitchFamily="18" charset="0"/>
              </a:rPr>
              <a:t>Less </a:t>
            </a:r>
            <a:r>
              <a:rPr lang="en-US" dirty="0">
                <a:latin typeface="Times New Roman" panose="02020603050405020304" pitchFamily="18" charset="0"/>
                <a:ea typeface="Calibri" panose="020F0502020204030204" pitchFamily="34" charset="0"/>
                <a:cs typeface="Times New Roman" panose="02020603050405020304" pitchFamily="18" charset="0"/>
              </a:rPr>
              <a:t>time</a:t>
            </a:r>
          </a:p>
          <a:p>
            <a:pPr marL="285750" indent="-285750" algn="just">
              <a:lnSpc>
                <a:spcPct val="150000"/>
              </a:lnSpc>
              <a:spcAft>
                <a:spcPts val="1000"/>
              </a:spcAft>
              <a:buFont typeface="Wingdings" panose="05000000000000000000" pitchFamily="2" charset="2"/>
              <a:buChar char="Ø"/>
            </a:pPr>
            <a:r>
              <a:rPr lang="en-US" dirty="0" smtClean="0">
                <a:latin typeface="Times New Roman" panose="02020603050405020304" pitchFamily="18" charset="0"/>
                <a:ea typeface="Calibri" panose="020F0502020204030204" pitchFamily="34" charset="0"/>
                <a:cs typeface="Times New Roman" panose="02020603050405020304" pitchFamily="18" charset="0"/>
              </a:rPr>
              <a:t>Accurate </a:t>
            </a:r>
            <a:r>
              <a:rPr lang="en-US" dirty="0">
                <a:latin typeface="Times New Roman" panose="02020603050405020304" pitchFamily="18" charset="0"/>
                <a:ea typeface="Calibri" panose="020F0502020204030204" pitchFamily="34" charset="0"/>
                <a:cs typeface="Times New Roman" panose="02020603050405020304" pitchFamily="18" charset="0"/>
              </a:rPr>
              <a:t>result</a:t>
            </a:r>
          </a:p>
          <a:p>
            <a:pPr lvl="0">
              <a:lnSpc>
                <a:spcPct val="150000"/>
              </a:lnSpc>
            </a:pPr>
            <a:endParaRPr lang="en-US" dirty="0" smtClean="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7991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80719" y="97019"/>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sz="2400" b="1" dirty="0">
                <a:solidFill>
                  <a:schemeClr val="tx1"/>
                </a:solidFill>
                <a:latin typeface="Times New Roman" panose="02020603050405020304" pitchFamily="18" charset="0"/>
                <a:cs typeface="Times New Roman" panose="02020603050405020304" pitchFamily="18" charset="0"/>
              </a:rPr>
              <a:t/>
            </a: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914775" y="1152208"/>
            <a:ext cx="4362450" cy="4553585"/>
          </a:xfrm>
          <a:prstGeom prst="rect">
            <a:avLst/>
          </a:prstGeom>
        </p:spPr>
      </p:pic>
    </p:spTree>
    <p:extLst>
      <p:ext uri="{BB962C8B-B14F-4D97-AF65-F5344CB8AC3E}">
        <p14:creationId xmlns:p14="http://schemas.microsoft.com/office/powerpoint/2010/main" val="2892602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75392" y="0"/>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ALGORITHMS</a:t>
            </a:r>
            <a:endParaRPr lang="en-IN"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97C38E1A-45F4-4C69-BA47-2E182DCBB270}"/>
              </a:ext>
            </a:extLst>
          </p:cNvPr>
          <p:cNvSpPr/>
          <p:nvPr/>
        </p:nvSpPr>
        <p:spPr>
          <a:xfrm>
            <a:off x="912102" y="580721"/>
            <a:ext cx="5038532" cy="507831"/>
          </a:xfrm>
          <a:prstGeom prst="rect">
            <a:avLst/>
          </a:prstGeom>
        </p:spPr>
        <p:txBody>
          <a:bodyPr wrap="square">
            <a:spAutoFit/>
          </a:bodyPr>
          <a:lstStyle/>
          <a:p>
            <a:pPr marL="342900" marR="0" lvl="0" indent="-342900" algn="just">
              <a:lnSpc>
                <a:spcPct val="150000"/>
              </a:lnSpc>
              <a:spcBef>
                <a:spcPts val="0"/>
              </a:spcBef>
              <a:spcAft>
                <a:spcPts val="100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Decision Tree: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xmlns="" id="{521F976E-99F8-42EB-9437-CFFBB1D90EE0}"/>
              </a:ext>
            </a:extLst>
          </p:cNvPr>
          <p:cNvSpPr/>
          <p:nvPr/>
        </p:nvSpPr>
        <p:spPr>
          <a:xfrm>
            <a:off x="912102" y="1165189"/>
            <a:ext cx="10398324" cy="2585323"/>
          </a:xfrm>
          <a:prstGeom prst="rect">
            <a:avLst/>
          </a:prstGeom>
        </p:spPr>
        <p:txBody>
          <a:bodyPr wrap="square">
            <a:spAutoFit/>
          </a:bodyPr>
          <a:lstStyle/>
          <a:p>
            <a:pPr algn="just">
              <a:lnSpc>
                <a:spcPct val="150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 is a flowchart-like tree structure where an internal node represents feature(or attribute), the branch represents a decision rule, and each leaf node represents the outcome. The topmost node in a decision tree is known as the root node. It learns to partition on the basis of the attribute value. It partitions the tree in recursively manner call recursive partitioning. This flowchart-like structure helps you in decision making. It's visualization like a flowchart diagram which easily mimics the human level thinking. That is why decision trees are easy to understand and interpret.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63FAFD6B-36AD-4990-8758-1C0675FFF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751" y="3794787"/>
            <a:ext cx="6343049" cy="2981325"/>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3492738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849ADF2-8BD4-42B1-8FE2-723BE94079AF}"/>
              </a:ext>
            </a:extLst>
          </p:cNvPr>
          <p:cNvSpPr txBox="1"/>
          <p:nvPr/>
        </p:nvSpPr>
        <p:spPr>
          <a:xfrm>
            <a:off x="971563" y="186356"/>
            <a:ext cx="10230730" cy="3628366"/>
          </a:xfrm>
          <a:prstGeom prst="rect">
            <a:avLst/>
          </a:prstGeom>
          <a:noFill/>
        </p:spPr>
        <p:txBody>
          <a:bodyPr wrap="square">
            <a:spAutoFit/>
          </a:bodyPr>
          <a:lstStyle/>
          <a:p>
            <a:pPr algn="just">
              <a:lnSpc>
                <a:spcPct val="150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basic idea behind any decision tree algorithm is as follows: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the best attribute using Attribute Selection Measures (ASM) to split the records.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Make that attribute a decision node and breaks the dataset into smaller subsets.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Starts tree building by repeating this process recursively for each child until one of the conditions will match: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 the tuples belong to the same attribute 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remaining attributes.</a:t>
            </a:r>
          </a:p>
          <a:p>
            <a:pPr marL="342900" indent="-342900" algn="just">
              <a:lnSpc>
                <a:spcPct val="150000"/>
              </a:lnSpc>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instances.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B8CBB50F-1484-49AE-AE47-17AFE4E48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372" y="3814722"/>
            <a:ext cx="7539111" cy="2852209"/>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2984224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79136DC-FA4B-457B-9CF6-6540C1224BE8}"/>
              </a:ext>
            </a:extLst>
          </p:cNvPr>
          <p:cNvSpPr/>
          <p:nvPr/>
        </p:nvSpPr>
        <p:spPr>
          <a:xfrm>
            <a:off x="890692" y="501758"/>
            <a:ext cx="2166953" cy="410882"/>
          </a:xfrm>
          <a:prstGeom prst="rect">
            <a:avLst/>
          </a:prstGeom>
        </p:spPr>
        <p:txBody>
          <a:bodyPr wrap="square">
            <a:spAutoFit/>
          </a:bodyPr>
          <a:lstStyle/>
          <a:p>
            <a:pPr>
              <a:lnSpc>
                <a:spcPct val="115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2. XGBOOST: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xmlns="" id="{69ABEBE6-0D5D-4BB3-99A1-EA0B0D477243}"/>
              </a:ext>
            </a:extLst>
          </p:cNvPr>
          <p:cNvSpPr/>
          <p:nvPr/>
        </p:nvSpPr>
        <p:spPr>
          <a:xfrm>
            <a:off x="890692" y="1086203"/>
            <a:ext cx="10451038" cy="507831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XGBoost stands for “Extreme Gradient Boosting”. XGBoost is an optimized distributed gradient boosting library designed to be highly efficient, flexible and portable. It implements Machine Learning algorithms under the Gradient Boosting framework. It provides a parallel tree boosting to solve many data science problems in a fast and accurate way.</a:t>
            </a:r>
          </a:p>
          <a:p>
            <a:pPr algn="just">
              <a:lnSpc>
                <a:spcPct val="150000"/>
              </a:lnSpc>
            </a:pPr>
            <a:r>
              <a:rPr lang="en-US" dirty="0">
                <a:latin typeface="Times New Roman" panose="02020603050405020304" pitchFamily="18" charset="0"/>
                <a:cs typeface="Times New Roman" panose="02020603050405020304" pitchFamily="18" charset="0"/>
              </a:rPr>
              <a:t>Boosting </a:t>
            </a:r>
          </a:p>
          <a:p>
            <a:pPr algn="just">
              <a:lnSpc>
                <a:spcPct val="150000"/>
              </a:lnSpc>
            </a:pPr>
            <a:r>
              <a:rPr lang="en-US" dirty="0">
                <a:latin typeface="Times New Roman" panose="02020603050405020304" pitchFamily="18" charset="0"/>
                <a:cs typeface="Times New Roman" panose="02020603050405020304" pitchFamily="18" charset="0"/>
              </a:rPr>
              <a:t>Boosting is an ensemble learning technique to build a strong classifier from several weak classifiers in series. Boosting algorithms play a crucial role in dealing with bias-variance trade-off. Unlike bagging algorithms, which only controls for high variance in a model, boosting controls both the aspects (bias &amp; variance) and is considered to be more effective </a:t>
            </a:r>
            <a:r>
              <a:rPr lang="en-IN" dirty="0">
                <a:latin typeface="Times New Roman" panose="02020603050405020304" pitchFamily="18" charset="0"/>
                <a:cs typeface="Times New Roman" panose="02020603050405020304" pitchFamily="18" charset="0"/>
              </a:rPr>
              <a:t>XGBoost stands for eXtreme Gradient Boosting. It became popular in the recent days and is dominating applied machine learning and Kaggle competitions for structured data because of its scalability.</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444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02AF80D-1D77-4B13-A6B9-F753FE16F61C}"/>
              </a:ext>
            </a:extLst>
          </p:cNvPr>
          <p:cNvSpPr/>
          <p:nvPr/>
        </p:nvSpPr>
        <p:spPr>
          <a:xfrm>
            <a:off x="832513" y="121930"/>
            <a:ext cx="4271750" cy="410882"/>
          </a:xfrm>
          <a:prstGeom prst="rect">
            <a:avLst/>
          </a:prstGeom>
        </p:spPr>
        <p:txBody>
          <a:bodyPr wrap="square">
            <a:spAutoFit/>
          </a:bodyPr>
          <a:lstStyle/>
          <a:p>
            <a:pPr>
              <a:lnSpc>
                <a:spcPct val="115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3. </a:t>
            </a:r>
            <a:r>
              <a:rPr lang="en-IN" b="1" dirty="0" smtClean="0">
                <a:latin typeface="Times New Roman" panose="02020603050405020304" pitchFamily="18" charset="0"/>
                <a:ea typeface="Calibri" panose="020F0502020204030204" pitchFamily="34" charset="0"/>
                <a:cs typeface="Times New Roman" panose="02020603050405020304" pitchFamily="18" charset="0"/>
              </a:rPr>
              <a:t>RANDOM FOREST </a:t>
            </a:r>
            <a:r>
              <a:rPr lang="en-IN" b="1" dirty="0">
                <a:latin typeface="Times New Roman" panose="02020603050405020304" pitchFamily="18" charset="0"/>
                <a:ea typeface="Calibri" panose="020F0502020204030204" pitchFamily="34" charset="0"/>
                <a:cs typeface="Times New Roman" panose="02020603050405020304" pitchFamily="18" charset="0"/>
              </a:rPr>
              <a:t>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1C561637-1F16-43A8-8F35-E3C310C85C24}"/>
              </a:ext>
            </a:extLst>
          </p:cNvPr>
          <p:cNvSpPr txBox="1"/>
          <p:nvPr/>
        </p:nvSpPr>
        <p:spPr>
          <a:xfrm>
            <a:off x="696036" y="771922"/>
            <a:ext cx="10727350" cy="4662815"/>
          </a:xfrm>
          <a:prstGeom prst="rect">
            <a:avLst/>
          </a:prstGeom>
          <a:noFill/>
        </p:spPr>
        <p:txBody>
          <a:bodyPr wrap="square" rtlCol="0">
            <a:spAutoFit/>
          </a:bodyPr>
          <a:lstStyle/>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The (random forest) algorithm establishes the outcome based on the predictions of the decision trees. It predicts by taking the average or mean of the output from various trees. Increasing the number of trees increases the precision of the outcome.</a:t>
            </a: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A random forest eradicates the limitations of a decision tree algorithm. It reduces the over fitting of datasets and increases precision. It generates predictions without requiring many configurations in packages (like Scikit-learn).</a:t>
            </a:r>
          </a:p>
        </p:txBody>
      </p:sp>
    </p:spTree>
    <p:extLst>
      <p:ext uri="{BB962C8B-B14F-4D97-AF65-F5344CB8AC3E}">
        <p14:creationId xmlns:p14="http://schemas.microsoft.com/office/powerpoint/2010/main" val="168710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C6B10CD-DF22-49BD-BCA4-8861721B2D80}"/>
              </a:ext>
            </a:extLst>
          </p:cNvPr>
          <p:cNvSpPr txBox="1"/>
          <p:nvPr/>
        </p:nvSpPr>
        <p:spPr>
          <a:xfrm>
            <a:off x="504964" y="2999264"/>
            <a:ext cx="11316515" cy="2951064"/>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Decision trees are the building blocks of a random forest algorithm. A decision tree is a decision support technique that forms a tree-like structure. An overview of decision trees will help us understand how random forest algorithms work.</a:t>
            </a:r>
          </a:p>
          <a:p>
            <a:pPr algn="just">
              <a:lnSpc>
                <a:spcPct val="150000"/>
              </a:lnSpc>
            </a:pPr>
            <a:r>
              <a:rPr lang="en-IN" dirty="0">
                <a:latin typeface="Times New Roman" panose="02020603050405020304" pitchFamily="18" charset="0"/>
                <a:cs typeface="Times New Roman" panose="02020603050405020304" pitchFamily="18" charset="0"/>
              </a:rPr>
              <a:t>A decision tree consists of three components: decision nodes, leaf nodes, and a root node. A decision tree algorithm divides a training dataset into branches, which further segregate into other branches. This sequence continues until a leaf node is attained. The leaf node cannot be segregated further.</a:t>
            </a:r>
          </a:p>
          <a:p>
            <a:pPr algn="just">
              <a:lnSpc>
                <a:spcPct val="150000"/>
              </a:lnSpc>
            </a:pPr>
            <a:r>
              <a:rPr lang="en-IN" dirty="0">
                <a:latin typeface="Times New Roman" panose="02020603050405020304" pitchFamily="18" charset="0"/>
                <a:cs typeface="Times New Roman" panose="02020603050405020304" pitchFamily="18" charset="0"/>
              </a:rPr>
              <a:t>The nodes in the decision tree represent attributes that are used for predicting the outcome. Decision nodes provide a link to the leaves. The following diagram shows the three types of nodes in a decision tree.</a:t>
            </a:r>
          </a:p>
        </p:txBody>
      </p:sp>
      <p:sp>
        <p:nvSpPr>
          <p:cNvPr id="3" name="TextBox 2">
            <a:extLst>
              <a:ext uri="{FF2B5EF4-FFF2-40B4-BE49-F238E27FC236}">
                <a16:creationId xmlns:a16="http://schemas.microsoft.com/office/drawing/2014/main" xmlns="" id="{162A46BD-2668-4B9F-BFC7-A778EBB5D66A}"/>
              </a:ext>
            </a:extLst>
          </p:cNvPr>
          <p:cNvSpPr txBox="1"/>
          <p:nvPr/>
        </p:nvSpPr>
        <p:spPr>
          <a:xfrm>
            <a:off x="504965" y="272629"/>
            <a:ext cx="11316514" cy="2535566"/>
          </a:xfrm>
          <a:prstGeom prst="rect">
            <a:avLst/>
          </a:prstGeom>
          <a:noFill/>
        </p:spPr>
        <p:txBody>
          <a:bodyPr wrap="square">
            <a:spAutoFit/>
          </a:bodyPr>
          <a:lstStyle/>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Features of a Random Forest Algorithm:</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It’s </a:t>
            </a:r>
            <a:r>
              <a:rPr lang="en-US" dirty="0">
                <a:solidFill>
                  <a:srgbClr val="000000"/>
                </a:solidFill>
                <a:latin typeface="Times New Roman" panose="02020603050405020304" pitchFamily="18" charset="0"/>
                <a:ea typeface="Times New Roman" panose="02020603050405020304" pitchFamily="18" charset="0"/>
              </a:rPr>
              <a:t>more accurate than the decision tree algorithm.</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It </a:t>
            </a:r>
            <a:r>
              <a:rPr lang="en-US" dirty="0">
                <a:solidFill>
                  <a:srgbClr val="000000"/>
                </a:solidFill>
                <a:latin typeface="Times New Roman" panose="02020603050405020304" pitchFamily="18" charset="0"/>
                <a:ea typeface="Times New Roman" panose="02020603050405020304" pitchFamily="18" charset="0"/>
              </a:rPr>
              <a:t>provides an effective way of handling missing data.</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It </a:t>
            </a:r>
            <a:r>
              <a:rPr lang="en-US" dirty="0">
                <a:solidFill>
                  <a:srgbClr val="000000"/>
                </a:solidFill>
                <a:latin typeface="Times New Roman" panose="02020603050405020304" pitchFamily="18" charset="0"/>
                <a:ea typeface="Times New Roman" panose="02020603050405020304" pitchFamily="18" charset="0"/>
              </a:rPr>
              <a:t>can produce a reasonable prediction without hyper-parameter tuning.</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It </a:t>
            </a:r>
            <a:r>
              <a:rPr lang="en-US" dirty="0">
                <a:solidFill>
                  <a:srgbClr val="000000"/>
                </a:solidFill>
                <a:latin typeface="Times New Roman" panose="02020603050405020304" pitchFamily="18" charset="0"/>
                <a:ea typeface="Times New Roman" panose="02020603050405020304" pitchFamily="18" charset="0"/>
              </a:rPr>
              <a:t>solves the issue of over fitting in decision trees.</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In </a:t>
            </a:r>
            <a:r>
              <a:rPr lang="en-US" dirty="0">
                <a:solidFill>
                  <a:srgbClr val="000000"/>
                </a:solidFill>
                <a:latin typeface="Times New Roman" panose="02020603050405020304" pitchFamily="18" charset="0"/>
                <a:ea typeface="Times New Roman" panose="02020603050405020304" pitchFamily="18" charset="0"/>
              </a:rPr>
              <a:t>every random forest tree, a subset of features is selected randomly at the node’s splitting point.</a:t>
            </a:r>
          </a:p>
        </p:txBody>
      </p:sp>
    </p:spTree>
    <p:extLst>
      <p:ext uri="{BB962C8B-B14F-4D97-AF65-F5344CB8AC3E}">
        <p14:creationId xmlns:p14="http://schemas.microsoft.com/office/powerpoint/2010/main" val="3306563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cision Tree Nodes"/>
          <p:cNvPicPr/>
          <p:nvPr/>
        </p:nvPicPr>
        <p:blipFill>
          <a:blip r:embed="rId2">
            <a:extLst>
              <a:ext uri="{28A0092B-C50C-407E-A947-70E740481C1C}">
                <a14:useLocalDpi xmlns:a14="http://schemas.microsoft.com/office/drawing/2010/main" val="0"/>
              </a:ext>
            </a:extLst>
          </a:blip>
          <a:srcRect/>
          <a:stretch>
            <a:fillRect/>
          </a:stretch>
        </p:blipFill>
        <p:spPr bwMode="auto">
          <a:xfrm>
            <a:off x="1856096" y="186519"/>
            <a:ext cx="7356143" cy="2461147"/>
          </a:xfrm>
          <a:prstGeom prst="rect">
            <a:avLst/>
          </a:prstGeom>
          <a:noFill/>
          <a:ln>
            <a:noFill/>
          </a:ln>
        </p:spPr>
      </p:pic>
      <p:sp>
        <p:nvSpPr>
          <p:cNvPr id="3" name="Rectangle 2"/>
          <p:cNvSpPr/>
          <p:nvPr/>
        </p:nvSpPr>
        <p:spPr>
          <a:xfrm>
            <a:off x="368489" y="3053772"/>
            <a:ext cx="11423177" cy="3416320"/>
          </a:xfrm>
          <a:prstGeom prst="rect">
            <a:avLst/>
          </a:prstGeom>
        </p:spPr>
        <p:txBody>
          <a:bodyPr wrap="square">
            <a:spAutoFit/>
          </a:bodyPr>
          <a:lstStyle/>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information theory can provide more information on how decision trees work. Entropy and information gain are the building blocks of decision trees. An overview of these fundamental concepts will improve our understanding of how decision trees are built.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Entropy is a metric for calculating uncertainty. Information gain is a measure of how uncertainty in the target variable is reduced, given a set of independent variables.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information gain concept involves using independent variables (features) to gain information about a target variable (class). The entropy of the target variable (Y) and 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3"/>
              </a:rPr>
              <a:t>conditional entropy</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of Y (given X) are used to estimate the information gain. In this case, the conditional entropy is subtracted from the entropy of 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1652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603" y="395491"/>
            <a:ext cx="11491415" cy="3416320"/>
          </a:xfrm>
          <a:prstGeom prst="rect">
            <a:avLst/>
          </a:prstGeom>
        </p:spPr>
        <p:txBody>
          <a:bodyPr wrap="square">
            <a:spAutoFit/>
          </a:bodyPr>
          <a:lstStyle/>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Information gain is used in the training of decision trees. It helps in reducing uncertainty in these trees. A high information gain means that a high degree of uncertainty (information entropy) has been removed. Entropy and information gain are important in splitting branches, which is an important activity in the construction of decision trees.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Let’s take a simple example of how a decision tree works. Suppose we want to predict if a customer will purchase a mobile phone or not. The features of the phone form the basis of his decision. This analysis can be presented in a decision tree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dirty="0">
                <a:solidFill>
                  <a:srgbClr val="000000"/>
                </a:solidFill>
                <a:latin typeface="Times New Roman" panose="02020603050405020304" pitchFamily="18" charset="0"/>
                <a:ea typeface="Calibri" panose="020F0502020204030204" pitchFamily="34" charset="0"/>
              </a:rPr>
              <a:t>The root node and decision nodes of the decision represent the features of the phone mentioned above. The leaf node represents the final output, either </a:t>
            </a:r>
            <a:r>
              <a:rPr lang="en-IN" i="1" dirty="0">
                <a:solidFill>
                  <a:srgbClr val="000000"/>
                </a:solidFill>
                <a:latin typeface="Times New Roman" panose="02020603050405020304" pitchFamily="18" charset="0"/>
                <a:ea typeface="Calibri" panose="020F0502020204030204" pitchFamily="34" charset="0"/>
              </a:rPr>
              <a:t>buying</a:t>
            </a:r>
            <a:r>
              <a:rPr lang="en-IN" dirty="0">
                <a:solidFill>
                  <a:srgbClr val="000000"/>
                </a:solidFill>
                <a:latin typeface="Times New Roman" panose="02020603050405020304" pitchFamily="18" charset="0"/>
                <a:ea typeface="Calibri" panose="020F0502020204030204" pitchFamily="34" charset="0"/>
              </a:rPr>
              <a:t> or </a:t>
            </a:r>
            <a:r>
              <a:rPr lang="en-IN" i="1" dirty="0">
                <a:solidFill>
                  <a:srgbClr val="000000"/>
                </a:solidFill>
                <a:latin typeface="Times New Roman" panose="02020603050405020304" pitchFamily="18" charset="0"/>
                <a:ea typeface="Calibri" panose="020F0502020204030204" pitchFamily="34" charset="0"/>
              </a:rPr>
              <a:t>not buying</a:t>
            </a:r>
            <a:r>
              <a:rPr lang="en-IN" dirty="0">
                <a:solidFill>
                  <a:srgbClr val="000000"/>
                </a:solidFill>
                <a:latin typeface="Times New Roman" panose="02020603050405020304" pitchFamily="18" charset="0"/>
                <a:ea typeface="Calibri" panose="020F0502020204030204" pitchFamily="34" charset="0"/>
              </a:rPr>
              <a:t>. The main features </a:t>
            </a:r>
            <a:endParaRPr lang="en-IN" dirty="0"/>
          </a:p>
        </p:txBody>
      </p:sp>
      <p:pic>
        <p:nvPicPr>
          <p:cNvPr id="3" name="Picture 2" descr="Example of Decision Tree"/>
          <p:cNvPicPr/>
          <p:nvPr/>
        </p:nvPicPr>
        <p:blipFill>
          <a:blip r:embed="rId2">
            <a:extLst>
              <a:ext uri="{28A0092B-C50C-407E-A947-70E740481C1C}">
                <a14:useLocalDpi xmlns:a14="http://schemas.microsoft.com/office/drawing/2010/main" val="0"/>
              </a:ext>
            </a:extLst>
          </a:blip>
          <a:srcRect/>
          <a:stretch>
            <a:fillRect/>
          </a:stretch>
        </p:blipFill>
        <p:spPr bwMode="auto">
          <a:xfrm>
            <a:off x="2789403" y="3967162"/>
            <a:ext cx="5657850" cy="2581275"/>
          </a:xfrm>
          <a:prstGeom prst="rect">
            <a:avLst/>
          </a:prstGeom>
          <a:noFill/>
          <a:ln>
            <a:noFill/>
          </a:ln>
        </p:spPr>
      </p:pic>
    </p:spTree>
    <p:extLst>
      <p:ext uri="{BB962C8B-B14F-4D97-AF65-F5344CB8AC3E}">
        <p14:creationId xmlns:p14="http://schemas.microsoft.com/office/powerpoint/2010/main" val="3024068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66522" y="159545"/>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Times New Roman" panose="02020603050405020304" pitchFamily="18" charset="0"/>
                <a:cs typeface="Times New Roman" panose="02020603050405020304" pitchFamily="18" charset="0"/>
              </a:rPr>
              <a:t>HARDWARE AND SOFTWARE REQUIREMENTS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65697" y="695837"/>
            <a:ext cx="9497921" cy="32938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400" b="1" dirty="0" smtClean="0">
                <a:latin typeface="Times New Roman" panose="02020603050405020304" pitchFamily="18" charset="0"/>
                <a:cs typeface="Times New Roman" panose="02020603050405020304" pitchFamily="18" charset="0"/>
              </a:rPr>
              <a:t>H/W Configuration:</a:t>
            </a:r>
            <a:endParaRPr lang="en-US" sz="2400" b="1" dirty="0" smtClean="0">
              <a:latin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Operating system		:  Windows 7 or 7+</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RAM				:  8 GB</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Hard disc or SSD		:  More than 500 GB	</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Processor			:  Intel 3rd generation or high or Ryzen with 8 GB Ram</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b="1" dirty="0" smtClean="0">
                <a:latin typeface="Times New Roman" panose="02020603050405020304" pitchFamily="18" charset="0"/>
                <a:cs typeface="Times New Roman" panose="02020603050405020304" pitchFamily="18" charset="0"/>
              </a:rPr>
              <a:t>S/W Configuration:</a:t>
            </a:r>
            <a:endParaRPr lang="en-IN" sz="2400" dirty="0" smtClean="0">
              <a:solidFill>
                <a:schemeClr val="accent2"/>
              </a:solidFill>
              <a:latin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Software’s			:  Python 3.6 or high version</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IDE                              		:  PyCharm.</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Framework                                         	:   Flask  </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7133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01403" y="168465"/>
            <a:ext cx="3316405" cy="573206"/>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559557" y="998447"/>
            <a:ext cx="11000096" cy="336656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Phishing is a common attack on credulous people by making them to disclose their unique information using counterfeit websites. The objective of phishing website URLs is to purloin the personal information like user name, passwords and online banking transactions. Phishers use the websites which are visually and semantically similar to those real websites. As technology continues to grow, phishing techniques started to progress rapidly and this needs to be prevented by using anti-phishing mechanisms to detect phishing. Machine learning is a powerful tool used to strive against phishing attacks. This paper surveys the features used for detection and detection techniques using machine learning.</a:t>
            </a:r>
          </a:p>
          <a:p>
            <a:pPr algn="just">
              <a:lnSpc>
                <a:spcPct val="150000"/>
              </a:lnSpc>
            </a:pPr>
            <a:r>
              <a:rPr lang="en-US" dirty="0">
                <a:latin typeface="Times New Roman" panose="02020603050405020304" pitchFamily="18" charset="0"/>
                <a:cs typeface="Times New Roman" panose="02020603050405020304" pitchFamily="18" charset="0"/>
              </a:rPr>
              <a:t>Keywords: Decision Tree, Random forest,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 performance </a:t>
            </a:r>
            <a:r>
              <a:rPr lang="en-US" dirty="0" err="1">
                <a:latin typeface="Times New Roman" panose="02020603050405020304" pitchFamily="18" charset="0"/>
                <a:cs typeface="Times New Roman" panose="02020603050405020304" pitchFamily="18" charset="0"/>
              </a:rPr>
              <a:t>Anlysis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03867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B8B1AC4-E3F7-4A74-9A60-A566646B3324}"/>
              </a:ext>
            </a:extLst>
          </p:cNvPr>
          <p:cNvSpPr txBox="1">
            <a:spLocks/>
          </p:cNvSpPr>
          <p:nvPr/>
        </p:nvSpPr>
        <p:spPr>
          <a:xfrm>
            <a:off x="1390205" y="211015"/>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505075" y="1519237"/>
            <a:ext cx="5381625" cy="3876675"/>
          </a:xfrm>
          <a:prstGeom prst="rect">
            <a:avLst/>
          </a:prstGeom>
        </p:spPr>
      </p:pic>
    </p:spTree>
    <p:extLst>
      <p:ext uri="{BB962C8B-B14F-4D97-AF65-F5344CB8AC3E}">
        <p14:creationId xmlns:p14="http://schemas.microsoft.com/office/powerpoint/2010/main" val="2366571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62" y="297846"/>
            <a:ext cx="11458575" cy="5175776"/>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DIAGRAMS</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stands for Unified Modelling Language. UML is a standardized general-purpose modelling language in the field of object-oriented software engineering. The standard is managed, and was created by, the Object Management Group. </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 is for UML to become a common language for creating models of object-oriented computer software. In its current form UML is comprised of two major components: a Meta-model and a notation. In the future, some form of method or process may also be added to; or associated with,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Unified Modelling Language is a standard language for specifying, Visualization, Constructing and documenting the artefacts of software system, as well as for business modelling and other non-software systems.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represents a collection of best engineering practices that have proven successful in the modelling of large and complex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systems.</a:t>
            </a: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is a very important part of developing objects-oriented software and the software development process. The UML uses mostly graphical notations to express the design of software projects.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4222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5" y="587485"/>
            <a:ext cx="10701337" cy="4247317"/>
          </a:xfrm>
          <a:prstGeom prst="rect">
            <a:avLst/>
          </a:prstGeom>
        </p:spPr>
        <p:txBody>
          <a:bodyPr wrap="square">
            <a:spAutoFit/>
          </a:bodyPr>
          <a:lstStyle/>
          <a:p>
            <a:pPr marL="457200" algn="just">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Primary goals in the design of the UML are as follows: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modelling Language so that they can develop and exchange meaningful models.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a formal basis for understanding the modelling language.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Encourage the growth of OO tools market.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Support higher level development concepts such as collaborations, frameworks, patterns and components.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Integrate best practices.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3314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76" y="405169"/>
            <a:ext cx="10787062" cy="3385542"/>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 case diagram in the Unified Modeling Language (UML) is a type of behavioral diagram defined by and created from a Use-case analysis.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main purpose of a use case diagram is to show what system functions are performed for which actor. Roles of the actors in the system can be depicted.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4428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414589" y="557214"/>
            <a:ext cx="6472554" cy="5815012"/>
          </a:xfrm>
          <a:prstGeom prst="rect">
            <a:avLst/>
          </a:prstGeom>
        </p:spPr>
      </p:pic>
    </p:spTree>
    <p:extLst>
      <p:ext uri="{BB962C8B-B14F-4D97-AF65-F5344CB8AC3E}">
        <p14:creationId xmlns:p14="http://schemas.microsoft.com/office/powerpoint/2010/main" val="4111504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5" y="421432"/>
            <a:ext cx="10558462" cy="1882567"/>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14538" y="2857500"/>
            <a:ext cx="7543799" cy="2800350"/>
          </a:xfrm>
          <a:prstGeom prst="rect">
            <a:avLst/>
          </a:prstGeom>
        </p:spPr>
      </p:pic>
    </p:spTree>
    <p:extLst>
      <p:ext uri="{BB962C8B-B14F-4D97-AF65-F5344CB8AC3E}">
        <p14:creationId xmlns:p14="http://schemas.microsoft.com/office/powerpoint/2010/main" val="3171876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457324"/>
            <a:ext cx="10787063" cy="2426305"/>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a construct of a Message Sequence Chart. Sequence diagrams are sometimes called event diagrams, event scenarios, and timing diagrams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843019" y="2438400"/>
            <a:ext cx="4820285" cy="4419600"/>
          </a:xfrm>
          <a:prstGeom prst="rect">
            <a:avLst/>
          </a:prstGeom>
        </p:spPr>
      </p:pic>
    </p:spTree>
    <p:extLst>
      <p:ext uri="{BB962C8B-B14F-4D97-AF65-F5344CB8AC3E}">
        <p14:creationId xmlns:p14="http://schemas.microsoft.com/office/powerpoint/2010/main" val="3915622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63" y="348833"/>
            <a:ext cx="10729912" cy="2713563"/>
          </a:xfrm>
          <a:prstGeom prst="rect">
            <a:avLst/>
          </a:prstGeom>
        </p:spPr>
        <p:txBody>
          <a:bodyPr wrap="square">
            <a:spAutoFit/>
          </a:bodyPr>
          <a:lstStyle/>
          <a:p>
            <a:pPr algn="just">
              <a:lnSpc>
                <a:spcPct val="150000"/>
              </a:lnSpc>
              <a:spcAft>
                <a:spcPts val="1000"/>
              </a:spcAft>
              <a:tabLst>
                <a:tab pos="1573530" algn="l"/>
              </a:tabLs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dirty="0">
              <a:effectLst/>
              <a:latin typeface="Times New Roman" panose="02020603050405020304" pitchFamily="18" charset="0"/>
              <a:ea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457450" y="3428999"/>
            <a:ext cx="6515100" cy="3014664"/>
          </a:xfrm>
          <a:prstGeom prst="rect">
            <a:avLst/>
          </a:prstGeom>
        </p:spPr>
      </p:pic>
    </p:spTree>
    <p:extLst>
      <p:ext uri="{BB962C8B-B14F-4D97-AF65-F5344CB8AC3E}">
        <p14:creationId xmlns:p14="http://schemas.microsoft.com/office/powerpoint/2010/main" val="2362053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300569"/>
            <a:ext cx="11001375"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2328862" y="2781299"/>
            <a:ext cx="6486525" cy="2347913"/>
          </a:xfrm>
          <a:prstGeom prst="rect">
            <a:avLst/>
          </a:prstGeom>
        </p:spPr>
      </p:pic>
    </p:spTree>
    <p:extLst>
      <p:ext uri="{BB962C8B-B14F-4D97-AF65-F5344CB8AC3E}">
        <p14:creationId xmlns:p14="http://schemas.microsoft.com/office/powerpoint/2010/main" val="780291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8" y="178544"/>
            <a:ext cx="10972800" cy="2298065"/>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066732" y="2295525"/>
            <a:ext cx="5029835" cy="4381500"/>
          </a:xfrm>
          <a:prstGeom prst="rect">
            <a:avLst/>
          </a:prstGeom>
        </p:spPr>
      </p:pic>
    </p:spTree>
    <p:extLst>
      <p:ext uri="{BB962C8B-B14F-4D97-AF65-F5344CB8AC3E}">
        <p14:creationId xmlns:p14="http://schemas.microsoft.com/office/powerpoint/2010/main" val="195223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74239" y="28488"/>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651284" y="523652"/>
            <a:ext cx="11059681" cy="54723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Aft>
                <a:spcPts val="1000"/>
              </a:spcAft>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Phishing is the most unsafe criminal exercises in cyber space. Since most of the users go online to access the services provided by government and financial institutions, there has been a significant increase in phishing attacks for the past few years. Phishers started to earn money and they are doing this as a successful business. Various methods are used by phishers to attack the vulnerable users such as messaging, VOIP, spoofed link and counterfeit websites. It is very easy to create counterfeit websites, which looks like a genuine website in terms of layout and content. Even, the content of these websites would be identical to their legitimate websites. The reason for creating these websites is to get private data from users like account numbers, login id, passwords of debit and credit card, etc. Moreover, attackers ask security questions to answer to posing as a high level security measure providing to users. When users respond to those questions, they get easily trapped into phishing attacks. Many researches have been going on to prevent phishing attacks by different communities around the world. Phishing attacks can be prevented by detecting the websites and creating awareness to users to identify the phishing websites. Machine learning algorithms have been one of the powerful techniques in detecting phishing websites. In this study, various methods of detecting phishing websites have been discussed.</a:t>
            </a:r>
          </a:p>
          <a:p>
            <a:pPr marL="0" indent="0" algn="just">
              <a:lnSpc>
                <a:spcPct val="150000"/>
              </a:lnSpc>
              <a:spcAft>
                <a:spcPts val="1000"/>
              </a:spcAft>
              <a:buNone/>
            </a:pPr>
            <a:endPar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1182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207119"/>
            <a:ext cx="10987088"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COMPONENT DIAGRAM</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814513" y="2881312"/>
            <a:ext cx="8143875" cy="2190751"/>
          </a:xfrm>
          <a:prstGeom prst="rect">
            <a:avLst/>
          </a:prstGeom>
        </p:spPr>
      </p:pic>
    </p:spTree>
    <p:extLst>
      <p:ext uri="{BB962C8B-B14F-4D97-AF65-F5344CB8AC3E}">
        <p14:creationId xmlns:p14="http://schemas.microsoft.com/office/powerpoint/2010/main" val="539147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131793"/>
            <a:ext cx="11001375" cy="3672800"/>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57401" y="3804593"/>
            <a:ext cx="7715250" cy="2933700"/>
          </a:xfrm>
          <a:prstGeom prst="rect">
            <a:avLst/>
          </a:prstGeom>
        </p:spPr>
      </p:pic>
    </p:spTree>
    <p:extLst>
      <p:ext uri="{BB962C8B-B14F-4D97-AF65-F5344CB8AC3E}">
        <p14:creationId xmlns:p14="http://schemas.microsoft.com/office/powerpoint/2010/main" val="145210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2" y="297085"/>
            <a:ext cx="11301413" cy="3129062"/>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3579018" y="3083247"/>
            <a:ext cx="5943600" cy="3587428"/>
          </a:xfrm>
          <a:prstGeom prst="rect">
            <a:avLst/>
          </a:prstGeom>
        </p:spPr>
      </p:pic>
    </p:spTree>
    <p:extLst>
      <p:ext uri="{BB962C8B-B14F-4D97-AF65-F5344CB8AC3E}">
        <p14:creationId xmlns:p14="http://schemas.microsoft.com/office/powerpoint/2010/main" val="3629840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238249" y="1203008"/>
            <a:ext cx="8391525" cy="4411980"/>
          </a:xfrm>
          <a:prstGeom prst="rect">
            <a:avLst/>
          </a:prstGeom>
        </p:spPr>
      </p:pic>
    </p:spTree>
    <p:extLst>
      <p:ext uri="{BB962C8B-B14F-4D97-AF65-F5344CB8AC3E}">
        <p14:creationId xmlns:p14="http://schemas.microsoft.com/office/powerpoint/2010/main" val="383338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9890" y="243959"/>
            <a:ext cx="5389296" cy="369332"/>
          </a:xfrm>
          <a:prstGeom prst="rect">
            <a:avLst/>
          </a:prstGeom>
        </p:spPr>
        <p:txBody>
          <a:bodyPr wrap="none">
            <a:spAutoFit/>
          </a:bodyPr>
          <a:lstStyle/>
          <a:p>
            <a:r>
              <a:rPr lang="en-IN" b="1" dirty="0">
                <a:latin typeface="Times New Roman" panose="02020603050405020304" pitchFamily="18" charset="0"/>
                <a:ea typeface="Calibri" panose="020F0502020204030204" pitchFamily="34" charset="0"/>
              </a:rPr>
              <a:t>OUTPUT SCREEN SHOTS WITH DESCRIPTION.</a:t>
            </a:r>
            <a:endParaRPr lang="en-IN" dirty="0"/>
          </a:p>
        </p:txBody>
      </p:sp>
      <p:sp>
        <p:nvSpPr>
          <p:cNvPr id="3" name="Rectangle 2"/>
          <p:cNvSpPr/>
          <p:nvPr/>
        </p:nvSpPr>
        <p:spPr>
          <a:xfrm>
            <a:off x="633412" y="829416"/>
            <a:ext cx="8396288" cy="954620"/>
          </a:xfrm>
          <a:prstGeom prst="rect">
            <a:avLst/>
          </a:prstGeom>
        </p:spPr>
        <p:txBody>
          <a:bodyPr wrap="square">
            <a:spAutoFit/>
          </a:bodyPr>
          <a:lstStyle/>
          <a:p>
            <a:pPr algn="just">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Home Page: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user view the home page of </a:t>
            </a:r>
            <a:r>
              <a:rPr lang="en-IN" dirty="0" smtClean="0">
                <a:latin typeface="Times New Roman" panose="02020603050405020304" pitchFamily="18" charset="0"/>
                <a:ea typeface="Calibri" panose="020F0502020204030204" pitchFamily="34" charset="0"/>
                <a:cs typeface="Times New Roman" panose="02020603050405020304" pitchFamily="18" charset="0"/>
              </a:rPr>
              <a:t>phishing website </a:t>
            </a:r>
            <a:r>
              <a:rPr lang="en-IN" dirty="0" smtClean="0">
                <a:latin typeface="Times New Roman" panose="02020603050405020304" pitchFamily="18" charset="0"/>
                <a:ea typeface="Calibri" panose="020F0502020204030204" pitchFamily="34" charset="0"/>
                <a:cs typeface="Times New Roman" panose="02020603050405020304" pitchFamily="18" charset="0"/>
              </a:rPr>
              <a:t>prediction </a:t>
            </a:r>
            <a:r>
              <a:rPr lang="en-IN" dirty="0">
                <a:latin typeface="Times New Roman" panose="02020603050405020304" pitchFamily="18" charset="0"/>
                <a:ea typeface="Calibri" panose="020F0502020204030204" pitchFamily="34" charset="0"/>
                <a:cs typeface="Times New Roman" panose="02020603050405020304" pitchFamily="18" charset="0"/>
              </a:rPr>
              <a:t>web application.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rotWithShape="1">
          <a:blip r:embed="rId2">
            <a:extLst>
              <a:ext uri="{28A0092B-C50C-407E-A947-70E740481C1C}">
                <a14:useLocalDpi xmlns:a14="http://schemas.microsoft.com/office/drawing/2010/main" val="0"/>
              </a:ext>
            </a:extLst>
          </a:blip>
          <a:srcRect t="10262" r="801" b="7640"/>
          <a:stretch/>
        </p:blipFill>
        <p:spPr bwMode="auto">
          <a:xfrm>
            <a:off x="633412" y="2128837"/>
            <a:ext cx="10567988" cy="43148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76447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4850" y="271252"/>
            <a:ext cx="6096000" cy="857671"/>
          </a:xfrm>
          <a:prstGeom prst="rect">
            <a:avLst/>
          </a:prstGeom>
        </p:spPr>
        <p:txBody>
          <a:bodyPr>
            <a:spAutoFit/>
          </a:bodyPr>
          <a:lstStyle/>
          <a:p>
            <a:pP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Load: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In the load page, users can load the </a:t>
            </a:r>
            <a:r>
              <a:rPr lang="en-IN" dirty="0" smtClean="0">
                <a:latin typeface="Times New Roman" panose="02020603050405020304" pitchFamily="18" charset="0"/>
                <a:ea typeface="Calibri" panose="020F0502020204030204" pitchFamily="34" charset="0"/>
                <a:cs typeface="Times New Roman" panose="02020603050405020304" pitchFamily="18" charset="0"/>
              </a:rPr>
              <a:t>website dataset</a:t>
            </a: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t="8837" r="961" b="5644"/>
          <a:stretch/>
        </p:blipFill>
        <p:spPr bwMode="auto">
          <a:xfrm>
            <a:off x="809624" y="1257300"/>
            <a:ext cx="10391775" cy="53149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36760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262" y="299827"/>
            <a:ext cx="6096000" cy="857671"/>
          </a:xfrm>
          <a:prstGeom prst="rect">
            <a:avLst/>
          </a:prstGeom>
        </p:spPr>
        <p:txBody>
          <a:bodyPr>
            <a:spAutoFit/>
          </a:bodyPr>
          <a:lstStyle/>
          <a:p>
            <a:pP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View:</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we can see the uploaded data 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l="1" t="8837" r="320" b="5644"/>
          <a:stretch/>
        </p:blipFill>
        <p:spPr bwMode="auto">
          <a:xfrm>
            <a:off x="685800" y="1157498"/>
            <a:ext cx="10644188" cy="53576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58485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263" y="299828"/>
            <a:ext cx="6096000" cy="857671"/>
          </a:xfrm>
          <a:prstGeom prst="rect">
            <a:avLst/>
          </a:prstGeom>
        </p:spPr>
        <p:txBody>
          <a:bodyPr>
            <a:spAutoFit/>
          </a:bodyPr>
          <a:lstStyle/>
          <a:p>
            <a:pP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Model:</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we can train our data using different algorithm.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t="8837" r="640" b="5644"/>
          <a:stretch/>
        </p:blipFill>
        <p:spPr bwMode="auto">
          <a:xfrm>
            <a:off x="576263" y="1514474"/>
            <a:ext cx="10482262" cy="47148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0706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261" y="367840"/>
            <a:ext cx="9382127" cy="816121"/>
          </a:xfrm>
          <a:prstGeom prst="rect">
            <a:avLst/>
          </a:prstGeom>
        </p:spPr>
        <p:txBody>
          <a:bodyPr wrap="square">
            <a:spAutoFit/>
          </a:bodyPr>
          <a:lstStyle/>
          <a:p>
            <a:pPr>
              <a:lnSpc>
                <a:spcPct val="115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Prediction: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rPr>
              <a:t>This page show the detection result that whether the website is a phishing website or legitimate</a:t>
            </a:r>
            <a:r>
              <a:rPr lang="en-IN" dirty="0" smtClean="0">
                <a:latin typeface="Times New Roman" panose="02020603050405020304" pitchFamily="18" charset="0"/>
                <a:ea typeface="Calibri" panose="020F0502020204030204" pitchFamily="34" charset="0"/>
              </a:rPr>
              <a:t>. </a:t>
            </a:r>
            <a:endParaRPr lang="en-IN"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 t="9407" r="962" b="5929"/>
          <a:stretch/>
        </p:blipFill>
        <p:spPr bwMode="auto">
          <a:xfrm>
            <a:off x="576260" y="1500188"/>
            <a:ext cx="11082339" cy="48577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93374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4350" y="346722"/>
            <a:ext cx="10744200" cy="3032112"/>
          </a:xfrm>
          <a:prstGeom prst="rect">
            <a:avLst/>
          </a:prstGeom>
        </p:spPr>
        <p:txBody>
          <a:bodyPr wrap="square">
            <a:spAutoFit/>
          </a:bodyPr>
          <a:lstStyle/>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CONCLUSION: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This survey presented various algorithms and approaches to detect phishing websites by several researchers in Machine Learning. On reviewing the papers, we came to a conclusion that most of the work done by using familiar machine learning algorithms like </a:t>
            </a:r>
            <a:r>
              <a:rPr lang="en-US" dirty="0" err="1">
                <a:latin typeface="Times New Roman" panose="02020603050405020304" pitchFamily="18" charset="0"/>
                <a:ea typeface="Calibri" panose="020F0502020204030204" pitchFamily="34" charset="0"/>
                <a:cs typeface="Times New Roman" panose="02020603050405020304" pitchFamily="18" charset="0"/>
              </a:rPr>
              <a:t>XGBoost</a:t>
            </a:r>
            <a:r>
              <a:rPr lang="en-US" dirty="0">
                <a:latin typeface="Times New Roman" panose="02020603050405020304" pitchFamily="18" charset="0"/>
                <a:ea typeface="Calibri" panose="020F0502020204030204" pitchFamily="34" charset="0"/>
                <a:cs typeface="Times New Roman" panose="02020603050405020304" pitchFamily="18" charset="0"/>
              </a:rPr>
              <a:t>, Decision Tree and Random Forest and MLP classifier which generates the neural network results. Some authors proposed a new system like Phish Score and Phish Checker for detection. The combinations of features with regards to accuracy, precision, recall etc. were used. As phishing websites increases day by day, some features may be included or replaced with new ones to detect them.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742951" y="3453476"/>
            <a:ext cx="10744200" cy="2647904"/>
          </a:xfrm>
          <a:prstGeom prst="rect">
            <a:avLst/>
          </a:prstGeom>
        </p:spPr>
        <p:txBody>
          <a:bodyPr wrap="square">
            <a:spAutoFit/>
          </a:bodyPr>
          <a:lstStyle/>
          <a:p>
            <a:pPr marL="2286000">
              <a:lnSpc>
                <a:spcPct val="115000"/>
              </a:lnSpc>
              <a:spcAft>
                <a:spcPts val="1000"/>
              </a:spcAft>
            </a:pPr>
            <a:r>
              <a:rPr lang="en-IN" b="1" dirty="0" smtClean="0">
                <a:latin typeface="Times New Roman" panose="02020603050405020304" pitchFamily="18" charset="0"/>
                <a:ea typeface="Calibri" panose="020F0502020204030204" pitchFamily="34" charset="0"/>
                <a:cs typeface="Times New Roman" panose="02020603050405020304" pitchFamily="18" charset="0"/>
              </a:rPr>
              <a:t>		       FUTURE </a:t>
            </a:r>
            <a:r>
              <a:rPr lang="en-IN" b="1" dirty="0">
                <a:latin typeface="Times New Roman" panose="02020603050405020304" pitchFamily="18" charset="0"/>
                <a:ea typeface="Calibri" panose="020F0502020204030204" pitchFamily="34" charset="0"/>
                <a:cs typeface="Times New Roman" panose="02020603050405020304" pitchFamily="18" charset="0"/>
              </a:rPr>
              <a:t>SCOPE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2286000">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There are quite a few things that can be polished or be added in the future work. • We have opted to use two data mining classifies in this project namely the ID3 and Naive Bayes classifier. There are more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classieres</a:t>
            </a:r>
            <a:r>
              <a:rPr lang="en-US" dirty="0" smtClean="0">
                <a:latin typeface="Times New Roman" panose="02020603050405020304" pitchFamily="18" charset="0"/>
                <a:ea typeface="Calibri" panose="020F0502020204030204" pitchFamily="34" charset="0"/>
                <a:cs typeface="Times New Roman" panose="02020603050405020304" pitchFamily="18" charset="0"/>
              </a:rPr>
              <a:t> such as the Bayesian network classifier, Neural Network classifier and C4.5 classifier. Such classifiers were not included in this paper and could be counted in future to give a more data to be compared with.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0612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xmlns="" id="{C768881E-EDE6-4BF9-8997-A6BD9655F8C8}"/>
              </a:ext>
            </a:extLst>
          </p:cNvPr>
          <p:cNvSpPr txBox="1">
            <a:spLocks/>
          </p:cNvSpPr>
          <p:nvPr/>
        </p:nvSpPr>
        <p:spPr>
          <a:xfrm>
            <a:off x="838200" y="218400"/>
            <a:ext cx="10515600" cy="543339"/>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LITERATURE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SURVEY</a:t>
            </a:r>
          </a:p>
        </p:txBody>
      </p:sp>
      <p:sp>
        <p:nvSpPr>
          <p:cNvPr id="2" name="Rectangle 1"/>
          <p:cNvSpPr/>
          <p:nvPr/>
        </p:nvSpPr>
        <p:spPr>
          <a:xfrm>
            <a:off x="557213" y="1207701"/>
            <a:ext cx="10796587" cy="3934410"/>
          </a:xfrm>
          <a:prstGeom prst="rect">
            <a:avLst/>
          </a:prstGeom>
        </p:spPr>
        <p:txBody>
          <a:bodyPr wrap="square">
            <a:spAutoFit/>
          </a:bodyPr>
          <a:lstStyle/>
          <a:p>
            <a:pPr marL="342900" lvl="0" indent="-342900" algn="just">
              <a:lnSpc>
                <a:spcPct val="150000"/>
              </a:lnSpc>
              <a:spcAft>
                <a:spcPts val="80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J. Shad and S. Sharma, “A Novel Machine Learning Approach to Detect Phishing Websites </a:t>
            </a:r>
            <a:r>
              <a:rPr lang="en-IN" b="1" dirty="0" err="1">
                <a:latin typeface="Times New Roman" panose="02020603050405020304" pitchFamily="18" charset="0"/>
                <a:ea typeface="Calibri" panose="020F0502020204030204" pitchFamily="34" charset="0"/>
                <a:cs typeface="Times New Roman" panose="02020603050405020304" pitchFamily="18" charset="0"/>
              </a:rPr>
              <a:t>Jaypee</a:t>
            </a:r>
            <a:r>
              <a:rPr lang="en-IN" b="1" dirty="0">
                <a:latin typeface="Times New Roman" panose="02020603050405020304" pitchFamily="18" charset="0"/>
                <a:ea typeface="Calibri" panose="020F0502020204030204" pitchFamily="34" charset="0"/>
                <a:cs typeface="Times New Roman" panose="02020603050405020304" pitchFamily="18" charset="0"/>
              </a:rPr>
              <a:t> Institute of Information Technology’’.</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In the last few years, many fake websites have developed on the World Wide Web to harm users by stealing their confidential information such as account ID, user name, password, etc. Phishing is the social engineering attacks and currently attacks on mobile devices. That might result in the form of financial loses. In this paper, we described many detection techniques using URL, Hyperlinks features that can be used to differentiate between the defective and non-defective website. There are six main approaches such as heuristic, blacklist, Fuzzy Rule, machine learning, image processing, and CANTINA based approach. It delivers a good consideration of the phishing issue, a present machine learning solution, and future study about Phishing threats by using machine learning Approach.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66129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3566" y="137459"/>
            <a:ext cx="1813317" cy="410882"/>
          </a:xfrm>
          <a:prstGeom prst="rect">
            <a:avLst/>
          </a:prstGeom>
        </p:spPr>
        <p:txBody>
          <a:bodyPr wrap="none">
            <a:spAutoFit/>
          </a:bodyPr>
          <a:lstStyle/>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REFERENCES: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57200" y="582949"/>
            <a:ext cx="11344275" cy="6275051"/>
          </a:xfrm>
          <a:prstGeom prst="rect">
            <a:avLst/>
          </a:prstGeom>
        </p:spPr>
        <p:txBody>
          <a:bodyPr wrap="square">
            <a:spAutoFit/>
          </a:bodyPr>
          <a:lstStyle/>
          <a:p>
            <a:pPr algn="just">
              <a:lnSpc>
                <a:spcPct val="150000"/>
              </a:lnSpc>
              <a:spcAft>
                <a:spcPts val="0"/>
              </a:spcAft>
            </a:pPr>
            <a:r>
              <a:rPr lang="en-IN" dirty="0">
                <a:latin typeface="Times New Roman" panose="02020603050405020304" pitchFamily="18" charset="0"/>
                <a:ea typeface="Times New Roman" panose="02020603050405020304" pitchFamily="18" charset="0"/>
              </a:rPr>
              <a:t>1.	J. Shad and S. Sharma, “A Novel Machine Learning Approach to Detect Phishing Websites </a:t>
            </a:r>
            <a:r>
              <a:rPr lang="en-IN" dirty="0" err="1">
                <a:latin typeface="Times New Roman" panose="02020603050405020304" pitchFamily="18" charset="0"/>
                <a:ea typeface="Times New Roman" panose="02020603050405020304" pitchFamily="18" charset="0"/>
              </a:rPr>
              <a:t>Jaypee</a:t>
            </a:r>
            <a:r>
              <a:rPr lang="en-IN" dirty="0">
                <a:latin typeface="Times New Roman" panose="02020603050405020304" pitchFamily="18" charset="0"/>
                <a:ea typeface="Times New Roman" panose="02020603050405020304" pitchFamily="18" charset="0"/>
              </a:rPr>
              <a:t> Institute of Information Technology,” pp. 425–430, 2018. </a:t>
            </a:r>
          </a:p>
          <a:p>
            <a:pPr algn="just">
              <a:lnSpc>
                <a:spcPct val="150000"/>
              </a:lnSpc>
              <a:spcAft>
                <a:spcPts val="0"/>
              </a:spcAft>
            </a:pP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IN" dirty="0">
                <a:latin typeface="Times New Roman" panose="02020603050405020304" pitchFamily="18" charset="0"/>
                <a:ea typeface="Times New Roman" panose="02020603050405020304" pitchFamily="18" charset="0"/>
              </a:rPr>
              <a:t>2.	 Y. </a:t>
            </a:r>
            <a:r>
              <a:rPr lang="en-IN" dirty="0" err="1">
                <a:latin typeface="Times New Roman" panose="02020603050405020304" pitchFamily="18" charset="0"/>
                <a:ea typeface="Times New Roman" panose="02020603050405020304" pitchFamily="18" charset="0"/>
              </a:rPr>
              <a:t>Sönmez</a:t>
            </a:r>
            <a:r>
              <a:rPr lang="en-IN" dirty="0">
                <a:latin typeface="Times New Roman" panose="02020603050405020304" pitchFamily="18" charset="0"/>
                <a:ea typeface="Times New Roman" panose="02020603050405020304" pitchFamily="18" charset="0"/>
              </a:rPr>
              <a:t>, T. </a:t>
            </a:r>
            <a:r>
              <a:rPr lang="en-IN" dirty="0" err="1">
                <a:latin typeface="Times New Roman" panose="02020603050405020304" pitchFamily="18" charset="0"/>
                <a:ea typeface="Times New Roman" panose="02020603050405020304" pitchFamily="18" charset="0"/>
              </a:rPr>
              <a:t>Tuncer</a:t>
            </a:r>
            <a:r>
              <a:rPr lang="en-IN" dirty="0">
                <a:latin typeface="Times New Roman" panose="02020603050405020304" pitchFamily="18" charset="0"/>
                <a:ea typeface="Times New Roman" panose="02020603050405020304" pitchFamily="18" charset="0"/>
              </a:rPr>
              <a:t>, H. </a:t>
            </a:r>
            <a:r>
              <a:rPr lang="en-IN" dirty="0" err="1">
                <a:latin typeface="Times New Roman" panose="02020603050405020304" pitchFamily="18" charset="0"/>
                <a:ea typeface="Times New Roman" panose="02020603050405020304" pitchFamily="18" charset="0"/>
              </a:rPr>
              <a:t>Gökal</a:t>
            </a:r>
            <a:r>
              <a:rPr lang="en-IN" dirty="0">
                <a:latin typeface="Times New Roman" panose="02020603050405020304" pitchFamily="18" charset="0"/>
                <a:ea typeface="Times New Roman" panose="02020603050405020304" pitchFamily="18" charset="0"/>
              </a:rPr>
              <a:t>, and E. </a:t>
            </a:r>
            <a:r>
              <a:rPr lang="en-IN" dirty="0" err="1">
                <a:latin typeface="Times New Roman" panose="02020603050405020304" pitchFamily="18" charset="0"/>
                <a:ea typeface="Times New Roman" panose="02020603050405020304" pitchFamily="18" charset="0"/>
              </a:rPr>
              <a:t>Avci</a:t>
            </a:r>
            <a:r>
              <a:rPr lang="en-IN" dirty="0">
                <a:latin typeface="Times New Roman" panose="02020603050405020304" pitchFamily="18" charset="0"/>
                <a:ea typeface="Times New Roman" panose="02020603050405020304" pitchFamily="18" charset="0"/>
              </a:rPr>
              <a:t>, “Phishing web sites features classification based on extreme learning machine,” 6th Int. </a:t>
            </a:r>
            <a:r>
              <a:rPr lang="en-IN" dirty="0" err="1">
                <a:latin typeface="Times New Roman" panose="02020603050405020304" pitchFamily="18" charset="0"/>
                <a:ea typeface="Times New Roman" panose="02020603050405020304" pitchFamily="18" charset="0"/>
              </a:rPr>
              <a:t>Symp</a:t>
            </a:r>
            <a:r>
              <a:rPr lang="en-IN" dirty="0">
                <a:latin typeface="Times New Roman" panose="02020603050405020304" pitchFamily="18" charset="0"/>
                <a:ea typeface="Times New Roman" panose="02020603050405020304" pitchFamily="18" charset="0"/>
              </a:rPr>
              <a:t>. Digit. Forensic </a:t>
            </a:r>
            <a:r>
              <a:rPr lang="en-IN" dirty="0" err="1">
                <a:latin typeface="Times New Roman" panose="02020603050405020304" pitchFamily="18" charset="0"/>
                <a:ea typeface="Times New Roman" panose="02020603050405020304" pitchFamily="18" charset="0"/>
              </a:rPr>
              <a:t>Secur</a:t>
            </a:r>
            <a:r>
              <a:rPr lang="en-IN" dirty="0">
                <a:latin typeface="Times New Roman" panose="02020603050405020304" pitchFamily="18" charset="0"/>
                <a:ea typeface="Times New Roman" panose="02020603050405020304" pitchFamily="18" charset="0"/>
              </a:rPr>
              <a:t>. ISDFS 2018 - Proceeding, vol. 2018–</a:t>
            </a:r>
            <a:r>
              <a:rPr lang="en-IN" dirty="0" err="1">
                <a:latin typeface="Times New Roman" panose="02020603050405020304" pitchFamily="18" charset="0"/>
                <a:ea typeface="Times New Roman" panose="02020603050405020304" pitchFamily="18" charset="0"/>
              </a:rPr>
              <a:t>Janua</a:t>
            </a:r>
            <a:r>
              <a:rPr lang="en-IN" dirty="0">
                <a:latin typeface="Times New Roman" panose="02020603050405020304" pitchFamily="18" charset="0"/>
                <a:ea typeface="Times New Roman" panose="02020603050405020304" pitchFamily="18" charset="0"/>
              </a:rPr>
              <a:t>, pp. 1–5, 2018. </a:t>
            </a:r>
          </a:p>
          <a:p>
            <a:pPr algn="just">
              <a:lnSpc>
                <a:spcPct val="150000"/>
              </a:lnSpc>
              <a:spcAft>
                <a:spcPts val="0"/>
              </a:spcAft>
            </a:pP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IN" dirty="0">
                <a:latin typeface="Times New Roman" panose="02020603050405020304" pitchFamily="18" charset="0"/>
                <a:ea typeface="Times New Roman" panose="02020603050405020304" pitchFamily="18" charset="0"/>
              </a:rPr>
              <a:t>3.	 T. </a:t>
            </a:r>
            <a:r>
              <a:rPr lang="en-IN" dirty="0" err="1">
                <a:latin typeface="Times New Roman" panose="02020603050405020304" pitchFamily="18" charset="0"/>
                <a:ea typeface="Times New Roman" panose="02020603050405020304" pitchFamily="18" charset="0"/>
              </a:rPr>
              <a:t>Peng</a:t>
            </a:r>
            <a:r>
              <a:rPr lang="en-IN" dirty="0">
                <a:latin typeface="Times New Roman" panose="02020603050405020304" pitchFamily="18" charset="0"/>
                <a:ea typeface="Times New Roman" panose="02020603050405020304" pitchFamily="18" charset="0"/>
              </a:rPr>
              <a:t>, I. Harris, and Y. </a:t>
            </a:r>
            <a:r>
              <a:rPr lang="en-IN" dirty="0" err="1">
                <a:latin typeface="Times New Roman" panose="02020603050405020304" pitchFamily="18" charset="0"/>
                <a:ea typeface="Times New Roman" panose="02020603050405020304" pitchFamily="18" charset="0"/>
              </a:rPr>
              <a:t>Sawa</a:t>
            </a:r>
            <a:r>
              <a:rPr lang="en-IN" dirty="0">
                <a:latin typeface="Times New Roman" panose="02020603050405020304" pitchFamily="18" charset="0"/>
                <a:ea typeface="Times New Roman" panose="02020603050405020304" pitchFamily="18" charset="0"/>
              </a:rPr>
              <a:t>, “Detecting Phishing Attacks Using Natural Language Processing and Machine Learning,” Proc. - 12th IEEE Int. Conf. </a:t>
            </a:r>
            <a:r>
              <a:rPr lang="en-IN" dirty="0" err="1">
                <a:latin typeface="Times New Roman" panose="02020603050405020304" pitchFamily="18" charset="0"/>
                <a:ea typeface="Times New Roman" panose="02020603050405020304" pitchFamily="18" charset="0"/>
              </a:rPr>
              <a:t>Semant</a:t>
            </a:r>
            <a:r>
              <a:rPr lang="en-IN" dirty="0">
                <a:latin typeface="Times New Roman" panose="02020603050405020304" pitchFamily="18" charset="0"/>
                <a:ea typeface="Times New Roman" panose="02020603050405020304" pitchFamily="18" charset="0"/>
              </a:rPr>
              <a:t>. </a:t>
            </a:r>
            <a:r>
              <a:rPr lang="en-IN" dirty="0" err="1">
                <a:latin typeface="Times New Roman" panose="02020603050405020304" pitchFamily="18" charset="0"/>
                <a:ea typeface="Times New Roman" panose="02020603050405020304" pitchFamily="18" charset="0"/>
              </a:rPr>
              <a:t>Comput</a:t>
            </a:r>
            <a:r>
              <a:rPr lang="en-IN" dirty="0">
                <a:latin typeface="Times New Roman" panose="02020603050405020304" pitchFamily="18" charset="0"/>
                <a:ea typeface="Times New Roman" panose="02020603050405020304" pitchFamily="18" charset="0"/>
              </a:rPr>
              <a:t>. ICSC 2018, vol. 2018–</a:t>
            </a:r>
            <a:r>
              <a:rPr lang="en-IN" dirty="0" err="1">
                <a:latin typeface="Times New Roman" panose="02020603050405020304" pitchFamily="18" charset="0"/>
                <a:ea typeface="Times New Roman" panose="02020603050405020304" pitchFamily="18" charset="0"/>
              </a:rPr>
              <a:t>Janua</a:t>
            </a:r>
            <a:r>
              <a:rPr lang="en-IN" dirty="0">
                <a:latin typeface="Times New Roman" panose="02020603050405020304" pitchFamily="18" charset="0"/>
                <a:ea typeface="Times New Roman" panose="02020603050405020304" pitchFamily="18" charset="0"/>
              </a:rPr>
              <a:t>, pp. 300–301, 2018. </a:t>
            </a:r>
          </a:p>
          <a:p>
            <a:pPr algn="just">
              <a:lnSpc>
                <a:spcPct val="150000"/>
              </a:lnSpc>
              <a:spcAft>
                <a:spcPts val="0"/>
              </a:spcAft>
            </a:pP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IN" dirty="0">
                <a:latin typeface="Times New Roman" panose="02020603050405020304" pitchFamily="18" charset="0"/>
                <a:ea typeface="Times New Roman" panose="02020603050405020304" pitchFamily="18" charset="0"/>
              </a:rPr>
              <a:t>4.	 M. </a:t>
            </a:r>
            <a:r>
              <a:rPr lang="en-IN" dirty="0" err="1">
                <a:latin typeface="Times New Roman" panose="02020603050405020304" pitchFamily="18" charset="0"/>
                <a:ea typeface="Times New Roman" panose="02020603050405020304" pitchFamily="18" charset="0"/>
              </a:rPr>
              <a:t>Karabatak</a:t>
            </a:r>
            <a:r>
              <a:rPr lang="en-IN" dirty="0">
                <a:latin typeface="Times New Roman" panose="02020603050405020304" pitchFamily="18" charset="0"/>
                <a:ea typeface="Times New Roman" panose="02020603050405020304" pitchFamily="18" charset="0"/>
              </a:rPr>
              <a:t> and T. Mustafa, “Performance comparison of classifiers on reduced phishing website dataset,” 6th Int. </a:t>
            </a:r>
            <a:r>
              <a:rPr lang="en-IN" dirty="0" err="1">
                <a:latin typeface="Times New Roman" panose="02020603050405020304" pitchFamily="18" charset="0"/>
                <a:ea typeface="Times New Roman" panose="02020603050405020304" pitchFamily="18" charset="0"/>
              </a:rPr>
              <a:t>Symp</a:t>
            </a:r>
            <a:r>
              <a:rPr lang="en-IN" dirty="0">
                <a:latin typeface="Times New Roman" panose="02020603050405020304" pitchFamily="18" charset="0"/>
                <a:ea typeface="Times New Roman" panose="02020603050405020304" pitchFamily="18" charset="0"/>
              </a:rPr>
              <a:t>. Digit. Forensic </a:t>
            </a:r>
            <a:r>
              <a:rPr lang="en-IN" dirty="0" err="1">
                <a:latin typeface="Times New Roman" panose="02020603050405020304" pitchFamily="18" charset="0"/>
                <a:ea typeface="Times New Roman" panose="02020603050405020304" pitchFamily="18" charset="0"/>
              </a:rPr>
              <a:t>Secur</a:t>
            </a:r>
            <a:r>
              <a:rPr lang="en-IN" dirty="0">
                <a:latin typeface="Times New Roman" panose="02020603050405020304" pitchFamily="18" charset="0"/>
                <a:ea typeface="Times New Roman" panose="02020603050405020304" pitchFamily="18" charset="0"/>
              </a:rPr>
              <a:t>. ISDFS 2018 - Proceeding, vol. 2018–</a:t>
            </a:r>
            <a:r>
              <a:rPr lang="en-IN" dirty="0" err="1">
                <a:latin typeface="Times New Roman" panose="02020603050405020304" pitchFamily="18" charset="0"/>
                <a:ea typeface="Times New Roman" panose="02020603050405020304" pitchFamily="18" charset="0"/>
              </a:rPr>
              <a:t>Janua</a:t>
            </a:r>
            <a:r>
              <a:rPr lang="en-IN" dirty="0">
                <a:latin typeface="Times New Roman" panose="02020603050405020304" pitchFamily="18" charset="0"/>
                <a:ea typeface="Times New Roman" panose="02020603050405020304" pitchFamily="18" charset="0"/>
              </a:rPr>
              <a:t>, pp. 1–5, 2018. </a:t>
            </a:r>
          </a:p>
          <a:p>
            <a:pPr algn="just">
              <a:lnSpc>
                <a:spcPct val="150000"/>
              </a:lnSpc>
              <a:spcAft>
                <a:spcPts val="0"/>
              </a:spcAft>
            </a:pP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IN" dirty="0">
                <a:latin typeface="Times New Roman" panose="02020603050405020304" pitchFamily="18" charset="0"/>
                <a:ea typeface="Times New Roman" panose="02020603050405020304" pitchFamily="18" charset="0"/>
              </a:rPr>
              <a:t>5.	 S. Parekh, D. Parikh, S. </a:t>
            </a:r>
            <a:r>
              <a:rPr lang="en-IN" dirty="0" err="1">
                <a:latin typeface="Times New Roman" panose="02020603050405020304" pitchFamily="18" charset="0"/>
                <a:ea typeface="Times New Roman" panose="02020603050405020304" pitchFamily="18" charset="0"/>
              </a:rPr>
              <a:t>Kotak</a:t>
            </a:r>
            <a:r>
              <a:rPr lang="en-IN" dirty="0">
                <a:latin typeface="Times New Roman" panose="02020603050405020304" pitchFamily="18" charset="0"/>
                <a:ea typeface="Times New Roman" panose="02020603050405020304" pitchFamily="18" charset="0"/>
              </a:rPr>
              <a:t>, and P. S. </a:t>
            </a:r>
            <a:r>
              <a:rPr lang="en-IN" dirty="0" err="1">
                <a:latin typeface="Times New Roman" panose="02020603050405020304" pitchFamily="18" charset="0"/>
                <a:ea typeface="Times New Roman" panose="02020603050405020304" pitchFamily="18" charset="0"/>
              </a:rPr>
              <a:t>Sankhe</a:t>
            </a:r>
            <a:r>
              <a:rPr lang="en-IN" dirty="0">
                <a:latin typeface="Times New Roman" panose="02020603050405020304" pitchFamily="18" charset="0"/>
                <a:ea typeface="Times New Roman" panose="02020603050405020304" pitchFamily="18" charset="0"/>
              </a:rPr>
              <a:t>, “A New Method for Detection of Phishing Websites: URL Detection,” in 2018 Second International Conference on Inventive Communication and Computational Technologies (ICICCT), 2018, vol. 0, no. </a:t>
            </a:r>
            <a:r>
              <a:rPr lang="en-IN" dirty="0" err="1">
                <a:latin typeface="Times New Roman" panose="02020603050405020304" pitchFamily="18" charset="0"/>
                <a:ea typeface="Times New Roman" panose="02020603050405020304" pitchFamily="18" charset="0"/>
              </a:rPr>
              <a:t>Icicct</a:t>
            </a:r>
            <a:r>
              <a:rPr lang="en-IN" dirty="0">
                <a:latin typeface="Times New Roman" panose="02020603050405020304" pitchFamily="18" charset="0"/>
                <a:ea typeface="Times New Roman" panose="02020603050405020304" pitchFamily="18" charset="0"/>
              </a:rPr>
              <a:t>, pp. 949–952. </a:t>
            </a:r>
          </a:p>
        </p:txBody>
      </p:sp>
    </p:spTree>
    <p:extLst>
      <p:ext uri="{BB962C8B-B14F-4D97-AF65-F5344CB8AC3E}">
        <p14:creationId xmlns:p14="http://schemas.microsoft.com/office/powerpoint/2010/main" val="641679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1" y="167450"/>
            <a:ext cx="11129963" cy="6690550"/>
          </a:xfrm>
          <a:prstGeom prst="rect">
            <a:avLst/>
          </a:prstGeom>
        </p:spPr>
        <p:txBody>
          <a:bodyPr wrap="square">
            <a:spAutoFit/>
          </a:bodyPr>
          <a:lstStyle/>
          <a:p>
            <a:pPr algn="just">
              <a:lnSpc>
                <a:spcPct val="150000"/>
              </a:lnSpc>
              <a:spcAft>
                <a:spcPts val="0"/>
              </a:spcAft>
            </a:pPr>
            <a:r>
              <a:rPr lang="en-IN" dirty="0">
                <a:latin typeface="Times New Roman" panose="02020603050405020304" pitchFamily="18" charset="0"/>
                <a:ea typeface="Times New Roman" panose="02020603050405020304" pitchFamily="18" charset="0"/>
              </a:rPr>
              <a:t>6.	K. </a:t>
            </a:r>
            <a:r>
              <a:rPr lang="en-IN" dirty="0" err="1">
                <a:latin typeface="Times New Roman" panose="02020603050405020304" pitchFamily="18" charset="0"/>
                <a:ea typeface="Times New Roman" panose="02020603050405020304" pitchFamily="18" charset="0"/>
              </a:rPr>
              <a:t>Shima</a:t>
            </a:r>
            <a:r>
              <a:rPr lang="en-IN" dirty="0">
                <a:latin typeface="Times New Roman" panose="02020603050405020304" pitchFamily="18" charset="0"/>
                <a:ea typeface="Times New Roman" panose="02020603050405020304" pitchFamily="18" charset="0"/>
              </a:rPr>
              <a:t> et al., “Classification of URL </a:t>
            </a:r>
            <a:r>
              <a:rPr lang="en-IN" dirty="0" err="1">
                <a:latin typeface="Times New Roman" panose="02020603050405020304" pitchFamily="18" charset="0"/>
                <a:ea typeface="Times New Roman" panose="02020603050405020304" pitchFamily="18" charset="0"/>
              </a:rPr>
              <a:t>bitstreams</a:t>
            </a:r>
            <a:r>
              <a:rPr lang="en-IN" dirty="0">
                <a:latin typeface="Times New Roman" panose="02020603050405020304" pitchFamily="18" charset="0"/>
                <a:ea typeface="Times New Roman" panose="02020603050405020304" pitchFamily="18" charset="0"/>
              </a:rPr>
              <a:t> using bag of bytes,” in 2018 21st Conference on Innovation in Clouds, Internet and Networks and Workshops (ICIN), 2018, vol. 91, pp. 1–5. </a:t>
            </a:r>
          </a:p>
          <a:p>
            <a:pPr algn="just">
              <a:lnSpc>
                <a:spcPct val="150000"/>
              </a:lnSpc>
              <a:spcAft>
                <a:spcPts val="0"/>
              </a:spcAft>
            </a:pP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IN" dirty="0">
                <a:latin typeface="Times New Roman" panose="02020603050405020304" pitchFamily="18" charset="0"/>
                <a:ea typeface="Times New Roman" panose="02020603050405020304" pitchFamily="18" charset="0"/>
              </a:rPr>
              <a:t>7.	A. </a:t>
            </a:r>
            <a:r>
              <a:rPr lang="en-IN" dirty="0" err="1">
                <a:latin typeface="Times New Roman" panose="02020603050405020304" pitchFamily="18" charset="0"/>
                <a:ea typeface="Times New Roman" panose="02020603050405020304" pitchFamily="18" charset="0"/>
              </a:rPr>
              <a:t>Vazhayil</a:t>
            </a:r>
            <a:r>
              <a:rPr lang="en-IN" dirty="0">
                <a:latin typeface="Times New Roman" panose="02020603050405020304" pitchFamily="18" charset="0"/>
                <a:ea typeface="Times New Roman" panose="02020603050405020304" pitchFamily="18" charset="0"/>
              </a:rPr>
              <a:t>, R. </a:t>
            </a:r>
            <a:r>
              <a:rPr lang="en-IN" dirty="0" err="1">
                <a:latin typeface="Times New Roman" panose="02020603050405020304" pitchFamily="18" charset="0"/>
                <a:ea typeface="Times New Roman" panose="02020603050405020304" pitchFamily="18" charset="0"/>
              </a:rPr>
              <a:t>Vinayakumar</a:t>
            </a:r>
            <a:r>
              <a:rPr lang="en-IN" dirty="0">
                <a:latin typeface="Times New Roman" panose="02020603050405020304" pitchFamily="18" charset="0"/>
                <a:ea typeface="Times New Roman" panose="02020603050405020304" pitchFamily="18" charset="0"/>
              </a:rPr>
              <a:t>, and K. </a:t>
            </a:r>
            <a:r>
              <a:rPr lang="en-IN" dirty="0" err="1">
                <a:latin typeface="Times New Roman" panose="02020603050405020304" pitchFamily="18" charset="0"/>
                <a:ea typeface="Times New Roman" panose="02020603050405020304" pitchFamily="18" charset="0"/>
              </a:rPr>
              <a:t>Soman</a:t>
            </a:r>
            <a:r>
              <a:rPr lang="en-IN" dirty="0">
                <a:latin typeface="Times New Roman" panose="02020603050405020304" pitchFamily="18" charset="0"/>
                <a:ea typeface="Times New Roman" panose="02020603050405020304" pitchFamily="18" charset="0"/>
              </a:rPr>
              <a:t>, “Comparative Study of the Detection of Malicious URLs Using Shallow and Deep Networks,” in 2018 9th International Conference on Computing, Communication and Networking Technologies, ICCCNT 2018, 2018, pp. 1– 6. </a:t>
            </a:r>
          </a:p>
          <a:p>
            <a:pPr algn="just">
              <a:lnSpc>
                <a:spcPct val="150000"/>
              </a:lnSpc>
              <a:spcAft>
                <a:spcPts val="0"/>
              </a:spcAft>
            </a:pP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IN" dirty="0">
                <a:latin typeface="Times New Roman" panose="02020603050405020304" pitchFamily="18" charset="0"/>
                <a:ea typeface="Times New Roman" panose="02020603050405020304" pitchFamily="18" charset="0"/>
              </a:rPr>
              <a:t>8.	W. </a:t>
            </a:r>
            <a:r>
              <a:rPr lang="en-IN" dirty="0" err="1">
                <a:latin typeface="Times New Roman" panose="02020603050405020304" pitchFamily="18" charset="0"/>
                <a:ea typeface="Times New Roman" panose="02020603050405020304" pitchFamily="18" charset="0"/>
              </a:rPr>
              <a:t>Fadheel</a:t>
            </a:r>
            <a:r>
              <a:rPr lang="en-IN" dirty="0">
                <a:latin typeface="Times New Roman" panose="02020603050405020304" pitchFamily="18" charset="0"/>
                <a:ea typeface="Times New Roman" panose="02020603050405020304" pitchFamily="18" charset="0"/>
              </a:rPr>
              <a:t>, M. </a:t>
            </a:r>
            <a:r>
              <a:rPr lang="en-IN" dirty="0" err="1">
                <a:latin typeface="Times New Roman" panose="02020603050405020304" pitchFamily="18" charset="0"/>
                <a:ea typeface="Times New Roman" panose="02020603050405020304" pitchFamily="18" charset="0"/>
              </a:rPr>
              <a:t>Abusharkh</a:t>
            </a:r>
            <a:r>
              <a:rPr lang="en-IN" dirty="0">
                <a:latin typeface="Times New Roman" panose="02020603050405020304" pitchFamily="18" charset="0"/>
                <a:ea typeface="Times New Roman" panose="02020603050405020304" pitchFamily="18" charset="0"/>
              </a:rPr>
              <a:t>, and I. Abdel-</a:t>
            </a:r>
            <a:r>
              <a:rPr lang="en-IN" dirty="0" err="1">
                <a:latin typeface="Times New Roman" panose="02020603050405020304" pitchFamily="18" charset="0"/>
                <a:ea typeface="Times New Roman" panose="02020603050405020304" pitchFamily="18" charset="0"/>
              </a:rPr>
              <a:t>Qader</a:t>
            </a:r>
            <a:r>
              <a:rPr lang="en-IN" dirty="0">
                <a:latin typeface="Times New Roman" panose="02020603050405020304" pitchFamily="18" charset="0"/>
                <a:ea typeface="Times New Roman" panose="02020603050405020304" pitchFamily="18" charset="0"/>
              </a:rPr>
              <a:t>, “On Feature Selection for the Prediction of Phishing Websites,” 2017 IEEE 15th Intl </a:t>
            </a:r>
            <a:r>
              <a:rPr lang="en-IN" dirty="0" err="1">
                <a:latin typeface="Times New Roman" panose="02020603050405020304" pitchFamily="18" charset="0"/>
                <a:ea typeface="Times New Roman" panose="02020603050405020304" pitchFamily="18" charset="0"/>
              </a:rPr>
              <a:t>Conf</a:t>
            </a:r>
            <a:r>
              <a:rPr lang="en-IN" dirty="0">
                <a:latin typeface="Times New Roman" panose="02020603050405020304" pitchFamily="18" charset="0"/>
                <a:ea typeface="Times New Roman" panose="02020603050405020304" pitchFamily="18" charset="0"/>
              </a:rPr>
              <a:t> Dependable, </a:t>
            </a:r>
            <a:r>
              <a:rPr lang="en-IN" dirty="0" err="1">
                <a:latin typeface="Times New Roman" panose="02020603050405020304" pitchFamily="18" charset="0"/>
                <a:ea typeface="Times New Roman" panose="02020603050405020304" pitchFamily="18" charset="0"/>
              </a:rPr>
              <a:t>Auton</a:t>
            </a:r>
            <a:r>
              <a:rPr lang="en-IN" dirty="0">
                <a:latin typeface="Times New Roman" panose="02020603050405020304" pitchFamily="18" charset="0"/>
                <a:ea typeface="Times New Roman" panose="02020603050405020304" pitchFamily="18" charset="0"/>
              </a:rPr>
              <a:t>. </a:t>
            </a:r>
            <a:r>
              <a:rPr lang="en-IN" dirty="0" err="1">
                <a:latin typeface="Times New Roman" panose="02020603050405020304" pitchFamily="18" charset="0"/>
                <a:ea typeface="Times New Roman" panose="02020603050405020304" pitchFamily="18" charset="0"/>
              </a:rPr>
              <a:t>Secur</a:t>
            </a:r>
            <a:r>
              <a:rPr lang="en-IN" dirty="0">
                <a:latin typeface="Times New Roman" panose="02020603050405020304" pitchFamily="18" charset="0"/>
                <a:ea typeface="Times New Roman" panose="02020603050405020304" pitchFamily="18" charset="0"/>
              </a:rPr>
              <a:t>. </a:t>
            </a:r>
            <a:r>
              <a:rPr lang="en-IN" dirty="0" err="1">
                <a:latin typeface="Times New Roman" panose="02020603050405020304" pitchFamily="18" charset="0"/>
                <a:ea typeface="Times New Roman" panose="02020603050405020304" pitchFamily="18" charset="0"/>
              </a:rPr>
              <a:t>Comput</a:t>
            </a:r>
            <a:r>
              <a:rPr lang="en-IN" dirty="0">
                <a:latin typeface="Times New Roman" panose="02020603050405020304" pitchFamily="18" charset="0"/>
                <a:ea typeface="Times New Roman" panose="02020603050405020304" pitchFamily="18" charset="0"/>
              </a:rPr>
              <a:t>. 15th Intl </a:t>
            </a:r>
            <a:r>
              <a:rPr lang="en-IN" dirty="0" err="1">
                <a:latin typeface="Times New Roman" panose="02020603050405020304" pitchFamily="18" charset="0"/>
                <a:ea typeface="Times New Roman" panose="02020603050405020304" pitchFamily="18" charset="0"/>
              </a:rPr>
              <a:t>Conf</a:t>
            </a:r>
            <a:r>
              <a:rPr lang="en-IN" dirty="0">
                <a:latin typeface="Times New Roman" panose="02020603050405020304" pitchFamily="18" charset="0"/>
                <a:ea typeface="Times New Roman" panose="02020603050405020304" pitchFamily="18" charset="0"/>
              </a:rPr>
              <a:t> Pervasive </a:t>
            </a:r>
            <a:r>
              <a:rPr lang="en-IN" dirty="0" err="1">
                <a:latin typeface="Times New Roman" panose="02020603050405020304" pitchFamily="18" charset="0"/>
                <a:ea typeface="Times New Roman" panose="02020603050405020304" pitchFamily="18" charset="0"/>
              </a:rPr>
              <a:t>Intell</a:t>
            </a:r>
            <a:r>
              <a:rPr lang="en-IN" dirty="0">
                <a:latin typeface="Times New Roman" panose="02020603050405020304" pitchFamily="18" charset="0"/>
                <a:ea typeface="Times New Roman" panose="02020603050405020304" pitchFamily="18" charset="0"/>
              </a:rPr>
              <a:t>. </a:t>
            </a:r>
            <a:r>
              <a:rPr lang="en-IN" dirty="0" err="1">
                <a:latin typeface="Times New Roman" panose="02020603050405020304" pitchFamily="18" charset="0"/>
                <a:ea typeface="Times New Roman" panose="02020603050405020304" pitchFamily="18" charset="0"/>
              </a:rPr>
              <a:t>Comput</a:t>
            </a:r>
            <a:r>
              <a:rPr lang="en-IN" dirty="0">
                <a:latin typeface="Times New Roman" panose="02020603050405020304" pitchFamily="18" charset="0"/>
                <a:ea typeface="Times New Roman" panose="02020603050405020304" pitchFamily="18" charset="0"/>
              </a:rPr>
              <a:t>. 3rd Intl </a:t>
            </a:r>
            <a:r>
              <a:rPr lang="en-IN" dirty="0" err="1">
                <a:latin typeface="Times New Roman" panose="02020603050405020304" pitchFamily="18" charset="0"/>
                <a:ea typeface="Times New Roman" panose="02020603050405020304" pitchFamily="18" charset="0"/>
              </a:rPr>
              <a:t>Conf</a:t>
            </a:r>
            <a:r>
              <a:rPr lang="en-IN" dirty="0">
                <a:latin typeface="Times New Roman" panose="02020603050405020304" pitchFamily="18" charset="0"/>
                <a:ea typeface="Times New Roman" panose="02020603050405020304" pitchFamily="18" charset="0"/>
              </a:rPr>
              <a:t> Big Data </a:t>
            </a:r>
            <a:r>
              <a:rPr lang="en-IN" dirty="0" err="1">
                <a:latin typeface="Times New Roman" panose="02020603050405020304" pitchFamily="18" charset="0"/>
                <a:ea typeface="Times New Roman" panose="02020603050405020304" pitchFamily="18" charset="0"/>
              </a:rPr>
              <a:t>Intell</a:t>
            </a:r>
            <a:r>
              <a:rPr lang="en-IN" dirty="0">
                <a:latin typeface="Times New Roman" panose="02020603050405020304" pitchFamily="18" charset="0"/>
                <a:ea typeface="Times New Roman" panose="02020603050405020304" pitchFamily="18" charset="0"/>
              </a:rPr>
              <a:t>. </a:t>
            </a:r>
            <a:r>
              <a:rPr lang="en-IN" dirty="0" err="1">
                <a:latin typeface="Times New Roman" panose="02020603050405020304" pitchFamily="18" charset="0"/>
                <a:ea typeface="Times New Roman" panose="02020603050405020304" pitchFamily="18" charset="0"/>
              </a:rPr>
              <a:t>Comput</a:t>
            </a:r>
            <a:r>
              <a:rPr lang="en-IN" dirty="0">
                <a:latin typeface="Times New Roman" panose="02020603050405020304" pitchFamily="18" charset="0"/>
                <a:ea typeface="Times New Roman" panose="02020603050405020304" pitchFamily="18" charset="0"/>
              </a:rPr>
              <a:t>. Cyber Sci. Technol. </a:t>
            </a:r>
            <a:r>
              <a:rPr lang="en-IN" dirty="0" err="1">
                <a:latin typeface="Times New Roman" panose="02020603050405020304" pitchFamily="18" charset="0"/>
                <a:ea typeface="Times New Roman" panose="02020603050405020304" pitchFamily="18" charset="0"/>
              </a:rPr>
              <a:t>Congr</a:t>
            </a:r>
            <a:r>
              <a:rPr lang="en-IN" dirty="0">
                <a:latin typeface="Times New Roman" panose="02020603050405020304" pitchFamily="18" charset="0"/>
                <a:ea typeface="Times New Roman" panose="02020603050405020304" pitchFamily="18" charset="0"/>
              </a:rPr>
              <a:t>., pp. 871–876, 2017. </a:t>
            </a:r>
          </a:p>
          <a:p>
            <a:pPr algn="just">
              <a:lnSpc>
                <a:spcPct val="150000"/>
              </a:lnSpc>
              <a:spcAft>
                <a:spcPts val="0"/>
              </a:spcAft>
            </a:pP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IN" dirty="0">
                <a:latin typeface="Times New Roman" panose="02020603050405020304" pitchFamily="18" charset="0"/>
                <a:ea typeface="Times New Roman" panose="02020603050405020304" pitchFamily="18" charset="0"/>
              </a:rPr>
              <a:t>9.	X. Zhang, Y. Zeng, X. Jin, Z. Yan, and G. </a:t>
            </a:r>
            <a:r>
              <a:rPr lang="en-IN" dirty="0" err="1">
                <a:latin typeface="Times New Roman" panose="02020603050405020304" pitchFamily="18" charset="0"/>
                <a:ea typeface="Times New Roman" panose="02020603050405020304" pitchFamily="18" charset="0"/>
              </a:rPr>
              <a:t>Geng</a:t>
            </a:r>
            <a:r>
              <a:rPr lang="en-IN" dirty="0">
                <a:latin typeface="Times New Roman" panose="02020603050405020304" pitchFamily="18" charset="0"/>
                <a:ea typeface="Times New Roman" panose="02020603050405020304" pitchFamily="18" charset="0"/>
              </a:rPr>
              <a:t>, “Boosting the Phishing Detection Performance by Semantic Analysis,” 2017. </a:t>
            </a:r>
          </a:p>
          <a:p>
            <a:pPr algn="just">
              <a:lnSpc>
                <a:spcPct val="150000"/>
              </a:lnSpc>
              <a:spcAft>
                <a:spcPts val="0"/>
              </a:spcAft>
            </a:pP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IN" dirty="0">
                <a:latin typeface="Times New Roman" panose="02020603050405020304" pitchFamily="18" charset="0"/>
                <a:ea typeface="Times New Roman" panose="02020603050405020304" pitchFamily="18" charset="0"/>
              </a:rPr>
              <a:t>10.	 L. </a:t>
            </a:r>
            <a:r>
              <a:rPr lang="en-IN" dirty="0" err="1">
                <a:latin typeface="Times New Roman" panose="02020603050405020304" pitchFamily="18" charset="0"/>
                <a:ea typeface="Times New Roman" panose="02020603050405020304" pitchFamily="18" charset="0"/>
              </a:rPr>
              <a:t>MacHado</a:t>
            </a:r>
            <a:r>
              <a:rPr lang="en-IN" dirty="0">
                <a:latin typeface="Times New Roman" panose="02020603050405020304" pitchFamily="18" charset="0"/>
                <a:ea typeface="Times New Roman" panose="02020603050405020304" pitchFamily="18" charset="0"/>
              </a:rPr>
              <a:t> and J. </a:t>
            </a:r>
            <a:r>
              <a:rPr lang="en-IN" dirty="0" err="1">
                <a:latin typeface="Times New Roman" panose="02020603050405020304" pitchFamily="18" charset="0"/>
                <a:ea typeface="Times New Roman" panose="02020603050405020304" pitchFamily="18" charset="0"/>
              </a:rPr>
              <a:t>Gadge</a:t>
            </a:r>
            <a:r>
              <a:rPr lang="en-IN" dirty="0">
                <a:latin typeface="Times New Roman" panose="02020603050405020304" pitchFamily="18" charset="0"/>
                <a:ea typeface="Times New Roman" panose="02020603050405020304" pitchFamily="18" charset="0"/>
              </a:rPr>
              <a:t>, “Phishing Sites Detection Based on C4.5 Decision Tree Algorithm,” in 2017 International Conference on Computing, Communication, Control and Automation, ICCUBEA 2017, 2018, pp. 1–5.</a:t>
            </a:r>
          </a:p>
        </p:txBody>
      </p:sp>
    </p:spTree>
    <p:extLst>
      <p:ext uri="{BB962C8B-B14F-4D97-AF65-F5344CB8AC3E}">
        <p14:creationId xmlns:p14="http://schemas.microsoft.com/office/powerpoint/2010/main" val="21048123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6251" r="-88" b="9791"/>
          <a:stretch/>
        </p:blipFill>
        <p:spPr>
          <a:xfrm>
            <a:off x="498046" y="585787"/>
            <a:ext cx="8603092" cy="5072064"/>
          </a:xfrm>
          <a:prstGeom prst="rect">
            <a:avLst/>
          </a:prstGeom>
        </p:spPr>
      </p:pic>
    </p:spTree>
    <p:extLst>
      <p:ext uri="{BB962C8B-B14F-4D97-AF65-F5344CB8AC3E}">
        <p14:creationId xmlns:p14="http://schemas.microsoft.com/office/powerpoint/2010/main" val="2028730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7211" y="521901"/>
            <a:ext cx="10658475" cy="3934410"/>
          </a:xfrm>
          <a:prstGeom prst="rect">
            <a:avLst/>
          </a:prstGeom>
        </p:spPr>
        <p:txBody>
          <a:bodyPr wrap="square">
            <a:spAutoFit/>
          </a:bodyPr>
          <a:lstStyle/>
          <a:p>
            <a:pPr lvl="0" algn="just">
              <a:lnSpc>
                <a:spcPct val="150000"/>
              </a:lnSpc>
              <a:spcAft>
                <a:spcPts val="800"/>
              </a:spcAft>
            </a:pPr>
            <a:r>
              <a:rPr lang="en-IN" b="1" dirty="0" smtClean="0">
                <a:latin typeface="Times New Roman" panose="02020603050405020304" pitchFamily="18" charset="0"/>
                <a:ea typeface="Calibri" panose="020F0502020204030204" pitchFamily="34" charset="0"/>
                <a:cs typeface="Times New Roman" panose="02020603050405020304" pitchFamily="18" charset="0"/>
              </a:rPr>
              <a:t>2.    Y</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b="1" dirty="0" err="1">
                <a:latin typeface="Times New Roman" panose="02020603050405020304" pitchFamily="18" charset="0"/>
                <a:ea typeface="Calibri" panose="020F0502020204030204" pitchFamily="34" charset="0"/>
                <a:cs typeface="Times New Roman" panose="02020603050405020304" pitchFamily="18" charset="0"/>
              </a:rPr>
              <a:t>Sönmez</a:t>
            </a:r>
            <a:r>
              <a:rPr lang="en-IN" b="1" dirty="0">
                <a:latin typeface="Times New Roman" panose="02020603050405020304" pitchFamily="18" charset="0"/>
                <a:ea typeface="Calibri" panose="020F0502020204030204" pitchFamily="34" charset="0"/>
                <a:cs typeface="Times New Roman" panose="02020603050405020304" pitchFamily="18" charset="0"/>
              </a:rPr>
              <a:t>, T. </a:t>
            </a:r>
            <a:r>
              <a:rPr lang="en-IN" b="1" dirty="0" err="1">
                <a:latin typeface="Times New Roman" panose="02020603050405020304" pitchFamily="18" charset="0"/>
                <a:ea typeface="Calibri" panose="020F0502020204030204" pitchFamily="34" charset="0"/>
                <a:cs typeface="Times New Roman" panose="02020603050405020304" pitchFamily="18" charset="0"/>
              </a:rPr>
              <a:t>Tuncer</a:t>
            </a:r>
            <a:r>
              <a:rPr lang="en-IN" b="1" dirty="0">
                <a:latin typeface="Times New Roman" panose="02020603050405020304" pitchFamily="18" charset="0"/>
                <a:ea typeface="Calibri" panose="020F0502020204030204" pitchFamily="34" charset="0"/>
                <a:cs typeface="Times New Roman" panose="02020603050405020304" pitchFamily="18" charset="0"/>
              </a:rPr>
              <a:t>, H. </a:t>
            </a:r>
            <a:r>
              <a:rPr lang="en-IN" b="1" dirty="0" err="1">
                <a:latin typeface="Times New Roman" panose="02020603050405020304" pitchFamily="18" charset="0"/>
                <a:ea typeface="Calibri" panose="020F0502020204030204" pitchFamily="34" charset="0"/>
                <a:cs typeface="Times New Roman" panose="02020603050405020304" pitchFamily="18" charset="0"/>
              </a:rPr>
              <a:t>Gökal</a:t>
            </a:r>
            <a:r>
              <a:rPr lang="en-IN" b="1" dirty="0">
                <a:latin typeface="Times New Roman" panose="02020603050405020304" pitchFamily="18" charset="0"/>
                <a:ea typeface="Calibri" panose="020F0502020204030204" pitchFamily="34" charset="0"/>
                <a:cs typeface="Times New Roman" panose="02020603050405020304" pitchFamily="18" charset="0"/>
              </a:rPr>
              <a:t>, and E. </a:t>
            </a:r>
            <a:r>
              <a:rPr lang="en-IN" b="1" dirty="0" err="1">
                <a:latin typeface="Times New Roman" panose="02020603050405020304" pitchFamily="18" charset="0"/>
                <a:ea typeface="Calibri" panose="020F0502020204030204" pitchFamily="34" charset="0"/>
                <a:cs typeface="Times New Roman" panose="02020603050405020304" pitchFamily="18" charset="0"/>
              </a:rPr>
              <a:t>Avci</a:t>
            </a:r>
            <a:r>
              <a:rPr lang="en-IN" b="1" dirty="0">
                <a:latin typeface="Times New Roman" panose="02020603050405020304" pitchFamily="18" charset="0"/>
                <a:ea typeface="Calibri" panose="020F0502020204030204" pitchFamily="34" charset="0"/>
                <a:cs typeface="Times New Roman" panose="02020603050405020304" pitchFamily="18" charset="0"/>
              </a:rPr>
              <a:t>, “Phishing web sites features classification based on extreme learning machine,” 6th Int. </a:t>
            </a:r>
            <a:r>
              <a:rPr lang="en-IN" b="1" dirty="0" err="1">
                <a:latin typeface="Times New Roman" panose="02020603050405020304" pitchFamily="18" charset="0"/>
                <a:ea typeface="Calibri" panose="020F0502020204030204" pitchFamily="34" charset="0"/>
                <a:cs typeface="Times New Roman" panose="02020603050405020304" pitchFamily="18" charset="0"/>
              </a:rPr>
              <a:t>Symp</a:t>
            </a:r>
            <a:r>
              <a:rPr lang="en-IN" b="1" dirty="0">
                <a:latin typeface="Times New Roman" panose="02020603050405020304" pitchFamily="18" charset="0"/>
                <a:ea typeface="Calibri" panose="020F0502020204030204" pitchFamily="34" charset="0"/>
                <a:cs typeface="Times New Roman" panose="02020603050405020304" pitchFamily="18" charset="0"/>
              </a:rPr>
              <a:t>. Digit. Forensic </a:t>
            </a:r>
            <a:r>
              <a:rPr lang="en-IN" b="1" dirty="0" err="1">
                <a:latin typeface="Times New Roman" panose="02020603050405020304" pitchFamily="18" charset="0"/>
                <a:ea typeface="Calibri" panose="020F0502020204030204" pitchFamily="34" charset="0"/>
                <a:cs typeface="Times New Roman" panose="02020603050405020304" pitchFamily="18" charset="0"/>
              </a:rPr>
              <a:t>Secur</a:t>
            </a:r>
            <a:r>
              <a:rPr lang="en-IN" b="1" dirty="0">
                <a:latin typeface="Times New Roman" panose="02020603050405020304" pitchFamily="18" charset="0"/>
                <a:ea typeface="Calibri" panose="020F0502020204030204" pitchFamily="34" charset="0"/>
                <a:cs typeface="Times New Roman" panose="02020603050405020304" pitchFamily="18" charset="0"/>
              </a:rPr>
              <a:t>. ISDFS  - Proceeding.</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Phishing is a common attack on credulous people by making them to disclose their unique information using counterfeit websites. The objective of phishing website URLs is to purloin the personal information like user name, passwords and online banking transactions. Phishers use the websites which are visually and semantically similar to those real websites. As technology continues to grow, phishing techniques started to progress rapidly and this needs to be prevented by using anti-phishing mechanisms to detect phishing. Machine learning is a powerful tool used to strive against phishing attacks. This paper surveys the features used for detection and detection techniques using machine learning.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56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62" y="551636"/>
            <a:ext cx="10987087" cy="3103414"/>
          </a:xfrm>
          <a:prstGeom prst="rect">
            <a:avLst/>
          </a:prstGeom>
        </p:spPr>
        <p:txBody>
          <a:bodyPr wrap="square">
            <a:spAutoFit/>
          </a:bodyPr>
          <a:lstStyle/>
          <a:p>
            <a:pPr lvl="0" algn="just">
              <a:lnSpc>
                <a:spcPct val="150000"/>
              </a:lnSpc>
              <a:spcAft>
                <a:spcPts val="800"/>
              </a:spcAft>
            </a:pPr>
            <a:r>
              <a:rPr lang="en-IN" b="1" dirty="0" smtClean="0">
                <a:latin typeface="Times New Roman" panose="02020603050405020304" pitchFamily="18" charset="0"/>
                <a:ea typeface="Calibri" panose="020F0502020204030204" pitchFamily="34" charset="0"/>
                <a:cs typeface="Times New Roman" panose="02020603050405020304" pitchFamily="18" charset="0"/>
              </a:rPr>
              <a:t>3.  T</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b="1" dirty="0" err="1">
                <a:latin typeface="Times New Roman" panose="02020603050405020304" pitchFamily="18" charset="0"/>
                <a:ea typeface="Calibri" panose="020F0502020204030204" pitchFamily="34" charset="0"/>
                <a:cs typeface="Times New Roman" panose="02020603050405020304" pitchFamily="18" charset="0"/>
              </a:rPr>
              <a:t>Peng</a:t>
            </a:r>
            <a:r>
              <a:rPr lang="en-IN" b="1" dirty="0">
                <a:latin typeface="Times New Roman" panose="02020603050405020304" pitchFamily="18" charset="0"/>
                <a:ea typeface="Calibri" panose="020F0502020204030204" pitchFamily="34" charset="0"/>
                <a:cs typeface="Times New Roman" panose="02020603050405020304" pitchFamily="18" charset="0"/>
              </a:rPr>
              <a:t>, I. Harris, and Y. </a:t>
            </a:r>
            <a:r>
              <a:rPr lang="en-IN" b="1" dirty="0" err="1">
                <a:latin typeface="Times New Roman" panose="02020603050405020304" pitchFamily="18" charset="0"/>
                <a:ea typeface="Calibri" panose="020F0502020204030204" pitchFamily="34" charset="0"/>
                <a:cs typeface="Times New Roman" panose="02020603050405020304" pitchFamily="18" charset="0"/>
              </a:rPr>
              <a:t>Sawa</a:t>
            </a:r>
            <a:r>
              <a:rPr lang="en-IN" b="1" dirty="0">
                <a:latin typeface="Times New Roman" panose="02020603050405020304" pitchFamily="18" charset="0"/>
                <a:ea typeface="Calibri" panose="020F0502020204030204" pitchFamily="34" charset="0"/>
                <a:cs typeface="Times New Roman" panose="02020603050405020304" pitchFamily="18" charset="0"/>
              </a:rPr>
              <a:t>, “Detecting Phishing Attacks Using Natural Language Processing and Machine Learning,” Proc. - 12th IEEE Int. Conf. </a:t>
            </a:r>
            <a:r>
              <a:rPr lang="en-IN" b="1" dirty="0" err="1">
                <a:latin typeface="Times New Roman" panose="02020603050405020304" pitchFamily="18" charset="0"/>
                <a:ea typeface="Calibri" panose="020F0502020204030204" pitchFamily="34" charset="0"/>
                <a:cs typeface="Times New Roman" panose="02020603050405020304" pitchFamily="18" charset="0"/>
              </a:rPr>
              <a:t>Semant</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b="1" dirty="0" err="1">
                <a:latin typeface="Times New Roman" panose="02020603050405020304" pitchFamily="18" charset="0"/>
                <a:ea typeface="Calibri" panose="020F0502020204030204" pitchFamily="34" charset="0"/>
                <a:cs typeface="Times New Roman" panose="02020603050405020304" pitchFamily="18" charset="0"/>
              </a:rPr>
              <a:t>Comput</a:t>
            </a:r>
            <a:r>
              <a:rPr lang="en-IN" b="1"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Phishing attacks are one of the most common and least defended security threats today. We present an approach which uses natural language processing techniques to analyse text and detect inappropriate statements which are indicative of phishing attacks. Our approach is novel compared to previous work because it focuses on the natural language text contained in the attack, performing semantic analysis of the text to detect malicious intent. To demonstrate the effectiveness of our approach, we have evaluated it using a large benchmark set of phishing emails.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3949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5774" y="416084"/>
            <a:ext cx="11001375" cy="6011902"/>
          </a:xfrm>
          <a:prstGeom prst="rect">
            <a:avLst/>
          </a:prstGeom>
        </p:spPr>
        <p:txBody>
          <a:bodyPr wrap="square">
            <a:spAutoFit/>
          </a:bodyPr>
          <a:lstStyle/>
          <a:p>
            <a:pPr lvl="0" algn="just">
              <a:lnSpc>
                <a:spcPct val="150000"/>
              </a:lnSpc>
              <a:spcAft>
                <a:spcPts val="800"/>
              </a:spcAft>
            </a:pPr>
            <a:r>
              <a:rPr lang="en-IN" b="1" dirty="0" smtClean="0">
                <a:latin typeface="Times New Roman" panose="02020603050405020304" pitchFamily="18" charset="0"/>
                <a:ea typeface="Calibri" panose="020F0502020204030204" pitchFamily="34" charset="0"/>
                <a:cs typeface="Times New Roman" panose="02020603050405020304" pitchFamily="18" charset="0"/>
              </a:rPr>
              <a:t>4.   M</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b="1" dirty="0" err="1">
                <a:latin typeface="Times New Roman" panose="02020603050405020304" pitchFamily="18" charset="0"/>
                <a:ea typeface="Calibri" panose="020F0502020204030204" pitchFamily="34" charset="0"/>
                <a:cs typeface="Times New Roman" panose="02020603050405020304" pitchFamily="18" charset="0"/>
              </a:rPr>
              <a:t>Karabatak</a:t>
            </a:r>
            <a:r>
              <a:rPr lang="en-IN" b="1" dirty="0">
                <a:latin typeface="Times New Roman" panose="02020603050405020304" pitchFamily="18" charset="0"/>
                <a:ea typeface="Calibri" panose="020F0502020204030204" pitchFamily="34" charset="0"/>
                <a:cs typeface="Times New Roman" panose="02020603050405020304" pitchFamily="18" charset="0"/>
              </a:rPr>
              <a:t> and T. Mustafa, “Performance comparison of classifiers on reduced phishing website dataset,” 6th Int. </a:t>
            </a:r>
            <a:r>
              <a:rPr lang="en-IN" b="1" dirty="0" err="1">
                <a:latin typeface="Times New Roman" panose="02020603050405020304" pitchFamily="18" charset="0"/>
                <a:ea typeface="Calibri" panose="020F0502020204030204" pitchFamily="34" charset="0"/>
                <a:cs typeface="Times New Roman" panose="02020603050405020304" pitchFamily="18" charset="0"/>
              </a:rPr>
              <a:t>Symp</a:t>
            </a:r>
            <a:r>
              <a:rPr lang="en-IN" b="1" dirty="0">
                <a:latin typeface="Times New Roman" panose="02020603050405020304" pitchFamily="18" charset="0"/>
                <a:ea typeface="Calibri" panose="020F0502020204030204" pitchFamily="34" charset="0"/>
                <a:cs typeface="Times New Roman" panose="02020603050405020304" pitchFamily="18" charset="0"/>
              </a:rPr>
              <a:t>. Digit. Forensic </a:t>
            </a:r>
            <a:r>
              <a:rPr lang="en-IN" b="1" dirty="0" err="1">
                <a:latin typeface="Times New Roman" panose="02020603050405020304" pitchFamily="18" charset="0"/>
                <a:ea typeface="Calibri" panose="020F0502020204030204" pitchFamily="34" charset="0"/>
                <a:cs typeface="Times New Roman" panose="02020603050405020304" pitchFamily="18" charset="0"/>
              </a:rPr>
              <a:t>Secur</a:t>
            </a:r>
            <a:r>
              <a:rPr lang="en-IN" b="1" dirty="0">
                <a:latin typeface="Times New Roman" panose="02020603050405020304" pitchFamily="18" charset="0"/>
                <a:ea typeface="Calibri" panose="020F0502020204030204" pitchFamily="34" charset="0"/>
                <a:cs typeface="Times New Roman" panose="02020603050405020304" pitchFamily="18" charset="0"/>
              </a:rPr>
              <a:t>. ISDFS  - Proceeding.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These days, numerous enemy of phishing frameworks are being created to recognize phishing substance in online correspondence frameworks. In spite of the accessibility of hordes hostile to phishing frameworks, phishing proceeds with unabated because of lacking recognition of a zero-day assault, pointless computational overhead and high bogus rates. In spite of the fact that Machine Learning approaches have accomplished promising exactness rate, the decision and the exhibition of the component vector limit their successful location. Phishing is a typical assault on guileless individuals by making them to unveil their one of a kind data utilizing fake sites. In this work, an upgraded AI based prescient model is proposed to improve the effectiveness of against phishing plans. The prescient model comprises of Feature Selection Module which is utilized for the development of a successful element vector. These highlights are removed from the URL, website page properties and site page conduct utilizing the gradual segment-based framework to introduce the resultant component vector to the prescient model. The proposed framework utilizes CNN, KNN AND SVM which have been prepared on a 30-dimensional list of capabilities. AI is an incredible asset used to </a:t>
            </a:r>
            <a:r>
              <a:rPr lang="en-IN" dirty="0" err="1">
                <a:latin typeface="Times New Roman" panose="02020603050405020304" pitchFamily="18" charset="0"/>
                <a:ea typeface="Calibri" panose="020F0502020204030204" pitchFamily="34" charset="0"/>
                <a:cs typeface="Times New Roman" panose="02020603050405020304" pitchFamily="18" charset="0"/>
              </a:rPr>
              <a:t>endeavor</a:t>
            </a:r>
            <a:r>
              <a:rPr lang="en-IN" dirty="0">
                <a:latin typeface="Times New Roman" panose="02020603050405020304" pitchFamily="18" charset="0"/>
                <a:ea typeface="Calibri" panose="020F0502020204030204" pitchFamily="34" charset="0"/>
                <a:cs typeface="Times New Roman" panose="02020603050405020304" pitchFamily="18" charset="0"/>
              </a:rPr>
              <a:t> against phishing assaults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380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5787" y="474797"/>
            <a:ext cx="10815637" cy="3103414"/>
          </a:xfrm>
          <a:prstGeom prst="rect">
            <a:avLst/>
          </a:prstGeom>
        </p:spPr>
        <p:txBody>
          <a:bodyPr wrap="square">
            <a:spAutoFit/>
          </a:bodyPr>
          <a:lstStyle/>
          <a:p>
            <a:pPr lvl="0" algn="just">
              <a:lnSpc>
                <a:spcPct val="150000"/>
              </a:lnSpc>
              <a:spcAft>
                <a:spcPts val="800"/>
              </a:spcAft>
            </a:pPr>
            <a:r>
              <a:rPr lang="en-IN" b="1" dirty="0" smtClean="0">
                <a:latin typeface="Times New Roman" panose="02020603050405020304" pitchFamily="18" charset="0"/>
                <a:ea typeface="Calibri" panose="020F0502020204030204" pitchFamily="34" charset="0"/>
                <a:cs typeface="Times New Roman" panose="02020603050405020304" pitchFamily="18" charset="0"/>
              </a:rPr>
              <a:t>5.  K</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b="1" dirty="0" err="1">
                <a:latin typeface="Times New Roman" panose="02020603050405020304" pitchFamily="18" charset="0"/>
                <a:ea typeface="Calibri" panose="020F0502020204030204" pitchFamily="34" charset="0"/>
                <a:cs typeface="Times New Roman" panose="02020603050405020304" pitchFamily="18" charset="0"/>
              </a:rPr>
              <a:t>Shima</a:t>
            </a:r>
            <a:r>
              <a:rPr lang="en-IN" b="1" dirty="0">
                <a:latin typeface="Times New Roman" panose="02020603050405020304" pitchFamily="18" charset="0"/>
                <a:ea typeface="Calibri" panose="020F0502020204030204" pitchFamily="34" charset="0"/>
                <a:cs typeface="Times New Roman" panose="02020603050405020304" pitchFamily="18" charset="0"/>
              </a:rPr>
              <a:t> et al., “Classification of URL </a:t>
            </a:r>
            <a:r>
              <a:rPr lang="en-IN" b="1" dirty="0" err="1">
                <a:latin typeface="Times New Roman" panose="02020603050405020304" pitchFamily="18" charset="0"/>
                <a:ea typeface="Calibri" panose="020F0502020204030204" pitchFamily="34" charset="0"/>
                <a:cs typeface="Times New Roman" panose="02020603050405020304" pitchFamily="18" charset="0"/>
              </a:rPr>
              <a:t>bitstreams</a:t>
            </a:r>
            <a:r>
              <a:rPr lang="en-IN" b="1" dirty="0">
                <a:latin typeface="Times New Roman" panose="02020603050405020304" pitchFamily="18" charset="0"/>
                <a:ea typeface="Calibri" panose="020F0502020204030204" pitchFamily="34" charset="0"/>
                <a:cs typeface="Times New Roman" panose="02020603050405020304" pitchFamily="18" charset="0"/>
              </a:rPr>
              <a:t> using bag of bytes,” in 21st Conference on Innovation in Clouds, Internet and Networks and Workshops (ICIN).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In present days ,websites are main responsible for the rapid growth of criminal activities in the internet and corresponding activities which results in the many illegal things. So there are many preventive steps to be taken to stop these kind of activities. Here we propose a model which will classify the given URL into any of the three possible classes ,.i.e. Benign, spam and malware. Our model will the detect the classification of the URL without using any websites content.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5950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7812079-78EF-4120-AAB7-BAF4D451E174}"/>
              </a:ext>
            </a:extLst>
          </p:cNvPr>
          <p:cNvSpPr txBox="1">
            <a:spLocks/>
          </p:cNvSpPr>
          <p:nvPr/>
        </p:nvSpPr>
        <p:spPr>
          <a:xfrm>
            <a:off x="2805034" y="0"/>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a16="http://schemas.microsoft.com/office/drawing/2014/main" xmlns="" id="{EF429721-6F7A-44F4-8A32-2CBA3A706FD4}"/>
              </a:ext>
            </a:extLst>
          </p:cNvPr>
          <p:cNvSpPr/>
          <p:nvPr/>
        </p:nvSpPr>
        <p:spPr>
          <a:xfrm>
            <a:off x="941696" y="787722"/>
            <a:ext cx="10481480" cy="1289071"/>
          </a:xfrm>
          <a:prstGeom prst="rect">
            <a:avLst/>
          </a:prstGeom>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Where as in the case of the existing system means that what is previous system says a Manual human intervention is not that much applicable and error-prone. Legacy and Conventional Data Mining Algorithms can’t deal with huge volumes of data, slower and inaccurate.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1E4843DE-2C3D-4A28-B1A6-D0085E9E13B1}"/>
              </a:ext>
            </a:extLst>
          </p:cNvPr>
          <p:cNvSpPr txBox="1"/>
          <p:nvPr/>
        </p:nvSpPr>
        <p:spPr>
          <a:xfrm>
            <a:off x="941696" y="2999917"/>
            <a:ext cx="6544589" cy="2298065"/>
          </a:xfrm>
          <a:prstGeom prst="rect">
            <a:avLst/>
          </a:prstGeom>
          <a:noFill/>
        </p:spPr>
        <p:txBody>
          <a:bodyPr wrap="square">
            <a:spAutoFit/>
          </a:bodyPr>
          <a:lstStyle/>
          <a:p>
            <a:pPr marL="0" marR="0" algn="just">
              <a:lnSpc>
                <a:spcPct val="150000"/>
              </a:lnSpc>
              <a:spcBef>
                <a:spcPts val="0"/>
              </a:spcBef>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Late process</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Its more time</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 accurate result</a:t>
            </a:r>
            <a:endParaRPr lang="en-IN" dirty="0">
              <a:latin typeface="Times New Roman" panose="02020603050405020304" pitchFamily="18" charset="0"/>
              <a:cs typeface="Times New Roman" panose="02020603050405020304" pitchFamily="18" charset="0"/>
            </a:endParaRPr>
          </a:p>
          <a:p>
            <a:pPr lvl="0">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0744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59</TotalTime>
  <Words>3336</Words>
  <Application>Microsoft Office PowerPoint</Application>
  <PresentationFormat>Widescreen</PresentationFormat>
  <Paragraphs>149</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Symbol</vt:lpstr>
      <vt:lpstr>Times New Roman</vt:lpstr>
      <vt:lpstr>Trebuchet MS</vt:lpstr>
      <vt:lpstr>Wingdings</vt:lpstr>
      <vt:lpstr>Wingdings 3</vt:lpstr>
      <vt:lpstr>Facet</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BALARAM PANIGRAHY</cp:lastModifiedBy>
  <cp:revision>11</cp:revision>
  <dcterms:created xsi:type="dcterms:W3CDTF">2022-04-13T10:05:01Z</dcterms:created>
  <dcterms:modified xsi:type="dcterms:W3CDTF">2022-06-27T07:03:10Z</dcterms:modified>
</cp:coreProperties>
</file>