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6711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43209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71694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66389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66031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3932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CA271C-94AB-4F01-9154-9BAB15E4C5DB}" type="datetimeFigureOut">
              <a:rPr lang="en-IN" smtClean="0"/>
              <a:t>27-06-2022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94022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CA271C-94AB-4F01-9154-9BAB15E4C5DB}"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44979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71254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40944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401812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27-06-2022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a:p>
        </p:txBody>
      </p:sp>
    </p:spTree>
    <p:extLst>
      <p:ext uri="{BB962C8B-B14F-4D97-AF65-F5344CB8AC3E}">
        <p14:creationId xmlns:p14="http://schemas.microsoft.com/office/powerpoint/2010/main" val="281102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Conditional_entropy"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smtClean="0">
                <a:latin typeface="Times New Roman" panose="02020603050405020304" pitchFamily="18" charset="0"/>
                <a:ea typeface="Calibri" panose="020F0502020204030204" pitchFamily="34" charset="0"/>
                <a:cs typeface="Times New Roman" panose="02020603050405020304" pitchFamily="18" charset="0"/>
              </a:rPr>
              <a:t>PHISHING WEBSITE DETECTION USING MACHINE LEARNING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90338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1074060" y="0"/>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719827"/>
            <a:ext cx="10764326" cy="878895"/>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Machine Learning is cutting edge and trending for different kinds of diverse application in the society where it can deal with tons of data, refined and revised algorithms, available heavy processing power in terms of GPU.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404ED934-6AFC-418C-B067-0274905E09CD}"/>
              </a:ext>
            </a:extLst>
          </p:cNvPr>
          <p:cNvSpPr txBox="1"/>
          <p:nvPr/>
        </p:nvSpPr>
        <p:spPr>
          <a:xfrm>
            <a:off x="905871" y="2316733"/>
            <a:ext cx="6736440" cy="3467616"/>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Fast </a:t>
            </a:r>
            <a:r>
              <a:rPr lang="en-US" dirty="0">
                <a:latin typeface="Times New Roman" panose="02020603050405020304" pitchFamily="18" charset="0"/>
                <a:ea typeface="Calibri" panose="020F0502020204030204" pitchFamily="34" charset="0"/>
                <a:cs typeface="Times New Roman" panose="02020603050405020304" pitchFamily="18" charset="0"/>
              </a:rPr>
              <a:t>process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Less </a:t>
            </a:r>
            <a:r>
              <a:rPr lang="en-US" dirty="0">
                <a:latin typeface="Times New Roman" panose="02020603050405020304" pitchFamily="18" charset="0"/>
                <a:ea typeface="Calibri" panose="020F0502020204030204" pitchFamily="34" charset="0"/>
                <a:cs typeface="Times New Roman" panose="02020603050405020304" pitchFamily="18" charset="0"/>
              </a:rPr>
              <a:t>time</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Accurate </a:t>
            </a:r>
            <a:r>
              <a:rPr lang="en-US" dirty="0">
                <a:latin typeface="Times New Roman" panose="02020603050405020304" pitchFamily="18" charset="0"/>
                <a:ea typeface="Calibri" panose="020F0502020204030204" pitchFamily="34" charset="0"/>
                <a:cs typeface="Times New Roman" panose="02020603050405020304" pitchFamily="18" charset="0"/>
              </a:rPr>
              <a:t>result</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00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68525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585323"/>
          </a:xfrm>
          <a:prstGeom prst="rect">
            <a:avLst/>
          </a:prstGeom>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197565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628366"/>
          </a:xfrm>
          <a:prstGeom prst="rect">
            <a:avLst/>
          </a:prstGeom>
          <a:noFill/>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96315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890692" y="501758"/>
            <a:ext cx="2166953"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XGBOOST: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890692" y="1086203"/>
            <a:ext cx="10451038"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a:t>
            </a:r>
          </a:p>
          <a:p>
            <a:pPr algn="just">
              <a:lnSpc>
                <a:spcPct val="150000"/>
              </a:lnSpc>
            </a:pPr>
            <a:r>
              <a:rPr lang="en-US" dirty="0">
                <a:latin typeface="Times New Roman" panose="02020603050405020304" pitchFamily="18" charset="0"/>
                <a:cs typeface="Times New Roman" panose="02020603050405020304" pitchFamily="18" charset="0"/>
              </a:rPr>
              <a:t>Boosting </a:t>
            </a:r>
          </a:p>
          <a:p>
            <a:pPr algn="just">
              <a:lnSpc>
                <a:spcPct val="150000"/>
              </a:lnSpc>
            </a:pPr>
            <a:r>
              <a:rPr lang="en-US" dirty="0">
                <a:latin typeface="Times New Roman" panose="02020603050405020304" pitchFamily="18" charset="0"/>
                <a:cs typeface="Times New Roman" panose="02020603050405020304" pitchFamily="18" charset="0"/>
              </a:rPr>
              <a:t>Boosting is an ensemble learning technique to build a strong classifier from several weak classifiers in series. Boosting algorithms play a crucial role in dealing with bias-variance trade-off. Unlike bagging algorithms, which only controls for high variance in a model, boosting controls both the aspects (bias &amp; variance) and is considered to be more effective </a:t>
            </a:r>
            <a:r>
              <a:rPr lang="en-IN" dirty="0">
                <a:latin typeface="Times New Roman" panose="02020603050405020304" pitchFamily="18" charset="0"/>
                <a:cs typeface="Times New Roman" panose="02020603050405020304" pitchFamily="18" charset="0"/>
              </a:rPr>
              <a:t>XGBoost stands for eXtreme Gradient Boosting. It became popular in the recent days and is dominating applied machine learning and Kaggle competitions for structured data because of its scalability.</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43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832513" y="121930"/>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771922"/>
            <a:ext cx="10727350" cy="4662815"/>
          </a:xfrm>
          <a:prstGeom prst="rect">
            <a:avLst/>
          </a:prstGeom>
          <a:noFill/>
        </p:spPr>
        <p:txBody>
          <a:bodyPr wrap="square" rtlCol="0">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51184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4" y="2999264"/>
            <a:ext cx="11316515"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150000"/>
              </a:lnSpc>
            </a:pPr>
            <a:r>
              <a:rPr lang="en-IN"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150000"/>
              </a:lnSpc>
            </a:pPr>
            <a:r>
              <a:rPr lang="en-IN"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272629"/>
            <a:ext cx="11316514" cy="2535566"/>
          </a:xfrm>
          <a:prstGeom prst="rect">
            <a:avLst/>
          </a:prstGeom>
          <a:noFill/>
        </p:spPr>
        <p:txBody>
          <a:bodyPr wrap="square">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Features of a Random Forest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It’s </a:t>
            </a:r>
            <a:r>
              <a:rPr lang="en-US" dirty="0">
                <a:solidFill>
                  <a:srgbClr val="000000"/>
                </a:solidFill>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In </a:t>
            </a:r>
            <a:r>
              <a:rPr lang="en-US" dirty="0">
                <a:solidFill>
                  <a:srgbClr val="000000"/>
                </a:solidFill>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265036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conditional entropy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Y (given X) are used to estimate the information gain. In this case, the conditional entropy is subtracted from the entropy of 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48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i="1" dirty="0">
                <a:solidFill>
                  <a:srgbClr val="000000"/>
                </a:solidFill>
                <a:latin typeface="Times New Roman" panose="02020603050405020304" pitchFamily="18" charset="0"/>
                <a:ea typeface="Calibri" panose="020F0502020204030204" pitchFamily="34" charset="0"/>
              </a:rPr>
              <a:t>buying</a:t>
            </a:r>
            <a:r>
              <a:rPr lang="en-IN" dirty="0">
                <a:solidFill>
                  <a:srgbClr val="000000"/>
                </a:solidFill>
                <a:latin typeface="Times New Roman" panose="02020603050405020304" pitchFamily="18" charset="0"/>
                <a:ea typeface="Calibri" panose="020F0502020204030204" pitchFamily="34" charset="0"/>
              </a:rPr>
              <a:t> or </a:t>
            </a:r>
            <a:r>
              <a:rPr lang="en-IN" i="1" dirty="0">
                <a:solidFill>
                  <a:srgbClr val="000000"/>
                </a:solidFill>
                <a:latin typeface="Times New Roman" panose="02020603050405020304" pitchFamily="18" charset="0"/>
                <a:ea typeface="Calibri" panose="020F0502020204030204" pitchFamily="34" charset="0"/>
              </a:rPr>
              <a:t>not buying</a:t>
            </a:r>
            <a:r>
              <a:rPr lang="en-IN" dirty="0">
                <a:solidFill>
                  <a:srgbClr val="000000"/>
                </a:solidFill>
                <a:latin typeface="Times New Roman" panose="02020603050405020304" pitchFamily="18" charset="0"/>
                <a:ea typeface="Calibri" panose="020F0502020204030204" pitchFamily="34" charset="0"/>
              </a:rPr>
              <a:t>. The main features </a:t>
            </a:r>
            <a:endParaRPr lang="en-IN"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174187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H/W Configuration:</a:t>
            </a:r>
            <a:endParaRPr lang="en-US" sz="2400" b="1" dirty="0" smtClean="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S/W Configuration:</a:t>
            </a:r>
            <a:endParaRPr lang="en-IN" sz="2400" dirty="0" smtClean="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82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998447"/>
            <a:ext cx="11000096" cy="336656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Phishing is a common attack on credulous people by making them to disclose their unique information using counterfeit websites. The objective of phishing website URLs is to purloin the personal information like user name, passwords and online banking transactions. Phishers use the websites which are visually and semantically similar to those real websites. As technology continues to grow, phishing techniques started to progress rapidly and this needs to be prevented by using anti-phishing mechanisms to detect phishing. Machine learning is a powerful tool used to strive against phishing attacks. This paper surveys the features used for detection and detection techniques using machine learning.</a:t>
            </a:r>
          </a:p>
          <a:p>
            <a:pPr algn="just">
              <a:lnSpc>
                <a:spcPct val="150000"/>
              </a:lnSpc>
            </a:pPr>
            <a:r>
              <a:rPr lang="en-US" dirty="0">
                <a:latin typeface="Times New Roman" panose="02020603050405020304" pitchFamily="18" charset="0"/>
                <a:cs typeface="Times New Roman" panose="02020603050405020304" pitchFamily="18" charset="0"/>
              </a:rPr>
              <a:t>Keywords: Decision Tree,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performance </a:t>
            </a:r>
            <a:r>
              <a:rPr lang="en-US" dirty="0" err="1">
                <a:latin typeface="Times New Roman" panose="02020603050405020304" pitchFamily="18" charset="0"/>
                <a:cs typeface="Times New Roman" panose="02020603050405020304" pitchFamily="18" charset="0"/>
              </a:rPr>
              <a:t>Anlysis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7611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05075" y="1519237"/>
            <a:ext cx="5381625" cy="3876675"/>
          </a:xfrm>
          <a:prstGeom prst="rect">
            <a:avLst/>
          </a:prstGeom>
        </p:spPr>
      </p:pic>
    </p:spTree>
    <p:extLst>
      <p:ext uri="{BB962C8B-B14F-4D97-AF65-F5344CB8AC3E}">
        <p14:creationId xmlns:p14="http://schemas.microsoft.com/office/powerpoint/2010/main" val="7831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961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7631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3404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14589" y="557214"/>
            <a:ext cx="6472554" cy="5815012"/>
          </a:xfrm>
          <a:prstGeom prst="rect">
            <a:avLst/>
          </a:prstGeom>
        </p:spPr>
      </p:pic>
    </p:spTree>
    <p:extLst>
      <p:ext uri="{BB962C8B-B14F-4D97-AF65-F5344CB8AC3E}">
        <p14:creationId xmlns:p14="http://schemas.microsoft.com/office/powerpoint/2010/main" val="351476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14538" y="2857500"/>
            <a:ext cx="7543799" cy="2800350"/>
          </a:xfrm>
          <a:prstGeom prst="rect">
            <a:avLst/>
          </a:prstGeom>
        </p:spPr>
      </p:pic>
    </p:spTree>
    <p:extLst>
      <p:ext uri="{BB962C8B-B14F-4D97-AF65-F5344CB8AC3E}">
        <p14:creationId xmlns:p14="http://schemas.microsoft.com/office/powerpoint/2010/main" val="362047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43019" y="2438400"/>
            <a:ext cx="4820285" cy="4419600"/>
          </a:xfrm>
          <a:prstGeom prst="rect">
            <a:avLst/>
          </a:prstGeom>
        </p:spPr>
      </p:pic>
    </p:spTree>
    <p:extLst>
      <p:ext uri="{BB962C8B-B14F-4D97-AF65-F5344CB8AC3E}">
        <p14:creationId xmlns:p14="http://schemas.microsoft.com/office/powerpoint/2010/main" val="275619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7450" y="3428999"/>
            <a:ext cx="6515100" cy="3014664"/>
          </a:xfrm>
          <a:prstGeom prst="rect">
            <a:avLst/>
          </a:prstGeom>
        </p:spPr>
      </p:pic>
    </p:spTree>
    <p:extLst>
      <p:ext uri="{BB962C8B-B14F-4D97-AF65-F5344CB8AC3E}">
        <p14:creationId xmlns:p14="http://schemas.microsoft.com/office/powerpoint/2010/main" val="1974413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p:spPr>
      </p:pic>
    </p:spTree>
    <p:extLst>
      <p:ext uri="{BB962C8B-B14F-4D97-AF65-F5344CB8AC3E}">
        <p14:creationId xmlns:p14="http://schemas.microsoft.com/office/powerpoint/2010/main" val="3854230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p:spPr>
      </p:pic>
    </p:spTree>
    <p:extLst>
      <p:ext uri="{BB962C8B-B14F-4D97-AF65-F5344CB8AC3E}">
        <p14:creationId xmlns:p14="http://schemas.microsoft.com/office/powerpoint/2010/main" val="347342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4239" y="28488"/>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51284" y="523652"/>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Phishing is the most unsafe criminal exercises in cyber space. Since most of the users go online to access the services provided by government and financial institutions, there has been a significant increase in phishing attacks for the past few years. Phishers started to earn money and they are doing this as a successful business. Various methods are used by phishers to attack the vulnerable users such as messaging, VOIP, spoofed link and counterfeit websites. It is very easy to create counterfeit websites, which looks like a genuine website in terms of layout and content. Even, the content of these websites would be identical to their legitimate websites. The reason for creating these websites is to get private data from users like account numbers, login id, passwords of debit and credit card, etc. Moreover, attackers ask security questions to answer to posing as a high level security measure providing to users. When users respond to those questions, they get easily trapped into phishing attacks. Many researches have been going on to prevent phishing attacks by different communities around the world. Phishing attacks can be prevented by detecting the websites and creating awareness to users to identify the phishing websites. Machine learning algorithms have been one of the powerful techniques in detecting phishing websites. In this study, various methods of detecting phishing websites have been discussed.</a:t>
            </a:r>
          </a:p>
          <a:p>
            <a:pPr marL="0" indent="0" algn="just">
              <a:lnSpc>
                <a:spcPct val="150000"/>
              </a:lnSpc>
              <a:spcAft>
                <a:spcPts val="1000"/>
              </a:spcAft>
              <a:buNone/>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5576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p:spPr>
      </p:pic>
    </p:spTree>
    <p:extLst>
      <p:ext uri="{BB962C8B-B14F-4D97-AF65-F5344CB8AC3E}">
        <p14:creationId xmlns:p14="http://schemas.microsoft.com/office/powerpoint/2010/main" val="2890015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p:spPr>
      </p:pic>
    </p:spTree>
    <p:extLst>
      <p:ext uri="{BB962C8B-B14F-4D97-AF65-F5344CB8AC3E}">
        <p14:creationId xmlns:p14="http://schemas.microsoft.com/office/powerpoint/2010/main" val="2795342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79018" y="3083247"/>
            <a:ext cx="5943600" cy="3587428"/>
          </a:xfrm>
          <a:prstGeom prst="rect">
            <a:avLst/>
          </a:prstGeom>
        </p:spPr>
      </p:pic>
    </p:spTree>
    <p:extLst>
      <p:ext uri="{BB962C8B-B14F-4D97-AF65-F5344CB8AC3E}">
        <p14:creationId xmlns:p14="http://schemas.microsoft.com/office/powerpoint/2010/main" val="1806744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238249" y="1203008"/>
            <a:ext cx="8391525" cy="4411980"/>
          </a:xfrm>
          <a:prstGeom prst="rect">
            <a:avLst/>
          </a:prstGeom>
        </p:spPr>
      </p:pic>
    </p:spTree>
    <p:extLst>
      <p:ext uri="{BB962C8B-B14F-4D97-AF65-F5344CB8AC3E}">
        <p14:creationId xmlns:p14="http://schemas.microsoft.com/office/powerpoint/2010/main" val="359216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C768881E-EDE6-4BF9-8997-A6BD9655F8C8}"/>
              </a:ext>
            </a:extLst>
          </p:cNvPr>
          <p:cNvSpPr txBox="1">
            <a:spLocks/>
          </p:cNvSpPr>
          <p:nvPr/>
        </p:nvSpPr>
        <p:spPr>
          <a:xfrm>
            <a:off x="838200" y="21840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sp>
        <p:nvSpPr>
          <p:cNvPr id="2" name="Rectangle 1"/>
          <p:cNvSpPr/>
          <p:nvPr/>
        </p:nvSpPr>
        <p:spPr>
          <a:xfrm>
            <a:off x="557213" y="1207701"/>
            <a:ext cx="10796587" cy="3934410"/>
          </a:xfrm>
          <a:prstGeom prst="rect">
            <a:avLst/>
          </a:prstGeom>
        </p:spPr>
        <p:txBody>
          <a:bodyPr wrap="square">
            <a:spAutoFit/>
          </a:bodyPr>
          <a:lstStyle/>
          <a:p>
            <a:pPr marL="342900" lvl="0" indent="-342900" algn="just">
              <a:lnSpc>
                <a:spcPct val="150000"/>
              </a:lnSpc>
              <a:spcAft>
                <a:spcPts val="8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J. Shad and S. Sharma, “A Novel Machine Learning Approach to Detect Phishing Websites </a:t>
            </a:r>
            <a:r>
              <a:rPr lang="en-IN" b="1" dirty="0" err="1">
                <a:latin typeface="Times New Roman" panose="02020603050405020304" pitchFamily="18" charset="0"/>
                <a:ea typeface="Calibri" panose="020F0502020204030204" pitchFamily="34" charset="0"/>
                <a:cs typeface="Times New Roman" panose="02020603050405020304" pitchFamily="18" charset="0"/>
              </a:rPr>
              <a:t>Jaypee</a:t>
            </a:r>
            <a:r>
              <a:rPr lang="en-IN" b="1" dirty="0">
                <a:latin typeface="Times New Roman" panose="02020603050405020304" pitchFamily="18" charset="0"/>
                <a:ea typeface="Calibri" panose="020F0502020204030204" pitchFamily="34" charset="0"/>
                <a:cs typeface="Times New Roman" panose="02020603050405020304" pitchFamily="18" charset="0"/>
              </a:rPr>
              <a:t> Institute of Information Technology’’.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In the last few years, many fake websites have developed on the World Wide Web to harm users by stealing their confidential information such as account ID, user name, password, etc. Phishing is the social engineering attacks and currently attacks on mobile devices. That might result in the form of financial loses. In this paper, we described many detection techniques using URL, Hyperlinks features that can be used to differentiate between the defective and non-defective website. There are six main approaches such as heuristic, blacklist, Fuzzy Rule, machine learning, image processing, and CANTINA based approach. It delivers a good consideration of the phishing issue, a present machine learning solution, and future study about Phishing threats by using machine learning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995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211" y="521901"/>
            <a:ext cx="10658475" cy="3934410"/>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2.    Y</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Sönmez</a:t>
            </a:r>
            <a:r>
              <a:rPr lang="en-IN" b="1" dirty="0">
                <a:latin typeface="Times New Roman" panose="02020603050405020304" pitchFamily="18" charset="0"/>
                <a:ea typeface="Calibri" panose="020F0502020204030204" pitchFamily="34" charset="0"/>
                <a:cs typeface="Times New Roman" panose="02020603050405020304" pitchFamily="18" charset="0"/>
              </a:rPr>
              <a:t>, T. </a:t>
            </a:r>
            <a:r>
              <a:rPr lang="en-IN" b="1" dirty="0" err="1">
                <a:latin typeface="Times New Roman" panose="02020603050405020304" pitchFamily="18" charset="0"/>
                <a:ea typeface="Calibri" panose="020F0502020204030204" pitchFamily="34" charset="0"/>
                <a:cs typeface="Times New Roman" panose="02020603050405020304" pitchFamily="18" charset="0"/>
              </a:rPr>
              <a:t>Tuncer</a:t>
            </a:r>
            <a:r>
              <a:rPr lang="en-IN" b="1" dirty="0">
                <a:latin typeface="Times New Roman" panose="02020603050405020304" pitchFamily="18" charset="0"/>
                <a:ea typeface="Calibri" panose="020F0502020204030204" pitchFamily="34" charset="0"/>
                <a:cs typeface="Times New Roman" panose="02020603050405020304" pitchFamily="18" charset="0"/>
              </a:rPr>
              <a:t>, H. </a:t>
            </a:r>
            <a:r>
              <a:rPr lang="en-IN" b="1" dirty="0" err="1">
                <a:latin typeface="Times New Roman" panose="02020603050405020304" pitchFamily="18" charset="0"/>
                <a:ea typeface="Calibri" panose="020F0502020204030204" pitchFamily="34" charset="0"/>
                <a:cs typeface="Times New Roman" panose="02020603050405020304" pitchFamily="18" charset="0"/>
              </a:rPr>
              <a:t>Gökal</a:t>
            </a:r>
            <a:r>
              <a:rPr lang="en-IN" b="1" dirty="0">
                <a:latin typeface="Times New Roman" panose="02020603050405020304" pitchFamily="18" charset="0"/>
                <a:ea typeface="Calibri" panose="020F0502020204030204" pitchFamily="34" charset="0"/>
                <a:cs typeface="Times New Roman" panose="02020603050405020304" pitchFamily="18" charset="0"/>
              </a:rPr>
              <a:t>, and E. </a:t>
            </a:r>
            <a:r>
              <a:rPr lang="en-IN" b="1" dirty="0" err="1">
                <a:latin typeface="Times New Roman" panose="02020603050405020304" pitchFamily="18" charset="0"/>
                <a:ea typeface="Calibri" panose="020F0502020204030204" pitchFamily="34" charset="0"/>
                <a:cs typeface="Times New Roman" panose="02020603050405020304" pitchFamily="18" charset="0"/>
              </a:rPr>
              <a:t>Avci</a:t>
            </a:r>
            <a:r>
              <a:rPr lang="en-IN" b="1" dirty="0">
                <a:latin typeface="Times New Roman" panose="02020603050405020304" pitchFamily="18" charset="0"/>
                <a:ea typeface="Calibri" panose="020F0502020204030204" pitchFamily="34" charset="0"/>
                <a:cs typeface="Times New Roman" panose="02020603050405020304" pitchFamily="18" charset="0"/>
              </a:rPr>
              <a:t>, “Phishing web sites features classification based on extreme learning machine,” 6th Int. </a:t>
            </a:r>
            <a:r>
              <a:rPr lang="en-IN" b="1" dirty="0" err="1">
                <a:latin typeface="Times New Roman" panose="02020603050405020304" pitchFamily="18" charset="0"/>
                <a:ea typeface="Calibri" panose="020F0502020204030204" pitchFamily="34" charset="0"/>
                <a:cs typeface="Times New Roman" panose="02020603050405020304" pitchFamily="18" charset="0"/>
              </a:rPr>
              <a:t>Symp</a:t>
            </a:r>
            <a:r>
              <a:rPr lang="en-IN" b="1" dirty="0">
                <a:latin typeface="Times New Roman" panose="02020603050405020304" pitchFamily="18" charset="0"/>
                <a:ea typeface="Calibri" panose="020F0502020204030204" pitchFamily="34" charset="0"/>
                <a:cs typeface="Times New Roman" panose="02020603050405020304" pitchFamily="18" charset="0"/>
              </a:rPr>
              <a:t>. Digit. Forensic </a:t>
            </a:r>
            <a:r>
              <a:rPr lang="en-IN" b="1" dirty="0" err="1">
                <a:latin typeface="Times New Roman" panose="02020603050405020304" pitchFamily="18" charset="0"/>
                <a:ea typeface="Calibri" panose="020F0502020204030204" pitchFamily="34" charset="0"/>
                <a:cs typeface="Times New Roman" panose="02020603050405020304" pitchFamily="18" charset="0"/>
              </a:rPr>
              <a:t>Secur</a:t>
            </a:r>
            <a:r>
              <a:rPr lang="en-IN" b="1" dirty="0">
                <a:latin typeface="Times New Roman" panose="02020603050405020304" pitchFamily="18" charset="0"/>
                <a:ea typeface="Calibri" panose="020F0502020204030204" pitchFamily="34" charset="0"/>
                <a:cs typeface="Times New Roman" panose="02020603050405020304" pitchFamily="18" charset="0"/>
              </a:rPr>
              <a:t>. ISDFS  - Proceeding.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Phishing is a common attack on credulous people by making them to disclose their unique information using counterfeit websites. The objective of phishing website URLs is to purloin the personal information like user name, passwords and online banking transactions. Phishers use the websites which are visually and semantically similar to those real websites. As technology continues to grow, phishing techniques started to progress rapidly and this needs to be prevented by using anti-phishing mechanisms to detect phishing. Machine learning is a powerful tool used to strive against phishing attacks. This paper surveys the features used for detection and detection techniques using machine learning.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218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62" y="551636"/>
            <a:ext cx="10987087" cy="3103414"/>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3.  T</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Peng</a:t>
            </a:r>
            <a:r>
              <a:rPr lang="en-IN" b="1" dirty="0">
                <a:latin typeface="Times New Roman" panose="02020603050405020304" pitchFamily="18" charset="0"/>
                <a:ea typeface="Calibri" panose="020F0502020204030204" pitchFamily="34" charset="0"/>
                <a:cs typeface="Times New Roman" panose="02020603050405020304" pitchFamily="18" charset="0"/>
              </a:rPr>
              <a:t>, I. Harris, and Y. </a:t>
            </a:r>
            <a:r>
              <a:rPr lang="en-IN" b="1" dirty="0" err="1">
                <a:latin typeface="Times New Roman" panose="02020603050405020304" pitchFamily="18" charset="0"/>
                <a:ea typeface="Calibri" panose="020F0502020204030204" pitchFamily="34" charset="0"/>
                <a:cs typeface="Times New Roman" panose="02020603050405020304" pitchFamily="18" charset="0"/>
              </a:rPr>
              <a:t>Sawa</a:t>
            </a:r>
            <a:r>
              <a:rPr lang="en-IN" b="1" dirty="0">
                <a:latin typeface="Times New Roman" panose="02020603050405020304" pitchFamily="18" charset="0"/>
                <a:ea typeface="Calibri" panose="020F0502020204030204" pitchFamily="34" charset="0"/>
                <a:cs typeface="Times New Roman" panose="02020603050405020304" pitchFamily="18" charset="0"/>
              </a:rPr>
              <a:t>, “Detecting Phishing Attacks Using Natural Language Processing and Machine Learning,” Proc. - 12th IEEE Int. Conf. </a:t>
            </a:r>
            <a:r>
              <a:rPr lang="en-IN" b="1" dirty="0" err="1">
                <a:latin typeface="Times New Roman" panose="02020603050405020304" pitchFamily="18" charset="0"/>
                <a:ea typeface="Calibri" panose="020F0502020204030204" pitchFamily="34" charset="0"/>
                <a:cs typeface="Times New Roman" panose="02020603050405020304" pitchFamily="18" charset="0"/>
              </a:rPr>
              <a:t>Semant</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Comput</a:t>
            </a:r>
            <a:r>
              <a:rPr lang="en-IN"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Phishing attacks are one of the most common and least defended security threats today. We present an approach which uses natural language processing techniques to analyse text and detect inappropriate statements which are indicative of phishing attacks. Our approach is novel compared to previous work because it focuses on the natural language text contained in the attack, performing semantic analysis of the text to detect malicious intent. To demonstrate the effectiveness of our approach, we have evaluated it using a large benchmark set of phishing emails.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19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774" y="416084"/>
            <a:ext cx="11001375" cy="6011902"/>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4.   M</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Karabatak</a:t>
            </a:r>
            <a:r>
              <a:rPr lang="en-IN" b="1" dirty="0">
                <a:latin typeface="Times New Roman" panose="02020603050405020304" pitchFamily="18" charset="0"/>
                <a:ea typeface="Calibri" panose="020F0502020204030204" pitchFamily="34" charset="0"/>
                <a:cs typeface="Times New Roman" panose="02020603050405020304" pitchFamily="18" charset="0"/>
              </a:rPr>
              <a:t> and T. Mustafa, “Performance comparison of classifiers on reduced phishing website dataset,” 6th Int. </a:t>
            </a:r>
            <a:r>
              <a:rPr lang="en-IN" b="1" dirty="0" err="1">
                <a:latin typeface="Times New Roman" panose="02020603050405020304" pitchFamily="18" charset="0"/>
                <a:ea typeface="Calibri" panose="020F0502020204030204" pitchFamily="34" charset="0"/>
                <a:cs typeface="Times New Roman" panose="02020603050405020304" pitchFamily="18" charset="0"/>
              </a:rPr>
              <a:t>Symp</a:t>
            </a:r>
            <a:r>
              <a:rPr lang="en-IN" b="1" dirty="0">
                <a:latin typeface="Times New Roman" panose="02020603050405020304" pitchFamily="18" charset="0"/>
                <a:ea typeface="Calibri" panose="020F0502020204030204" pitchFamily="34" charset="0"/>
                <a:cs typeface="Times New Roman" panose="02020603050405020304" pitchFamily="18" charset="0"/>
              </a:rPr>
              <a:t>. Digit. Forensic </a:t>
            </a:r>
            <a:r>
              <a:rPr lang="en-IN" b="1" dirty="0" err="1">
                <a:latin typeface="Times New Roman" panose="02020603050405020304" pitchFamily="18" charset="0"/>
                <a:ea typeface="Calibri" panose="020F0502020204030204" pitchFamily="34" charset="0"/>
                <a:cs typeface="Times New Roman" panose="02020603050405020304" pitchFamily="18" charset="0"/>
              </a:rPr>
              <a:t>Secur</a:t>
            </a:r>
            <a:r>
              <a:rPr lang="en-IN" b="1" dirty="0">
                <a:latin typeface="Times New Roman" panose="02020603050405020304" pitchFamily="18" charset="0"/>
                <a:ea typeface="Calibri" panose="020F0502020204030204" pitchFamily="34" charset="0"/>
                <a:cs typeface="Times New Roman" panose="02020603050405020304" pitchFamily="18" charset="0"/>
              </a:rPr>
              <a:t>. ISDFS  - Proceeding.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These days, numerous enemy of phishing frameworks are being created to recognize phishing substance in online correspondence frameworks. In spite of the accessibility of hordes hostile to phishing frameworks, phishing proceeds with unabated because of lacking recognition of a zero-day assault, pointless computational overhead and high bogus rates. In spite of the fact that Machine Learning approaches have accomplished promising exactness rate, the decision and the exhibition of the component vector limit their successful location. Phishing is a typical assault on guileless individuals by making them to unveil their one of a kind data utilizing fake sites. In this work, an upgraded AI based prescient model is proposed to improve the effectiveness of against phishing plans. The prescient model comprises of Feature Selection Module which is utilized for the development of a successful element vector. These highlights are removed from the URL, website page properties and site page conduct utilizing the gradual segment-based framework to introduce the resultant component vector to the prescient model. The proposed framework utilizes CNN, KNN AND SVM which have been prepared on a 30-dimensional list of capabilities. AI is an incredible asset used to </a:t>
            </a:r>
            <a:r>
              <a:rPr lang="en-IN" dirty="0" err="1">
                <a:latin typeface="Times New Roman" panose="02020603050405020304" pitchFamily="18" charset="0"/>
                <a:ea typeface="Calibri" panose="020F0502020204030204" pitchFamily="34" charset="0"/>
                <a:cs typeface="Times New Roman" panose="02020603050405020304" pitchFamily="18" charset="0"/>
              </a:rPr>
              <a:t>endeavor</a:t>
            </a:r>
            <a:r>
              <a:rPr lang="en-IN" dirty="0">
                <a:latin typeface="Times New Roman" panose="02020603050405020304" pitchFamily="18" charset="0"/>
                <a:ea typeface="Calibri" panose="020F0502020204030204" pitchFamily="34" charset="0"/>
                <a:cs typeface="Times New Roman" panose="02020603050405020304" pitchFamily="18" charset="0"/>
              </a:rPr>
              <a:t> against phishing assaults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825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787" y="474797"/>
            <a:ext cx="10815637" cy="3103414"/>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5.  K</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Shima</a:t>
            </a:r>
            <a:r>
              <a:rPr lang="en-IN" b="1" dirty="0">
                <a:latin typeface="Times New Roman" panose="02020603050405020304" pitchFamily="18" charset="0"/>
                <a:ea typeface="Calibri" panose="020F0502020204030204" pitchFamily="34" charset="0"/>
                <a:cs typeface="Times New Roman" panose="02020603050405020304" pitchFamily="18" charset="0"/>
              </a:rPr>
              <a:t> et al., “Classification of URL </a:t>
            </a:r>
            <a:r>
              <a:rPr lang="en-IN" b="1" dirty="0" err="1">
                <a:latin typeface="Times New Roman" panose="02020603050405020304" pitchFamily="18" charset="0"/>
                <a:ea typeface="Calibri" panose="020F0502020204030204" pitchFamily="34" charset="0"/>
                <a:cs typeface="Times New Roman" panose="02020603050405020304" pitchFamily="18" charset="0"/>
              </a:rPr>
              <a:t>bitstreams</a:t>
            </a:r>
            <a:r>
              <a:rPr lang="en-IN" b="1" dirty="0">
                <a:latin typeface="Times New Roman" panose="02020603050405020304" pitchFamily="18" charset="0"/>
                <a:ea typeface="Calibri" panose="020F0502020204030204" pitchFamily="34" charset="0"/>
                <a:cs typeface="Times New Roman" panose="02020603050405020304" pitchFamily="18" charset="0"/>
              </a:rPr>
              <a:t> using bag of bytes,” in 21st Conference on Innovation in Clouds, Internet and Networks and Workshops (ICIN).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present days ,websites are main responsible for the rapid growth of criminal activities in the internet and corresponding activities which results in the many illegal things. So there are many preventive steps to be taken to stop these kind of activities. Here we propose a model which will classify the given URL into any of the three possible classes ,.i.e. Benign, spam and malware. Our model will the detect the classification of the URL without using any websites content.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4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2805034" y="0"/>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941696" y="787722"/>
            <a:ext cx="10481480" cy="1289071"/>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Where as in the case of the existing system means that what is previous system says a Manual human intervention is not that much applicable and error-prone. Legacy and Conventional Data Mining Algorithms can’t deal with huge volumes of data, slower and inaccurate.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1E4843DE-2C3D-4A28-B1A6-D0085E9E13B1}"/>
              </a:ext>
            </a:extLst>
          </p:cNvPr>
          <p:cNvSpPr txBox="1"/>
          <p:nvPr/>
        </p:nvSpPr>
        <p:spPr>
          <a:xfrm>
            <a:off x="941696" y="2999917"/>
            <a:ext cx="6544589" cy="2298065"/>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Late process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Its more time</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accurate result</a:t>
            </a:r>
            <a:endParaRPr lang="en-IN" dirty="0">
              <a:latin typeface="Times New Roman" panose="02020603050405020304" pitchFamily="18" charset="0"/>
              <a:cs typeface="Times New Roman" panose="02020603050405020304" pitchFamily="18" charset="0"/>
            </a:endParaRPr>
          </a:p>
          <a:p>
            <a:pPr lvl="0">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299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3138</Words>
  <Application>Microsoft Office PowerPoint</Application>
  <PresentationFormat>Widescreen</PresentationFormat>
  <Paragraphs>114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BALARAM PANIGRAHY</cp:lastModifiedBy>
  <cp:revision>7</cp:revision>
  <dcterms:created xsi:type="dcterms:W3CDTF">2022-04-13T10:05:01Z</dcterms:created>
  <dcterms:modified xsi:type="dcterms:W3CDTF">2022-06-27T07:09:47Z</dcterms:modified>
</cp:coreProperties>
</file>